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wav" ContentType="audio/x-wav"/>
  <Default Extension="jpeg" ContentType="image/jpeg"/>
  <Default Extension="png" ContentType="image/png"/>
  <Default Extension="gif" ContentType="image/gif"/>
  <Default Extension="wmf" ContentType="image/x-wm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3"/>
    <p:sldMasterId id="2147483684" r:id="rId4"/>
    <p:sldMasterId id="2147483702" r:id="rId5"/>
  </p:sldMasterIdLst>
  <p:notesMasterIdLst>
    <p:notesMasterId r:id="rId7"/>
  </p:notesMasterIdLst>
  <p:handoutMasterIdLst>
    <p:handoutMasterId r:id="rId356"/>
  </p:handoutMasterIdLst>
  <p:sldIdLst>
    <p:sldId id="3367" r:id="rId6"/>
    <p:sldId id="3368" r:id="rId8"/>
    <p:sldId id="3369" r:id="rId9"/>
    <p:sldId id="3370" r:id="rId10"/>
    <p:sldId id="3371" r:id="rId11"/>
    <p:sldId id="3372" r:id="rId12"/>
    <p:sldId id="3373" r:id="rId13"/>
    <p:sldId id="3374" r:id="rId14"/>
    <p:sldId id="3375" r:id="rId15"/>
    <p:sldId id="3376" r:id="rId16"/>
    <p:sldId id="3818" r:id="rId17"/>
    <p:sldId id="3819" r:id="rId18"/>
    <p:sldId id="3820" r:id="rId19"/>
    <p:sldId id="3821" r:id="rId20"/>
    <p:sldId id="3822" r:id="rId21"/>
    <p:sldId id="3823" r:id="rId22"/>
    <p:sldId id="3824" r:id="rId23"/>
    <p:sldId id="3825" r:id="rId24"/>
    <p:sldId id="3826" r:id="rId25"/>
    <p:sldId id="3827" r:id="rId26"/>
    <p:sldId id="3828" r:id="rId27"/>
    <p:sldId id="3829" r:id="rId28"/>
    <p:sldId id="3830" r:id="rId29"/>
    <p:sldId id="3831" r:id="rId30"/>
    <p:sldId id="3832" r:id="rId31"/>
    <p:sldId id="3833" r:id="rId32"/>
    <p:sldId id="3834" r:id="rId33"/>
    <p:sldId id="3835" r:id="rId34"/>
    <p:sldId id="3396" r:id="rId35"/>
    <p:sldId id="3397" r:id="rId36"/>
    <p:sldId id="3398" r:id="rId37"/>
    <p:sldId id="3399" r:id="rId38"/>
    <p:sldId id="3400" r:id="rId39"/>
    <p:sldId id="3401" r:id="rId40"/>
    <p:sldId id="3402" r:id="rId41"/>
    <p:sldId id="3403" r:id="rId42"/>
    <p:sldId id="3404" r:id="rId43"/>
    <p:sldId id="3405" r:id="rId44"/>
    <p:sldId id="3406" r:id="rId45"/>
    <p:sldId id="3407" r:id="rId46"/>
    <p:sldId id="3408" r:id="rId47"/>
    <p:sldId id="3050" r:id="rId48"/>
    <p:sldId id="754" r:id="rId49"/>
    <p:sldId id="751" r:id="rId50"/>
    <p:sldId id="1044" r:id="rId51"/>
    <p:sldId id="752" r:id="rId52"/>
    <p:sldId id="1045" r:id="rId53"/>
    <p:sldId id="748" r:id="rId54"/>
    <p:sldId id="322" r:id="rId55"/>
    <p:sldId id="325" r:id="rId56"/>
    <p:sldId id="326" r:id="rId57"/>
    <p:sldId id="327" r:id="rId58"/>
    <p:sldId id="328" r:id="rId59"/>
    <p:sldId id="329" r:id="rId60"/>
    <p:sldId id="756" r:id="rId61"/>
    <p:sldId id="331" r:id="rId62"/>
    <p:sldId id="330" r:id="rId63"/>
    <p:sldId id="332" r:id="rId64"/>
    <p:sldId id="333" r:id="rId65"/>
    <p:sldId id="335" r:id="rId66"/>
    <p:sldId id="336" r:id="rId67"/>
    <p:sldId id="337" r:id="rId68"/>
    <p:sldId id="757" r:id="rId69"/>
    <p:sldId id="339" r:id="rId70"/>
    <p:sldId id="338" r:id="rId71"/>
    <p:sldId id="340" r:id="rId72"/>
    <p:sldId id="341" r:id="rId73"/>
    <p:sldId id="758" r:id="rId74"/>
    <p:sldId id="343" r:id="rId75"/>
    <p:sldId id="342" r:id="rId76"/>
    <p:sldId id="344" r:id="rId77"/>
    <p:sldId id="345" r:id="rId78"/>
    <p:sldId id="759" r:id="rId79"/>
    <p:sldId id="347" r:id="rId80"/>
    <p:sldId id="346" r:id="rId81"/>
    <p:sldId id="348" r:id="rId82"/>
    <p:sldId id="760" r:id="rId83"/>
    <p:sldId id="350" r:id="rId84"/>
    <p:sldId id="349" r:id="rId85"/>
    <p:sldId id="351" r:id="rId86"/>
    <p:sldId id="352" r:id="rId87"/>
    <p:sldId id="761" r:id="rId88"/>
    <p:sldId id="354" r:id="rId89"/>
    <p:sldId id="353" r:id="rId90"/>
    <p:sldId id="355" r:id="rId91"/>
    <p:sldId id="356" r:id="rId92"/>
    <p:sldId id="357" r:id="rId93"/>
    <p:sldId id="762" r:id="rId94"/>
    <p:sldId id="359" r:id="rId95"/>
    <p:sldId id="358" r:id="rId96"/>
    <p:sldId id="360" r:id="rId97"/>
    <p:sldId id="361" r:id="rId98"/>
    <p:sldId id="362" r:id="rId99"/>
    <p:sldId id="369" r:id="rId100"/>
    <p:sldId id="764" r:id="rId101"/>
    <p:sldId id="1626" r:id="rId102"/>
    <p:sldId id="765" r:id="rId103"/>
    <p:sldId id="373" r:id="rId104"/>
    <p:sldId id="591" r:id="rId105"/>
    <p:sldId id="592" r:id="rId106"/>
    <p:sldId id="374" r:id="rId107"/>
    <p:sldId id="375" r:id="rId108"/>
    <p:sldId id="376" r:id="rId109"/>
    <p:sldId id="1627" r:id="rId110"/>
    <p:sldId id="2148" r:id="rId111"/>
    <p:sldId id="2149" r:id="rId112"/>
    <p:sldId id="979" r:id="rId113"/>
    <p:sldId id="980" r:id="rId114"/>
    <p:sldId id="981" r:id="rId115"/>
    <p:sldId id="949" r:id="rId116"/>
    <p:sldId id="912" r:id="rId117"/>
    <p:sldId id="377" r:id="rId118"/>
    <p:sldId id="952" r:id="rId119"/>
    <p:sldId id="953" r:id="rId120"/>
    <p:sldId id="954" r:id="rId121"/>
    <p:sldId id="1025" r:id="rId122"/>
    <p:sldId id="913" r:id="rId123"/>
    <p:sldId id="1633" r:id="rId124"/>
    <p:sldId id="1639" r:id="rId125"/>
    <p:sldId id="1634" r:id="rId126"/>
    <p:sldId id="1635" r:id="rId127"/>
    <p:sldId id="1636" r:id="rId128"/>
    <p:sldId id="1637" r:id="rId129"/>
    <p:sldId id="1011" r:id="rId130"/>
    <p:sldId id="1631" r:id="rId131"/>
    <p:sldId id="1638" r:id="rId132"/>
    <p:sldId id="1012" r:id="rId133"/>
    <p:sldId id="1013" r:id="rId134"/>
    <p:sldId id="1014" r:id="rId135"/>
    <p:sldId id="1015" r:id="rId136"/>
    <p:sldId id="1016" r:id="rId137"/>
    <p:sldId id="1017" r:id="rId138"/>
    <p:sldId id="1022" r:id="rId139"/>
    <p:sldId id="1628" r:id="rId140"/>
    <p:sldId id="1630" r:id="rId141"/>
    <p:sldId id="1023" r:id="rId142"/>
    <p:sldId id="1024" r:id="rId143"/>
    <p:sldId id="766" r:id="rId144"/>
    <p:sldId id="1599" r:id="rId145"/>
    <p:sldId id="378" r:id="rId146"/>
    <p:sldId id="593" r:id="rId147"/>
    <p:sldId id="379" r:id="rId148"/>
    <p:sldId id="2150" r:id="rId149"/>
    <p:sldId id="381" r:id="rId150"/>
    <p:sldId id="382" r:id="rId151"/>
    <p:sldId id="2151" r:id="rId152"/>
    <p:sldId id="2152" r:id="rId153"/>
    <p:sldId id="2153" r:id="rId154"/>
    <p:sldId id="2154" r:id="rId155"/>
    <p:sldId id="2158" r:id="rId156"/>
    <p:sldId id="2155" r:id="rId157"/>
    <p:sldId id="2156" r:id="rId158"/>
    <p:sldId id="2157" r:id="rId159"/>
    <p:sldId id="2161" r:id="rId160"/>
    <p:sldId id="2160" r:id="rId161"/>
    <p:sldId id="1682" r:id="rId162"/>
    <p:sldId id="2159" r:id="rId163"/>
    <p:sldId id="741" r:id="rId164"/>
    <p:sldId id="740" r:id="rId165"/>
    <p:sldId id="384" r:id="rId166"/>
    <p:sldId id="1625" r:id="rId167"/>
    <p:sldId id="2162" r:id="rId168"/>
    <p:sldId id="2163" r:id="rId169"/>
    <p:sldId id="2164" r:id="rId170"/>
    <p:sldId id="2165" r:id="rId171"/>
    <p:sldId id="1621" r:id="rId172"/>
    <p:sldId id="1622" r:id="rId173"/>
    <p:sldId id="1623" r:id="rId174"/>
    <p:sldId id="1624" r:id="rId175"/>
    <p:sldId id="1614" r:id="rId176"/>
    <p:sldId id="1607" r:id="rId177"/>
    <p:sldId id="1610" r:id="rId178"/>
    <p:sldId id="1616" r:id="rId179"/>
    <p:sldId id="1617" r:id="rId180"/>
    <p:sldId id="1618" r:id="rId181"/>
    <p:sldId id="1613" r:id="rId182"/>
    <p:sldId id="386" r:id="rId183"/>
    <p:sldId id="998" r:id="rId184"/>
    <p:sldId id="999" r:id="rId185"/>
    <p:sldId id="1000" r:id="rId186"/>
    <p:sldId id="1001" r:id="rId187"/>
    <p:sldId id="1002" r:id="rId188"/>
    <p:sldId id="1003" r:id="rId189"/>
    <p:sldId id="1004" r:id="rId190"/>
    <p:sldId id="1005" r:id="rId191"/>
    <p:sldId id="1006" r:id="rId192"/>
    <p:sldId id="1007" r:id="rId193"/>
    <p:sldId id="1008" r:id="rId194"/>
    <p:sldId id="1640" r:id="rId195"/>
    <p:sldId id="963" r:id="rId196"/>
    <p:sldId id="964" r:id="rId197"/>
    <p:sldId id="2390" r:id="rId198"/>
    <p:sldId id="767" r:id="rId199"/>
    <p:sldId id="1685" r:id="rId200"/>
    <p:sldId id="1026" r:id="rId201"/>
    <p:sldId id="1028" r:id="rId202"/>
    <p:sldId id="1029" r:id="rId203"/>
    <p:sldId id="1030" r:id="rId204"/>
    <p:sldId id="1034" r:id="rId205"/>
    <p:sldId id="2546" r:id="rId206"/>
    <p:sldId id="2547" r:id="rId207"/>
    <p:sldId id="2548" r:id="rId208"/>
    <p:sldId id="985" r:id="rId209"/>
    <p:sldId id="986" r:id="rId210"/>
    <p:sldId id="987" r:id="rId211"/>
    <p:sldId id="988" r:id="rId212"/>
    <p:sldId id="989" r:id="rId213"/>
    <p:sldId id="1687" r:id="rId214"/>
    <p:sldId id="1686" r:id="rId215"/>
    <p:sldId id="1035" r:id="rId216"/>
    <p:sldId id="1036" r:id="rId217"/>
    <p:sldId id="1037" r:id="rId218"/>
    <p:sldId id="1038" r:id="rId219"/>
    <p:sldId id="971" r:id="rId220"/>
    <p:sldId id="972" r:id="rId221"/>
    <p:sldId id="973" r:id="rId222"/>
    <p:sldId id="975" r:id="rId223"/>
    <p:sldId id="976" r:id="rId224"/>
    <p:sldId id="1641" r:id="rId225"/>
    <p:sldId id="1689" r:id="rId226"/>
    <p:sldId id="1688" r:id="rId227"/>
    <p:sldId id="1039" r:id="rId228"/>
    <p:sldId id="1040" r:id="rId229"/>
    <p:sldId id="1041" r:id="rId230"/>
    <p:sldId id="965" r:id="rId231"/>
    <p:sldId id="391" r:id="rId232"/>
    <p:sldId id="933" r:id="rId233"/>
    <p:sldId id="934" r:id="rId234"/>
    <p:sldId id="935" r:id="rId235"/>
    <p:sldId id="392" r:id="rId236"/>
    <p:sldId id="945" r:id="rId237"/>
    <p:sldId id="946" r:id="rId238"/>
    <p:sldId id="947" r:id="rId239"/>
    <p:sldId id="948" r:id="rId240"/>
    <p:sldId id="936" r:id="rId241"/>
    <p:sldId id="937" r:id="rId242"/>
    <p:sldId id="938" r:id="rId243"/>
    <p:sldId id="939" r:id="rId244"/>
    <p:sldId id="940" r:id="rId245"/>
    <p:sldId id="942" r:id="rId246"/>
    <p:sldId id="943" r:id="rId247"/>
    <p:sldId id="405" r:id="rId248"/>
    <p:sldId id="406" r:id="rId249"/>
    <p:sldId id="771" r:id="rId250"/>
    <p:sldId id="3715" r:id="rId251"/>
    <p:sldId id="410" r:id="rId252"/>
    <p:sldId id="1690" r:id="rId253"/>
    <p:sldId id="411" r:id="rId254"/>
    <p:sldId id="1643" r:id="rId255"/>
    <p:sldId id="412" r:id="rId256"/>
    <p:sldId id="1691" r:id="rId257"/>
    <p:sldId id="413" r:id="rId258"/>
    <p:sldId id="414" r:id="rId259"/>
    <p:sldId id="3716" r:id="rId260"/>
    <p:sldId id="3717" r:id="rId261"/>
    <p:sldId id="3718" r:id="rId262"/>
    <p:sldId id="3719" r:id="rId263"/>
    <p:sldId id="3720" r:id="rId264"/>
    <p:sldId id="3721" r:id="rId265"/>
    <p:sldId id="1703" r:id="rId266"/>
    <p:sldId id="1645" r:id="rId267"/>
    <p:sldId id="1696" r:id="rId268"/>
    <p:sldId id="1697" r:id="rId269"/>
    <p:sldId id="1698" r:id="rId270"/>
    <p:sldId id="1699" r:id="rId271"/>
    <p:sldId id="1700" r:id="rId272"/>
    <p:sldId id="1701" r:id="rId273"/>
    <p:sldId id="1692" r:id="rId274"/>
    <p:sldId id="3836" r:id="rId275"/>
    <p:sldId id="3837" r:id="rId276"/>
    <p:sldId id="416" r:id="rId277"/>
    <p:sldId id="1693" r:id="rId278"/>
    <p:sldId id="417" r:id="rId279"/>
    <p:sldId id="1694" r:id="rId280"/>
    <p:sldId id="1542" r:id="rId281"/>
    <p:sldId id="1543" r:id="rId282"/>
    <p:sldId id="1540" r:id="rId283"/>
    <p:sldId id="1704" r:id="rId284"/>
    <p:sldId id="426" r:id="rId285"/>
    <p:sldId id="427" r:id="rId286"/>
    <p:sldId id="428" r:id="rId287"/>
    <p:sldId id="429" r:id="rId288"/>
    <p:sldId id="430" r:id="rId289"/>
    <p:sldId id="431" r:id="rId290"/>
    <p:sldId id="432" r:id="rId291"/>
    <p:sldId id="433" r:id="rId292"/>
    <p:sldId id="1705" r:id="rId293"/>
    <p:sldId id="1644" r:id="rId294"/>
    <p:sldId id="1646" r:id="rId295"/>
    <p:sldId id="1706" r:id="rId296"/>
    <p:sldId id="1647" r:id="rId297"/>
    <p:sldId id="1649" r:id="rId298"/>
    <p:sldId id="1650" r:id="rId299"/>
    <p:sldId id="1656" r:id="rId300"/>
    <p:sldId id="1657" r:id="rId301"/>
    <p:sldId id="1651" r:id="rId302"/>
    <p:sldId id="1653" r:id="rId303"/>
    <p:sldId id="1658" r:id="rId304"/>
    <p:sldId id="1659" r:id="rId305"/>
    <p:sldId id="1660" r:id="rId306"/>
    <p:sldId id="1652" r:id="rId307"/>
    <p:sldId id="1707" r:id="rId308"/>
    <p:sldId id="1661" r:id="rId309"/>
    <p:sldId id="1662" r:id="rId310"/>
    <p:sldId id="1663" r:id="rId311"/>
    <p:sldId id="1664" r:id="rId312"/>
    <p:sldId id="1665" r:id="rId313"/>
    <p:sldId id="1666" r:id="rId314"/>
    <p:sldId id="1667" r:id="rId315"/>
    <p:sldId id="1654" r:id="rId316"/>
    <p:sldId id="1577" r:id="rId317"/>
    <p:sldId id="1579" r:id="rId318"/>
    <p:sldId id="742" r:id="rId319"/>
    <p:sldId id="1574" r:id="rId320"/>
    <p:sldId id="1586" r:id="rId321"/>
    <p:sldId id="1708" r:id="rId322"/>
    <p:sldId id="1575" r:id="rId323"/>
    <p:sldId id="1576" r:id="rId324"/>
    <p:sldId id="1592" r:id="rId325"/>
    <p:sldId id="1593" r:id="rId326"/>
    <p:sldId id="1594" r:id="rId327"/>
    <p:sldId id="1595" r:id="rId328"/>
    <p:sldId id="1596" r:id="rId329"/>
    <p:sldId id="1597" r:id="rId330"/>
    <p:sldId id="1598" r:id="rId331"/>
    <p:sldId id="1587" r:id="rId332"/>
    <p:sldId id="1588" r:id="rId333"/>
    <p:sldId id="1589" r:id="rId334"/>
    <p:sldId id="1590" r:id="rId335"/>
    <p:sldId id="1591" r:id="rId336"/>
    <p:sldId id="435" r:id="rId337"/>
    <p:sldId id="434" r:id="rId338"/>
    <p:sldId id="1578" r:id="rId339"/>
    <p:sldId id="586" r:id="rId340"/>
    <p:sldId id="587" r:id="rId341"/>
    <p:sldId id="1580" r:id="rId342"/>
    <p:sldId id="1571" r:id="rId343"/>
    <p:sldId id="1572" r:id="rId344"/>
    <p:sldId id="1573" r:id="rId345"/>
    <p:sldId id="1581" r:id="rId346"/>
    <p:sldId id="1582" r:id="rId347"/>
    <p:sldId id="1583" r:id="rId348"/>
    <p:sldId id="1584" r:id="rId349"/>
    <p:sldId id="1585" r:id="rId350"/>
    <p:sldId id="1709" r:id="rId351"/>
    <p:sldId id="589" r:id="rId352"/>
    <p:sldId id="594" r:id="rId353"/>
    <p:sldId id="596" r:id="rId354"/>
    <p:sldId id="595" r:id="rId355"/>
  </p:sldIdLst>
  <p:sldSz cx="9144000" cy="6858000" type="screen4x3"/>
  <p:notesSz cx="6858000" cy="9144000"/>
  <p:defaultTextStyle>
    <a:defPPr>
      <a:defRPr lang="en-GB"/>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1A733B"/>
    <a:srgbClr val="FF3A55"/>
    <a:srgbClr val="FF0D2E"/>
    <a:srgbClr val="19733B"/>
    <a:srgbClr val="FF0202"/>
    <a:srgbClr val="6600CC"/>
    <a:srgbClr val="008000"/>
    <a:srgbClr val="CCEC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66" d="100"/>
          <a:sy n="66" d="100"/>
        </p:scale>
        <p:origin x="-174" y="-96"/>
      </p:cViewPr>
      <p:guideLst>
        <p:guide orient="horz" pos="2182"/>
        <p:guide pos="2892"/>
      </p:guideLst>
    </p:cSldViewPr>
  </p:slid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3.xml"/><Relationship Id="rId98" Type="http://schemas.openxmlformats.org/officeDocument/2006/relationships/slide" Target="slides/slide92.xml"/><Relationship Id="rId97" Type="http://schemas.openxmlformats.org/officeDocument/2006/relationships/slide" Target="slides/slide91.xml"/><Relationship Id="rId96" Type="http://schemas.openxmlformats.org/officeDocument/2006/relationships/slide" Target="slides/slide90.xml"/><Relationship Id="rId95" Type="http://schemas.openxmlformats.org/officeDocument/2006/relationships/slide" Target="slides/slide89.xml"/><Relationship Id="rId94" Type="http://schemas.openxmlformats.org/officeDocument/2006/relationships/slide" Target="slides/slide88.xml"/><Relationship Id="rId93" Type="http://schemas.openxmlformats.org/officeDocument/2006/relationships/slide" Target="slides/slide87.xml"/><Relationship Id="rId92" Type="http://schemas.openxmlformats.org/officeDocument/2006/relationships/slide" Target="slides/slide86.xml"/><Relationship Id="rId91" Type="http://schemas.openxmlformats.org/officeDocument/2006/relationships/slide" Target="slides/slide85.xml"/><Relationship Id="rId90" Type="http://schemas.openxmlformats.org/officeDocument/2006/relationships/slide" Target="slides/slide84.xml"/><Relationship Id="rId9" Type="http://schemas.openxmlformats.org/officeDocument/2006/relationships/slide" Target="slides/slide3.xml"/><Relationship Id="rId89" Type="http://schemas.openxmlformats.org/officeDocument/2006/relationships/slide" Target="slides/slide83.xml"/><Relationship Id="rId88" Type="http://schemas.openxmlformats.org/officeDocument/2006/relationships/slide" Target="slides/slide82.xml"/><Relationship Id="rId87" Type="http://schemas.openxmlformats.org/officeDocument/2006/relationships/slide" Target="slides/slide81.xml"/><Relationship Id="rId86" Type="http://schemas.openxmlformats.org/officeDocument/2006/relationships/slide" Target="slides/slide80.xml"/><Relationship Id="rId85" Type="http://schemas.openxmlformats.org/officeDocument/2006/relationships/slide" Target="slides/slide79.xml"/><Relationship Id="rId84" Type="http://schemas.openxmlformats.org/officeDocument/2006/relationships/slide" Target="slides/slide78.xml"/><Relationship Id="rId83" Type="http://schemas.openxmlformats.org/officeDocument/2006/relationships/slide" Target="slides/slide77.xml"/><Relationship Id="rId82" Type="http://schemas.openxmlformats.org/officeDocument/2006/relationships/slide" Target="slides/slide76.xml"/><Relationship Id="rId81" Type="http://schemas.openxmlformats.org/officeDocument/2006/relationships/slide" Target="slides/slide75.xml"/><Relationship Id="rId80" Type="http://schemas.openxmlformats.org/officeDocument/2006/relationships/slide" Target="slides/slide74.xml"/><Relationship Id="rId8" Type="http://schemas.openxmlformats.org/officeDocument/2006/relationships/slide" Target="slides/slide2.xml"/><Relationship Id="rId79" Type="http://schemas.openxmlformats.org/officeDocument/2006/relationships/slide" Target="slides/slide73.xml"/><Relationship Id="rId78" Type="http://schemas.openxmlformats.org/officeDocument/2006/relationships/slide" Target="slides/slide72.xml"/><Relationship Id="rId77" Type="http://schemas.openxmlformats.org/officeDocument/2006/relationships/slide" Target="slides/slide71.xml"/><Relationship Id="rId76" Type="http://schemas.openxmlformats.org/officeDocument/2006/relationships/slide" Target="slides/slide70.xml"/><Relationship Id="rId75" Type="http://schemas.openxmlformats.org/officeDocument/2006/relationships/slide" Target="slides/slide69.xml"/><Relationship Id="rId74" Type="http://schemas.openxmlformats.org/officeDocument/2006/relationships/slide" Target="slides/slide68.xml"/><Relationship Id="rId73" Type="http://schemas.openxmlformats.org/officeDocument/2006/relationships/slide" Target="slides/slide67.xml"/><Relationship Id="rId72" Type="http://schemas.openxmlformats.org/officeDocument/2006/relationships/slide" Target="slides/slide66.xml"/><Relationship Id="rId71" Type="http://schemas.openxmlformats.org/officeDocument/2006/relationships/slide" Target="slides/slide65.xml"/><Relationship Id="rId70" Type="http://schemas.openxmlformats.org/officeDocument/2006/relationships/slide" Target="slides/slide64.xml"/><Relationship Id="rId7" Type="http://schemas.openxmlformats.org/officeDocument/2006/relationships/notesMaster" Target="notesMasters/notesMaster1.xml"/><Relationship Id="rId69" Type="http://schemas.openxmlformats.org/officeDocument/2006/relationships/slide" Target="slides/slide63.xml"/><Relationship Id="rId68" Type="http://schemas.openxmlformats.org/officeDocument/2006/relationships/slide" Target="slides/slide62.xml"/><Relationship Id="rId67" Type="http://schemas.openxmlformats.org/officeDocument/2006/relationships/slide" Target="slides/slide61.xml"/><Relationship Id="rId66" Type="http://schemas.openxmlformats.org/officeDocument/2006/relationships/slide" Target="slides/slide60.xml"/><Relationship Id="rId65" Type="http://schemas.openxmlformats.org/officeDocument/2006/relationships/slide" Target="slides/slide59.xml"/><Relationship Id="rId64" Type="http://schemas.openxmlformats.org/officeDocument/2006/relationships/slide" Target="slides/slide58.xml"/><Relationship Id="rId63" Type="http://schemas.openxmlformats.org/officeDocument/2006/relationships/slide" Target="slides/slide57.xml"/><Relationship Id="rId62" Type="http://schemas.openxmlformats.org/officeDocument/2006/relationships/slide" Target="slides/slide56.xml"/><Relationship Id="rId61" Type="http://schemas.openxmlformats.org/officeDocument/2006/relationships/slide" Target="slides/slide55.xml"/><Relationship Id="rId60" Type="http://schemas.openxmlformats.org/officeDocument/2006/relationships/slide" Target="slides/slide54.xml"/><Relationship Id="rId6" Type="http://schemas.openxmlformats.org/officeDocument/2006/relationships/slide" Target="slides/slide1.xml"/><Relationship Id="rId59" Type="http://schemas.openxmlformats.org/officeDocument/2006/relationships/slide" Target="slides/slide53.xml"/><Relationship Id="rId58" Type="http://schemas.openxmlformats.org/officeDocument/2006/relationships/slide" Target="slides/slide52.xml"/><Relationship Id="rId57" Type="http://schemas.openxmlformats.org/officeDocument/2006/relationships/slide" Target="slides/slide51.xml"/><Relationship Id="rId56" Type="http://schemas.openxmlformats.org/officeDocument/2006/relationships/slide" Target="slides/slide50.xml"/><Relationship Id="rId55" Type="http://schemas.openxmlformats.org/officeDocument/2006/relationships/slide" Target="slides/slide49.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9" Type="http://schemas.openxmlformats.org/officeDocument/2006/relationships/tableStyles" Target="tableStyles.xml"/><Relationship Id="rId358" Type="http://schemas.openxmlformats.org/officeDocument/2006/relationships/viewProps" Target="viewProps.xml"/><Relationship Id="rId357" Type="http://schemas.openxmlformats.org/officeDocument/2006/relationships/presProps" Target="presProps.xml"/><Relationship Id="rId356" Type="http://schemas.openxmlformats.org/officeDocument/2006/relationships/handoutMaster" Target="handoutMasters/handoutMaster1.xml"/><Relationship Id="rId355" Type="http://schemas.openxmlformats.org/officeDocument/2006/relationships/slide" Target="slides/slide349.xml"/><Relationship Id="rId354" Type="http://schemas.openxmlformats.org/officeDocument/2006/relationships/slide" Target="slides/slide348.xml"/><Relationship Id="rId353" Type="http://schemas.openxmlformats.org/officeDocument/2006/relationships/slide" Target="slides/slide347.xml"/><Relationship Id="rId352" Type="http://schemas.openxmlformats.org/officeDocument/2006/relationships/slide" Target="slides/slide346.xml"/><Relationship Id="rId351" Type="http://schemas.openxmlformats.org/officeDocument/2006/relationships/slide" Target="slides/slide345.xml"/><Relationship Id="rId350" Type="http://schemas.openxmlformats.org/officeDocument/2006/relationships/slide" Target="slides/slide344.xml"/><Relationship Id="rId35" Type="http://schemas.openxmlformats.org/officeDocument/2006/relationships/slide" Target="slides/slide29.xml"/><Relationship Id="rId349" Type="http://schemas.openxmlformats.org/officeDocument/2006/relationships/slide" Target="slides/slide343.xml"/><Relationship Id="rId348" Type="http://schemas.openxmlformats.org/officeDocument/2006/relationships/slide" Target="slides/slide342.xml"/><Relationship Id="rId347" Type="http://schemas.openxmlformats.org/officeDocument/2006/relationships/slide" Target="slides/slide341.xml"/><Relationship Id="rId346" Type="http://schemas.openxmlformats.org/officeDocument/2006/relationships/slide" Target="slides/slide340.xml"/><Relationship Id="rId345" Type="http://schemas.openxmlformats.org/officeDocument/2006/relationships/slide" Target="slides/slide339.xml"/><Relationship Id="rId344" Type="http://schemas.openxmlformats.org/officeDocument/2006/relationships/slide" Target="slides/slide338.xml"/><Relationship Id="rId343" Type="http://schemas.openxmlformats.org/officeDocument/2006/relationships/slide" Target="slides/slide337.xml"/><Relationship Id="rId342" Type="http://schemas.openxmlformats.org/officeDocument/2006/relationships/slide" Target="slides/slide336.xml"/><Relationship Id="rId341" Type="http://schemas.openxmlformats.org/officeDocument/2006/relationships/slide" Target="slides/slide335.xml"/><Relationship Id="rId340" Type="http://schemas.openxmlformats.org/officeDocument/2006/relationships/slide" Target="slides/slide334.xml"/><Relationship Id="rId34" Type="http://schemas.openxmlformats.org/officeDocument/2006/relationships/slide" Target="slides/slide28.xml"/><Relationship Id="rId339" Type="http://schemas.openxmlformats.org/officeDocument/2006/relationships/slide" Target="slides/slide333.xml"/><Relationship Id="rId338" Type="http://schemas.openxmlformats.org/officeDocument/2006/relationships/slide" Target="slides/slide332.xml"/><Relationship Id="rId337" Type="http://schemas.openxmlformats.org/officeDocument/2006/relationships/slide" Target="slides/slide331.xml"/><Relationship Id="rId336" Type="http://schemas.openxmlformats.org/officeDocument/2006/relationships/slide" Target="slides/slide330.xml"/><Relationship Id="rId335" Type="http://schemas.openxmlformats.org/officeDocument/2006/relationships/slide" Target="slides/slide329.xml"/><Relationship Id="rId334" Type="http://schemas.openxmlformats.org/officeDocument/2006/relationships/slide" Target="slides/slide328.xml"/><Relationship Id="rId333" Type="http://schemas.openxmlformats.org/officeDocument/2006/relationships/slide" Target="slides/slide327.xml"/><Relationship Id="rId332" Type="http://schemas.openxmlformats.org/officeDocument/2006/relationships/slide" Target="slides/slide326.xml"/><Relationship Id="rId331" Type="http://schemas.openxmlformats.org/officeDocument/2006/relationships/slide" Target="slides/slide325.xml"/><Relationship Id="rId330" Type="http://schemas.openxmlformats.org/officeDocument/2006/relationships/slide" Target="slides/slide324.xml"/><Relationship Id="rId33" Type="http://schemas.openxmlformats.org/officeDocument/2006/relationships/slide" Target="slides/slide27.xml"/><Relationship Id="rId329" Type="http://schemas.openxmlformats.org/officeDocument/2006/relationships/slide" Target="slides/slide323.xml"/><Relationship Id="rId328" Type="http://schemas.openxmlformats.org/officeDocument/2006/relationships/slide" Target="slides/slide322.xml"/><Relationship Id="rId327" Type="http://schemas.openxmlformats.org/officeDocument/2006/relationships/slide" Target="slides/slide321.xml"/><Relationship Id="rId326" Type="http://schemas.openxmlformats.org/officeDocument/2006/relationships/slide" Target="slides/slide320.xml"/><Relationship Id="rId325" Type="http://schemas.openxmlformats.org/officeDocument/2006/relationships/slide" Target="slides/slide319.xml"/><Relationship Id="rId324" Type="http://schemas.openxmlformats.org/officeDocument/2006/relationships/slide" Target="slides/slide318.xml"/><Relationship Id="rId323" Type="http://schemas.openxmlformats.org/officeDocument/2006/relationships/slide" Target="slides/slide317.xml"/><Relationship Id="rId322" Type="http://schemas.openxmlformats.org/officeDocument/2006/relationships/slide" Target="slides/slide316.xml"/><Relationship Id="rId321" Type="http://schemas.openxmlformats.org/officeDocument/2006/relationships/slide" Target="slides/slide315.xml"/><Relationship Id="rId320" Type="http://schemas.openxmlformats.org/officeDocument/2006/relationships/slide" Target="slides/slide314.xml"/><Relationship Id="rId32" Type="http://schemas.openxmlformats.org/officeDocument/2006/relationships/slide" Target="slides/slide26.xml"/><Relationship Id="rId319" Type="http://schemas.openxmlformats.org/officeDocument/2006/relationships/slide" Target="slides/slide313.xml"/><Relationship Id="rId318" Type="http://schemas.openxmlformats.org/officeDocument/2006/relationships/slide" Target="slides/slide312.xml"/><Relationship Id="rId317" Type="http://schemas.openxmlformats.org/officeDocument/2006/relationships/slide" Target="slides/slide311.xml"/><Relationship Id="rId316" Type="http://schemas.openxmlformats.org/officeDocument/2006/relationships/slide" Target="slides/slide310.xml"/><Relationship Id="rId315" Type="http://schemas.openxmlformats.org/officeDocument/2006/relationships/slide" Target="slides/slide309.xml"/><Relationship Id="rId314" Type="http://schemas.openxmlformats.org/officeDocument/2006/relationships/slide" Target="slides/slide308.xml"/><Relationship Id="rId313" Type="http://schemas.openxmlformats.org/officeDocument/2006/relationships/slide" Target="slides/slide307.xml"/><Relationship Id="rId312" Type="http://schemas.openxmlformats.org/officeDocument/2006/relationships/slide" Target="slides/slide306.xml"/><Relationship Id="rId311" Type="http://schemas.openxmlformats.org/officeDocument/2006/relationships/slide" Target="slides/slide305.xml"/><Relationship Id="rId310" Type="http://schemas.openxmlformats.org/officeDocument/2006/relationships/slide" Target="slides/slide304.xml"/><Relationship Id="rId31" Type="http://schemas.openxmlformats.org/officeDocument/2006/relationships/slide" Target="slides/slide25.xml"/><Relationship Id="rId309" Type="http://schemas.openxmlformats.org/officeDocument/2006/relationships/slide" Target="slides/slide303.xml"/><Relationship Id="rId308" Type="http://schemas.openxmlformats.org/officeDocument/2006/relationships/slide" Target="slides/slide302.xml"/><Relationship Id="rId307" Type="http://schemas.openxmlformats.org/officeDocument/2006/relationships/slide" Target="slides/slide301.xml"/><Relationship Id="rId306" Type="http://schemas.openxmlformats.org/officeDocument/2006/relationships/slide" Target="slides/slide300.xml"/><Relationship Id="rId305" Type="http://schemas.openxmlformats.org/officeDocument/2006/relationships/slide" Target="slides/slide299.xml"/><Relationship Id="rId304" Type="http://schemas.openxmlformats.org/officeDocument/2006/relationships/slide" Target="slides/slide298.xml"/><Relationship Id="rId303" Type="http://schemas.openxmlformats.org/officeDocument/2006/relationships/slide" Target="slides/slide297.xml"/><Relationship Id="rId302" Type="http://schemas.openxmlformats.org/officeDocument/2006/relationships/slide" Target="slides/slide296.xml"/><Relationship Id="rId301" Type="http://schemas.openxmlformats.org/officeDocument/2006/relationships/slide" Target="slides/slide295.xml"/><Relationship Id="rId300" Type="http://schemas.openxmlformats.org/officeDocument/2006/relationships/slide" Target="slides/slide294.xml"/><Relationship Id="rId30" Type="http://schemas.openxmlformats.org/officeDocument/2006/relationships/slide" Target="slides/slide24.xml"/><Relationship Id="rId3" Type="http://schemas.openxmlformats.org/officeDocument/2006/relationships/slideMaster" Target="slideMasters/slideMaster2.xml"/><Relationship Id="rId299" Type="http://schemas.openxmlformats.org/officeDocument/2006/relationships/slide" Target="slides/slide293.xml"/><Relationship Id="rId298" Type="http://schemas.openxmlformats.org/officeDocument/2006/relationships/slide" Target="slides/slide292.xml"/><Relationship Id="rId297" Type="http://schemas.openxmlformats.org/officeDocument/2006/relationships/slide" Target="slides/slide291.xml"/><Relationship Id="rId296" Type="http://schemas.openxmlformats.org/officeDocument/2006/relationships/slide" Target="slides/slide290.xml"/><Relationship Id="rId295" Type="http://schemas.openxmlformats.org/officeDocument/2006/relationships/slide" Target="slides/slide289.xml"/><Relationship Id="rId294" Type="http://schemas.openxmlformats.org/officeDocument/2006/relationships/slide" Target="slides/slide288.xml"/><Relationship Id="rId293" Type="http://schemas.openxmlformats.org/officeDocument/2006/relationships/slide" Target="slides/slide287.xml"/><Relationship Id="rId292" Type="http://schemas.openxmlformats.org/officeDocument/2006/relationships/slide" Target="slides/slide286.xml"/><Relationship Id="rId291" Type="http://schemas.openxmlformats.org/officeDocument/2006/relationships/slide" Target="slides/slide285.xml"/><Relationship Id="rId290" Type="http://schemas.openxmlformats.org/officeDocument/2006/relationships/slide" Target="slides/slide284.xml"/><Relationship Id="rId29" Type="http://schemas.openxmlformats.org/officeDocument/2006/relationships/slide" Target="slides/slide23.xml"/><Relationship Id="rId289" Type="http://schemas.openxmlformats.org/officeDocument/2006/relationships/slide" Target="slides/slide283.xml"/><Relationship Id="rId288" Type="http://schemas.openxmlformats.org/officeDocument/2006/relationships/slide" Target="slides/slide282.xml"/><Relationship Id="rId287" Type="http://schemas.openxmlformats.org/officeDocument/2006/relationships/slide" Target="slides/slide281.xml"/><Relationship Id="rId286" Type="http://schemas.openxmlformats.org/officeDocument/2006/relationships/slide" Target="slides/slide280.xml"/><Relationship Id="rId285" Type="http://schemas.openxmlformats.org/officeDocument/2006/relationships/slide" Target="slides/slide279.xml"/><Relationship Id="rId284" Type="http://schemas.openxmlformats.org/officeDocument/2006/relationships/slide" Target="slides/slide278.xml"/><Relationship Id="rId283" Type="http://schemas.openxmlformats.org/officeDocument/2006/relationships/slide" Target="slides/slide277.xml"/><Relationship Id="rId282" Type="http://schemas.openxmlformats.org/officeDocument/2006/relationships/slide" Target="slides/slide276.xml"/><Relationship Id="rId281" Type="http://schemas.openxmlformats.org/officeDocument/2006/relationships/slide" Target="slides/slide275.xml"/><Relationship Id="rId280" Type="http://schemas.openxmlformats.org/officeDocument/2006/relationships/slide" Target="slides/slide274.xml"/><Relationship Id="rId28" Type="http://schemas.openxmlformats.org/officeDocument/2006/relationships/slide" Target="slides/slide22.xml"/><Relationship Id="rId279" Type="http://schemas.openxmlformats.org/officeDocument/2006/relationships/slide" Target="slides/slide273.xml"/><Relationship Id="rId278" Type="http://schemas.openxmlformats.org/officeDocument/2006/relationships/slide" Target="slides/slide272.xml"/><Relationship Id="rId277" Type="http://schemas.openxmlformats.org/officeDocument/2006/relationships/slide" Target="slides/slide271.xml"/><Relationship Id="rId276" Type="http://schemas.openxmlformats.org/officeDocument/2006/relationships/slide" Target="slides/slide270.xml"/><Relationship Id="rId275" Type="http://schemas.openxmlformats.org/officeDocument/2006/relationships/slide" Target="slides/slide269.xml"/><Relationship Id="rId274" Type="http://schemas.openxmlformats.org/officeDocument/2006/relationships/slide" Target="slides/slide268.xml"/><Relationship Id="rId273" Type="http://schemas.openxmlformats.org/officeDocument/2006/relationships/slide" Target="slides/slide267.xml"/><Relationship Id="rId272" Type="http://schemas.openxmlformats.org/officeDocument/2006/relationships/slide" Target="slides/slide266.xml"/><Relationship Id="rId271" Type="http://schemas.openxmlformats.org/officeDocument/2006/relationships/slide" Target="slides/slide265.xml"/><Relationship Id="rId270" Type="http://schemas.openxmlformats.org/officeDocument/2006/relationships/slide" Target="slides/slide264.xml"/><Relationship Id="rId27" Type="http://schemas.openxmlformats.org/officeDocument/2006/relationships/slide" Target="slides/slide21.xml"/><Relationship Id="rId269" Type="http://schemas.openxmlformats.org/officeDocument/2006/relationships/slide" Target="slides/slide263.xml"/><Relationship Id="rId268" Type="http://schemas.openxmlformats.org/officeDocument/2006/relationships/slide" Target="slides/slide262.xml"/><Relationship Id="rId267" Type="http://schemas.openxmlformats.org/officeDocument/2006/relationships/slide" Target="slides/slide261.xml"/><Relationship Id="rId266" Type="http://schemas.openxmlformats.org/officeDocument/2006/relationships/slide" Target="slides/slide260.xml"/><Relationship Id="rId265" Type="http://schemas.openxmlformats.org/officeDocument/2006/relationships/slide" Target="slides/slide259.xml"/><Relationship Id="rId264" Type="http://schemas.openxmlformats.org/officeDocument/2006/relationships/slide" Target="slides/slide258.xml"/><Relationship Id="rId263" Type="http://schemas.openxmlformats.org/officeDocument/2006/relationships/slide" Target="slides/slide257.xml"/><Relationship Id="rId262" Type="http://schemas.openxmlformats.org/officeDocument/2006/relationships/slide" Target="slides/slide256.xml"/><Relationship Id="rId261" Type="http://schemas.openxmlformats.org/officeDocument/2006/relationships/slide" Target="slides/slide255.xml"/><Relationship Id="rId260" Type="http://schemas.openxmlformats.org/officeDocument/2006/relationships/slide" Target="slides/slide254.xml"/><Relationship Id="rId26" Type="http://schemas.openxmlformats.org/officeDocument/2006/relationships/slide" Target="slides/slide20.xml"/><Relationship Id="rId259" Type="http://schemas.openxmlformats.org/officeDocument/2006/relationships/slide" Target="slides/slide253.xml"/><Relationship Id="rId258" Type="http://schemas.openxmlformats.org/officeDocument/2006/relationships/slide" Target="slides/slide252.xml"/><Relationship Id="rId257" Type="http://schemas.openxmlformats.org/officeDocument/2006/relationships/slide" Target="slides/slide251.xml"/><Relationship Id="rId256" Type="http://schemas.openxmlformats.org/officeDocument/2006/relationships/slide" Target="slides/slide250.xml"/><Relationship Id="rId255" Type="http://schemas.openxmlformats.org/officeDocument/2006/relationships/slide" Target="slides/slide249.xml"/><Relationship Id="rId254" Type="http://schemas.openxmlformats.org/officeDocument/2006/relationships/slide" Target="slides/slide248.xml"/><Relationship Id="rId253" Type="http://schemas.openxmlformats.org/officeDocument/2006/relationships/slide" Target="slides/slide247.xml"/><Relationship Id="rId252" Type="http://schemas.openxmlformats.org/officeDocument/2006/relationships/slide" Target="slides/slide246.xml"/><Relationship Id="rId251" Type="http://schemas.openxmlformats.org/officeDocument/2006/relationships/slide" Target="slides/slide245.xml"/><Relationship Id="rId250" Type="http://schemas.openxmlformats.org/officeDocument/2006/relationships/slide" Target="slides/slide244.xml"/><Relationship Id="rId25" Type="http://schemas.openxmlformats.org/officeDocument/2006/relationships/slide" Target="slides/slide19.xml"/><Relationship Id="rId249" Type="http://schemas.openxmlformats.org/officeDocument/2006/relationships/slide" Target="slides/slide243.xml"/><Relationship Id="rId248" Type="http://schemas.openxmlformats.org/officeDocument/2006/relationships/slide" Target="slides/slide242.xml"/><Relationship Id="rId247" Type="http://schemas.openxmlformats.org/officeDocument/2006/relationships/slide" Target="slides/slide241.xml"/><Relationship Id="rId246" Type="http://schemas.openxmlformats.org/officeDocument/2006/relationships/slide" Target="slides/slide240.xml"/><Relationship Id="rId245" Type="http://schemas.openxmlformats.org/officeDocument/2006/relationships/slide" Target="slides/slide239.xml"/><Relationship Id="rId244" Type="http://schemas.openxmlformats.org/officeDocument/2006/relationships/slide" Target="slides/slide238.xml"/><Relationship Id="rId243" Type="http://schemas.openxmlformats.org/officeDocument/2006/relationships/slide" Target="slides/slide237.xml"/><Relationship Id="rId242" Type="http://schemas.openxmlformats.org/officeDocument/2006/relationships/slide" Target="slides/slide236.xml"/><Relationship Id="rId241" Type="http://schemas.openxmlformats.org/officeDocument/2006/relationships/slide" Target="slides/slide235.xml"/><Relationship Id="rId240" Type="http://schemas.openxmlformats.org/officeDocument/2006/relationships/slide" Target="slides/slide234.xml"/><Relationship Id="rId24" Type="http://schemas.openxmlformats.org/officeDocument/2006/relationships/slide" Target="slides/slide18.xml"/><Relationship Id="rId239" Type="http://schemas.openxmlformats.org/officeDocument/2006/relationships/slide" Target="slides/slide233.xml"/><Relationship Id="rId238" Type="http://schemas.openxmlformats.org/officeDocument/2006/relationships/slide" Target="slides/slide232.xml"/><Relationship Id="rId237" Type="http://schemas.openxmlformats.org/officeDocument/2006/relationships/slide" Target="slides/slide231.xml"/><Relationship Id="rId236" Type="http://schemas.openxmlformats.org/officeDocument/2006/relationships/slide" Target="slides/slide230.xml"/><Relationship Id="rId235" Type="http://schemas.openxmlformats.org/officeDocument/2006/relationships/slide" Target="slides/slide229.xml"/><Relationship Id="rId234" Type="http://schemas.openxmlformats.org/officeDocument/2006/relationships/slide" Target="slides/slide228.xml"/><Relationship Id="rId233" Type="http://schemas.openxmlformats.org/officeDocument/2006/relationships/slide" Target="slides/slide227.xml"/><Relationship Id="rId232" Type="http://schemas.openxmlformats.org/officeDocument/2006/relationships/slide" Target="slides/slide226.xml"/><Relationship Id="rId231" Type="http://schemas.openxmlformats.org/officeDocument/2006/relationships/slide" Target="slides/slide225.xml"/><Relationship Id="rId230" Type="http://schemas.openxmlformats.org/officeDocument/2006/relationships/slide" Target="slides/slide224.xml"/><Relationship Id="rId23" Type="http://schemas.openxmlformats.org/officeDocument/2006/relationships/slide" Target="slides/slide17.xml"/><Relationship Id="rId229" Type="http://schemas.openxmlformats.org/officeDocument/2006/relationships/slide" Target="slides/slide223.xml"/><Relationship Id="rId228" Type="http://schemas.openxmlformats.org/officeDocument/2006/relationships/slide" Target="slides/slide222.xml"/><Relationship Id="rId227" Type="http://schemas.openxmlformats.org/officeDocument/2006/relationships/slide" Target="slides/slide221.xml"/><Relationship Id="rId226" Type="http://schemas.openxmlformats.org/officeDocument/2006/relationships/slide" Target="slides/slide220.xml"/><Relationship Id="rId225" Type="http://schemas.openxmlformats.org/officeDocument/2006/relationships/slide" Target="slides/slide219.xml"/><Relationship Id="rId224" Type="http://schemas.openxmlformats.org/officeDocument/2006/relationships/slide" Target="slides/slide218.xml"/><Relationship Id="rId223" Type="http://schemas.openxmlformats.org/officeDocument/2006/relationships/slide" Target="slides/slide217.xml"/><Relationship Id="rId222" Type="http://schemas.openxmlformats.org/officeDocument/2006/relationships/slide" Target="slides/slide216.xml"/><Relationship Id="rId221" Type="http://schemas.openxmlformats.org/officeDocument/2006/relationships/slide" Target="slides/slide215.xml"/><Relationship Id="rId220" Type="http://schemas.openxmlformats.org/officeDocument/2006/relationships/slide" Target="slides/slide214.xml"/><Relationship Id="rId22" Type="http://schemas.openxmlformats.org/officeDocument/2006/relationships/slide" Target="slides/slide16.xml"/><Relationship Id="rId219" Type="http://schemas.openxmlformats.org/officeDocument/2006/relationships/slide" Target="slides/slide213.xml"/><Relationship Id="rId218" Type="http://schemas.openxmlformats.org/officeDocument/2006/relationships/slide" Target="slides/slide212.xml"/><Relationship Id="rId217" Type="http://schemas.openxmlformats.org/officeDocument/2006/relationships/slide" Target="slides/slide211.xml"/><Relationship Id="rId216" Type="http://schemas.openxmlformats.org/officeDocument/2006/relationships/slide" Target="slides/slide210.xml"/><Relationship Id="rId215" Type="http://schemas.openxmlformats.org/officeDocument/2006/relationships/slide" Target="slides/slide209.xml"/><Relationship Id="rId214" Type="http://schemas.openxmlformats.org/officeDocument/2006/relationships/slide" Target="slides/slide208.xml"/><Relationship Id="rId213" Type="http://schemas.openxmlformats.org/officeDocument/2006/relationships/slide" Target="slides/slide207.xml"/><Relationship Id="rId212" Type="http://schemas.openxmlformats.org/officeDocument/2006/relationships/slide" Target="slides/slide206.xml"/><Relationship Id="rId211" Type="http://schemas.openxmlformats.org/officeDocument/2006/relationships/slide" Target="slides/slide205.xml"/><Relationship Id="rId210" Type="http://schemas.openxmlformats.org/officeDocument/2006/relationships/slide" Target="slides/slide204.xml"/><Relationship Id="rId21" Type="http://schemas.openxmlformats.org/officeDocument/2006/relationships/slide" Target="slides/slide15.xml"/><Relationship Id="rId209" Type="http://schemas.openxmlformats.org/officeDocument/2006/relationships/slide" Target="slides/slide203.xml"/><Relationship Id="rId208" Type="http://schemas.openxmlformats.org/officeDocument/2006/relationships/slide" Target="slides/slide202.xml"/><Relationship Id="rId207" Type="http://schemas.openxmlformats.org/officeDocument/2006/relationships/slide" Target="slides/slide201.xml"/><Relationship Id="rId206" Type="http://schemas.openxmlformats.org/officeDocument/2006/relationships/slide" Target="slides/slide200.xml"/><Relationship Id="rId205" Type="http://schemas.openxmlformats.org/officeDocument/2006/relationships/slide" Target="slides/slide199.xml"/><Relationship Id="rId204" Type="http://schemas.openxmlformats.org/officeDocument/2006/relationships/slide" Target="slides/slide198.xml"/><Relationship Id="rId203" Type="http://schemas.openxmlformats.org/officeDocument/2006/relationships/slide" Target="slides/slide197.xml"/><Relationship Id="rId202" Type="http://schemas.openxmlformats.org/officeDocument/2006/relationships/slide" Target="slides/slide196.xml"/><Relationship Id="rId201" Type="http://schemas.openxmlformats.org/officeDocument/2006/relationships/slide" Target="slides/slide195.xml"/><Relationship Id="rId200" Type="http://schemas.openxmlformats.org/officeDocument/2006/relationships/slide" Target="slides/slide194.xml"/><Relationship Id="rId20" Type="http://schemas.openxmlformats.org/officeDocument/2006/relationships/slide" Target="slides/slide14.xml"/><Relationship Id="rId2" Type="http://schemas.openxmlformats.org/officeDocument/2006/relationships/theme" Target="theme/theme1.xml"/><Relationship Id="rId199" Type="http://schemas.openxmlformats.org/officeDocument/2006/relationships/slide" Target="slides/slide193.xml"/><Relationship Id="rId198" Type="http://schemas.openxmlformats.org/officeDocument/2006/relationships/slide" Target="slides/slide192.xml"/><Relationship Id="rId197" Type="http://schemas.openxmlformats.org/officeDocument/2006/relationships/slide" Target="slides/slide191.xml"/><Relationship Id="rId196" Type="http://schemas.openxmlformats.org/officeDocument/2006/relationships/slide" Target="slides/slide190.xml"/><Relationship Id="rId195" Type="http://schemas.openxmlformats.org/officeDocument/2006/relationships/slide" Target="slides/slide189.xml"/><Relationship Id="rId194" Type="http://schemas.openxmlformats.org/officeDocument/2006/relationships/slide" Target="slides/slide188.xml"/><Relationship Id="rId193" Type="http://schemas.openxmlformats.org/officeDocument/2006/relationships/slide" Target="slides/slide187.xml"/><Relationship Id="rId192" Type="http://schemas.openxmlformats.org/officeDocument/2006/relationships/slide" Target="slides/slide186.xml"/><Relationship Id="rId191" Type="http://schemas.openxmlformats.org/officeDocument/2006/relationships/slide" Target="slides/slide185.xml"/><Relationship Id="rId190" Type="http://schemas.openxmlformats.org/officeDocument/2006/relationships/slide" Target="slides/slide184.xml"/><Relationship Id="rId19" Type="http://schemas.openxmlformats.org/officeDocument/2006/relationships/slide" Target="slides/slide13.xml"/><Relationship Id="rId189" Type="http://schemas.openxmlformats.org/officeDocument/2006/relationships/slide" Target="slides/slide183.xml"/><Relationship Id="rId188" Type="http://schemas.openxmlformats.org/officeDocument/2006/relationships/slide" Target="slides/slide182.xml"/><Relationship Id="rId187" Type="http://schemas.openxmlformats.org/officeDocument/2006/relationships/slide" Target="slides/slide181.xml"/><Relationship Id="rId186" Type="http://schemas.openxmlformats.org/officeDocument/2006/relationships/slide" Target="slides/slide180.xml"/><Relationship Id="rId185" Type="http://schemas.openxmlformats.org/officeDocument/2006/relationships/slide" Target="slides/slide179.xml"/><Relationship Id="rId184" Type="http://schemas.openxmlformats.org/officeDocument/2006/relationships/slide" Target="slides/slide178.xml"/><Relationship Id="rId183" Type="http://schemas.openxmlformats.org/officeDocument/2006/relationships/slide" Target="slides/slide177.xml"/><Relationship Id="rId182" Type="http://schemas.openxmlformats.org/officeDocument/2006/relationships/slide" Target="slides/slide176.xml"/><Relationship Id="rId181" Type="http://schemas.openxmlformats.org/officeDocument/2006/relationships/slide" Target="slides/slide175.xml"/><Relationship Id="rId180" Type="http://schemas.openxmlformats.org/officeDocument/2006/relationships/slide" Target="slides/slide174.xml"/><Relationship Id="rId18" Type="http://schemas.openxmlformats.org/officeDocument/2006/relationships/slide" Target="slides/slide12.xml"/><Relationship Id="rId179" Type="http://schemas.openxmlformats.org/officeDocument/2006/relationships/slide" Target="slides/slide173.xml"/><Relationship Id="rId178" Type="http://schemas.openxmlformats.org/officeDocument/2006/relationships/slide" Target="slides/slide172.xml"/><Relationship Id="rId177" Type="http://schemas.openxmlformats.org/officeDocument/2006/relationships/slide" Target="slides/slide171.xml"/><Relationship Id="rId176" Type="http://schemas.openxmlformats.org/officeDocument/2006/relationships/slide" Target="slides/slide170.xml"/><Relationship Id="rId175" Type="http://schemas.openxmlformats.org/officeDocument/2006/relationships/slide" Target="slides/slide169.xml"/><Relationship Id="rId174" Type="http://schemas.openxmlformats.org/officeDocument/2006/relationships/slide" Target="slides/slide168.xml"/><Relationship Id="rId173" Type="http://schemas.openxmlformats.org/officeDocument/2006/relationships/slide" Target="slides/slide167.xml"/><Relationship Id="rId172" Type="http://schemas.openxmlformats.org/officeDocument/2006/relationships/slide" Target="slides/slide166.xml"/><Relationship Id="rId171" Type="http://schemas.openxmlformats.org/officeDocument/2006/relationships/slide" Target="slides/slide165.xml"/><Relationship Id="rId170" Type="http://schemas.openxmlformats.org/officeDocument/2006/relationships/slide" Target="slides/slide164.xml"/><Relationship Id="rId17" Type="http://schemas.openxmlformats.org/officeDocument/2006/relationships/slide" Target="slides/slide11.xml"/><Relationship Id="rId169" Type="http://schemas.openxmlformats.org/officeDocument/2006/relationships/slide" Target="slides/slide163.xml"/><Relationship Id="rId168" Type="http://schemas.openxmlformats.org/officeDocument/2006/relationships/slide" Target="slides/slide162.xml"/><Relationship Id="rId167" Type="http://schemas.openxmlformats.org/officeDocument/2006/relationships/slide" Target="slides/slide161.xml"/><Relationship Id="rId166" Type="http://schemas.openxmlformats.org/officeDocument/2006/relationships/slide" Target="slides/slide160.xml"/><Relationship Id="rId165" Type="http://schemas.openxmlformats.org/officeDocument/2006/relationships/slide" Target="slides/slide159.xml"/><Relationship Id="rId164" Type="http://schemas.openxmlformats.org/officeDocument/2006/relationships/slide" Target="slides/slide158.xml"/><Relationship Id="rId163" Type="http://schemas.openxmlformats.org/officeDocument/2006/relationships/slide" Target="slides/slide157.xml"/><Relationship Id="rId162" Type="http://schemas.openxmlformats.org/officeDocument/2006/relationships/slide" Target="slides/slide156.xml"/><Relationship Id="rId161" Type="http://schemas.openxmlformats.org/officeDocument/2006/relationships/slide" Target="slides/slide155.xml"/><Relationship Id="rId160" Type="http://schemas.openxmlformats.org/officeDocument/2006/relationships/slide" Target="slides/slide154.xml"/><Relationship Id="rId16" Type="http://schemas.openxmlformats.org/officeDocument/2006/relationships/slide" Target="slides/slide10.xml"/><Relationship Id="rId159" Type="http://schemas.openxmlformats.org/officeDocument/2006/relationships/slide" Target="slides/slide153.xml"/><Relationship Id="rId158" Type="http://schemas.openxmlformats.org/officeDocument/2006/relationships/slide" Target="slides/slide152.xml"/><Relationship Id="rId157" Type="http://schemas.openxmlformats.org/officeDocument/2006/relationships/slide" Target="slides/slide151.xml"/><Relationship Id="rId156" Type="http://schemas.openxmlformats.org/officeDocument/2006/relationships/slide" Target="slides/slide150.xml"/><Relationship Id="rId155" Type="http://schemas.openxmlformats.org/officeDocument/2006/relationships/slide" Target="slides/slide149.xml"/><Relationship Id="rId154" Type="http://schemas.openxmlformats.org/officeDocument/2006/relationships/slide" Target="slides/slide148.xml"/><Relationship Id="rId153" Type="http://schemas.openxmlformats.org/officeDocument/2006/relationships/slide" Target="slides/slide147.xml"/><Relationship Id="rId152" Type="http://schemas.openxmlformats.org/officeDocument/2006/relationships/slide" Target="slides/slide146.xml"/><Relationship Id="rId151" Type="http://schemas.openxmlformats.org/officeDocument/2006/relationships/slide" Target="slides/slide145.xml"/><Relationship Id="rId150" Type="http://schemas.openxmlformats.org/officeDocument/2006/relationships/slide" Target="slides/slide144.xml"/><Relationship Id="rId15" Type="http://schemas.openxmlformats.org/officeDocument/2006/relationships/slide" Target="slides/slide9.xml"/><Relationship Id="rId149" Type="http://schemas.openxmlformats.org/officeDocument/2006/relationships/slide" Target="slides/slide143.xml"/><Relationship Id="rId148" Type="http://schemas.openxmlformats.org/officeDocument/2006/relationships/slide" Target="slides/slide142.xml"/><Relationship Id="rId147" Type="http://schemas.openxmlformats.org/officeDocument/2006/relationships/slide" Target="slides/slide141.xml"/><Relationship Id="rId146" Type="http://schemas.openxmlformats.org/officeDocument/2006/relationships/slide" Target="slides/slide140.xml"/><Relationship Id="rId145" Type="http://schemas.openxmlformats.org/officeDocument/2006/relationships/slide" Target="slides/slide139.xml"/><Relationship Id="rId144" Type="http://schemas.openxmlformats.org/officeDocument/2006/relationships/slide" Target="slides/slide138.xml"/><Relationship Id="rId143" Type="http://schemas.openxmlformats.org/officeDocument/2006/relationships/slide" Target="slides/slide137.xml"/><Relationship Id="rId142" Type="http://schemas.openxmlformats.org/officeDocument/2006/relationships/slide" Target="slides/slide136.xml"/><Relationship Id="rId141" Type="http://schemas.openxmlformats.org/officeDocument/2006/relationships/slide" Target="slides/slide135.xml"/><Relationship Id="rId140" Type="http://schemas.openxmlformats.org/officeDocument/2006/relationships/slide" Target="slides/slide134.xml"/><Relationship Id="rId14" Type="http://schemas.openxmlformats.org/officeDocument/2006/relationships/slide" Target="slides/slide8.xml"/><Relationship Id="rId139" Type="http://schemas.openxmlformats.org/officeDocument/2006/relationships/slide" Target="slides/slide133.xml"/><Relationship Id="rId138" Type="http://schemas.openxmlformats.org/officeDocument/2006/relationships/slide" Target="slides/slide132.xml"/><Relationship Id="rId137" Type="http://schemas.openxmlformats.org/officeDocument/2006/relationships/slide" Target="slides/slide131.xml"/><Relationship Id="rId136" Type="http://schemas.openxmlformats.org/officeDocument/2006/relationships/slide" Target="slides/slide130.xml"/><Relationship Id="rId135" Type="http://schemas.openxmlformats.org/officeDocument/2006/relationships/slide" Target="slides/slide129.xml"/><Relationship Id="rId134" Type="http://schemas.openxmlformats.org/officeDocument/2006/relationships/slide" Target="slides/slide128.xml"/><Relationship Id="rId133" Type="http://schemas.openxmlformats.org/officeDocument/2006/relationships/slide" Target="slides/slide127.xml"/><Relationship Id="rId132" Type="http://schemas.openxmlformats.org/officeDocument/2006/relationships/slide" Target="slides/slide126.xml"/><Relationship Id="rId131" Type="http://schemas.openxmlformats.org/officeDocument/2006/relationships/slide" Target="slides/slide125.xml"/><Relationship Id="rId130" Type="http://schemas.openxmlformats.org/officeDocument/2006/relationships/slide" Target="slides/slide124.xml"/><Relationship Id="rId13" Type="http://schemas.openxmlformats.org/officeDocument/2006/relationships/slide" Target="slides/slide7.xml"/><Relationship Id="rId129" Type="http://schemas.openxmlformats.org/officeDocument/2006/relationships/slide" Target="slides/slide123.xml"/><Relationship Id="rId128" Type="http://schemas.openxmlformats.org/officeDocument/2006/relationships/slide" Target="slides/slide122.xml"/><Relationship Id="rId127" Type="http://schemas.openxmlformats.org/officeDocument/2006/relationships/slide" Target="slides/slide121.xml"/><Relationship Id="rId126" Type="http://schemas.openxmlformats.org/officeDocument/2006/relationships/slide" Target="slides/slide120.xml"/><Relationship Id="rId125" Type="http://schemas.openxmlformats.org/officeDocument/2006/relationships/slide" Target="slides/slide119.xml"/><Relationship Id="rId124" Type="http://schemas.openxmlformats.org/officeDocument/2006/relationships/slide" Target="slides/slide118.xml"/><Relationship Id="rId123" Type="http://schemas.openxmlformats.org/officeDocument/2006/relationships/slide" Target="slides/slide117.xml"/><Relationship Id="rId122" Type="http://schemas.openxmlformats.org/officeDocument/2006/relationships/slide" Target="slides/slide116.xml"/><Relationship Id="rId121" Type="http://schemas.openxmlformats.org/officeDocument/2006/relationships/slide" Target="slides/slide115.xml"/><Relationship Id="rId120" Type="http://schemas.openxmlformats.org/officeDocument/2006/relationships/slide" Target="slides/slide114.xml"/><Relationship Id="rId12" Type="http://schemas.openxmlformats.org/officeDocument/2006/relationships/slide" Target="slides/slide6.xml"/><Relationship Id="rId119" Type="http://schemas.openxmlformats.org/officeDocument/2006/relationships/slide" Target="slides/slide113.xml"/><Relationship Id="rId118" Type="http://schemas.openxmlformats.org/officeDocument/2006/relationships/slide" Target="slides/slide112.xml"/><Relationship Id="rId117" Type="http://schemas.openxmlformats.org/officeDocument/2006/relationships/slide" Target="slides/slide111.xml"/><Relationship Id="rId116" Type="http://schemas.openxmlformats.org/officeDocument/2006/relationships/slide" Target="slides/slide110.xml"/><Relationship Id="rId115" Type="http://schemas.openxmlformats.org/officeDocument/2006/relationships/slide" Target="slides/slide109.xml"/><Relationship Id="rId114" Type="http://schemas.openxmlformats.org/officeDocument/2006/relationships/slide" Target="slides/slide108.xml"/><Relationship Id="rId113" Type="http://schemas.openxmlformats.org/officeDocument/2006/relationships/slide" Target="slides/slide107.xml"/><Relationship Id="rId112" Type="http://schemas.openxmlformats.org/officeDocument/2006/relationships/slide" Target="slides/slide106.xml"/><Relationship Id="rId111" Type="http://schemas.openxmlformats.org/officeDocument/2006/relationships/slide" Target="slides/slide105.xml"/><Relationship Id="rId110" Type="http://schemas.openxmlformats.org/officeDocument/2006/relationships/slide" Target="slides/slide104.xml"/><Relationship Id="rId11" Type="http://schemas.openxmlformats.org/officeDocument/2006/relationships/slide" Target="slides/slide5.xml"/><Relationship Id="rId109" Type="http://schemas.openxmlformats.org/officeDocument/2006/relationships/slide" Target="slides/slide103.xml"/><Relationship Id="rId108" Type="http://schemas.openxmlformats.org/officeDocument/2006/relationships/slide" Target="slides/slide102.xml"/><Relationship Id="rId107" Type="http://schemas.openxmlformats.org/officeDocument/2006/relationships/slide" Target="slides/slide101.xml"/><Relationship Id="rId106" Type="http://schemas.openxmlformats.org/officeDocument/2006/relationships/slide" Target="slides/slide100.xml"/><Relationship Id="rId105" Type="http://schemas.openxmlformats.org/officeDocument/2006/relationships/slide" Target="slides/slide99.xml"/><Relationship Id="rId104" Type="http://schemas.openxmlformats.org/officeDocument/2006/relationships/slide" Target="slides/slide98.xml"/><Relationship Id="rId103" Type="http://schemas.openxmlformats.org/officeDocument/2006/relationships/slide" Target="slides/slide97.xml"/><Relationship Id="rId102" Type="http://schemas.openxmlformats.org/officeDocument/2006/relationships/slide" Target="slides/slide96.xml"/><Relationship Id="rId101" Type="http://schemas.openxmlformats.org/officeDocument/2006/relationships/slide" Target="slides/slide95.xml"/><Relationship Id="rId100" Type="http://schemas.openxmlformats.org/officeDocument/2006/relationships/slide" Target="slides/slide94.xml"/><Relationship Id="rId10" Type="http://schemas.openxmlformats.org/officeDocument/2006/relationships/slide" Target="slides/slide4.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7.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9.png"/></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image" Target="../media/image71.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8.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69.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image" Target="../media/image174.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26.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28.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30.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3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66.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73.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image" Target="../media/image2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7.v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8.png"/><Relationship Id="rId1" Type="http://schemas.openxmlformats.org/officeDocument/2006/relationships/image" Target="../media/image47.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2.png"/></Relationships>
</file>

<file path=ppt/drawings/_rels/vmlDrawing9.vml.rels><?xml version="1.0" encoding="UTF-8" standalone="yes"?>
<Relationships xmlns="http://schemas.openxmlformats.org/package/2006/relationships"><Relationship Id="rId4" Type="http://schemas.openxmlformats.org/officeDocument/2006/relationships/image" Target="../media/image58.png"/><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image" Target="../media/image5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en-US" strike="noStrike" noProof="1"/>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696C064A-D61B-4B21-B757-51A9B82445B8}" type="datetimeFigureOut">
              <a:rPr lang="en-US" strike="noStrike" noProof="1" smtClean="0">
                <a:latin typeface="Arial" panose="020B0604020202020204" pitchFamily="34" charset="0"/>
                <a:ea typeface="+mn-ea"/>
                <a:cs typeface="+mn-cs"/>
              </a:rPr>
            </a:fld>
            <a:endParaRPr lang="en-US" strike="noStrike" noProof="1"/>
          </a:p>
        </p:txBody>
      </p:sp>
      <p:sp>
        <p:nvSpPr>
          <p:cNvPr id="4" name="Footer Placeholder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en-US" strike="noStrike" noProof="1"/>
          </a:p>
        </p:txBody>
      </p:sp>
      <p:sp>
        <p:nvSpPr>
          <p:cNvPr id="5" name="Slide Number Placeholder 4"/>
          <p:cNvSpPr>
            <a:spLocks noGrp="1"/>
          </p:cNvSpPr>
          <p:nvPr>
            <p:ph type="sldNum" sz="quarter" idx="3"/>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50305E07-67EA-4042-A3F6-853A8AD8D209}" type="slidenum">
              <a:rPr lang="en-US" strike="noStrike" noProof="1" smtClean="0">
                <a:latin typeface="Arial" panose="020B0604020202020204" pitchFamily="34" charset="0"/>
                <a:ea typeface="+mn-ea"/>
                <a:cs typeface="+mn-cs"/>
              </a:rPr>
            </a:fld>
            <a:endParaRPr lang="en-US" strike="noStrike" noProof="1"/>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0962" name="Header Placeholder 40961"/>
          <p:cNvSpPr>
            <a:spLocks noGrp="1"/>
          </p:cNvSpPr>
          <p:nvPr>
            <p:ph type="hdr" sz="quarter"/>
          </p:nvPr>
        </p:nvSpPr>
        <p:spPr>
          <a:xfrm>
            <a:off x="0" y="0"/>
            <a:ext cx="2971800" cy="457200"/>
          </a:xfrm>
          <a:prstGeom prst="rect">
            <a:avLst/>
          </a:prstGeom>
          <a:noFill/>
          <a:ln w="9525">
            <a:noFill/>
          </a:ln>
        </p:spPr>
        <p:txBody>
          <a:bodyPr/>
          <a:p>
            <a:pPr lvl="0" fontAlgn="base"/>
            <a:endParaRPr lang="en-GB" sz="1200" strike="noStrike" noProof="1" dirty="0"/>
          </a:p>
        </p:txBody>
      </p:sp>
      <p:sp>
        <p:nvSpPr>
          <p:cNvPr id="40963" name="Date Placeholder 40962"/>
          <p:cNvSpPr>
            <a:spLocks noGrp="1"/>
          </p:cNvSpPr>
          <p:nvPr>
            <p:ph type="dt" idx="1"/>
          </p:nvPr>
        </p:nvSpPr>
        <p:spPr>
          <a:xfrm>
            <a:off x="3884613" y="0"/>
            <a:ext cx="2971800" cy="457200"/>
          </a:xfrm>
          <a:prstGeom prst="rect">
            <a:avLst/>
          </a:prstGeom>
          <a:noFill/>
          <a:ln w="9525">
            <a:noFill/>
          </a:ln>
        </p:spPr>
        <p:txBody>
          <a:bodyPr/>
          <a:p>
            <a:pPr lvl="0" algn="r" fontAlgn="base"/>
            <a:endParaRPr lang="en-GB" sz="1200" strike="noStrike" noProof="1" dirty="0"/>
          </a:p>
        </p:txBody>
      </p:sp>
      <p:sp>
        <p:nvSpPr>
          <p:cNvPr id="5124" name="Slide Image Placeholder 40963"/>
          <p:cNvSpPr>
            <a:spLocks noRot="1" noTextEdit="1"/>
          </p:cNvSpPr>
          <p:nvPr>
            <p:ph type="sldImg"/>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5125" name="Text Placeholder 40964"/>
          <p:cNvSpPr>
            <a:spLocks noGrp="1"/>
          </p:cNvSpPr>
          <p:nvPr>
            <p:ph type="body" sz="quarter"/>
          </p:nvPr>
        </p:nvSpPr>
        <p:spPr>
          <a:xfrm>
            <a:off x="685800" y="4343400"/>
            <a:ext cx="5486400" cy="4114800"/>
          </a:xfrm>
          <a:prstGeom prst="rect">
            <a:avLst/>
          </a:prstGeom>
          <a:noFill/>
          <a:ln w="9525">
            <a:noFill/>
          </a:ln>
        </p:spPr>
        <p:txBody>
          <a:bodyPr anchor="t" anchorCtr="0"/>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40966" name="Footer Placeholder 40965"/>
          <p:cNvSpPr>
            <a:spLocks noGrp="1"/>
          </p:cNvSpPr>
          <p:nvPr>
            <p:ph type="ftr" sz="quarter" idx="4"/>
          </p:nvPr>
        </p:nvSpPr>
        <p:spPr>
          <a:xfrm>
            <a:off x="0" y="8685213"/>
            <a:ext cx="2971800" cy="457200"/>
          </a:xfrm>
          <a:prstGeom prst="rect">
            <a:avLst/>
          </a:prstGeom>
          <a:noFill/>
          <a:ln w="9525">
            <a:noFill/>
          </a:ln>
        </p:spPr>
        <p:txBody>
          <a:bodyPr anchor="b"/>
          <a:p>
            <a:pPr lvl="0" fontAlgn="base"/>
            <a:endParaRPr lang="en-GB" sz="1200" strike="noStrike" noProof="1" dirty="0"/>
          </a:p>
        </p:txBody>
      </p:sp>
      <p:sp>
        <p:nvSpPr>
          <p:cNvPr id="40967" name="Slide Number Placeholder 40966"/>
          <p:cNvSpPr>
            <a:spLocks noGrp="1"/>
          </p:cNvSpPr>
          <p:nvPr>
            <p:ph type="sldNum" sz="quarter" idx="5"/>
          </p:nvPr>
        </p:nvSpPr>
        <p:spPr>
          <a:xfrm>
            <a:off x="3884613" y="8685213"/>
            <a:ext cx="2971800" cy="457200"/>
          </a:xfrm>
          <a:prstGeom prst="rect">
            <a:avLst/>
          </a:prstGeom>
          <a:noFill/>
          <a:ln w="9525">
            <a:noFill/>
          </a:ln>
        </p:spPr>
        <p:txBody>
          <a:bodyPr anchor="b"/>
          <a:p>
            <a:pPr lvl="0" algn="r" fontAlgn="base"/>
            <a:fld id="{9A0DB2DC-4C9A-4742-B13C-FB6460FD3503}" type="slidenum">
              <a:rPr lang="en-GB" sz="1200" strike="noStrike" noProof="1" dirty="0">
                <a:latin typeface="Arial" panose="020B0604020202020204" pitchFamily="34" charset="0"/>
                <a:ea typeface="+mn-ea"/>
                <a:cs typeface="+mn-cs"/>
              </a:rPr>
            </a:fld>
            <a:endParaRPr lang="en-GB" sz="1200" strike="noStrike" noProof="1" dirty="0"/>
          </a:p>
        </p:txBody>
      </p:sp>
    </p:spTree>
  </p:cSld>
  <p:clrMap bg1="lt1" tx1="dk1" bg2="lt2" tx2="dk2" accent1="accent1" accent2="accent2" accent3="accent3" accent4="accent4" accent5="accent5" accent6="accent6" hlink="hlink" folHlink="folHlink"/>
  <p:hf sldNum="0" hdr="0" ftr="0" dt="0"/>
  <p:notesStyle>
    <a:lvl1pPr marL="0" lvl="0"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2pPr>
    <a:lvl3pPr marL="914400" lvl="2"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3pPr>
    <a:lvl4pPr marL="1371600" lvl="3"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4pPr>
    <a:lvl5pPr marL="1828800" lvl="4"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4.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5.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6.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7.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8.xml"/></Relationships>
</file>

<file path=ppt/notesSlides/_rels/notesSlide10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9.xml"/></Relationships>
</file>

<file path=ppt/notesSlides/_rels/notesSlide10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0.xml"/></Relationships>
</file>

<file path=ppt/notesSlides/_rels/notesSlide10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1.xml"/></Relationships>
</file>

<file path=ppt/notesSlides/_rels/notesSlide10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2.xml"/></Relationships>
</file>

<file path=ppt/notesSlides/_rels/notesSlide10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4.xml"/></Relationships>
</file>

<file path=ppt/notesSlides/_rels/notesSlide1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5.xml"/></Relationships>
</file>

<file path=ppt/notesSlides/_rels/notesSlide1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6.xml"/></Relationships>
</file>

<file path=ppt/notesSlides/_rels/notesSlide1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7.xml"/></Relationships>
</file>

<file path=ppt/notesSlides/_rels/notesSlide1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8.xml"/></Relationships>
</file>

<file path=ppt/notesSlides/_rels/notesSlide1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9.xml"/></Relationships>
</file>

<file path=ppt/notesSlides/_rels/notesSlide1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0.xml"/></Relationships>
</file>

<file path=ppt/notesSlides/_rels/notesSlide1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1.xml"/></Relationships>
</file>

<file path=ppt/notesSlides/_rels/notesSlide1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2.xml"/></Relationships>
</file>

<file path=ppt/notesSlides/_rels/notesSlide1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4.xml"/></Relationships>
</file>

<file path=ppt/notesSlides/_rels/notesSlide1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5.xml"/></Relationships>
</file>

<file path=ppt/notesSlides/_rels/notesSlide1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6.xml"/></Relationships>
</file>

<file path=ppt/notesSlides/_rels/notesSlide1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7.xml"/></Relationships>
</file>

<file path=ppt/notesSlides/_rels/notesSlide1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8.xml"/></Relationships>
</file>

<file path=ppt/notesSlides/_rels/notesSlide1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9.xml"/></Relationships>
</file>

<file path=ppt/notesSlides/_rels/notesSlide1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0.xml"/></Relationships>
</file>

<file path=ppt/notesSlides/_rels/notesSlide1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1.xml"/></Relationships>
</file>

<file path=ppt/notesSlides/_rels/notesSlide1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2.xml"/></Relationships>
</file>

<file path=ppt/notesSlides/_rels/notesSlide1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5.xml"/></Relationships>
</file>

<file path=ppt/notesSlides/_rels/notesSlide1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7.xml"/></Relationships>
</file>

<file path=ppt/notesSlides/_rels/notesSlide1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8.xml"/></Relationships>
</file>

<file path=ppt/notesSlides/_rels/notesSlide1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9.xml"/></Relationships>
</file>

<file path=ppt/notesSlides/_rels/notesSlide1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0.xml"/></Relationships>
</file>

<file path=ppt/notesSlides/_rels/notesSlide1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1.xml"/></Relationships>
</file>

<file path=ppt/notesSlides/_rels/notesSlide1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2.xml"/></Relationships>
</file>

<file path=ppt/notesSlides/_rels/notesSlide1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3.xml"/></Relationships>
</file>

<file path=ppt/notesSlides/_rels/notesSlide1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4.xml"/></Relationships>
</file>

<file path=ppt/notesSlides/_rels/notesSlide1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6.xml"/></Relationships>
</file>

<file path=ppt/notesSlides/_rels/notesSlide1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7.xml"/></Relationships>
</file>

<file path=ppt/notesSlides/_rels/notesSlide1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8.xml"/></Relationships>
</file>

<file path=ppt/notesSlides/_rels/notesSlide1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9.xml"/></Relationships>
</file>

<file path=ppt/notesSlides/_rels/notesSlide1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0.xml"/></Relationships>
</file>

<file path=ppt/notesSlides/_rels/notesSlide1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1.xml"/></Relationships>
</file>

<file path=ppt/notesSlides/_rels/notesSlide1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2.xml"/></Relationships>
</file>

<file path=ppt/notesSlides/_rels/notesSlide1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3.xml"/></Relationships>
</file>

<file path=ppt/notesSlides/_rels/notesSlide1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4.xml"/></Relationships>
</file>

<file path=ppt/notesSlides/_rels/notesSlide1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7.xml"/></Relationships>
</file>

<file path=ppt/notesSlides/_rels/notesSlide1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8.xml"/></Relationships>
</file>

<file path=ppt/notesSlides/_rels/notesSlide1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9.xml"/></Relationships>
</file>

<file path=ppt/notesSlides/_rels/notesSlide1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0.xml"/></Relationships>
</file>

<file path=ppt/notesSlides/_rels/notesSlide1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1.xml"/></Relationships>
</file>

<file path=ppt/notesSlides/_rels/notesSlide1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2.xml"/></Relationships>
</file>

<file path=ppt/notesSlides/_rels/notesSlide1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3.xml"/></Relationships>
</file>

<file path=ppt/notesSlides/_rels/notesSlide1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4.xml"/></Relationships>
</file>

<file path=ppt/notesSlides/_rels/notesSlide1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5.xml"/></Relationships>
</file>

<file path=ppt/notesSlides/_rels/notesSlide1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7.xml"/></Relationships>
</file>

<file path=ppt/notesSlides/_rels/notesSlide1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8.xml"/></Relationships>
</file>

<file path=ppt/notesSlides/_rels/notesSlide1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3.xml"/></Relationships>
</file>

<file path=ppt/notesSlides/_rels/notesSlide1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4.xml"/></Relationships>
</file>

<file path=ppt/notesSlides/_rels/notesSlide1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5.xml"/></Relationships>
</file>

<file path=ppt/notesSlides/_rels/notesSlide1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6.xml"/></Relationships>
</file>

<file path=ppt/notesSlides/_rels/notesSlide1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7.xml"/></Relationships>
</file>

<file path=ppt/notesSlides/_rels/notesSlide1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8.xml"/></Relationships>
</file>

<file path=ppt/notesSlides/_rels/notesSlide1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0.xml"/></Relationships>
</file>

<file path=ppt/notesSlides/_rels/notesSlide1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1.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2.xml"/></Relationships>
</file>

<file path=ppt/notesSlides/_rels/notesSlide1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8.xml"/></Relationships>
</file>

<file path=ppt/notesSlides/_rels/notesSlide1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9.xml"/></Relationships>
</file>

<file path=ppt/notesSlides/_rels/notesSlide1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0.xml"/></Relationships>
</file>

<file path=ppt/notesSlides/_rels/notesSlide1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1.xml"/></Relationships>
</file>

<file path=ppt/notesSlides/_rels/notesSlide1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2.xml"/></Relationships>
</file>

<file path=ppt/notesSlides/_rels/notesSlide1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3.xml"/></Relationships>
</file>

<file path=ppt/notesSlides/_rels/notesSlide1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9.xml"/></Relationships>
</file>

<file path=ppt/notesSlides/_rels/notesSlide1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0.xml"/></Relationships>
</file>

<file path=ppt/notesSlides/_rels/notesSlide1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2.xml"/></Relationships>
</file>

<file path=ppt/notesSlides/_rels/notesSlide1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3.xml"/></Relationships>
</file>

<file path=ppt/notesSlides/_rels/notesSlide1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4.xml"/></Relationships>
</file>

<file path=ppt/notesSlides/_rels/notesSlide1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5.xml"/></Relationships>
</file>

<file path=ppt/notesSlides/_rels/notesSlide1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6.xml"/></Relationships>
</file>

<file path=ppt/notesSlides/_rels/notesSlide1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7.xml"/></Relationships>
</file>

<file path=ppt/notesSlides/_rels/notesSlide1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0.xml"/></Relationships>
</file>

<file path=ppt/notesSlides/_rels/notesSlide1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1.xml"/></Relationships>
</file>

<file path=ppt/notesSlides/_rels/notesSlide1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2.xml"/></Relationships>
</file>

<file path=ppt/notesSlides/_rels/notesSlide1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3.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4.xml"/></Relationships>
</file>

<file path=ppt/notesSlides/_rels/notesSlide1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5.xml"/></Relationships>
</file>

<file path=ppt/notesSlides/_rels/notesSlide1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6.xml"/></Relationships>
</file>

<file path=ppt/notesSlides/_rels/notesSlide1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7.xml"/></Relationships>
</file>

<file path=ppt/notesSlides/_rels/notesSlide1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8.xml"/></Relationships>
</file>

<file path=ppt/notesSlides/_rels/notesSlide1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9.xml"/></Relationships>
</file>

<file path=ppt/notesSlides/_rels/notesSlide1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1.xml"/></Relationships>
</file>

<file path=ppt/notesSlides/_rels/notesSlide1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2.xml"/></Relationships>
</file>

<file path=ppt/notesSlides/_rels/notesSlide1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3.xml"/></Relationships>
</file>

<file path=ppt/notesSlides/_rels/notesSlide1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5.xml"/></Relationships>
</file>

<file path=ppt/notesSlides/_rels/notesSlide2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6.xml"/></Relationships>
</file>

<file path=ppt/notesSlides/_rels/notesSlide2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7.xml"/></Relationships>
</file>

<file path=ppt/notesSlides/_rels/notesSlide2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8.xml"/></Relationships>
</file>

<file path=ppt/notesSlides/_rels/notesSlide2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9.xml"/></Relationships>
</file>

<file path=ppt/notesSlides/_rels/notesSlide20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0.xml"/></Relationships>
</file>

<file path=ppt/notesSlides/_rels/notesSlide20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1.xml"/></Relationships>
</file>

<file path=ppt/notesSlides/_rels/notesSlide20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2.xml"/></Relationships>
</file>

<file path=ppt/notesSlides/_rels/notesSlide20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3.xml"/></Relationships>
</file>

<file path=ppt/notesSlides/_rels/notesSlide20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5.xml"/></Relationships>
</file>

<file path=ppt/notesSlides/_rels/notesSlide2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6.xml"/></Relationships>
</file>

<file path=ppt/notesSlides/_rels/notesSlide2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7.xml"/></Relationships>
</file>

<file path=ppt/notesSlides/_rels/notesSlide2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8.xml"/></Relationships>
</file>

<file path=ppt/notesSlides/_rels/notesSlide2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9.xml"/></Relationships>
</file>

<file path=ppt/notesSlides/_rels/notesSlide2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0.xml"/></Relationships>
</file>

<file path=ppt/notesSlides/_rels/notesSlide2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1.xml"/></Relationships>
</file>

<file path=ppt/notesSlides/_rels/notesSlide2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2.xml"/></Relationships>
</file>

<file path=ppt/notesSlides/_rels/notesSlide2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3.xml"/></Relationships>
</file>

<file path=ppt/notesSlides/_rels/notesSlide2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8.xml"/></Relationships>
</file>

<file path=ppt/notesSlides/_rels/notesSlide2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9.xml"/></Relationships>
</file>

<file path=ppt/notesSlides/_rels/notesSlide2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0.xml"/></Relationships>
</file>

<file path=ppt/notesSlides/_rels/notesSlide2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1.xml"/></Relationships>
</file>

<file path=ppt/notesSlides/_rels/notesSlide2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2.xml"/></Relationships>
</file>

<file path=ppt/notesSlides/_rels/notesSlide2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3.xml"/></Relationships>
</file>

<file path=ppt/notesSlides/_rels/notesSlide2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4.xml"/></Relationships>
</file>

<file path=ppt/notesSlides/_rels/notesSlide2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5.xml"/></Relationships>
</file>

<file path=ppt/notesSlides/_rels/notesSlide2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8.xml"/></Relationships>
</file>

<file path=ppt/notesSlides/_rels/notesSlide2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9.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0.xml"/></Relationships>
</file>

<file path=ppt/notesSlides/_rels/notesSlide2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1.xml"/></Relationships>
</file>

<file path=ppt/notesSlides/_rels/notesSlide2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2.xml"/></Relationships>
</file>

<file path=ppt/notesSlides/_rels/notesSlide2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3.xml"/></Relationships>
</file>

<file path=ppt/notesSlides/_rels/notesSlide2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4.xml"/></Relationships>
</file>

<file path=ppt/notesSlides/_rels/notesSlide2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5.xml"/></Relationships>
</file>

<file path=ppt/notesSlides/_rels/notesSlide2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6.xml"/></Relationships>
</file>

<file path=ppt/notesSlides/_rels/notesSlide2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7.xml"/></Relationships>
</file>

<file path=ppt/notesSlides/_rels/notesSlide2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9.xml"/></Relationships>
</file>

<file path=ppt/notesSlides/_rels/notesSlide2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0.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1.xml"/></Relationships>
</file>

<file path=ppt/notesSlides/_rels/notesSlide2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2.xml"/></Relationships>
</file>

<file path=ppt/notesSlides/_rels/notesSlide2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3.xml"/></Relationships>
</file>

<file path=ppt/notesSlides/_rels/notesSlide2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4.xml"/></Relationships>
</file>

<file path=ppt/notesSlides/_rels/notesSlide2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5.xml"/></Relationships>
</file>

<file path=ppt/notesSlides/_rels/notesSlide2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6.xml"/></Relationships>
</file>

<file path=ppt/notesSlides/_rels/notesSlide2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7.xml"/></Relationships>
</file>

<file path=ppt/notesSlides/_rels/notesSlide2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8.xml"/></Relationships>
</file>

<file path=ppt/notesSlides/_rels/notesSlide2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9.xml"/></Relationships>
</file>

<file path=ppt/notesSlides/_rels/notesSlide2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0.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1.xml"/></Relationships>
</file>

<file path=ppt/notesSlides/_rels/notesSlide2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2.xml"/></Relationships>
</file>

<file path=ppt/notesSlides/_rels/notesSlide2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3.xml"/></Relationships>
</file>

<file path=ppt/notesSlides/_rels/notesSlide2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4.xml"/></Relationships>
</file>

<file path=ppt/notesSlides/_rels/notesSlide2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5.xml"/></Relationships>
</file>

<file path=ppt/notesSlides/_rels/notesSlide2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6.xml"/></Relationships>
</file>

<file path=ppt/notesSlides/_rels/notesSlide2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7.xml"/></Relationships>
</file>

<file path=ppt/notesSlides/_rels/notesSlide2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8.xml"/></Relationships>
</file>

<file path=ppt/notesSlides/_rels/notesSlide2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9.xml"/></Relationships>
</file>

<file path=ppt/notesSlides/_rels/notesSlide2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0.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1.xml"/></Relationships>
</file>

<file path=ppt/notesSlides/_rels/notesSlide2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3.xml"/></Relationships>
</file>

<file path=ppt/notesSlides/_rels/notesSlide2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4.xml"/></Relationships>
</file>

<file path=ppt/notesSlides/_rels/notesSlide2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5.xml"/></Relationships>
</file>

<file path=ppt/notesSlides/_rels/notesSlide2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6.xml"/></Relationships>
</file>

<file path=ppt/notesSlides/_rels/notesSlide2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9.xml"/></Relationships>
</file>

<file path=ppt/notesSlides/_rels/notesSlide2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0.xml"/></Relationships>
</file>

<file path=ppt/notesSlides/_rels/notesSlide2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1.xml"/></Relationships>
</file>

<file path=ppt/notesSlides/_rels/notesSlide2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2.xml"/></Relationships>
</file>

<file path=ppt/notesSlides/_rels/notesSlide2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3.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2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4.xml"/></Relationships>
</file>

<file path=ppt/notesSlides/_rels/notesSlide2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6.xml"/></Relationships>
</file>

<file path=ppt/notesSlides/_rels/notesSlide2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7.xml"/></Relationships>
</file>

<file path=ppt/notesSlides/_rels/notesSlide2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8.xml"/></Relationships>
</file>

<file path=ppt/notesSlides/_rels/notesSlide2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9.xml"/></Relationships>
</file>

<file path=ppt/notesSlides/_rels/notesSlide2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0.xml"/></Relationships>
</file>

<file path=ppt/notesSlides/_rels/notesSlide2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1.xml"/></Relationships>
</file>

<file path=ppt/notesSlides/_rels/notesSlide2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2.xml"/></Relationships>
</file>

<file path=ppt/notesSlides/_rels/notesSlide2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3.xml"/></Relationships>
</file>

<file path=ppt/notesSlides/_rels/notesSlide2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6.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0.xml"/></Relationships>
</file>

<file path=ppt/notesSlides/_rels/notesSlide2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1.xml"/></Relationships>
</file>

<file path=ppt/notesSlides/_rels/notesSlide2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2.xml"/></Relationships>
</file>

<file path=ppt/notesSlides/_rels/notesSlide2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3.xml"/></Relationships>
</file>

<file path=ppt/notesSlides/_rels/notesSlide2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4.xml"/></Relationships>
</file>

<file path=ppt/notesSlides/_rels/notesSlide2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5.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2.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6.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7.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9.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1.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2.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Slide Image Placeholder 41985"/>
          <p:cNvSpPr>
            <a:spLocks noRot="1" noTextEdit="1"/>
          </p:cNvSpPr>
          <p:nvPr>
            <p:ph type="sldImg"/>
          </p:nvPr>
        </p:nvSpPr>
        <p:spPr/>
      </p:sp>
      <p:sp>
        <p:nvSpPr>
          <p:cNvPr id="7170" name="Text Placeholder 41986"/>
          <p:cNvSpPr>
            <a:spLocks noGrp="1"/>
          </p:cNvSpPr>
          <p:nvPr>
            <p:ph type="body"/>
          </p:nvPr>
        </p:nvSpPr>
        <p:spPr/>
        <p:txBody>
          <a:bodyPr anchor="t" anchorCtr="0"/>
          <a:p>
            <a:pPr lvl="0"/>
            <a:endParaRPr lang="en-US" altLang="zh-CN" dirty="0"/>
          </a:p>
        </p:txBody>
      </p:sp>
      <p:sp>
        <p:nvSpPr>
          <p:cNvPr id="71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5602" name="Rectangle 2"/>
          <p:cNvSpPr>
            <a:spLocks noRot="1" noTextEdit="1"/>
          </p:cNvSpPr>
          <p:nvPr>
            <p:ph type="sldImg"/>
          </p:nvPr>
        </p:nvSpPr>
        <p:spPr/>
      </p:sp>
      <p:sp>
        <p:nvSpPr>
          <p:cNvPr id="25603" name="Rectangle 3"/>
          <p:cNvSpPr>
            <a:spLocks noGrp="1"/>
          </p:cNvSpPr>
          <p:nvPr>
            <p:ph type="body"/>
          </p:nvPr>
        </p:nvSpPr>
        <p:spPr/>
        <p:txBody>
          <a:bodyPr vert="horz" wrap="square" lIns="91440" tIns="45720" rIns="91440" bIns="45720" anchor="t" anchorCtr="0"/>
          <a:p>
            <a:pPr lvl="0"/>
            <a:endParaRPr lang="en-US" altLang="x-none" dirty="0"/>
          </a:p>
        </p:txBody>
      </p:sp>
      <p:sp>
        <p:nvSpPr>
          <p:cNvPr id="25604"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99682" name="Slide Image Placeholder 199681"/>
          <p:cNvSpPr>
            <a:spLocks noRot="1" noTextEdit="1"/>
          </p:cNvSpPr>
          <p:nvPr>
            <p:ph type="sldImg"/>
          </p:nvPr>
        </p:nvSpPr>
        <p:spPr/>
      </p:sp>
      <p:sp>
        <p:nvSpPr>
          <p:cNvPr id="199683" name="Text Placeholder 199682"/>
          <p:cNvSpPr>
            <a:spLocks noGrp="1"/>
          </p:cNvSpPr>
          <p:nvPr>
            <p:ph type="body" idx="1"/>
          </p:nvPr>
        </p:nvSpPr>
        <p:spPr/>
        <p:txBody>
          <a:bodyPr/>
          <a:p>
            <a:pPr lvl="0"/>
            <a:endParaRPr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5585" name="Slide Image Placeholder 41985"/>
          <p:cNvSpPr>
            <a:spLocks noRot="1" noTextEdit="1"/>
          </p:cNvSpPr>
          <p:nvPr>
            <p:ph type="sldImg"/>
          </p:nvPr>
        </p:nvSpPr>
        <p:spPr/>
      </p:sp>
      <p:sp>
        <p:nvSpPr>
          <p:cNvPr id="195586" name="Text Placeholder 41986"/>
          <p:cNvSpPr>
            <a:spLocks noGrp="1"/>
          </p:cNvSpPr>
          <p:nvPr>
            <p:ph type="body"/>
          </p:nvPr>
        </p:nvSpPr>
        <p:spPr/>
        <p:txBody>
          <a:bodyPr anchor="t" anchorCtr="0"/>
          <a:p>
            <a:pPr lvl="0"/>
            <a:endParaRPr lang="en-US" altLang="zh-CN" dirty="0"/>
          </a:p>
        </p:txBody>
      </p:sp>
      <p:sp>
        <p:nvSpPr>
          <p:cNvPr id="1955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77154" name="Slide Image Placeholder 177153"/>
          <p:cNvSpPr>
            <a:spLocks noRot="1" noTextEdit="1"/>
          </p:cNvSpPr>
          <p:nvPr>
            <p:ph type="sldImg"/>
          </p:nvPr>
        </p:nvSpPr>
        <p:spPr/>
      </p:sp>
      <p:sp>
        <p:nvSpPr>
          <p:cNvPr id="177155" name="Text Placeholder 177154"/>
          <p:cNvSpPr>
            <a:spLocks noGrp="1"/>
          </p:cNvSpPr>
          <p:nvPr>
            <p:ph type="body" idx="1"/>
          </p:nvPr>
        </p:nvSpPr>
        <p:spPr/>
        <p:txBody>
          <a:bodyPr/>
          <a:p>
            <a:pPr lvl="0"/>
            <a:endParaRPr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3778" name="Slide Image Placeholder 203777"/>
          <p:cNvSpPr>
            <a:spLocks noRot="1" noTextEdit="1"/>
          </p:cNvSpPr>
          <p:nvPr>
            <p:ph type="sldImg"/>
          </p:nvPr>
        </p:nvSpPr>
        <p:spPr/>
      </p:sp>
      <p:sp>
        <p:nvSpPr>
          <p:cNvPr id="203779" name="Text Placeholder 203778"/>
          <p:cNvSpPr>
            <a:spLocks noGrp="1"/>
          </p:cNvSpPr>
          <p:nvPr>
            <p:ph type="body" idx="1"/>
          </p:nvPr>
        </p:nvSpPr>
        <p:spPr/>
        <p:txBody>
          <a:bodyPr/>
          <a:p>
            <a:pPr lvl="0"/>
            <a:endParaRPr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7874" name="Slide Image Placeholder 207873"/>
          <p:cNvSpPr>
            <a:spLocks noRot="1" noTextEdit="1"/>
          </p:cNvSpPr>
          <p:nvPr>
            <p:ph type="sldImg"/>
          </p:nvPr>
        </p:nvSpPr>
        <p:spPr/>
      </p:sp>
      <p:sp>
        <p:nvSpPr>
          <p:cNvPr id="207875" name="Text Placeholder 207874"/>
          <p:cNvSpPr>
            <a:spLocks noGrp="1"/>
          </p:cNvSpPr>
          <p:nvPr>
            <p:ph type="body" idx="1"/>
          </p:nvPr>
        </p:nvSpPr>
        <p:spPr/>
        <p:txBody>
          <a:bodyPr/>
          <a:p>
            <a:pPr lvl="0"/>
            <a:endParaRPr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11970" name="Slide Image Placeholder 211969"/>
          <p:cNvSpPr>
            <a:spLocks noRot="1" noTextEdit="1"/>
          </p:cNvSpPr>
          <p:nvPr>
            <p:ph type="sldImg"/>
          </p:nvPr>
        </p:nvSpPr>
        <p:spPr/>
      </p:sp>
      <p:sp>
        <p:nvSpPr>
          <p:cNvPr id="211971" name="Text Placeholder 211970"/>
          <p:cNvSpPr>
            <a:spLocks noGrp="1"/>
          </p:cNvSpPr>
          <p:nvPr>
            <p:ph type="body" idx="1"/>
          </p:nvPr>
        </p:nvSpPr>
        <p:spPr/>
        <p:txBody>
          <a:bodyPr/>
          <a:p>
            <a:pPr lvl="0"/>
            <a:endParaRPr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4498" name="Slide Image Placeholder 234497"/>
          <p:cNvSpPr>
            <a:spLocks noRot="1" noTextEdit="1"/>
          </p:cNvSpPr>
          <p:nvPr>
            <p:ph type="sldImg"/>
          </p:nvPr>
        </p:nvSpPr>
        <p:spPr/>
      </p:sp>
      <p:sp>
        <p:nvSpPr>
          <p:cNvPr id="234499" name="Text Placeholder 234498"/>
          <p:cNvSpPr>
            <a:spLocks noGrp="1"/>
          </p:cNvSpPr>
          <p:nvPr>
            <p:ph type="body" idx="1"/>
          </p:nvPr>
        </p:nvSpPr>
        <p:spPr/>
        <p:txBody>
          <a:bodyPr/>
          <a:p>
            <a:pPr lvl="0"/>
            <a:endParaRPr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48834" name="Slide Image Placeholder 248833"/>
          <p:cNvSpPr>
            <a:spLocks noRot="1" noTextEdit="1"/>
          </p:cNvSpPr>
          <p:nvPr>
            <p:ph type="sldImg"/>
          </p:nvPr>
        </p:nvSpPr>
        <p:spPr/>
      </p:sp>
      <p:sp>
        <p:nvSpPr>
          <p:cNvPr id="248835" name="Text Placeholder 248834"/>
          <p:cNvSpPr>
            <a:spLocks noGrp="1"/>
          </p:cNvSpPr>
          <p:nvPr>
            <p:ph type="body" idx="1"/>
          </p:nvPr>
        </p:nvSpPr>
        <p:spPr/>
        <p:txBody>
          <a:bodyPr/>
          <a:p>
            <a:pPr lvl="0"/>
            <a:endParaRPr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67266" name="Slide Image Placeholder 267265"/>
          <p:cNvSpPr>
            <a:spLocks noRot="1" noTextEdit="1"/>
          </p:cNvSpPr>
          <p:nvPr>
            <p:ph type="sldImg"/>
          </p:nvPr>
        </p:nvSpPr>
        <p:spPr/>
      </p:sp>
      <p:sp>
        <p:nvSpPr>
          <p:cNvPr id="267267" name="Text Placeholder 267266"/>
          <p:cNvSpPr>
            <a:spLocks noGrp="1"/>
          </p:cNvSpPr>
          <p:nvPr>
            <p:ph type="body" idx="1"/>
          </p:nvPr>
        </p:nvSpPr>
        <p:spPr/>
        <p:txBody>
          <a:bodyPr/>
          <a:p>
            <a:pPr lvl="0"/>
            <a:endParaRPr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86402" name="Slide Image Placeholder 486401"/>
          <p:cNvSpPr>
            <a:spLocks noRot="1" noTextEdit="1"/>
          </p:cNvSpPr>
          <p:nvPr>
            <p:ph type="sldImg"/>
          </p:nvPr>
        </p:nvSpPr>
        <p:spPr/>
      </p:sp>
      <p:sp>
        <p:nvSpPr>
          <p:cNvPr id="486403" name="Text Placeholder 486402"/>
          <p:cNvSpPr>
            <a:spLocks noGrp="1"/>
          </p:cNvSpPr>
          <p:nvPr>
            <p:ph type="body" idx="1"/>
          </p:nvPr>
        </p:nvSpPr>
        <p:spPr/>
        <p:txBody>
          <a:bodyPr/>
          <a:p>
            <a:pPr lvl="0"/>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5602" name="Rectangle 2"/>
          <p:cNvSpPr>
            <a:spLocks noRot="1" noTextEdit="1"/>
          </p:cNvSpPr>
          <p:nvPr>
            <p:ph type="sldImg"/>
          </p:nvPr>
        </p:nvSpPr>
        <p:spPr/>
      </p:sp>
      <p:sp>
        <p:nvSpPr>
          <p:cNvPr id="25603" name="Rectangle 3"/>
          <p:cNvSpPr>
            <a:spLocks noGrp="1"/>
          </p:cNvSpPr>
          <p:nvPr>
            <p:ph type="body"/>
          </p:nvPr>
        </p:nvSpPr>
        <p:spPr/>
        <p:txBody>
          <a:bodyPr vert="horz" wrap="square" lIns="91440" tIns="45720" rIns="91440" bIns="45720" anchor="t" anchorCtr="0"/>
          <a:p>
            <a:pPr lvl="0"/>
            <a:endParaRPr lang="en-US" altLang="x-none" dirty="0"/>
          </a:p>
        </p:txBody>
      </p:sp>
      <p:sp>
        <p:nvSpPr>
          <p:cNvPr id="25604"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86402" name="Slide Image Placeholder 486401"/>
          <p:cNvSpPr>
            <a:spLocks noRot="1" noTextEdit="1"/>
          </p:cNvSpPr>
          <p:nvPr>
            <p:ph type="sldImg"/>
          </p:nvPr>
        </p:nvSpPr>
        <p:spPr/>
      </p:sp>
      <p:sp>
        <p:nvSpPr>
          <p:cNvPr id="486403" name="Text Placeholder 486402"/>
          <p:cNvSpPr>
            <a:spLocks noGrp="1"/>
          </p:cNvSpPr>
          <p:nvPr>
            <p:ph type="body" idx="1"/>
          </p:nvPr>
        </p:nvSpPr>
        <p:spPr/>
        <p:txBody>
          <a:bodyPr/>
          <a:p>
            <a:pPr lvl="0"/>
            <a:endParaRPr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86402" name="Slide Image Placeholder 486401"/>
          <p:cNvSpPr>
            <a:spLocks noRot="1" noTextEdit="1"/>
          </p:cNvSpPr>
          <p:nvPr>
            <p:ph type="sldImg"/>
          </p:nvPr>
        </p:nvSpPr>
        <p:spPr/>
      </p:sp>
      <p:sp>
        <p:nvSpPr>
          <p:cNvPr id="486403" name="Text Placeholder 486402"/>
          <p:cNvSpPr>
            <a:spLocks noGrp="1"/>
          </p:cNvSpPr>
          <p:nvPr>
            <p:ph type="body" idx="1"/>
          </p:nvPr>
        </p:nvSpPr>
        <p:spPr/>
        <p:txBody>
          <a:bodyPr/>
          <a:p>
            <a:pPr lvl="0"/>
            <a:endParaRPr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587778" name="Slide Image Placeholder 587777"/>
          <p:cNvSpPr>
            <a:spLocks noRot="1" noTextEdit="1"/>
          </p:cNvSpPr>
          <p:nvPr>
            <p:ph type="sldImg"/>
          </p:nvPr>
        </p:nvSpPr>
        <p:spPr/>
      </p:sp>
      <p:sp>
        <p:nvSpPr>
          <p:cNvPr id="587779" name="Text Placeholder 587778"/>
          <p:cNvSpPr>
            <a:spLocks noGrp="1"/>
          </p:cNvSpPr>
          <p:nvPr>
            <p:ph type="body" idx="1"/>
          </p:nvPr>
        </p:nvSpPr>
        <p:spPr/>
        <p:txBody>
          <a:bodyPr/>
          <a:p>
            <a:pPr lvl="0"/>
            <a:endParaRPr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573442" name="Slide Image Placeholder 573441"/>
          <p:cNvSpPr>
            <a:spLocks noRot="1" noTextEdit="1"/>
          </p:cNvSpPr>
          <p:nvPr>
            <p:ph type="sldImg"/>
          </p:nvPr>
        </p:nvSpPr>
        <p:spPr/>
      </p:sp>
      <p:sp>
        <p:nvSpPr>
          <p:cNvPr id="573443" name="Text Placeholder 573442"/>
          <p:cNvSpPr>
            <a:spLocks noGrp="1"/>
          </p:cNvSpPr>
          <p:nvPr>
            <p:ph type="body" idx="1"/>
          </p:nvPr>
        </p:nvSpPr>
        <p:spPr>
          <a:xfrm>
            <a:off x="914400" y="4613275"/>
            <a:ext cx="5029200" cy="4368800"/>
          </a:xfrm>
        </p:spPr>
        <p:txBody>
          <a:bodyPr/>
          <a:p>
            <a:pPr lvl="0"/>
            <a:endParaRPr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1969" name="Slide Image Placeholder 41985"/>
          <p:cNvSpPr>
            <a:spLocks noRot="1" noTextEdit="1"/>
          </p:cNvSpPr>
          <p:nvPr>
            <p:ph type="sldImg"/>
          </p:nvPr>
        </p:nvSpPr>
        <p:spPr/>
      </p:sp>
      <p:sp>
        <p:nvSpPr>
          <p:cNvPr id="211970" name="Text Placeholder 41986"/>
          <p:cNvSpPr>
            <a:spLocks noGrp="1"/>
          </p:cNvSpPr>
          <p:nvPr>
            <p:ph type="body"/>
          </p:nvPr>
        </p:nvSpPr>
        <p:spPr/>
        <p:txBody>
          <a:bodyPr anchor="t" anchorCtr="0"/>
          <a:p>
            <a:pPr lvl="0"/>
            <a:endParaRPr lang="en-US" altLang="zh-CN" dirty="0"/>
          </a:p>
        </p:txBody>
      </p:sp>
      <p:sp>
        <p:nvSpPr>
          <p:cNvPr id="2119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Again you have 3 options here.</a:t>
            </a:r>
            <a:endParaRPr lang="en-GB" dirty="0" smtClean="0"/>
          </a:p>
          <a:p>
            <a:r>
              <a:rPr lang="en-GB" dirty="0" smtClean="0"/>
              <a:t>Is it any of them?</a:t>
            </a:r>
            <a:endParaRPr lang="en-GB" dirty="0"/>
          </a:p>
        </p:txBody>
      </p:sp>
      <p:sp>
        <p:nvSpPr>
          <p:cNvPr id="4" name="Slide Number Placeholder 3"/>
          <p:cNvSpPr>
            <a:spLocks noGrp="1"/>
          </p:cNvSpPr>
          <p:nvPr>
            <p:ph type="sldNum" sz="quarter" idx="10"/>
          </p:nvPr>
        </p:nvSpPr>
        <p:spPr/>
        <p:txBody>
          <a:bodyPr/>
          <a:lstStyle/>
          <a:p>
            <a:pPr>
              <a:defRPr/>
            </a:pPr>
            <a:fld id="{8819F21E-DD4F-433F-A884-E181CFE2C073}" type="slidenum">
              <a:rPr lang="en-US" smtClean="0"/>
            </a:fld>
            <a:endParaRPr 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4017"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14018" name="Rectangle 2"/>
          <p:cNvSpPr>
            <a:spLocks noRot="1" noTextEdit="1"/>
          </p:cNvSpPr>
          <p:nvPr>
            <p:ph type="sldImg"/>
          </p:nvPr>
        </p:nvSpPr>
        <p:spPr/>
      </p:sp>
      <p:sp>
        <p:nvSpPr>
          <p:cNvPr id="214019"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6065"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16066" name="Rectangle 2"/>
          <p:cNvSpPr>
            <a:spLocks noRot="1" noTextEdit="1"/>
          </p:cNvSpPr>
          <p:nvPr>
            <p:ph type="sldImg"/>
          </p:nvPr>
        </p:nvSpPr>
        <p:spPr/>
      </p:sp>
      <p:sp>
        <p:nvSpPr>
          <p:cNvPr id="216067"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811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18114" name="Rectangle 2"/>
          <p:cNvSpPr>
            <a:spLocks noRot="1" noTextEdit="1"/>
          </p:cNvSpPr>
          <p:nvPr>
            <p:ph type="sldImg"/>
          </p:nvPr>
        </p:nvSpPr>
        <p:spPr/>
      </p:sp>
      <p:sp>
        <p:nvSpPr>
          <p:cNvPr id="21811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0161"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20162" name="Rectangle 2"/>
          <p:cNvSpPr>
            <a:spLocks noRot="1" noTextEdit="1"/>
          </p:cNvSpPr>
          <p:nvPr>
            <p:ph type="sldImg"/>
          </p:nvPr>
        </p:nvSpPr>
        <p:spPr/>
      </p:sp>
      <p:sp>
        <p:nvSpPr>
          <p:cNvPr id="220163"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9698" name="Rectangle 2"/>
          <p:cNvSpPr>
            <a:spLocks noRot="1" noTextEdit="1"/>
          </p:cNvSpPr>
          <p:nvPr>
            <p:ph type="sldImg"/>
          </p:nvPr>
        </p:nvSpPr>
        <p:spPr/>
      </p:sp>
      <p:sp>
        <p:nvSpPr>
          <p:cNvPr id="29699" name="Rectangle 3"/>
          <p:cNvSpPr>
            <a:spLocks noGrp="1"/>
          </p:cNvSpPr>
          <p:nvPr>
            <p:ph type="body"/>
          </p:nvPr>
        </p:nvSpPr>
        <p:spPr/>
        <p:txBody>
          <a:bodyPr vert="horz" wrap="square" lIns="91440" tIns="45720" rIns="91440" bIns="45720" anchor="t" anchorCtr="0"/>
          <a:p>
            <a:pPr lvl="0"/>
            <a:endParaRPr lang="en-US" altLang="x-none" dirty="0"/>
          </a:p>
        </p:txBody>
      </p:sp>
      <p:sp>
        <p:nvSpPr>
          <p:cNvPr id="29700"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2209"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22210" name="Rectangle 2"/>
          <p:cNvSpPr>
            <a:spLocks noRot="1" noTextEdit="1"/>
          </p:cNvSpPr>
          <p:nvPr>
            <p:ph type="sldImg"/>
          </p:nvPr>
        </p:nvSpPr>
        <p:spPr/>
      </p:sp>
      <p:sp>
        <p:nvSpPr>
          <p:cNvPr id="222211"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4257"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24258" name="Rectangle 2"/>
          <p:cNvSpPr>
            <a:spLocks noRot="1" noTextEdit="1"/>
          </p:cNvSpPr>
          <p:nvPr>
            <p:ph type="sldImg"/>
          </p:nvPr>
        </p:nvSpPr>
        <p:spPr/>
      </p:sp>
      <p:sp>
        <p:nvSpPr>
          <p:cNvPr id="224259"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1969" name="Slide Image Placeholder 41985"/>
          <p:cNvSpPr>
            <a:spLocks noRot="1" noTextEdit="1"/>
          </p:cNvSpPr>
          <p:nvPr>
            <p:ph type="sldImg"/>
          </p:nvPr>
        </p:nvSpPr>
        <p:spPr/>
      </p:sp>
      <p:sp>
        <p:nvSpPr>
          <p:cNvPr id="211970" name="Text Placeholder 41986"/>
          <p:cNvSpPr>
            <a:spLocks noGrp="1"/>
          </p:cNvSpPr>
          <p:nvPr>
            <p:ph type="body"/>
          </p:nvPr>
        </p:nvSpPr>
        <p:spPr/>
        <p:txBody>
          <a:bodyPr anchor="t" anchorCtr="0"/>
          <a:p>
            <a:pPr lvl="0"/>
            <a:endParaRPr lang="en-US" altLang="zh-CN" dirty="0"/>
          </a:p>
        </p:txBody>
      </p:sp>
      <p:sp>
        <p:nvSpPr>
          <p:cNvPr id="2119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6305"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26306" name="Rectangle 2"/>
          <p:cNvSpPr>
            <a:spLocks noRot="1" noTextEdit="1"/>
          </p:cNvSpPr>
          <p:nvPr>
            <p:ph type="sldImg"/>
          </p:nvPr>
        </p:nvSpPr>
        <p:spPr/>
      </p:sp>
      <p:sp>
        <p:nvSpPr>
          <p:cNvPr id="226307"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A0897B0A-4BAA-4D3A-88F3-17ED0439C72A}" type="slidenum">
              <a:rPr lang="en-US" altLang="zh-CN"/>
            </a:fld>
            <a:endParaRPr lang="en-US" altLang="zh-CN"/>
          </a:p>
        </p:txBody>
      </p:sp>
      <p:sp>
        <p:nvSpPr>
          <p:cNvPr id="129027" name="Rectangle 2"/>
          <p:cNvSpPr>
            <a:spLocks noRot="1" noChangeArrowheads="1" noTextEdit="1"/>
          </p:cNvSpPr>
          <p:nvPr>
            <p:ph type="sldImg"/>
          </p:nvPr>
        </p:nvSpPr>
        <p:spPr/>
      </p:sp>
      <p:sp>
        <p:nvSpPr>
          <p:cNvPr id="129028" name="Rectangle 3"/>
          <p:cNvSpPr>
            <a:spLocks noGrp="1" noChangeArrowheads="1"/>
          </p:cNvSpPr>
          <p:nvPr>
            <p:ph type="body" idx="1"/>
          </p:nvPr>
        </p:nvSpPr>
        <p:spPr>
          <a:noFill/>
        </p:spPr>
        <p:txBody>
          <a:bodyPr/>
          <a:lstStyle/>
          <a:p>
            <a:pPr eaLnBrk="1" hangingPunct="1"/>
            <a:endParaRPr lang="en-GB" altLang="zh-CN" smtClean="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89097C4-BE80-40C4-B0BC-5EDBD7E4F68C}" type="slidenum">
              <a:rPr lang="en-US" altLang="zh-CN"/>
            </a:fld>
            <a:endParaRPr lang="en-US" altLang="zh-CN"/>
          </a:p>
        </p:txBody>
      </p:sp>
      <p:sp>
        <p:nvSpPr>
          <p:cNvPr id="126979" name="Rectangle 2"/>
          <p:cNvSpPr>
            <a:spLocks noRot="1" noChangeArrowheads="1" noTextEdit="1"/>
          </p:cNvSpPr>
          <p:nvPr>
            <p:ph type="sldImg"/>
          </p:nvPr>
        </p:nvSpPr>
        <p:spPr/>
      </p:sp>
      <p:sp>
        <p:nvSpPr>
          <p:cNvPr id="126980" name="Rectangle 3"/>
          <p:cNvSpPr>
            <a:spLocks noGrp="1" noChangeArrowheads="1"/>
          </p:cNvSpPr>
          <p:nvPr>
            <p:ph type="body" idx="1"/>
          </p:nvPr>
        </p:nvSpPr>
        <p:spPr>
          <a:noFill/>
        </p:spPr>
        <p:txBody>
          <a:bodyPr/>
          <a:lstStyle/>
          <a:p>
            <a:pPr eaLnBrk="1" hangingPunct="1"/>
            <a:endParaRPr lang="en-GB" altLang="zh-CN" smtClean="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1969" name="Slide Image Placeholder 41985"/>
          <p:cNvSpPr>
            <a:spLocks noRot="1" noTextEdit="1"/>
          </p:cNvSpPr>
          <p:nvPr>
            <p:ph type="sldImg"/>
          </p:nvPr>
        </p:nvSpPr>
        <p:spPr/>
      </p:sp>
      <p:sp>
        <p:nvSpPr>
          <p:cNvPr id="211970" name="Text Placeholder 41986"/>
          <p:cNvSpPr>
            <a:spLocks noGrp="1"/>
          </p:cNvSpPr>
          <p:nvPr>
            <p:ph type="body"/>
          </p:nvPr>
        </p:nvSpPr>
        <p:spPr/>
        <p:txBody>
          <a:bodyPr anchor="t" anchorCtr="0"/>
          <a:p>
            <a:pPr lvl="0"/>
            <a:endParaRPr lang="en-US" altLang="zh-CN" dirty="0"/>
          </a:p>
        </p:txBody>
      </p:sp>
      <p:sp>
        <p:nvSpPr>
          <p:cNvPr id="2119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E6E812D6-D856-4567-A494-CD052FC66BF2}" type="slidenum">
              <a:rPr lang="en-US" altLang="zh-CN"/>
            </a:fld>
            <a:endParaRPr lang="en-US" altLang="zh-CN"/>
          </a:p>
        </p:txBody>
      </p:sp>
      <p:sp>
        <p:nvSpPr>
          <p:cNvPr id="137219" name="Rectangle 2"/>
          <p:cNvSpPr>
            <a:spLocks noRot="1" noChangeArrowheads="1" noTextEdit="1"/>
          </p:cNvSpPr>
          <p:nvPr>
            <p:ph type="sldImg"/>
          </p:nvPr>
        </p:nvSpPr>
        <p:spPr/>
      </p:sp>
      <p:sp>
        <p:nvSpPr>
          <p:cNvPr id="137220" name="Rectangle 3"/>
          <p:cNvSpPr>
            <a:spLocks noGrp="1" noChangeArrowheads="1"/>
          </p:cNvSpPr>
          <p:nvPr>
            <p:ph type="body" idx="1"/>
          </p:nvPr>
        </p:nvSpPr>
        <p:spPr>
          <a:noFill/>
        </p:spPr>
        <p:txBody>
          <a:bodyPr/>
          <a:lstStyle/>
          <a:p>
            <a:pPr eaLnBrk="1" hangingPunct="1"/>
            <a:endParaRPr lang="en-GB" altLang="zh-CN" smtClean="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1C0A45B9-808D-453E-A188-D9C148246392}" type="slidenum">
              <a:rPr lang="en-US" altLang="zh-CN"/>
            </a:fld>
            <a:endParaRPr lang="en-US" altLang="zh-CN"/>
          </a:p>
        </p:txBody>
      </p:sp>
      <p:sp>
        <p:nvSpPr>
          <p:cNvPr id="139267" name="Rectangle 2"/>
          <p:cNvSpPr>
            <a:spLocks noRot="1" noChangeArrowheads="1" noTextEdit="1"/>
          </p:cNvSpPr>
          <p:nvPr>
            <p:ph type="sldImg"/>
          </p:nvPr>
        </p:nvSpPr>
        <p:spPr/>
      </p:sp>
      <p:sp>
        <p:nvSpPr>
          <p:cNvPr id="139268" name="Rectangle 3"/>
          <p:cNvSpPr>
            <a:spLocks noGrp="1" noChangeArrowheads="1"/>
          </p:cNvSpPr>
          <p:nvPr>
            <p:ph type="body" idx="1"/>
          </p:nvPr>
        </p:nvSpPr>
        <p:spPr>
          <a:noFill/>
        </p:spPr>
        <p:txBody>
          <a:bodyPr/>
          <a:lstStyle/>
          <a:p>
            <a:pPr eaLnBrk="1" hangingPunct="1"/>
            <a:endParaRPr lang="en-GB" altLang="zh-CN" smtClean="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1969" name="Slide Image Placeholder 41985"/>
          <p:cNvSpPr>
            <a:spLocks noRot="1" noTextEdit="1"/>
          </p:cNvSpPr>
          <p:nvPr>
            <p:ph type="sldImg"/>
          </p:nvPr>
        </p:nvSpPr>
        <p:spPr/>
      </p:sp>
      <p:sp>
        <p:nvSpPr>
          <p:cNvPr id="211970" name="Text Placeholder 41986"/>
          <p:cNvSpPr>
            <a:spLocks noGrp="1"/>
          </p:cNvSpPr>
          <p:nvPr>
            <p:ph type="body"/>
          </p:nvPr>
        </p:nvSpPr>
        <p:spPr/>
        <p:txBody>
          <a:bodyPr anchor="t" anchorCtr="0"/>
          <a:p>
            <a:pPr lvl="0"/>
            <a:endParaRPr lang="en-US" altLang="zh-CN" dirty="0"/>
          </a:p>
        </p:txBody>
      </p:sp>
      <p:sp>
        <p:nvSpPr>
          <p:cNvPr id="2119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5"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31746" name="Rectangle 2"/>
          <p:cNvSpPr>
            <a:spLocks noRot="1" noTextEdit="1"/>
          </p:cNvSpPr>
          <p:nvPr>
            <p:ph type="sldImg"/>
          </p:nvPr>
        </p:nvSpPr>
        <p:spPr/>
      </p:sp>
      <p:sp>
        <p:nvSpPr>
          <p:cNvPr id="31747" name="Rectangle 3"/>
          <p:cNvSpPr>
            <a:spLocks noGrp="1"/>
          </p:cNvSpPr>
          <p:nvPr>
            <p:ph type="body"/>
          </p:nvPr>
        </p:nvSpPr>
        <p:spPr/>
        <p:txBody>
          <a:bodyPr vert="horz" wrap="square" lIns="91440" tIns="45720" rIns="91440" bIns="45720" anchor="t" anchorCtr="0"/>
          <a:p>
            <a:pPr lvl="0"/>
            <a:endParaRPr lang="en-US" altLang="x-none" dirty="0"/>
          </a:p>
        </p:txBody>
      </p:sp>
      <p:sp>
        <p:nvSpPr>
          <p:cNvPr id="31748"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2449"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32450" name="Rectangle 2"/>
          <p:cNvSpPr>
            <a:spLocks noRot="1" noTextEdit="1"/>
          </p:cNvSpPr>
          <p:nvPr>
            <p:ph type="sldImg"/>
          </p:nvPr>
        </p:nvSpPr>
        <p:spPr/>
      </p:sp>
      <p:sp>
        <p:nvSpPr>
          <p:cNvPr id="232451"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1969" name="Slide Image Placeholder 41985"/>
          <p:cNvSpPr>
            <a:spLocks noRot="1" noTextEdit="1"/>
          </p:cNvSpPr>
          <p:nvPr>
            <p:ph type="sldImg"/>
          </p:nvPr>
        </p:nvSpPr>
        <p:spPr/>
      </p:sp>
      <p:sp>
        <p:nvSpPr>
          <p:cNvPr id="211970" name="Text Placeholder 41986"/>
          <p:cNvSpPr>
            <a:spLocks noGrp="1"/>
          </p:cNvSpPr>
          <p:nvPr>
            <p:ph type="body"/>
          </p:nvPr>
        </p:nvSpPr>
        <p:spPr/>
        <p:txBody>
          <a:bodyPr anchor="t" anchorCtr="0"/>
          <a:p>
            <a:pPr lvl="0"/>
            <a:endParaRPr lang="en-US" altLang="zh-CN" dirty="0"/>
          </a:p>
        </p:txBody>
      </p:sp>
      <p:sp>
        <p:nvSpPr>
          <p:cNvPr id="2119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835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28354" name="Rectangle 2"/>
          <p:cNvSpPr>
            <a:spLocks noRot="1" noTextEdit="1"/>
          </p:cNvSpPr>
          <p:nvPr>
            <p:ph type="sldImg"/>
          </p:nvPr>
        </p:nvSpPr>
        <p:spPr/>
      </p:sp>
      <p:sp>
        <p:nvSpPr>
          <p:cNvPr id="22835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0401"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30402" name="Rectangle 2"/>
          <p:cNvSpPr>
            <a:spLocks noRot="1" noTextEdit="1"/>
          </p:cNvSpPr>
          <p:nvPr>
            <p:ph type="sldImg"/>
          </p:nvPr>
        </p:nvSpPr>
        <p:spPr/>
      </p:sp>
      <p:sp>
        <p:nvSpPr>
          <p:cNvPr id="230403"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2449"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32450" name="Rectangle 2"/>
          <p:cNvSpPr>
            <a:spLocks noRot="1" noTextEdit="1"/>
          </p:cNvSpPr>
          <p:nvPr>
            <p:ph type="sldImg"/>
          </p:nvPr>
        </p:nvSpPr>
        <p:spPr/>
      </p:sp>
      <p:sp>
        <p:nvSpPr>
          <p:cNvPr id="232451"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1969" name="Slide Image Placeholder 41985"/>
          <p:cNvSpPr>
            <a:spLocks noRot="1" noTextEdit="1"/>
          </p:cNvSpPr>
          <p:nvPr>
            <p:ph type="sldImg"/>
          </p:nvPr>
        </p:nvSpPr>
        <p:spPr/>
      </p:sp>
      <p:sp>
        <p:nvSpPr>
          <p:cNvPr id="211970" name="Text Placeholder 41986"/>
          <p:cNvSpPr>
            <a:spLocks noGrp="1"/>
          </p:cNvSpPr>
          <p:nvPr>
            <p:ph type="body"/>
          </p:nvPr>
        </p:nvSpPr>
        <p:spPr/>
        <p:txBody>
          <a:bodyPr anchor="t" anchorCtr="0"/>
          <a:p>
            <a:pPr lvl="0"/>
            <a:endParaRPr lang="en-US" altLang="zh-CN" dirty="0"/>
          </a:p>
        </p:txBody>
      </p:sp>
      <p:sp>
        <p:nvSpPr>
          <p:cNvPr id="2119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819F21E-DD4F-433F-A884-E181CFE2C073}" type="slidenum">
              <a:rPr lang="en-US" smtClean="0"/>
            </a:fld>
            <a:endParaRPr lang="en-US"/>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819F21E-DD4F-433F-A884-E181CFE2C073}" type="slidenum">
              <a:rPr lang="en-US" smtClean="0"/>
            </a:fld>
            <a:endParaRPr lang="en-US"/>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819F21E-DD4F-433F-A884-E181CFE2C073}" type="slidenum">
              <a:rPr lang="en-US" smtClean="0"/>
            </a:fld>
            <a:endParaRPr lang="en-US"/>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4497"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34498" name="Rectangle 2"/>
          <p:cNvSpPr>
            <a:spLocks noRot="1" noTextEdit="1"/>
          </p:cNvSpPr>
          <p:nvPr>
            <p:ph type="sldImg"/>
          </p:nvPr>
        </p:nvSpPr>
        <p:spPr/>
      </p:sp>
      <p:sp>
        <p:nvSpPr>
          <p:cNvPr id="234499"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5"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36866" name="Rectangle 2"/>
          <p:cNvSpPr>
            <a:spLocks noRot="1" noTextEdit="1"/>
          </p:cNvSpPr>
          <p:nvPr>
            <p:ph type="sldImg"/>
          </p:nvPr>
        </p:nvSpPr>
        <p:spPr/>
      </p:sp>
      <p:sp>
        <p:nvSpPr>
          <p:cNvPr id="36867" name="Rectangle 3"/>
          <p:cNvSpPr>
            <a:spLocks noGrp="1"/>
          </p:cNvSpPr>
          <p:nvPr>
            <p:ph type="body"/>
          </p:nvPr>
        </p:nvSpPr>
        <p:spPr/>
        <p:txBody>
          <a:bodyPr vert="horz" wrap="square" lIns="91440" tIns="45720" rIns="91440" bIns="45720" anchor="t" anchorCtr="0"/>
          <a:p>
            <a:pPr lvl="0"/>
            <a:endParaRPr lang="en-US" altLang="x-none" dirty="0"/>
          </a:p>
        </p:txBody>
      </p:sp>
      <p:sp>
        <p:nvSpPr>
          <p:cNvPr id="36868"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859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38594" name="Rectangle 2"/>
          <p:cNvSpPr>
            <a:spLocks noRot="1" noTextEdit="1"/>
          </p:cNvSpPr>
          <p:nvPr>
            <p:ph type="sldImg"/>
          </p:nvPr>
        </p:nvSpPr>
        <p:spPr/>
      </p:sp>
      <p:sp>
        <p:nvSpPr>
          <p:cNvPr id="23859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0641"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40642" name="Rectangle 2"/>
          <p:cNvSpPr>
            <a:spLocks noRot="1" noTextEdit="1"/>
          </p:cNvSpPr>
          <p:nvPr>
            <p:ph type="sldImg"/>
          </p:nvPr>
        </p:nvSpPr>
        <p:spPr/>
      </p:sp>
      <p:sp>
        <p:nvSpPr>
          <p:cNvPr id="240643"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2689"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42690" name="Rectangle 2"/>
          <p:cNvSpPr>
            <a:spLocks noRot="1" noTextEdit="1"/>
          </p:cNvSpPr>
          <p:nvPr>
            <p:ph type="sldImg"/>
          </p:nvPr>
        </p:nvSpPr>
        <p:spPr/>
      </p:sp>
      <p:sp>
        <p:nvSpPr>
          <p:cNvPr id="242691"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4737"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44738" name="Rectangle 2"/>
          <p:cNvSpPr>
            <a:spLocks noRot="1" noTextEdit="1"/>
          </p:cNvSpPr>
          <p:nvPr>
            <p:ph type="sldImg"/>
          </p:nvPr>
        </p:nvSpPr>
        <p:spPr/>
      </p:sp>
      <p:sp>
        <p:nvSpPr>
          <p:cNvPr id="244739"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819F21E-DD4F-433F-A884-E181CFE2C073}" type="slidenum">
              <a:rPr lang="en-US" smtClean="0"/>
            </a:fld>
            <a:endParaRPr lang="en-US"/>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819F21E-DD4F-433F-A884-E181CFE2C073}" type="slidenum">
              <a:rPr lang="en-US" smtClean="0"/>
            </a:fld>
            <a:endParaRPr lang="en-US"/>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819F21E-DD4F-433F-A884-E181CFE2C073}" type="slidenum">
              <a:rPr lang="en-US" smtClean="0"/>
            </a:fld>
            <a:endParaRPr lang="en-US"/>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819F21E-DD4F-433F-A884-E181CFE2C073}" type="slidenum">
              <a:rPr lang="en-US" smtClean="0"/>
            </a:fld>
            <a:endParaRPr lang="en-US"/>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819F21E-DD4F-433F-A884-E181CFE2C073}" type="slidenum">
              <a:rPr lang="en-US" smtClean="0"/>
            </a:fld>
            <a:endParaRPr lang="en-US"/>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8819F21E-DD4F-433F-A884-E181CFE2C073}" type="slidenum">
              <a:rPr lang="en-US" smtClean="0"/>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5" name="Rectangle 7"/>
          <p:cNvSpPr>
            <a:spLocks noGrp="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en-GB" altLang="en-US"/>
            </a:fld>
            <a:endParaRPr lang="en-GB" altLang="en-US"/>
          </a:p>
        </p:txBody>
      </p:sp>
      <p:sp>
        <p:nvSpPr>
          <p:cNvPr id="62466" name="Rectangle 2"/>
          <p:cNvSpPr>
            <a:spLocks noGrp="1" noRot="1" noChangeAspect="1" noTextEdit="1"/>
          </p:cNvSpPr>
          <p:nvPr>
            <p:ph type="sldImg"/>
          </p:nvPr>
        </p:nvSpPr>
        <p:spPr/>
      </p:sp>
      <p:sp>
        <p:nvSpPr>
          <p:cNvPr id="62467" name="Rectangle 3"/>
          <p:cNvSpPr>
            <a:spLocks noGrp="1"/>
          </p:cNvSpPr>
          <p:nvPr>
            <p:ph type="body"/>
          </p:nvPr>
        </p:nvSpPr>
        <p:spPr/>
        <p:txBody>
          <a:bodyPr anchor="t" anchorCtr="0"/>
          <a:p>
            <a:pPr lvl="0"/>
            <a:endParaRPr lang="en-US" altLang="zh-CN"/>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6545"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36546" name="Rectangle 2"/>
          <p:cNvSpPr>
            <a:spLocks noRot="1" noTextEdit="1"/>
          </p:cNvSpPr>
          <p:nvPr>
            <p:ph type="sldImg"/>
          </p:nvPr>
        </p:nvSpPr>
        <p:spPr/>
      </p:sp>
      <p:sp>
        <p:nvSpPr>
          <p:cNvPr id="236547"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2929" name="Slide Image Placeholder 41985"/>
          <p:cNvSpPr>
            <a:spLocks noRot="1" noTextEdit="1"/>
          </p:cNvSpPr>
          <p:nvPr>
            <p:ph type="sldImg"/>
          </p:nvPr>
        </p:nvSpPr>
        <p:spPr/>
      </p:sp>
      <p:sp>
        <p:nvSpPr>
          <p:cNvPr id="252930" name="Text Placeholder 41986"/>
          <p:cNvSpPr>
            <a:spLocks noGrp="1"/>
          </p:cNvSpPr>
          <p:nvPr>
            <p:ph type="body"/>
          </p:nvPr>
        </p:nvSpPr>
        <p:spPr/>
        <p:txBody>
          <a:bodyPr anchor="t" anchorCtr="0"/>
          <a:p>
            <a:pPr lvl="0"/>
            <a:endParaRPr lang="en-US" altLang="zh-CN" dirty="0"/>
          </a:p>
        </p:txBody>
      </p:sp>
      <p:sp>
        <p:nvSpPr>
          <p:cNvPr id="25293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4977"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54978" name="Rectangle 2"/>
          <p:cNvSpPr>
            <a:spLocks noRot="1" noTextEdit="1"/>
          </p:cNvSpPr>
          <p:nvPr>
            <p:ph type="sldImg"/>
          </p:nvPr>
        </p:nvSpPr>
        <p:spPr/>
      </p:sp>
      <p:sp>
        <p:nvSpPr>
          <p:cNvPr id="254979"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7025"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57026" name="Rectangle 2"/>
          <p:cNvSpPr>
            <a:spLocks noRot="1" noTextEdit="1"/>
          </p:cNvSpPr>
          <p:nvPr>
            <p:ph type="sldImg"/>
          </p:nvPr>
        </p:nvSpPr>
        <p:spPr/>
      </p:sp>
      <p:sp>
        <p:nvSpPr>
          <p:cNvPr id="257027"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907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59074" name="Rectangle 2"/>
          <p:cNvSpPr>
            <a:spLocks noRot="1" noTextEdit="1"/>
          </p:cNvSpPr>
          <p:nvPr>
            <p:ph type="sldImg"/>
          </p:nvPr>
        </p:nvSpPr>
        <p:spPr/>
      </p:sp>
      <p:sp>
        <p:nvSpPr>
          <p:cNvPr id="25907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61121"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61122" name="Rectangle 2"/>
          <p:cNvSpPr>
            <a:spLocks noRot="1" noTextEdit="1"/>
          </p:cNvSpPr>
          <p:nvPr>
            <p:ph type="sldImg"/>
          </p:nvPr>
        </p:nvSpPr>
        <p:spPr/>
      </p:sp>
      <p:sp>
        <p:nvSpPr>
          <p:cNvPr id="261123"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63169"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63170" name="Rectangle 2"/>
          <p:cNvSpPr>
            <a:spLocks noRot="1" noTextEdit="1"/>
          </p:cNvSpPr>
          <p:nvPr>
            <p:ph type="sldImg"/>
          </p:nvPr>
        </p:nvSpPr>
        <p:spPr/>
      </p:sp>
      <p:sp>
        <p:nvSpPr>
          <p:cNvPr id="263171"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65217"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65218" name="Rectangle 2"/>
          <p:cNvSpPr>
            <a:spLocks noRot="1" noTextEdit="1"/>
          </p:cNvSpPr>
          <p:nvPr>
            <p:ph type="sldImg"/>
          </p:nvPr>
        </p:nvSpPr>
        <p:spPr/>
      </p:sp>
      <p:sp>
        <p:nvSpPr>
          <p:cNvPr id="265219"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67265"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67266" name="Rectangle 2"/>
          <p:cNvSpPr>
            <a:spLocks noRot="1" noTextEdit="1"/>
          </p:cNvSpPr>
          <p:nvPr>
            <p:ph type="sldImg"/>
          </p:nvPr>
        </p:nvSpPr>
        <p:spPr/>
      </p:sp>
      <p:sp>
        <p:nvSpPr>
          <p:cNvPr id="267267"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6931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69314" name="Rectangle 2"/>
          <p:cNvSpPr>
            <a:spLocks noRot="1" noTextEdit="1"/>
          </p:cNvSpPr>
          <p:nvPr>
            <p:ph type="sldImg"/>
          </p:nvPr>
        </p:nvSpPr>
        <p:spPr/>
      </p:sp>
      <p:sp>
        <p:nvSpPr>
          <p:cNvPr id="26931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5"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31746" name="Rectangle 2"/>
          <p:cNvSpPr>
            <a:spLocks noRot="1" noTextEdit="1"/>
          </p:cNvSpPr>
          <p:nvPr>
            <p:ph type="sldImg"/>
          </p:nvPr>
        </p:nvSpPr>
        <p:spPr/>
      </p:sp>
      <p:sp>
        <p:nvSpPr>
          <p:cNvPr id="31747" name="Rectangle 3"/>
          <p:cNvSpPr>
            <a:spLocks noGrp="1"/>
          </p:cNvSpPr>
          <p:nvPr>
            <p:ph type="body"/>
          </p:nvPr>
        </p:nvSpPr>
        <p:spPr/>
        <p:txBody>
          <a:bodyPr vert="horz" wrap="square" lIns="91440" tIns="45720" rIns="91440" bIns="45720" anchor="t" anchorCtr="0"/>
          <a:p>
            <a:pPr lvl="0"/>
            <a:endParaRPr lang="en-US" altLang="x-none" dirty="0"/>
          </a:p>
        </p:txBody>
      </p:sp>
      <p:sp>
        <p:nvSpPr>
          <p:cNvPr id="31748"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1361"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71362" name="Rectangle 2"/>
          <p:cNvSpPr>
            <a:spLocks noRot="1" noTextEdit="1"/>
          </p:cNvSpPr>
          <p:nvPr>
            <p:ph type="sldImg"/>
          </p:nvPr>
        </p:nvSpPr>
        <p:spPr/>
      </p:sp>
      <p:sp>
        <p:nvSpPr>
          <p:cNvPr id="271363"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3409"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73410" name="Rectangle 2"/>
          <p:cNvSpPr>
            <a:spLocks noRot="1" noTextEdit="1"/>
          </p:cNvSpPr>
          <p:nvPr>
            <p:ph type="sldImg"/>
          </p:nvPr>
        </p:nvSpPr>
        <p:spPr/>
      </p:sp>
      <p:sp>
        <p:nvSpPr>
          <p:cNvPr id="273411"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349186" name="Slide Image Placeholder 349185"/>
          <p:cNvSpPr>
            <a:spLocks noRot="1" noTextEdit="1"/>
          </p:cNvSpPr>
          <p:nvPr>
            <p:ph type="sldImg"/>
          </p:nvPr>
        </p:nvSpPr>
        <p:spPr/>
      </p:sp>
      <p:sp>
        <p:nvSpPr>
          <p:cNvPr id="349187" name="Text Placeholder 349186"/>
          <p:cNvSpPr>
            <a:spLocks noGrp="1"/>
          </p:cNvSpPr>
          <p:nvPr>
            <p:ph type="body" idx="1"/>
          </p:nvPr>
        </p:nvSpPr>
        <p:spPr/>
        <p:txBody>
          <a:bodyPr/>
          <a:p>
            <a:pPr lvl="0"/>
            <a:endParaRPr dirty="0"/>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375810" name="Slide Image Placeholder 375809"/>
          <p:cNvSpPr>
            <a:spLocks noRot="1" noTextEdit="1"/>
          </p:cNvSpPr>
          <p:nvPr>
            <p:ph type="sldImg"/>
          </p:nvPr>
        </p:nvSpPr>
        <p:spPr/>
      </p:sp>
      <p:sp>
        <p:nvSpPr>
          <p:cNvPr id="375811" name="Text Placeholder 375810"/>
          <p:cNvSpPr>
            <a:spLocks noGrp="1"/>
          </p:cNvSpPr>
          <p:nvPr>
            <p:ph type="body" idx="1"/>
          </p:nvPr>
        </p:nvSpPr>
        <p:spPr/>
        <p:txBody>
          <a:bodyPr/>
          <a:p>
            <a:pPr lvl="0"/>
            <a:endParaRPr dirty="0"/>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379906" name="Slide Image Placeholder 379905"/>
          <p:cNvSpPr>
            <a:spLocks noRot="1" noTextEdit="1"/>
          </p:cNvSpPr>
          <p:nvPr>
            <p:ph type="sldImg"/>
          </p:nvPr>
        </p:nvSpPr>
        <p:spPr/>
      </p:sp>
      <p:sp>
        <p:nvSpPr>
          <p:cNvPr id="379907" name="Text Placeholder 379906"/>
          <p:cNvSpPr>
            <a:spLocks noGrp="1"/>
          </p:cNvSpPr>
          <p:nvPr>
            <p:ph type="body" idx="1"/>
          </p:nvPr>
        </p:nvSpPr>
        <p:spPr/>
        <p:txBody>
          <a:bodyPr/>
          <a:p>
            <a:pPr lvl="0"/>
            <a:endParaRPr dirty="0"/>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384002" name="Slide Image Placeholder 384001"/>
          <p:cNvSpPr>
            <a:spLocks noRot="1" noTextEdit="1"/>
          </p:cNvSpPr>
          <p:nvPr>
            <p:ph type="sldImg"/>
          </p:nvPr>
        </p:nvSpPr>
        <p:spPr/>
      </p:sp>
      <p:sp>
        <p:nvSpPr>
          <p:cNvPr id="384003" name="Text Placeholder 384002"/>
          <p:cNvSpPr>
            <a:spLocks noGrp="1"/>
          </p:cNvSpPr>
          <p:nvPr>
            <p:ph type="body" idx="1"/>
          </p:nvPr>
        </p:nvSpPr>
        <p:spPr/>
        <p:txBody>
          <a:bodyPr/>
          <a:p>
            <a:pPr lvl="0"/>
            <a:endParaRPr dirty="0"/>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14722" name="Slide Image Placeholder 414721"/>
          <p:cNvSpPr>
            <a:spLocks noRot="1" noTextEdit="1"/>
          </p:cNvSpPr>
          <p:nvPr>
            <p:ph type="sldImg"/>
          </p:nvPr>
        </p:nvSpPr>
        <p:spPr/>
      </p:sp>
      <p:sp>
        <p:nvSpPr>
          <p:cNvPr id="414723" name="Text Placeholder 414722"/>
          <p:cNvSpPr>
            <a:spLocks noGrp="1"/>
          </p:cNvSpPr>
          <p:nvPr>
            <p:ph type="body" idx="1"/>
          </p:nvPr>
        </p:nvSpPr>
        <p:spPr/>
        <p:txBody>
          <a:bodyPr/>
          <a:p>
            <a:pPr lvl="0"/>
            <a:endParaRPr dirty="0"/>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29058" name="Slide Image Placeholder 429057"/>
          <p:cNvSpPr>
            <a:spLocks noRot="1" noTextEdit="1"/>
          </p:cNvSpPr>
          <p:nvPr>
            <p:ph type="sldImg"/>
          </p:nvPr>
        </p:nvSpPr>
        <p:spPr/>
      </p:sp>
      <p:sp>
        <p:nvSpPr>
          <p:cNvPr id="429059" name="Text Placeholder 429058"/>
          <p:cNvSpPr>
            <a:spLocks noGrp="1"/>
          </p:cNvSpPr>
          <p:nvPr>
            <p:ph type="body" idx="1"/>
          </p:nvPr>
        </p:nvSpPr>
        <p:spPr/>
        <p:txBody>
          <a:bodyPr/>
          <a:p>
            <a:pPr lvl="0"/>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5"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31746" name="Rectangle 2"/>
          <p:cNvSpPr>
            <a:spLocks noRot="1" noTextEdit="1"/>
          </p:cNvSpPr>
          <p:nvPr>
            <p:ph type="sldImg"/>
          </p:nvPr>
        </p:nvSpPr>
        <p:spPr/>
      </p:sp>
      <p:sp>
        <p:nvSpPr>
          <p:cNvPr id="31747" name="Rectangle 3"/>
          <p:cNvSpPr>
            <a:spLocks noGrp="1"/>
          </p:cNvSpPr>
          <p:nvPr>
            <p:ph type="body"/>
          </p:nvPr>
        </p:nvSpPr>
        <p:spPr/>
        <p:txBody>
          <a:bodyPr vert="horz" wrap="square" lIns="91440" tIns="45720" rIns="91440" bIns="45720" anchor="t" anchorCtr="0"/>
          <a:p>
            <a:pPr lvl="0"/>
            <a:endParaRPr lang="en-US" altLang="x-none" dirty="0"/>
          </a:p>
        </p:txBody>
      </p:sp>
      <p:sp>
        <p:nvSpPr>
          <p:cNvPr id="31748"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43394" name="Slide Image Placeholder 443393"/>
          <p:cNvSpPr>
            <a:spLocks noRot="1" noTextEdit="1"/>
          </p:cNvSpPr>
          <p:nvPr>
            <p:ph type="sldImg"/>
          </p:nvPr>
        </p:nvSpPr>
        <p:spPr/>
      </p:sp>
      <p:sp>
        <p:nvSpPr>
          <p:cNvPr id="443395" name="Text Placeholder 443394"/>
          <p:cNvSpPr>
            <a:spLocks noGrp="1"/>
          </p:cNvSpPr>
          <p:nvPr>
            <p:ph type="body" idx="1"/>
          </p:nvPr>
        </p:nvSpPr>
        <p:spPr/>
        <p:txBody>
          <a:bodyPr/>
          <a:p>
            <a:pPr lvl="0"/>
            <a:endParaRPr dirty="0"/>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361474" name="Slide Image Placeholder 361473"/>
          <p:cNvSpPr>
            <a:spLocks noRot="1" noTextEdit="1"/>
          </p:cNvSpPr>
          <p:nvPr>
            <p:ph type="sldImg"/>
          </p:nvPr>
        </p:nvSpPr>
        <p:spPr/>
      </p:sp>
      <p:sp>
        <p:nvSpPr>
          <p:cNvPr id="361475" name="Text Placeholder 361474"/>
          <p:cNvSpPr>
            <a:spLocks noGrp="1"/>
          </p:cNvSpPr>
          <p:nvPr>
            <p:ph type="body" idx="1"/>
          </p:nvPr>
        </p:nvSpPr>
        <p:spPr/>
        <p:txBody>
          <a:bodyPr/>
          <a:p>
            <a:pPr lvl="0"/>
            <a:endParaRPr dirty="0"/>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47490" name="Slide Image Placeholder 447489"/>
          <p:cNvSpPr>
            <a:spLocks noRot="1" noTextEdit="1"/>
          </p:cNvSpPr>
          <p:nvPr>
            <p:ph type="sldImg"/>
          </p:nvPr>
        </p:nvSpPr>
        <p:spPr/>
      </p:sp>
      <p:sp>
        <p:nvSpPr>
          <p:cNvPr id="447491" name="Text Placeholder 447490"/>
          <p:cNvSpPr>
            <a:spLocks noGrp="1"/>
          </p:cNvSpPr>
          <p:nvPr>
            <p:ph type="body" idx="1"/>
          </p:nvPr>
        </p:nvSpPr>
        <p:spPr/>
        <p:txBody>
          <a:bodyPr/>
          <a:p>
            <a:pPr lvl="0"/>
            <a:endParaRPr dirty="0"/>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51586" name="Slide Image Placeholder 451585"/>
          <p:cNvSpPr>
            <a:spLocks noRot="1" noTextEdit="1"/>
          </p:cNvSpPr>
          <p:nvPr>
            <p:ph type="sldImg"/>
          </p:nvPr>
        </p:nvSpPr>
        <p:spPr/>
      </p:sp>
      <p:sp>
        <p:nvSpPr>
          <p:cNvPr id="451587" name="Text Placeholder 451586"/>
          <p:cNvSpPr>
            <a:spLocks noGrp="1"/>
          </p:cNvSpPr>
          <p:nvPr>
            <p:ph type="body" idx="1"/>
          </p:nvPr>
        </p:nvSpPr>
        <p:spPr/>
        <p:txBody>
          <a:bodyPr/>
          <a:p>
            <a:pPr lvl="0"/>
            <a:endParaRPr dirty="0"/>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55682" name="Slide Image Placeholder 455681"/>
          <p:cNvSpPr>
            <a:spLocks noRot="1" noTextEdit="1"/>
          </p:cNvSpPr>
          <p:nvPr>
            <p:ph type="sldImg"/>
          </p:nvPr>
        </p:nvSpPr>
        <p:spPr/>
      </p:sp>
      <p:sp>
        <p:nvSpPr>
          <p:cNvPr id="455683" name="Text Placeholder 455682"/>
          <p:cNvSpPr>
            <a:spLocks noGrp="1"/>
          </p:cNvSpPr>
          <p:nvPr>
            <p:ph type="body" idx="1"/>
          </p:nvPr>
        </p:nvSpPr>
        <p:spPr/>
        <p:txBody>
          <a:bodyPr/>
          <a:p>
            <a:pPr lvl="0"/>
            <a:endParaRPr dirty="0"/>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70018" name="Slide Image Placeholder 470017"/>
          <p:cNvSpPr>
            <a:spLocks noRot="1" noTextEdit="1"/>
          </p:cNvSpPr>
          <p:nvPr>
            <p:ph type="sldImg"/>
          </p:nvPr>
        </p:nvSpPr>
        <p:spPr/>
      </p:sp>
      <p:sp>
        <p:nvSpPr>
          <p:cNvPr id="470019" name="Text Placeholder 470018"/>
          <p:cNvSpPr>
            <a:spLocks noGrp="1"/>
          </p:cNvSpPr>
          <p:nvPr>
            <p:ph type="body" idx="1"/>
          </p:nvPr>
        </p:nvSpPr>
        <p:spPr/>
        <p:txBody>
          <a:bodyPr/>
          <a:p>
            <a:pPr lvl="0"/>
            <a:endParaRPr dirty="0"/>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82306" name="Slide Image Placeholder 482305"/>
          <p:cNvSpPr>
            <a:spLocks noRot="1" noTextEdit="1"/>
          </p:cNvSpPr>
          <p:nvPr>
            <p:ph type="sldImg"/>
          </p:nvPr>
        </p:nvSpPr>
        <p:spPr/>
      </p:sp>
      <p:sp>
        <p:nvSpPr>
          <p:cNvPr id="482307" name="Text Placeholder 482306"/>
          <p:cNvSpPr>
            <a:spLocks noGrp="1"/>
          </p:cNvSpPr>
          <p:nvPr>
            <p:ph type="body" idx="1"/>
          </p:nvPr>
        </p:nvSpPr>
        <p:spPr/>
        <p:txBody>
          <a:bodyPr/>
          <a:p>
            <a:pPr lvl="0"/>
            <a:endParaRPr dirty="0"/>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609282" name="Slide Image Placeholder 609281"/>
          <p:cNvSpPr>
            <a:spLocks noRot="1" noTextEdit="1"/>
          </p:cNvSpPr>
          <p:nvPr>
            <p:ph type="sldImg"/>
          </p:nvPr>
        </p:nvSpPr>
        <p:spPr/>
      </p:sp>
      <p:sp>
        <p:nvSpPr>
          <p:cNvPr id="609283" name="Text Placeholder 609282"/>
          <p:cNvSpPr>
            <a:spLocks noGrp="1"/>
          </p:cNvSpPr>
          <p:nvPr>
            <p:ph type="body" idx="1"/>
          </p:nvPr>
        </p:nvSpPr>
        <p:spPr>
          <a:xfrm>
            <a:off x="914400" y="4613275"/>
            <a:ext cx="5029200" cy="4368800"/>
          </a:xfrm>
        </p:spPr>
        <p:txBody>
          <a:bodyPr/>
          <a:p>
            <a:pPr lvl="0"/>
            <a:endParaRPr dirty="0"/>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1"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46082" name="Rectangle 2"/>
          <p:cNvSpPr>
            <a:spLocks noRot="1" noTextEdit="1"/>
          </p:cNvSpPr>
          <p:nvPr>
            <p:ph type="sldImg"/>
          </p:nvPr>
        </p:nvSpPr>
        <p:spPr/>
      </p:sp>
      <p:sp>
        <p:nvSpPr>
          <p:cNvPr id="46083" name="Rectangle 3"/>
          <p:cNvSpPr>
            <a:spLocks noGrp="1"/>
          </p:cNvSpPr>
          <p:nvPr>
            <p:ph type="body"/>
          </p:nvPr>
        </p:nvSpPr>
        <p:spPr/>
        <p:txBody>
          <a:bodyPr vert="horz" wrap="square" lIns="91440" tIns="45720" rIns="91440" bIns="45720" anchor="t" anchorCtr="0"/>
          <a:p>
            <a:pPr lvl="0"/>
            <a:endParaRPr lang="en-US" altLang="x-none" dirty="0"/>
          </a:p>
        </p:txBody>
      </p:sp>
      <p:sp>
        <p:nvSpPr>
          <p:cNvPr id="46084"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78210" name="Slide Image Placeholder 478209"/>
          <p:cNvSpPr>
            <a:spLocks noRot="1" noTextEdit="1"/>
          </p:cNvSpPr>
          <p:nvPr>
            <p:ph type="sldImg"/>
          </p:nvPr>
        </p:nvSpPr>
        <p:spPr/>
      </p:sp>
      <p:sp>
        <p:nvSpPr>
          <p:cNvPr id="478211" name="Text Placeholder 478210"/>
          <p:cNvSpPr>
            <a:spLocks noGrp="1"/>
          </p:cNvSpPr>
          <p:nvPr>
            <p:ph type="body" idx="1"/>
          </p:nvPr>
        </p:nvSpPr>
        <p:spPr/>
        <p:txBody>
          <a:bodyPr/>
          <a:p>
            <a:pPr lvl="0"/>
            <a:endParaRPr dirty="0"/>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605186" name="Slide Image Placeholder 605185"/>
          <p:cNvSpPr>
            <a:spLocks noRot="1" noTextEdit="1"/>
          </p:cNvSpPr>
          <p:nvPr>
            <p:ph type="sldImg"/>
          </p:nvPr>
        </p:nvSpPr>
        <p:spPr/>
      </p:sp>
      <p:sp>
        <p:nvSpPr>
          <p:cNvPr id="605187" name="Text Placeholder 605186"/>
          <p:cNvSpPr>
            <a:spLocks noGrp="1"/>
          </p:cNvSpPr>
          <p:nvPr>
            <p:ph type="body" idx="1"/>
          </p:nvPr>
        </p:nvSpPr>
        <p:spPr/>
        <p:txBody>
          <a:bodyPr/>
          <a:p>
            <a:pPr lvl="0"/>
            <a:endParaRPr dirty="0"/>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482306" name="Slide Image Placeholder 482305"/>
          <p:cNvSpPr>
            <a:spLocks noRot="1" noTextEdit="1"/>
          </p:cNvSpPr>
          <p:nvPr>
            <p:ph type="sldImg"/>
          </p:nvPr>
        </p:nvSpPr>
        <p:spPr/>
      </p:sp>
      <p:sp>
        <p:nvSpPr>
          <p:cNvPr id="482307" name="Text Placeholder 482306"/>
          <p:cNvSpPr>
            <a:spLocks noGrp="1"/>
          </p:cNvSpPr>
          <p:nvPr>
            <p:ph type="body" idx="1"/>
          </p:nvPr>
        </p:nvSpPr>
        <p:spPr/>
        <p:txBody>
          <a:bodyPr/>
          <a:p>
            <a:pPr lvl="0"/>
            <a:endParaRPr dirty="0"/>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883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48834" name="Rectangle 2"/>
          <p:cNvSpPr>
            <a:spLocks noRot="1" noTextEdit="1"/>
          </p:cNvSpPr>
          <p:nvPr>
            <p:ph type="sldImg"/>
          </p:nvPr>
        </p:nvSpPr>
        <p:spPr/>
      </p:sp>
      <p:sp>
        <p:nvSpPr>
          <p:cNvPr id="24883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FDB6B80A-7967-4061-9439-4D118AACF023}" type="slidenum">
              <a:rPr lang="en-US" altLang="zh-CN"/>
            </a:fld>
            <a:endParaRPr lang="en-US" altLang="zh-CN"/>
          </a:p>
        </p:txBody>
      </p:sp>
      <p:sp>
        <p:nvSpPr>
          <p:cNvPr id="168963" name="Rectangle 2"/>
          <p:cNvSpPr>
            <a:spLocks noRot="1" noChangeArrowheads="1" noTextEdit="1"/>
          </p:cNvSpPr>
          <p:nvPr>
            <p:ph type="sldImg"/>
          </p:nvPr>
        </p:nvSpPr>
        <p:spPr/>
      </p:sp>
      <p:sp>
        <p:nvSpPr>
          <p:cNvPr id="168964" name="Rectangle 3"/>
          <p:cNvSpPr>
            <a:spLocks noGrp="1" noChangeArrowheads="1"/>
          </p:cNvSpPr>
          <p:nvPr>
            <p:ph type="body" idx="1"/>
          </p:nvPr>
        </p:nvSpPr>
        <p:spPr>
          <a:noFill/>
        </p:spPr>
        <p:txBody>
          <a:bodyPr/>
          <a:lstStyle/>
          <a:p>
            <a:pPr eaLnBrk="1" hangingPunct="1"/>
            <a:endParaRPr lang="en-GB" altLang="zh-CN" smtClean="0"/>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0881"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50882" name="Rectangle 2"/>
          <p:cNvSpPr>
            <a:spLocks noRot="1" noTextEdit="1"/>
          </p:cNvSpPr>
          <p:nvPr>
            <p:ph type="sldImg"/>
          </p:nvPr>
        </p:nvSpPr>
        <p:spPr/>
      </p:sp>
      <p:sp>
        <p:nvSpPr>
          <p:cNvPr id="250883" name="Rectangle 3"/>
          <p:cNvSpPr>
            <a:spLocks noGrp="1"/>
          </p:cNvSpPr>
          <p:nvPr>
            <p:ph type="body"/>
          </p:nvPr>
        </p:nvSpPr>
        <p:spPr>
          <a:xfrm>
            <a:off x="914400" y="4343400"/>
            <a:ext cx="5029200" cy="4114800"/>
          </a:xfrm>
        </p:spPr>
        <p:txBody>
          <a:bodyPr wrap="square" lIns="91440" tIns="45720" rIns="91440" bIns="45720" anchor="t" anchorCtr="0"/>
          <a:p>
            <a:pPr lvl="0"/>
            <a:endParaRPr lang="en-US" altLang="x-none" dirty="0"/>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altLang="x-none" sz="1200" dirty="0"/>
            </a:fld>
            <a:endParaRPr lang="en-GB" altLang="x-none" sz="1200" dirty="0"/>
          </a:p>
        </p:txBody>
      </p:sp>
      <p:sp>
        <p:nvSpPr>
          <p:cNvPr id="6147" name="Slide Image Placeholder 1"/>
          <p:cNvSpPr>
            <a:spLocks noGrp="1" noRot="1" noChangeAspect="1" noTextEdit="1"/>
          </p:cNvSpPr>
          <p:nvPr>
            <p:ph type="sldImg"/>
          </p:nvPr>
        </p:nvSpPr>
        <p:spPr>
          <a:ln>
            <a:solidFill>
              <a:srgbClr val="000000">
                <a:alpha val="100000"/>
              </a:srgbClr>
            </a:solidFill>
            <a:miter lim="800000"/>
          </a:ln>
        </p:spPr>
      </p:sp>
      <p:sp>
        <p:nvSpPr>
          <p:cNvPr id="6148" name="Notes Placeholder 2"/>
          <p:cNvSpPr>
            <a:spLocks noGrp="1"/>
          </p:cNvSpPr>
          <p:nvPr>
            <p:ph type="body" idx="1"/>
          </p:nvPr>
        </p:nvSpPr>
        <p:spPr>
          <a:noFill/>
          <a:ln>
            <a:noFill/>
          </a:ln>
        </p:spPr>
        <p:txBody>
          <a:bodyPr wrap="square" lIns="91440" tIns="45720" rIns="91440" bIns="45720" anchor="t" anchorCtr="0"/>
          <a:p>
            <a:pPr lvl="0" eaLnBrk="1" hangingPunct="1">
              <a:spcBef>
                <a:spcPct val="0"/>
              </a:spcBef>
            </a:pPr>
            <a:endParaRPr lang="en-GB" altLang="x-none" dirty="0">
              <a:latin typeface="Arial" panose="020B0604020202020204" pitchFamily="34" charset="0"/>
            </a:endParaRPr>
          </a:p>
        </p:txBody>
      </p:sp>
      <p:sp>
        <p:nvSpPr>
          <p:cNvPr id="6149" name="Slide Number Placeholder 3"/>
          <p:cNvSpPr txBox="1">
            <a:spLocks noGrp="1"/>
          </p:cNvSpPr>
          <p:nvPr/>
        </p:nvSpPr>
        <p:spPr>
          <a:xfrm>
            <a:off x="3884613" y="8685213"/>
            <a:ext cx="2971800" cy="457200"/>
          </a:xfrm>
          <a:prstGeom prst="rect">
            <a:avLst/>
          </a:prstGeom>
          <a:noFill/>
          <a:ln w="9525">
            <a:noFill/>
          </a:ln>
        </p:spPr>
        <p:txBody>
          <a:bodyPr lIns="91434" tIns="45717" rIns="91434" bIns="45717" anchor="b" anchorCtr="0"/>
          <a:p>
            <a:pPr lvl="0" algn="r" defTabSz="913130" eaLnBrk="1" hangingPunct="1">
              <a:buNone/>
            </a:pPr>
            <a:fld id="{9A0DB2DC-4C9A-4742-B13C-FB6460FD3503}" type="slidenum">
              <a:rPr lang="en-GB" altLang="x-none" sz="1200" dirty="0">
                <a:latin typeface="Calibri" panose="020F0502020204030204" charset="0"/>
                <a:ea typeface="MS PGothic" panose="020B0600070205080204" charset="-128"/>
              </a:rPr>
            </a:fld>
            <a:endParaRPr lang="en-GB" altLang="x-none" sz="1200" dirty="0">
              <a:latin typeface="Calibri" panose="020F0502020204030204" charset="0"/>
              <a:ea typeface="MS PGothic" panose="020B0600070205080204" charset="-128"/>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altLang="x-none" sz="1200" dirty="0"/>
            </a:fld>
            <a:endParaRPr lang="en-GB" altLang="x-none" sz="1200" dirty="0"/>
          </a:p>
        </p:txBody>
      </p:sp>
      <p:sp>
        <p:nvSpPr>
          <p:cNvPr id="7171" name="Slide Image Placeholder 1"/>
          <p:cNvSpPr>
            <a:spLocks noGrp="1" noRot="1" noChangeAspect="1" noTextEdit="1"/>
          </p:cNvSpPr>
          <p:nvPr>
            <p:ph type="sldImg"/>
          </p:nvPr>
        </p:nvSpPr>
        <p:spPr>
          <a:ln>
            <a:solidFill>
              <a:srgbClr val="000000">
                <a:alpha val="100000"/>
              </a:srgbClr>
            </a:solidFill>
            <a:miter lim="800000"/>
          </a:ln>
        </p:spPr>
      </p:sp>
      <p:sp>
        <p:nvSpPr>
          <p:cNvPr id="7172" name="Notes Placeholder 2"/>
          <p:cNvSpPr>
            <a:spLocks noGrp="1"/>
          </p:cNvSpPr>
          <p:nvPr>
            <p:ph type="body" idx="1"/>
          </p:nvPr>
        </p:nvSpPr>
        <p:spPr>
          <a:noFill/>
          <a:ln>
            <a:noFill/>
          </a:ln>
        </p:spPr>
        <p:txBody>
          <a:bodyPr wrap="square" lIns="91440" tIns="45720" rIns="91440" bIns="45720" anchor="t" anchorCtr="0"/>
          <a:p>
            <a:pPr lvl="0" eaLnBrk="1" hangingPunct="1">
              <a:spcBef>
                <a:spcPct val="0"/>
              </a:spcBef>
            </a:pPr>
            <a:endParaRPr lang="en-GB" altLang="x-none" dirty="0">
              <a:latin typeface="Arial" panose="020B0604020202020204" pitchFamily="34" charset="0"/>
            </a:endParaRPr>
          </a:p>
        </p:txBody>
      </p:sp>
      <p:sp>
        <p:nvSpPr>
          <p:cNvPr id="7173" name="Slide Number Placeholder 3"/>
          <p:cNvSpPr txBox="1">
            <a:spLocks noGrp="1"/>
          </p:cNvSpPr>
          <p:nvPr/>
        </p:nvSpPr>
        <p:spPr>
          <a:xfrm>
            <a:off x="3884613" y="8685213"/>
            <a:ext cx="2971800" cy="457200"/>
          </a:xfrm>
          <a:prstGeom prst="rect">
            <a:avLst/>
          </a:prstGeom>
          <a:noFill/>
          <a:ln w="9525">
            <a:noFill/>
          </a:ln>
        </p:spPr>
        <p:txBody>
          <a:bodyPr lIns="91434" tIns="45717" rIns="91434" bIns="45717" anchor="b" anchorCtr="0"/>
          <a:p>
            <a:pPr lvl="0" algn="r" defTabSz="913130" eaLnBrk="1" hangingPunct="1">
              <a:buNone/>
            </a:pPr>
            <a:fld id="{9A0DB2DC-4C9A-4742-B13C-FB6460FD3503}" type="slidenum">
              <a:rPr lang="en-GB" altLang="x-none" sz="1200" dirty="0">
                <a:latin typeface="Calibri" panose="020F0502020204030204" charset="0"/>
                <a:ea typeface="MS PGothic" panose="020B0600070205080204" charset="-128"/>
              </a:rPr>
            </a:fld>
            <a:endParaRPr lang="en-GB" altLang="x-none" sz="1200" dirty="0">
              <a:latin typeface="Calibri" panose="020F0502020204030204" charset="0"/>
              <a:ea typeface="MS PGothic" panose="020B060007020508020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3" name="Slide Image Placeholder 41985"/>
          <p:cNvSpPr>
            <a:spLocks noRot="1" noTextEdit="1"/>
          </p:cNvSpPr>
          <p:nvPr>
            <p:ph type="sldImg"/>
          </p:nvPr>
        </p:nvSpPr>
        <p:spPr/>
      </p:sp>
      <p:sp>
        <p:nvSpPr>
          <p:cNvPr id="38914" name="Text Placeholder 41986"/>
          <p:cNvSpPr>
            <a:spLocks noGrp="1"/>
          </p:cNvSpPr>
          <p:nvPr>
            <p:ph type="body"/>
          </p:nvPr>
        </p:nvSpPr>
        <p:spPr/>
        <p:txBody>
          <a:bodyPr anchor="t" anchorCtr="0"/>
          <a:p>
            <a:pPr lvl="0"/>
            <a:endParaRPr lang="en-US" altLang="zh-CN" dirty="0"/>
          </a:p>
        </p:txBody>
      </p:sp>
      <p:sp>
        <p:nvSpPr>
          <p:cNvPr id="3891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altLang="x-none" sz="1200" dirty="0"/>
            </a:fld>
            <a:endParaRPr lang="en-GB" altLang="x-none" sz="1200" dirty="0"/>
          </a:p>
        </p:txBody>
      </p:sp>
      <p:sp>
        <p:nvSpPr>
          <p:cNvPr id="8195" name="Slide Image Placeholder 1"/>
          <p:cNvSpPr>
            <a:spLocks noGrp="1" noRot="1" noChangeAspect="1" noTextEdit="1"/>
          </p:cNvSpPr>
          <p:nvPr>
            <p:ph type="sldImg"/>
          </p:nvPr>
        </p:nvSpPr>
        <p:spPr>
          <a:ln>
            <a:solidFill>
              <a:srgbClr val="000000">
                <a:alpha val="100000"/>
              </a:srgbClr>
            </a:solidFill>
            <a:miter lim="800000"/>
          </a:ln>
        </p:spPr>
      </p:sp>
      <p:sp>
        <p:nvSpPr>
          <p:cNvPr id="8196" name="Notes Placeholder 2"/>
          <p:cNvSpPr>
            <a:spLocks noGrp="1"/>
          </p:cNvSpPr>
          <p:nvPr>
            <p:ph type="body" idx="1"/>
          </p:nvPr>
        </p:nvSpPr>
        <p:spPr>
          <a:noFill/>
          <a:ln>
            <a:noFill/>
          </a:ln>
        </p:spPr>
        <p:txBody>
          <a:bodyPr wrap="square" lIns="91440" tIns="45720" rIns="91440" bIns="45720" anchor="t" anchorCtr="0"/>
          <a:p>
            <a:pPr lvl="0" eaLnBrk="1" hangingPunct="1">
              <a:spcBef>
                <a:spcPct val="0"/>
              </a:spcBef>
            </a:pPr>
            <a:endParaRPr lang="en-GB" altLang="x-none" dirty="0">
              <a:latin typeface="Arial" panose="020B0604020202020204" pitchFamily="34" charset="0"/>
            </a:endParaRPr>
          </a:p>
        </p:txBody>
      </p:sp>
      <p:sp>
        <p:nvSpPr>
          <p:cNvPr id="8197" name="Slide Number Placeholder 3"/>
          <p:cNvSpPr txBox="1">
            <a:spLocks noGrp="1"/>
          </p:cNvSpPr>
          <p:nvPr/>
        </p:nvSpPr>
        <p:spPr>
          <a:xfrm>
            <a:off x="3884613" y="8685213"/>
            <a:ext cx="2971800" cy="457200"/>
          </a:xfrm>
          <a:prstGeom prst="rect">
            <a:avLst/>
          </a:prstGeom>
          <a:noFill/>
          <a:ln w="9525">
            <a:noFill/>
          </a:ln>
        </p:spPr>
        <p:txBody>
          <a:bodyPr lIns="91434" tIns="45717" rIns="91434" bIns="45717" anchor="b" anchorCtr="0"/>
          <a:p>
            <a:pPr lvl="0" algn="r" defTabSz="913130" eaLnBrk="1" hangingPunct="1">
              <a:buNone/>
            </a:pPr>
            <a:fld id="{9A0DB2DC-4C9A-4742-B13C-FB6460FD3503}" type="slidenum">
              <a:rPr lang="en-GB" altLang="x-none" sz="1200" dirty="0">
                <a:latin typeface="Calibri" panose="020F0502020204030204" charset="0"/>
                <a:ea typeface="MS PGothic" panose="020B0600070205080204" charset="-128"/>
              </a:rPr>
            </a:fld>
            <a:endParaRPr lang="en-GB" altLang="x-none" sz="1200" dirty="0">
              <a:latin typeface="Calibri" panose="020F0502020204030204" charset="0"/>
              <a:ea typeface="MS PGothic" panose="020B0600070205080204" charset="-128"/>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4977"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54978" name="Rectangle 2"/>
          <p:cNvSpPr>
            <a:spLocks noRot="1" noTextEdit="1"/>
          </p:cNvSpPr>
          <p:nvPr>
            <p:ph type="sldImg"/>
          </p:nvPr>
        </p:nvSpPr>
        <p:spPr/>
      </p:sp>
      <p:sp>
        <p:nvSpPr>
          <p:cNvPr id="254979"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CB8A2D0-EEDF-4984-A855-8169ABFCDA34}" type="slidenum">
              <a:rPr lang="en-GB"/>
            </a:fld>
            <a:endParaRPr lang="en-GB"/>
          </a:p>
        </p:txBody>
      </p:sp>
      <p:sp>
        <p:nvSpPr>
          <p:cNvPr id="53251" name="Rectangle 2"/>
          <p:cNvSpPr>
            <a:spLocks noGrp="1" noRot="1" noChangeAspect="1" noChangeArrowheads="1" noTextEdit="1"/>
          </p:cNvSpPr>
          <p:nvPr>
            <p:ph type="sldImg"/>
          </p:nvPr>
        </p:nvSpPr>
        <p:spPr/>
      </p:sp>
      <p:sp>
        <p:nvSpPr>
          <p:cNvPr id="53252"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D14BC60-E1FA-4C7F-A4A9-E314AC92B76A}" type="slidenum">
              <a:rPr lang="en-GB"/>
            </a:fld>
            <a:endParaRPr lang="en-GB"/>
          </a:p>
        </p:txBody>
      </p:sp>
      <p:sp>
        <p:nvSpPr>
          <p:cNvPr id="54275" name="Rectangle 2"/>
          <p:cNvSpPr>
            <a:spLocks noGrp="1" noRot="1" noChangeAspect="1" noChangeArrowheads="1" noTextEdit="1"/>
          </p:cNvSpPr>
          <p:nvPr>
            <p:ph type="sldImg"/>
          </p:nvPr>
        </p:nvSpPr>
        <p:spPr/>
      </p:sp>
      <p:sp>
        <p:nvSpPr>
          <p:cNvPr id="54276"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0E641BD-DB64-4860-BB39-B950F8DF4D2B}" type="slidenum">
              <a:rPr lang="en-GB"/>
            </a:fld>
            <a:endParaRPr lang="en-GB"/>
          </a:p>
        </p:txBody>
      </p:sp>
      <p:sp>
        <p:nvSpPr>
          <p:cNvPr id="55299" name="Rectangle 2"/>
          <p:cNvSpPr>
            <a:spLocks noGrp="1" noRot="1" noChangeAspect="1" noChangeArrowheads="1" noTextEdit="1"/>
          </p:cNvSpPr>
          <p:nvPr>
            <p:ph type="sldImg"/>
          </p:nvPr>
        </p:nvSpPr>
        <p:spPr/>
      </p:sp>
      <p:sp>
        <p:nvSpPr>
          <p:cNvPr id="55300"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A7C304E-F479-4180-89A7-4D48753871C8}" type="slidenum">
              <a:rPr lang="en-GB"/>
            </a:fld>
            <a:endParaRPr lang="en-GB"/>
          </a:p>
        </p:txBody>
      </p:sp>
      <p:sp>
        <p:nvSpPr>
          <p:cNvPr id="56323" name="Rectangle 2"/>
          <p:cNvSpPr>
            <a:spLocks noGrp="1" noRot="1" noChangeAspect="1" noChangeArrowheads="1" noTextEdit="1"/>
          </p:cNvSpPr>
          <p:nvPr>
            <p:ph type="sldImg"/>
          </p:nvPr>
        </p:nvSpPr>
        <p:spPr/>
      </p:sp>
      <p:sp>
        <p:nvSpPr>
          <p:cNvPr id="56324"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5457"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75458" name="Rectangle 2"/>
          <p:cNvSpPr>
            <a:spLocks noRot="1" noTextEdit="1"/>
          </p:cNvSpPr>
          <p:nvPr>
            <p:ph type="sldImg"/>
          </p:nvPr>
        </p:nvSpPr>
        <p:spPr/>
      </p:sp>
      <p:sp>
        <p:nvSpPr>
          <p:cNvPr id="275459" name="Rectangle 3"/>
          <p:cNvSpPr>
            <a:spLocks noGrp="1"/>
          </p:cNvSpPr>
          <p:nvPr>
            <p:ph type="body"/>
          </p:nvPr>
        </p:nvSpPr>
        <p:spPr>
          <a:xfrm>
            <a:off x="914400" y="4343400"/>
            <a:ext cx="5029200" cy="4114800"/>
          </a:xfrm>
        </p:spPr>
        <p:txBody>
          <a:bodyPr wrap="square" lIns="91440" tIns="45720" rIns="91440" bIns="45720" anchor="t" anchorCtr="0"/>
          <a:p>
            <a:pPr lvl="0"/>
            <a:endParaRPr lang="en-US" altLang="x-none" dirty="0"/>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7505"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77506" name="Rectangle 2"/>
          <p:cNvSpPr>
            <a:spLocks noRot="1" noTextEdit="1"/>
          </p:cNvSpPr>
          <p:nvPr>
            <p:ph type="sldImg"/>
          </p:nvPr>
        </p:nvSpPr>
        <p:spPr/>
      </p:sp>
      <p:sp>
        <p:nvSpPr>
          <p:cNvPr id="277507"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9553" name="Slide Image Placeholder 41985"/>
          <p:cNvSpPr>
            <a:spLocks noRot="1" noTextEdit="1"/>
          </p:cNvSpPr>
          <p:nvPr>
            <p:ph type="sldImg"/>
          </p:nvPr>
        </p:nvSpPr>
        <p:spPr/>
      </p:sp>
      <p:sp>
        <p:nvSpPr>
          <p:cNvPr id="279554" name="Text Placeholder 41986"/>
          <p:cNvSpPr>
            <a:spLocks noGrp="1"/>
          </p:cNvSpPr>
          <p:nvPr>
            <p:ph type="body"/>
          </p:nvPr>
        </p:nvSpPr>
        <p:spPr/>
        <p:txBody>
          <a:bodyPr anchor="t" anchorCtr="0"/>
          <a:p>
            <a:pPr lvl="0"/>
            <a:endParaRPr lang="en-US" altLang="zh-CN" dirty="0"/>
          </a:p>
        </p:txBody>
      </p:sp>
      <p:sp>
        <p:nvSpPr>
          <p:cNvPr id="27955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9218" name="Rectangle 2"/>
          <p:cNvSpPr>
            <a:spLocks noRot="1" noTextEdit="1"/>
          </p:cNvSpPr>
          <p:nvPr>
            <p:ph type="sldImg"/>
          </p:nvPr>
        </p:nvSpPr>
        <p:spPr/>
      </p:sp>
      <p:sp>
        <p:nvSpPr>
          <p:cNvPr id="9219" name="Rectangle 3"/>
          <p:cNvSpPr>
            <a:spLocks noGrp="1"/>
          </p:cNvSpPr>
          <p:nvPr>
            <p:ph type="body"/>
          </p:nvPr>
        </p:nvSpPr>
        <p:spPr/>
        <p:txBody>
          <a:bodyPr vert="horz" wrap="square" lIns="91440" tIns="45720" rIns="91440" bIns="45720" anchor="t" anchorCtr="0"/>
          <a:p>
            <a:pPr lvl="0"/>
            <a:endParaRPr lang="en-US" altLang="x-none" dirty="0"/>
          </a:p>
        </p:txBody>
      </p:sp>
      <p:sp>
        <p:nvSpPr>
          <p:cNvPr id="9220"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40962" name="Rectangle 2"/>
          <p:cNvSpPr>
            <a:spLocks noRot="1" noTextEdit="1"/>
          </p:cNvSpPr>
          <p:nvPr>
            <p:ph type="sldImg"/>
          </p:nvPr>
        </p:nvSpPr>
        <p:spPr/>
      </p:sp>
      <p:sp>
        <p:nvSpPr>
          <p:cNvPr id="40963" name="Rectangle 3"/>
          <p:cNvSpPr>
            <a:spLocks noGrp="1"/>
          </p:cNvSpPr>
          <p:nvPr>
            <p:ph type="body"/>
          </p:nvPr>
        </p:nvSpPr>
        <p:spPr/>
        <p:txBody>
          <a:bodyPr vert="horz" wrap="square" lIns="91440" tIns="45720" rIns="91440" bIns="45720" anchor="t" anchorCtr="0"/>
          <a:p>
            <a:pPr lvl="0"/>
            <a:endParaRPr lang="en-US" altLang="x-none" dirty="0"/>
          </a:p>
        </p:txBody>
      </p:sp>
      <p:sp>
        <p:nvSpPr>
          <p:cNvPr id="40964"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1601" name="Slide Image Placeholder 267265"/>
          <p:cNvSpPr>
            <a:spLocks noRot="1" noTextEdit="1"/>
          </p:cNvSpPr>
          <p:nvPr>
            <p:ph type="sldImg"/>
          </p:nvPr>
        </p:nvSpPr>
        <p:spPr/>
      </p:sp>
      <p:sp>
        <p:nvSpPr>
          <p:cNvPr id="281602" name="Text Placeholder 267266"/>
          <p:cNvSpPr>
            <a:spLocks noGrp="1"/>
          </p:cNvSpPr>
          <p:nvPr>
            <p:ph type="body"/>
          </p:nvPr>
        </p:nvSpPr>
        <p:spPr/>
        <p:txBody>
          <a:bodyPr anchor="t" anchorCtr="0"/>
          <a:p>
            <a:pPr lvl="0"/>
            <a:endParaRPr lang="en-US" altLang="zh-CN" dirty="0"/>
          </a:p>
        </p:txBody>
      </p:sp>
      <p:sp>
        <p:nvSpPr>
          <p:cNvPr id="28160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3649" name="Slide Image Placeholder 269313"/>
          <p:cNvSpPr>
            <a:spLocks noRot="1" noTextEdit="1"/>
          </p:cNvSpPr>
          <p:nvPr>
            <p:ph type="sldImg"/>
          </p:nvPr>
        </p:nvSpPr>
        <p:spPr/>
      </p:sp>
      <p:sp>
        <p:nvSpPr>
          <p:cNvPr id="283650" name="Text Placeholder 269314"/>
          <p:cNvSpPr>
            <a:spLocks noGrp="1"/>
          </p:cNvSpPr>
          <p:nvPr>
            <p:ph type="body"/>
          </p:nvPr>
        </p:nvSpPr>
        <p:spPr/>
        <p:txBody>
          <a:bodyPr anchor="t" anchorCtr="0"/>
          <a:p>
            <a:pPr lvl="0"/>
            <a:endParaRPr lang="en-US" altLang="zh-CN" dirty="0"/>
          </a:p>
        </p:txBody>
      </p:sp>
      <p:sp>
        <p:nvSpPr>
          <p:cNvPr id="28365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5697" name="Slide Image Placeholder 277505"/>
          <p:cNvSpPr>
            <a:spLocks noRot="1" noTextEdit="1"/>
          </p:cNvSpPr>
          <p:nvPr>
            <p:ph type="sldImg"/>
          </p:nvPr>
        </p:nvSpPr>
        <p:spPr/>
      </p:sp>
      <p:sp>
        <p:nvSpPr>
          <p:cNvPr id="285698" name="Text Placeholder 277506"/>
          <p:cNvSpPr>
            <a:spLocks noGrp="1"/>
          </p:cNvSpPr>
          <p:nvPr>
            <p:ph type="body"/>
          </p:nvPr>
        </p:nvSpPr>
        <p:spPr/>
        <p:txBody>
          <a:bodyPr anchor="t" anchorCtr="0"/>
          <a:p>
            <a:pPr lvl="0"/>
            <a:endParaRPr lang="en-US" altLang="zh-CN" dirty="0"/>
          </a:p>
        </p:txBody>
      </p:sp>
      <p:sp>
        <p:nvSpPr>
          <p:cNvPr id="28569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5697" name="Slide Image Placeholder 277505"/>
          <p:cNvSpPr>
            <a:spLocks noRot="1" noTextEdit="1"/>
          </p:cNvSpPr>
          <p:nvPr>
            <p:ph type="sldImg"/>
          </p:nvPr>
        </p:nvSpPr>
        <p:spPr/>
      </p:sp>
      <p:sp>
        <p:nvSpPr>
          <p:cNvPr id="285698" name="Text Placeholder 277506"/>
          <p:cNvSpPr>
            <a:spLocks noGrp="1"/>
          </p:cNvSpPr>
          <p:nvPr>
            <p:ph type="body"/>
          </p:nvPr>
        </p:nvSpPr>
        <p:spPr/>
        <p:txBody>
          <a:bodyPr anchor="t" anchorCtr="0"/>
          <a:p>
            <a:pPr lvl="0"/>
            <a:endParaRPr lang="en-US" altLang="zh-CN" dirty="0"/>
          </a:p>
        </p:txBody>
      </p:sp>
      <p:sp>
        <p:nvSpPr>
          <p:cNvPr id="28569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7745" name="Slide Image Placeholder 345089"/>
          <p:cNvSpPr>
            <a:spLocks noRot="1" noTextEdit="1"/>
          </p:cNvSpPr>
          <p:nvPr>
            <p:ph type="sldImg"/>
          </p:nvPr>
        </p:nvSpPr>
        <p:spPr/>
      </p:sp>
      <p:sp>
        <p:nvSpPr>
          <p:cNvPr id="287746" name="Text Placeholder 345090"/>
          <p:cNvSpPr>
            <a:spLocks noGrp="1"/>
          </p:cNvSpPr>
          <p:nvPr>
            <p:ph type="body"/>
          </p:nvPr>
        </p:nvSpPr>
        <p:spPr/>
        <p:txBody>
          <a:bodyPr anchor="t" anchorCtr="0"/>
          <a:p>
            <a:pPr lvl="0"/>
            <a:endParaRPr lang="en-US" altLang="zh-CN" dirty="0"/>
          </a:p>
        </p:txBody>
      </p:sp>
      <p:sp>
        <p:nvSpPr>
          <p:cNvPr id="28774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9793" name="Slide Image Placeholder 320513"/>
          <p:cNvSpPr>
            <a:spLocks noRot="1" noTextEdit="1"/>
          </p:cNvSpPr>
          <p:nvPr>
            <p:ph type="sldImg"/>
          </p:nvPr>
        </p:nvSpPr>
        <p:spPr/>
      </p:sp>
      <p:sp>
        <p:nvSpPr>
          <p:cNvPr id="289794" name="Text Placeholder 320514"/>
          <p:cNvSpPr>
            <a:spLocks noGrp="1"/>
          </p:cNvSpPr>
          <p:nvPr>
            <p:ph type="body"/>
          </p:nvPr>
        </p:nvSpPr>
        <p:spPr/>
        <p:txBody>
          <a:bodyPr anchor="t" anchorCtr="0"/>
          <a:p>
            <a:pPr lvl="0"/>
            <a:endParaRPr lang="en-US" altLang="zh-CN" dirty="0"/>
          </a:p>
        </p:txBody>
      </p:sp>
      <p:sp>
        <p:nvSpPr>
          <p:cNvPr id="28979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91841" name="Slide Image Placeholder 275457"/>
          <p:cNvSpPr>
            <a:spLocks noRot="1" noTextEdit="1"/>
          </p:cNvSpPr>
          <p:nvPr>
            <p:ph type="sldImg"/>
          </p:nvPr>
        </p:nvSpPr>
        <p:spPr/>
      </p:sp>
      <p:sp>
        <p:nvSpPr>
          <p:cNvPr id="291842" name="Text Placeholder 275458"/>
          <p:cNvSpPr>
            <a:spLocks noGrp="1"/>
          </p:cNvSpPr>
          <p:nvPr>
            <p:ph type="body"/>
          </p:nvPr>
        </p:nvSpPr>
        <p:spPr/>
        <p:txBody>
          <a:bodyPr anchor="t" anchorCtr="0"/>
          <a:p>
            <a:pPr lvl="0"/>
            <a:endParaRPr lang="en-US" altLang="zh-CN" dirty="0"/>
          </a:p>
        </p:txBody>
      </p:sp>
      <p:sp>
        <p:nvSpPr>
          <p:cNvPr id="29184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0033" name="Slide Image Placeholder 322561"/>
          <p:cNvSpPr>
            <a:spLocks noRot="1" noTextEdit="1"/>
          </p:cNvSpPr>
          <p:nvPr>
            <p:ph type="sldImg"/>
          </p:nvPr>
        </p:nvSpPr>
        <p:spPr/>
      </p:sp>
      <p:sp>
        <p:nvSpPr>
          <p:cNvPr id="300034" name="Text Placeholder 322562"/>
          <p:cNvSpPr>
            <a:spLocks noGrp="1"/>
          </p:cNvSpPr>
          <p:nvPr>
            <p:ph type="body"/>
          </p:nvPr>
        </p:nvSpPr>
        <p:spPr/>
        <p:txBody>
          <a:bodyPr anchor="t" anchorCtr="0"/>
          <a:p>
            <a:pPr lvl="0"/>
            <a:endParaRPr lang="en-US" altLang="zh-CN" dirty="0"/>
          </a:p>
        </p:txBody>
      </p:sp>
      <p:sp>
        <p:nvSpPr>
          <p:cNvPr id="30003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3009"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43010" name="Rectangle 2"/>
          <p:cNvSpPr>
            <a:spLocks noRot="1" noTextEdit="1"/>
          </p:cNvSpPr>
          <p:nvPr>
            <p:ph type="sldImg"/>
          </p:nvPr>
        </p:nvSpPr>
        <p:spPr/>
      </p:sp>
      <p:sp>
        <p:nvSpPr>
          <p:cNvPr id="43011" name="Rectangle 3"/>
          <p:cNvSpPr>
            <a:spLocks noGrp="1"/>
          </p:cNvSpPr>
          <p:nvPr>
            <p:ph type="body"/>
          </p:nvPr>
        </p:nvSpPr>
        <p:spPr/>
        <p:txBody>
          <a:bodyPr vert="horz" wrap="square" lIns="91440" tIns="45720" rIns="91440" bIns="45720" anchor="t" anchorCtr="0"/>
          <a:p>
            <a:pPr lvl="0"/>
            <a:endParaRPr lang="en-US" altLang="x-none" dirty="0"/>
          </a:p>
        </p:txBody>
      </p:sp>
      <p:sp>
        <p:nvSpPr>
          <p:cNvPr id="43012"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2081" name="Slide Image Placeholder 273409"/>
          <p:cNvSpPr>
            <a:spLocks noRot="1" noTextEdit="1"/>
          </p:cNvSpPr>
          <p:nvPr>
            <p:ph type="sldImg"/>
          </p:nvPr>
        </p:nvSpPr>
        <p:spPr/>
      </p:sp>
      <p:sp>
        <p:nvSpPr>
          <p:cNvPr id="302082" name="Text Placeholder 273410"/>
          <p:cNvSpPr>
            <a:spLocks noGrp="1"/>
          </p:cNvSpPr>
          <p:nvPr>
            <p:ph type="body"/>
          </p:nvPr>
        </p:nvSpPr>
        <p:spPr/>
        <p:txBody>
          <a:bodyPr anchor="t" anchorCtr="0"/>
          <a:p>
            <a:pPr lvl="0"/>
            <a:endParaRPr lang="en-US" altLang="zh-CN" dirty="0"/>
          </a:p>
        </p:txBody>
      </p:sp>
      <p:sp>
        <p:nvSpPr>
          <p:cNvPr id="30208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4129" name="Slide Image Placeholder 326657"/>
          <p:cNvSpPr>
            <a:spLocks noRot="1" noTextEdit="1"/>
          </p:cNvSpPr>
          <p:nvPr>
            <p:ph type="sldImg"/>
          </p:nvPr>
        </p:nvSpPr>
        <p:spPr/>
      </p:sp>
      <p:sp>
        <p:nvSpPr>
          <p:cNvPr id="304130" name="Text Placeholder 326658"/>
          <p:cNvSpPr>
            <a:spLocks noGrp="1"/>
          </p:cNvSpPr>
          <p:nvPr>
            <p:ph type="body"/>
          </p:nvPr>
        </p:nvSpPr>
        <p:spPr/>
        <p:txBody>
          <a:bodyPr anchor="t" anchorCtr="0"/>
          <a:p>
            <a:pPr lvl="0"/>
            <a:endParaRPr lang="en-US" altLang="zh-CN" dirty="0"/>
          </a:p>
        </p:txBody>
      </p:sp>
      <p:sp>
        <p:nvSpPr>
          <p:cNvPr id="30413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93889" name="Slide Image Placeholder 279553"/>
          <p:cNvSpPr>
            <a:spLocks noRot="1" noTextEdit="1"/>
          </p:cNvSpPr>
          <p:nvPr>
            <p:ph type="sldImg"/>
          </p:nvPr>
        </p:nvSpPr>
        <p:spPr/>
      </p:sp>
      <p:sp>
        <p:nvSpPr>
          <p:cNvPr id="293890" name="Text Placeholder 279554"/>
          <p:cNvSpPr>
            <a:spLocks noGrp="1"/>
          </p:cNvSpPr>
          <p:nvPr>
            <p:ph type="body"/>
          </p:nvPr>
        </p:nvSpPr>
        <p:spPr/>
        <p:txBody>
          <a:bodyPr anchor="t" anchorCtr="0"/>
          <a:p>
            <a:pPr lvl="0"/>
            <a:endParaRPr lang="en-US" altLang="zh-CN" dirty="0"/>
          </a:p>
        </p:txBody>
      </p:sp>
      <p:sp>
        <p:nvSpPr>
          <p:cNvPr id="29389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6177" name="Slide Image Placeholder 328705"/>
          <p:cNvSpPr>
            <a:spLocks noRot="1" noTextEdit="1"/>
          </p:cNvSpPr>
          <p:nvPr>
            <p:ph type="sldImg"/>
          </p:nvPr>
        </p:nvSpPr>
        <p:spPr/>
      </p:sp>
      <p:sp>
        <p:nvSpPr>
          <p:cNvPr id="306178" name="Text Placeholder 328706"/>
          <p:cNvSpPr>
            <a:spLocks noGrp="1"/>
          </p:cNvSpPr>
          <p:nvPr>
            <p:ph type="body"/>
          </p:nvPr>
        </p:nvSpPr>
        <p:spPr/>
        <p:txBody>
          <a:bodyPr anchor="t" anchorCtr="0"/>
          <a:p>
            <a:pPr lvl="0"/>
            <a:endParaRPr lang="en-US" altLang="zh-CN" dirty="0"/>
          </a:p>
        </p:txBody>
      </p:sp>
      <p:sp>
        <p:nvSpPr>
          <p:cNvPr id="30617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2321" name="Slide Image Placeholder 324609"/>
          <p:cNvSpPr>
            <a:spLocks noRot="1" noTextEdit="1"/>
          </p:cNvSpPr>
          <p:nvPr>
            <p:ph type="sldImg"/>
          </p:nvPr>
        </p:nvSpPr>
        <p:spPr/>
      </p:sp>
      <p:sp>
        <p:nvSpPr>
          <p:cNvPr id="312322" name="Text Placeholder 324610"/>
          <p:cNvSpPr>
            <a:spLocks noGrp="1"/>
          </p:cNvSpPr>
          <p:nvPr>
            <p:ph type="body"/>
          </p:nvPr>
        </p:nvSpPr>
        <p:spPr/>
        <p:txBody>
          <a:bodyPr anchor="t" anchorCtr="0"/>
          <a:p>
            <a:pPr lvl="0"/>
            <a:endParaRPr lang="en-US" altLang="zh-CN" dirty="0"/>
          </a:p>
        </p:txBody>
      </p:sp>
      <p:sp>
        <p:nvSpPr>
          <p:cNvPr id="31232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4369" name="Slide Image Placeholder 338945"/>
          <p:cNvSpPr>
            <a:spLocks noRot="1" noTextEdit="1"/>
          </p:cNvSpPr>
          <p:nvPr>
            <p:ph type="sldImg"/>
          </p:nvPr>
        </p:nvSpPr>
        <p:spPr/>
      </p:sp>
      <p:sp>
        <p:nvSpPr>
          <p:cNvPr id="314370" name="Text Placeholder 338946"/>
          <p:cNvSpPr>
            <a:spLocks noGrp="1"/>
          </p:cNvSpPr>
          <p:nvPr>
            <p:ph type="body"/>
          </p:nvPr>
        </p:nvSpPr>
        <p:spPr/>
        <p:txBody>
          <a:bodyPr anchor="t" anchorCtr="0"/>
          <a:p>
            <a:pPr lvl="0"/>
            <a:endParaRPr lang="en-US" altLang="zh-CN" dirty="0"/>
          </a:p>
        </p:txBody>
      </p:sp>
      <p:sp>
        <p:nvSpPr>
          <p:cNvPr id="3143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93889" name="Slide Image Placeholder 279553"/>
          <p:cNvSpPr>
            <a:spLocks noRot="1" noTextEdit="1"/>
          </p:cNvSpPr>
          <p:nvPr>
            <p:ph type="sldImg"/>
          </p:nvPr>
        </p:nvSpPr>
        <p:spPr/>
      </p:sp>
      <p:sp>
        <p:nvSpPr>
          <p:cNvPr id="293890" name="Text Placeholder 279554"/>
          <p:cNvSpPr>
            <a:spLocks noGrp="1"/>
          </p:cNvSpPr>
          <p:nvPr>
            <p:ph type="body"/>
          </p:nvPr>
        </p:nvSpPr>
        <p:spPr/>
        <p:txBody>
          <a:bodyPr anchor="t" anchorCtr="0"/>
          <a:p>
            <a:pPr lvl="0"/>
            <a:endParaRPr lang="en-US" altLang="zh-CN" dirty="0"/>
          </a:p>
        </p:txBody>
      </p:sp>
      <p:sp>
        <p:nvSpPr>
          <p:cNvPr id="29389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0273" name="Slide Image Placeholder 334849"/>
          <p:cNvSpPr>
            <a:spLocks noRot="1" noTextEdit="1"/>
          </p:cNvSpPr>
          <p:nvPr>
            <p:ph type="sldImg"/>
          </p:nvPr>
        </p:nvSpPr>
        <p:spPr/>
      </p:sp>
      <p:sp>
        <p:nvSpPr>
          <p:cNvPr id="310274" name="Text Placeholder 334850"/>
          <p:cNvSpPr>
            <a:spLocks noGrp="1"/>
          </p:cNvSpPr>
          <p:nvPr>
            <p:ph type="body"/>
          </p:nvPr>
        </p:nvSpPr>
        <p:spPr/>
        <p:txBody>
          <a:bodyPr anchor="t" anchorCtr="0"/>
          <a:p>
            <a:pPr lvl="0"/>
            <a:endParaRPr lang="en-US" altLang="zh-CN" dirty="0"/>
          </a:p>
        </p:txBody>
      </p:sp>
      <p:sp>
        <p:nvSpPr>
          <p:cNvPr id="31027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altLang="en-US" sz="1200" dirty="0"/>
            </a:fld>
            <a:endParaRPr lang="en-US" altLang="en-US" sz="1200" dirty="0"/>
          </a:p>
        </p:txBody>
      </p:sp>
      <p:sp>
        <p:nvSpPr>
          <p:cNvPr id="48131" name="Rectangle 2"/>
          <p:cNvSpPr>
            <a:spLocks noTextEdit="1"/>
          </p:cNvSpPr>
          <p:nvPr>
            <p:ph type="sldImg"/>
          </p:nvPr>
        </p:nvSpPr>
        <p:spPr/>
      </p:sp>
      <p:sp>
        <p:nvSpPr>
          <p:cNvPr id="48132" name="Rectangle 3"/>
          <p:cNvSpPr>
            <a:spLocks noGrp="1"/>
          </p:cNvSpPr>
          <p:nvPr>
            <p:ph type="body" idx="1"/>
          </p:nvPr>
        </p:nvSpPr>
        <p:spPr/>
        <p:txBody>
          <a:bodyPr wrap="square" lIns="91440" tIns="45720" rIns="91440" bIns="45720" anchor="t" anchorCtr="0"/>
          <a:p>
            <a:pPr lvl="0" eaLnBrk="1" hangingPunct="1"/>
            <a:r>
              <a:rPr lang="en-US" altLang="en-US" dirty="0">
                <a:latin typeface="Verdana" panose="020B0604030504040204" pitchFamily="34" charset="0"/>
              </a:rPr>
              <a:t>"At sea level a plane must exceed 741 mph to break the sound barrier, or the speed at which sound travels.</a:t>
            </a:r>
            <a:br>
              <a:rPr lang="en-US" altLang="en-US" dirty="0">
                <a:latin typeface="Verdana" panose="020B0604030504040204" pitchFamily="34" charset="0"/>
              </a:rPr>
            </a:br>
            <a:br>
              <a:rPr lang="en-US" altLang="en-US" dirty="0">
                <a:latin typeface="Verdana" panose="020B0604030504040204" pitchFamily="34" charset="0"/>
              </a:rPr>
            </a:br>
            <a:r>
              <a:rPr lang="en-US" altLang="en-US" dirty="0">
                <a:latin typeface="Verdana" panose="020B0604030504040204" pitchFamily="34" charset="0"/>
              </a:rPr>
              <a:t>The change in pressure as the plane outruns all of the pressure and sound waves in front of it is heard on the ground as an explosion or sonic boom. The pressure change condenses the water in the air as the jet passes these waves. Altitude, wind speed, humidity, the shape and trajectory of the plane - all of these affect the breaking of this barrier. The slightest drag or atmospheric pull on the plane shatters the vapor oval like fireworks as the plane passes through," </a:t>
            </a:r>
            <a:endParaRPr lang="en-US" altLang="en-US" dirty="0">
              <a:latin typeface="Verdana" panose="020B0604030504040204" pitchFamily="34" charset="0"/>
            </a:endParaRPr>
          </a:p>
          <a:p>
            <a:pPr lvl="0" eaLnBrk="1" hangingPunct="1"/>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9"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48130" name="Rectangle 2"/>
          <p:cNvSpPr>
            <a:spLocks noRot="1" noTextEdit="1"/>
          </p:cNvSpPr>
          <p:nvPr>
            <p:ph type="sldImg"/>
          </p:nvPr>
        </p:nvSpPr>
        <p:spPr/>
      </p:sp>
      <p:sp>
        <p:nvSpPr>
          <p:cNvPr id="48131" name="Rectangle 3"/>
          <p:cNvSpPr>
            <a:spLocks noGrp="1"/>
          </p:cNvSpPr>
          <p:nvPr>
            <p:ph type="body"/>
          </p:nvPr>
        </p:nvSpPr>
        <p:spPr/>
        <p:txBody>
          <a:bodyPr vert="horz" wrap="square" lIns="91440" tIns="45720" rIns="91440" bIns="45720" anchor="t" anchorCtr="0"/>
          <a:p>
            <a:pPr lvl="0"/>
            <a:endParaRPr lang="en-US" altLang="x-none" dirty="0"/>
          </a:p>
        </p:txBody>
      </p:sp>
      <p:sp>
        <p:nvSpPr>
          <p:cNvPr id="48132"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835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28354" name="Rectangle 2"/>
          <p:cNvSpPr>
            <a:spLocks noRot="1" noTextEdit="1"/>
          </p:cNvSpPr>
          <p:nvPr>
            <p:ph type="sldImg"/>
          </p:nvPr>
        </p:nvSpPr>
        <p:spPr/>
      </p:sp>
      <p:sp>
        <p:nvSpPr>
          <p:cNvPr id="22835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0401"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30402" name="Rectangle 2"/>
          <p:cNvSpPr>
            <a:spLocks noRot="1" noTextEdit="1"/>
          </p:cNvSpPr>
          <p:nvPr>
            <p:ph type="sldImg"/>
          </p:nvPr>
        </p:nvSpPr>
        <p:spPr/>
      </p:sp>
      <p:sp>
        <p:nvSpPr>
          <p:cNvPr id="230403"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95937" name="Slide Image Placeholder 281601"/>
          <p:cNvSpPr>
            <a:spLocks noRot="1" noTextEdit="1"/>
          </p:cNvSpPr>
          <p:nvPr>
            <p:ph type="sldImg"/>
          </p:nvPr>
        </p:nvSpPr>
        <p:spPr/>
      </p:sp>
      <p:sp>
        <p:nvSpPr>
          <p:cNvPr id="295938" name="Text Placeholder 281602"/>
          <p:cNvSpPr>
            <a:spLocks noGrp="1"/>
          </p:cNvSpPr>
          <p:nvPr>
            <p:ph type="body"/>
          </p:nvPr>
        </p:nvSpPr>
        <p:spPr/>
        <p:txBody>
          <a:bodyPr anchor="t" anchorCtr="0"/>
          <a:p>
            <a:pPr lvl="0"/>
            <a:endParaRPr lang="en-US" altLang="zh-CN" dirty="0"/>
          </a:p>
        </p:txBody>
      </p:sp>
      <p:sp>
        <p:nvSpPr>
          <p:cNvPr id="29593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97985" name="Slide Image Placeholder 330753"/>
          <p:cNvSpPr>
            <a:spLocks noRot="1" noTextEdit="1"/>
          </p:cNvSpPr>
          <p:nvPr>
            <p:ph type="sldImg"/>
          </p:nvPr>
        </p:nvSpPr>
        <p:spPr/>
      </p:sp>
      <p:sp>
        <p:nvSpPr>
          <p:cNvPr id="297986" name="Text Placeholder 330754"/>
          <p:cNvSpPr>
            <a:spLocks noGrp="1"/>
          </p:cNvSpPr>
          <p:nvPr>
            <p:ph type="body"/>
          </p:nvPr>
        </p:nvSpPr>
        <p:spPr/>
        <p:txBody>
          <a:bodyPr anchor="t" anchorCtr="0"/>
          <a:p>
            <a:pPr lvl="0"/>
            <a:endParaRPr lang="en-US" altLang="zh-CN" dirty="0"/>
          </a:p>
        </p:txBody>
      </p:sp>
      <p:sp>
        <p:nvSpPr>
          <p:cNvPr id="2979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altLang="en-US" sz="1200" dirty="0"/>
            </a:fld>
            <a:endParaRPr lang="en-US" altLang="en-US" sz="1200" dirty="0"/>
          </a:p>
        </p:txBody>
      </p:sp>
      <p:sp>
        <p:nvSpPr>
          <p:cNvPr id="46083" name="Rectangle 2"/>
          <p:cNvSpPr>
            <a:spLocks noTextEdit="1"/>
          </p:cNvSpPr>
          <p:nvPr>
            <p:ph type="sldImg"/>
          </p:nvPr>
        </p:nvSpPr>
        <p:spPr/>
      </p:sp>
      <p:sp>
        <p:nvSpPr>
          <p:cNvPr id="46084" name="Rectangle 3"/>
          <p:cNvSpPr>
            <a:spLocks noGrp="1"/>
          </p:cNvSpPr>
          <p:nvPr>
            <p:ph type="body" idx="1"/>
          </p:nvPr>
        </p:nvSpPr>
        <p:spPr/>
        <p:txBody>
          <a:bodyPr wrap="square" lIns="91440" tIns="45720" rIns="91440" bIns="45720" anchor="t" anchorCtr="0"/>
          <a:p>
            <a:pPr lvl="0" eaLnBrk="1" hangingPunct="1"/>
            <a:endParaRPr lang="en-US" altLang="en-US" dirty="0"/>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6417" name="Slide Image Placeholder 287745"/>
          <p:cNvSpPr>
            <a:spLocks noRot="1" noTextEdit="1"/>
          </p:cNvSpPr>
          <p:nvPr>
            <p:ph type="sldImg"/>
          </p:nvPr>
        </p:nvSpPr>
        <p:spPr/>
      </p:sp>
      <p:sp>
        <p:nvSpPr>
          <p:cNvPr id="316418" name="Text Placeholder 287746"/>
          <p:cNvSpPr>
            <a:spLocks noGrp="1"/>
          </p:cNvSpPr>
          <p:nvPr>
            <p:ph type="body"/>
          </p:nvPr>
        </p:nvSpPr>
        <p:spPr/>
        <p:txBody>
          <a:bodyPr anchor="t" anchorCtr="0"/>
          <a:p>
            <a:pPr lvl="0"/>
            <a:endParaRPr lang="en-US" altLang="zh-CN" dirty="0"/>
          </a:p>
        </p:txBody>
      </p:sp>
      <p:sp>
        <p:nvSpPr>
          <p:cNvPr id="31641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7"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50178" name="Rectangle 2"/>
          <p:cNvSpPr>
            <a:spLocks noRot="1" noTextEdit="1"/>
          </p:cNvSpPr>
          <p:nvPr>
            <p:ph type="sldImg"/>
          </p:nvPr>
        </p:nvSpPr>
        <p:spPr/>
      </p:sp>
      <p:sp>
        <p:nvSpPr>
          <p:cNvPr id="50179" name="Rectangle 3"/>
          <p:cNvSpPr>
            <a:spLocks noGrp="1"/>
          </p:cNvSpPr>
          <p:nvPr>
            <p:ph type="body"/>
          </p:nvPr>
        </p:nvSpPr>
        <p:spPr/>
        <p:txBody>
          <a:bodyPr vert="horz" wrap="square" lIns="91440" tIns="45720" rIns="91440" bIns="45720" anchor="t" anchorCtr="0"/>
          <a:p>
            <a:pPr lvl="0"/>
            <a:endParaRPr lang="en-US" altLang="x-none" dirty="0"/>
          </a:p>
        </p:txBody>
      </p:sp>
      <p:sp>
        <p:nvSpPr>
          <p:cNvPr id="50180"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8465" name="Slide Image Placeholder 289793"/>
          <p:cNvSpPr>
            <a:spLocks noRot="1" noTextEdit="1"/>
          </p:cNvSpPr>
          <p:nvPr>
            <p:ph type="sldImg"/>
          </p:nvPr>
        </p:nvSpPr>
        <p:spPr/>
      </p:sp>
      <p:sp>
        <p:nvSpPr>
          <p:cNvPr id="318466" name="Text Placeholder 289794"/>
          <p:cNvSpPr>
            <a:spLocks noGrp="1"/>
          </p:cNvSpPr>
          <p:nvPr>
            <p:ph type="body"/>
          </p:nvPr>
        </p:nvSpPr>
        <p:spPr/>
        <p:txBody>
          <a:bodyPr anchor="t" anchorCtr="0"/>
          <a:p>
            <a:pPr lvl="0"/>
            <a:endParaRPr lang="en-US" altLang="zh-CN" dirty="0"/>
          </a:p>
        </p:txBody>
      </p:sp>
      <p:sp>
        <p:nvSpPr>
          <p:cNvPr id="31846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0513" name="Slide Image Placeholder 291841"/>
          <p:cNvSpPr>
            <a:spLocks noRot="1" noTextEdit="1"/>
          </p:cNvSpPr>
          <p:nvPr>
            <p:ph type="sldImg"/>
          </p:nvPr>
        </p:nvSpPr>
        <p:spPr/>
      </p:sp>
      <p:sp>
        <p:nvSpPr>
          <p:cNvPr id="320514" name="Text Placeholder 291842"/>
          <p:cNvSpPr>
            <a:spLocks noGrp="1"/>
          </p:cNvSpPr>
          <p:nvPr>
            <p:ph type="body"/>
          </p:nvPr>
        </p:nvSpPr>
        <p:spPr/>
        <p:txBody>
          <a:bodyPr anchor="t" anchorCtr="0"/>
          <a:p>
            <a:pPr lvl="0"/>
            <a:endParaRPr lang="en-US" altLang="zh-CN" dirty="0"/>
          </a:p>
        </p:txBody>
      </p:sp>
      <p:sp>
        <p:nvSpPr>
          <p:cNvPr id="32051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2561" name="Slide Image Placeholder 293889"/>
          <p:cNvSpPr>
            <a:spLocks noRot="1" noTextEdit="1"/>
          </p:cNvSpPr>
          <p:nvPr>
            <p:ph type="sldImg"/>
          </p:nvPr>
        </p:nvSpPr>
        <p:spPr/>
      </p:sp>
      <p:sp>
        <p:nvSpPr>
          <p:cNvPr id="322562" name="Text Placeholder 293890"/>
          <p:cNvSpPr>
            <a:spLocks noGrp="1"/>
          </p:cNvSpPr>
          <p:nvPr>
            <p:ph type="body"/>
          </p:nvPr>
        </p:nvSpPr>
        <p:spPr/>
        <p:txBody>
          <a:bodyPr anchor="t" anchorCtr="0"/>
          <a:p>
            <a:pPr lvl="0"/>
            <a:endParaRPr lang="en-US" altLang="zh-CN" dirty="0"/>
          </a:p>
        </p:txBody>
      </p:sp>
      <p:sp>
        <p:nvSpPr>
          <p:cNvPr id="32256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4609" name="Slide Image Placeholder 295937"/>
          <p:cNvSpPr>
            <a:spLocks noRot="1" noTextEdit="1"/>
          </p:cNvSpPr>
          <p:nvPr>
            <p:ph type="sldImg"/>
          </p:nvPr>
        </p:nvSpPr>
        <p:spPr/>
      </p:sp>
      <p:sp>
        <p:nvSpPr>
          <p:cNvPr id="324610" name="Text Placeholder 295938"/>
          <p:cNvSpPr>
            <a:spLocks noGrp="1"/>
          </p:cNvSpPr>
          <p:nvPr>
            <p:ph type="body"/>
          </p:nvPr>
        </p:nvSpPr>
        <p:spPr/>
        <p:txBody>
          <a:bodyPr anchor="t" anchorCtr="0"/>
          <a:p>
            <a:pPr lvl="0"/>
            <a:endParaRPr lang="en-US" altLang="zh-CN" dirty="0"/>
          </a:p>
        </p:txBody>
      </p:sp>
      <p:sp>
        <p:nvSpPr>
          <p:cNvPr id="32461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6657" name="Slide Image Placeholder 340993"/>
          <p:cNvSpPr>
            <a:spLocks noRot="1" noTextEdit="1"/>
          </p:cNvSpPr>
          <p:nvPr>
            <p:ph type="sldImg"/>
          </p:nvPr>
        </p:nvSpPr>
        <p:spPr/>
      </p:sp>
      <p:sp>
        <p:nvSpPr>
          <p:cNvPr id="326658" name="Text Placeholder 340994"/>
          <p:cNvSpPr>
            <a:spLocks noGrp="1"/>
          </p:cNvSpPr>
          <p:nvPr>
            <p:ph type="body"/>
          </p:nvPr>
        </p:nvSpPr>
        <p:spPr/>
        <p:txBody>
          <a:bodyPr anchor="t" anchorCtr="0"/>
          <a:p>
            <a:pPr lvl="0"/>
            <a:endParaRPr lang="en-US" altLang="zh-CN" dirty="0"/>
          </a:p>
        </p:txBody>
      </p:sp>
      <p:sp>
        <p:nvSpPr>
          <p:cNvPr id="32665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8705" name="Slide Image Placeholder 343041"/>
          <p:cNvSpPr>
            <a:spLocks noRot="1" noTextEdit="1"/>
          </p:cNvSpPr>
          <p:nvPr>
            <p:ph type="sldImg"/>
          </p:nvPr>
        </p:nvSpPr>
        <p:spPr/>
      </p:sp>
      <p:sp>
        <p:nvSpPr>
          <p:cNvPr id="328706" name="Text Placeholder 343042"/>
          <p:cNvSpPr>
            <a:spLocks noGrp="1"/>
          </p:cNvSpPr>
          <p:nvPr>
            <p:ph type="body"/>
          </p:nvPr>
        </p:nvSpPr>
        <p:spPr/>
        <p:txBody>
          <a:bodyPr anchor="t" anchorCtr="0"/>
          <a:p>
            <a:pPr lvl="0"/>
            <a:endParaRPr lang="en-US" altLang="zh-CN" dirty="0"/>
          </a:p>
        </p:txBody>
      </p:sp>
      <p:sp>
        <p:nvSpPr>
          <p:cNvPr id="32870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0753" name="Slide Image Placeholder 297985"/>
          <p:cNvSpPr>
            <a:spLocks noRot="1" noTextEdit="1"/>
          </p:cNvSpPr>
          <p:nvPr>
            <p:ph type="sldImg"/>
          </p:nvPr>
        </p:nvSpPr>
        <p:spPr/>
      </p:sp>
      <p:sp>
        <p:nvSpPr>
          <p:cNvPr id="330754" name="Text Placeholder 297986"/>
          <p:cNvSpPr>
            <a:spLocks noGrp="1"/>
          </p:cNvSpPr>
          <p:nvPr>
            <p:ph type="body"/>
          </p:nvPr>
        </p:nvSpPr>
        <p:spPr>
          <a:xfrm>
            <a:off x="914400" y="4343400"/>
            <a:ext cx="5029200" cy="4114800"/>
          </a:xfrm>
        </p:spPr>
        <p:txBody>
          <a:bodyPr anchor="t" anchorCtr="0"/>
          <a:p>
            <a:pPr lvl="0"/>
            <a:endParaRPr lang="en-US" altLang="zh-CN" dirty="0"/>
          </a:p>
        </p:txBody>
      </p:sp>
      <p:sp>
        <p:nvSpPr>
          <p:cNvPr id="33075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93186" name="Slide Image Placeholder 93185"/>
          <p:cNvSpPr>
            <a:spLocks noRot="1" noTextEdit="1"/>
          </p:cNvSpPr>
          <p:nvPr>
            <p:ph type="sldImg"/>
          </p:nvPr>
        </p:nvSpPr>
        <p:spPr/>
      </p:sp>
      <p:sp>
        <p:nvSpPr>
          <p:cNvPr id="93187" name="Text Placeholder 93186"/>
          <p:cNvSpPr>
            <a:spLocks noGrp="1"/>
          </p:cNvSpPr>
          <p:nvPr>
            <p:ph type="body" idx="1"/>
          </p:nvPr>
        </p:nvSpPr>
        <p:spPr/>
        <p:txBody>
          <a:bodyPr/>
          <a:p>
            <a:pPr lvl="0"/>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52226" name="Rectangle 2"/>
          <p:cNvSpPr>
            <a:spLocks noRot="1" noTextEdit="1"/>
          </p:cNvSpPr>
          <p:nvPr>
            <p:ph type="sldImg"/>
          </p:nvPr>
        </p:nvSpPr>
        <p:spPr/>
      </p:sp>
      <p:sp>
        <p:nvSpPr>
          <p:cNvPr id="52227" name="Rectangle 3"/>
          <p:cNvSpPr>
            <a:spLocks noGrp="1"/>
          </p:cNvSpPr>
          <p:nvPr>
            <p:ph type="body"/>
          </p:nvPr>
        </p:nvSpPr>
        <p:spPr/>
        <p:txBody>
          <a:bodyPr vert="horz" wrap="square" lIns="91440" tIns="45720" rIns="91440" bIns="45720" anchor="t" anchorCtr="0"/>
          <a:p>
            <a:pPr lvl="0"/>
            <a:endParaRPr lang="en-US" altLang="x-none" dirty="0"/>
          </a:p>
        </p:txBody>
      </p:sp>
      <p:sp>
        <p:nvSpPr>
          <p:cNvPr id="52228"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493570" name="Slide Image Placeholder 493569"/>
          <p:cNvSpPr>
            <a:spLocks noRot="1" noTextEdit="1"/>
          </p:cNvSpPr>
          <p:nvPr>
            <p:ph type="sldImg"/>
          </p:nvPr>
        </p:nvSpPr>
        <p:spPr/>
      </p:sp>
      <p:sp>
        <p:nvSpPr>
          <p:cNvPr id="493571" name="Text Placeholder 493570"/>
          <p:cNvSpPr>
            <a:spLocks noGrp="1"/>
          </p:cNvSpPr>
          <p:nvPr>
            <p:ph type="body" idx="1"/>
          </p:nvPr>
        </p:nvSpPr>
        <p:spPr/>
        <p:txBody>
          <a:bodyPr/>
          <a:p>
            <a:pPr lvl="0"/>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525314" name="Slide Image Placeholder 525313"/>
          <p:cNvSpPr>
            <a:spLocks noRot="1" noTextEdit="1"/>
          </p:cNvSpPr>
          <p:nvPr>
            <p:ph type="sldImg"/>
          </p:nvPr>
        </p:nvSpPr>
        <p:spPr/>
      </p:sp>
      <p:sp>
        <p:nvSpPr>
          <p:cNvPr id="525315" name="Text Placeholder 525314"/>
          <p:cNvSpPr>
            <a:spLocks noGrp="1"/>
          </p:cNvSpPr>
          <p:nvPr>
            <p:ph type="body" idx="1"/>
          </p:nvPr>
        </p:nvSpPr>
        <p:spPr/>
        <p:txBody>
          <a:bodyPr/>
          <a:p>
            <a:pPr lvl="0"/>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527362" name="Slide Image Placeholder 527361"/>
          <p:cNvSpPr>
            <a:spLocks noRot="1" noTextEdit="1"/>
          </p:cNvSpPr>
          <p:nvPr>
            <p:ph type="sldImg"/>
          </p:nvPr>
        </p:nvSpPr>
        <p:spPr/>
      </p:sp>
      <p:sp>
        <p:nvSpPr>
          <p:cNvPr id="527363" name="Text Placeholder 527362"/>
          <p:cNvSpPr>
            <a:spLocks noGrp="1"/>
          </p:cNvSpPr>
          <p:nvPr>
            <p:ph type="body" idx="1"/>
          </p:nvPr>
        </p:nvSpPr>
        <p:spPr/>
        <p:txBody>
          <a:bodyPr/>
          <a:p>
            <a:pPr lvl="0"/>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527362" name="Slide Image Placeholder 527361"/>
          <p:cNvSpPr>
            <a:spLocks noRot="1" noTextEdit="1"/>
          </p:cNvSpPr>
          <p:nvPr>
            <p:ph type="sldImg"/>
          </p:nvPr>
        </p:nvSpPr>
        <p:spPr/>
      </p:sp>
      <p:sp>
        <p:nvSpPr>
          <p:cNvPr id="527363" name="Text Placeholder 527362"/>
          <p:cNvSpPr>
            <a:spLocks noGrp="1"/>
          </p:cNvSpPr>
          <p:nvPr>
            <p:ph type="body" idx="1"/>
          </p:nvPr>
        </p:nvSpPr>
        <p:spPr/>
        <p:txBody>
          <a:bodyPr/>
          <a:p>
            <a:pPr lvl="0"/>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527362" name="Slide Image Placeholder 527361"/>
          <p:cNvSpPr>
            <a:spLocks noRot="1" noTextEdit="1"/>
          </p:cNvSpPr>
          <p:nvPr>
            <p:ph type="sldImg"/>
          </p:nvPr>
        </p:nvSpPr>
        <p:spPr/>
      </p:sp>
      <p:sp>
        <p:nvSpPr>
          <p:cNvPr id="527363" name="Text Placeholder 527362"/>
          <p:cNvSpPr>
            <a:spLocks noGrp="1"/>
          </p:cNvSpPr>
          <p:nvPr>
            <p:ph type="body" idx="1"/>
          </p:nvPr>
        </p:nvSpPr>
        <p:spPr/>
        <p:txBody>
          <a:bodyPr/>
          <a:p>
            <a:pPr lvl="0"/>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531458" name="Slide Image Placeholder 531457"/>
          <p:cNvSpPr>
            <a:spLocks noRot="1" noTextEdit="1"/>
          </p:cNvSpPr>
          <p:nvPr>
            <p:ph type="sldImg"/>
          </p:nvPr>
        </p:nvSpPr>
        <p:spPr/>
      </p:sp>
      <p:sp>
        <p:nvSpPr>
          <p:cNvPr id="531459" name="Text Placeholder 531458"/>
          <p:cNvSpPr>
            <a:spLocks noGrp="1"/>
          </p:cNvSpPr>
          <p:nvPr>
            <p:ph type="body" idx="1"/>
          </p:nvPr>
        </p:nvSpPr>
        <p:spPr/>
        <p:txBody>
          <a:bodyPr/>
          <a:p>
            <a:pPr lvl="0"/>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529410" name="Slide Image Placeholder 529409"/>
          <p:cNvSpPr>
            <a:spLocks noRot="1" noTextEdit="1"/>
          </p:cNvSpPr>
          <p:nvPr>
            <p:ph type="sldImg"/>
          </p:nvPr>
        </p:nvSpPr>
        <p:spPr/>
      </p:sp>
      <p:sp>
        <p:nvSpPr>
          <p:cNvPr id="529411" name="Text Placeholder 529410"/>
          <p:cNvSpPr>
            <a:spLocks noGrp="1"/>
          </p:cNvSpPr>
          <p:nvPr>
            <p:ph type="body" idx="1"/>
          </p:nvPr>
        </p:nvSpPr>
        <p:spPr/>
        <p:txBody>
          <a:bodyPr/>
          <a:p>
            <a:pPr lvl="0"/>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529410" name="Slide Image Placeholder 529409"/>
          <p:cNvSpPr>
            <a:spLocks noRot="1" noTextEdit="1"/>
          </p:cNvSpPr>
          <p:nvPr>
            <p:ph type="sldImg"/>
          </p:nvPr>
        </p:nvSpPr>
        <p:spPr/>
      </p:sp>
      <p:sp>
        <p:nvSpPr>
          <p:cNvPr id="529411" name="Text Placeholder 529410"/>
          <p:cNvSpPr>
            <a:spLocks noGrp="1"/>
          </p:cNvSpPr>
          <p:nvPr>
            <p:ph type="body" idx="1"/>
          </p:nvPr>
        </p:nvSpPr>
        <p:spPr/>
        <p:txBody>
          <a:bodyPr/>
          <a:p>
            <a:pPr lvl="0"/>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537602" name="Slide Image Placeholder 537601"/>
          <p:cNvSpPr>
            <a:spLocks noRot="1" noTextEdit="1"/>
          </p:cNvSpPr>
          <p:nvPr>
            <p:ph type="sldImg"/>
          </p:nvPr>
        </p:nvSpPr>
        <p:spPr/>
      </p:sp>
      <p:sp>
        <p:nvSpPr>
          <p:cNvPr id="537603" name="Text Placeholder 537602"/>
          <p:cNvSpPr>
            <a:spLocks noGrp="1"/>
          </p:cNvSpPr>
          <p:nvPr>
            <p:ph type="body" idx="1"/>
          </p:nvPr>
        </p:nvSpPr>
        <p:spPr/>
        <p:txBody>
          <a:bodyPr/>
          <a:p>
            <a:pPr lvl="0"/>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537602" name="Slide Image Placeholder 537601"/>
          <p:cNvSpPr>
            <a:spLocks noRot="1" noTextEdit="1"/>
          </p:cNvSpPr>
          <p:nvPr>
            <p:ph type="sldImg"/>
          </p:nvPr>
        </p:nvSpPr>
        <p:spPr/>
      </p:sp>
      <p:sp>
        <p:nvSpPr>
          <p:cNvPr id="537603" name="Text Placeholder 537602"/>
          <p:cNvSpPr>
            <a:spLocks noGrp="1"/>
          </p:cNvSpPr>
          <p:nvPr>
            <p:ph type="body" idx="1"/>
          </p:nvPr>
        </p:nvSpPr>
        <p:spPr/>
        <p:txBody>
          <a:bodyPr/>
          <a:p>
            <a:pPr lvl="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54274" name="Rectangle 2"/>
          <p:cNvSpPr>
            <a:spLocks noRot="1" noTextEdit="1"/>
          </p:cNvSpPr>
          <p:nvPr>
            <p:ph type="sldImg"/>
          </p:nvPr>
        </p:nvSpPr>
        <p:spPr/>
      </p:sp>
      <p:sp>
        <p:nvSpPr>
          <p:cNvPr id="54275" name="Rectangle 3"/>
          <p:cNvSpPr>
            <a:spLocks noGrp="1"/>
          </p:cNvSpPr>
          <p:nvPr>
            <p:ph type="body"/>
          </p:nvPr>
        </p:nvSpPr>
        <p:spPr/>
        <p:txBody>
          <a:bodyPr vert="horz" wrap="square" lIns="91440" tIns="45720" rIns="91440" bIns="45720" anchor="t" anchorCtr="0"/>
          <a:p>
            <a:pPr lvl="0"/>
            <a:endParaRPr lang="en-US" altLang="x-none" dirty="0"/>
          </a:p>
        </p:txBody>
      </p:sp>
      <p:sp>
        <p:nvSpPr>
          <p:cNvPr id="54276"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547842" name="Slide Image Placeholder 547841"/>
          <p:cNvSpPr>
            <a:spLocks noRot="1" noTextEdit="1"/>
          </p:cNvSpPr>
          <p:nvPr>
            <p:ph type="sldImg"/>
          </p:nvPr>
        </p:nvSpPr>
        <p:spPr/>
      </p:sp>
      <p:sp>
        <p:nvSpPr>
          <p:cNvPr id="547843" name="Text Placeholder 547842"/>
          <p:cNvSpPr>
            <a:spLocks noGrp="1"/>
          </p:cNvSpPr>
          <p:nvPr>
            <p:ph type="body" idx="1"/>
          </p:nvPr>
        </p:nvSpPr>
        <p:spPr/>
        <p:txBody>
          <a:bodyPr/>
          <a:p>
            <a:pPr lvl="0"/>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89090" name="Slide Image Placeholder 89089"/>
          <p:cNvSpPr>
            <a:spLocks noRot="1" noTextEdit="1"/>
          </p:cNvSpPr>
          <p:nvPr>
            <p:ph type="sldImg"/>
          </p:nvPr>
        </p:nvSpPr>
        <p:spPr/>
      </p:sp>
      <p:sp>
        <p:nvSpPr>
          <p:cNvPr id="89091" name="Text Placeholder 89090"/>
          <p:cNvSpPr>
            <a:spLocks noGrp="1"/>
          </p:cNvSpPr>
          <p:nvPr>
            <p:ph type="body" idx="1"/>
          </p:nvPr>
        </p:nvSpPr>
        <p:spPr/>
        <p:txBody>
          <a:bodyPr/>
          <a:p>
            <a:pPr lvl="0"/>
          </a:p>
        </p:txBody>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7153" name="Slide Image Placeholder 41985"/>
          <p:cNvSpPr>
            <a:spLocks noRot="1" noTextEdit="1"/>
          </p:cNvSpPr>
          <p:nvPr>
            <p:ph type="sldImg"/>
          </p:nvPr>
        </p:nvSpPr>
        <p:spPr/>
      </p:sp>
      <p:sp>
        <p:nvSpPr>
          <p:cNvPr id="177154" name="Text Placeholder 41986"/>
          <p:cNvSpPr>
            <a:spLocks noGrp="1"/>
          </p:cNvSpPr>
          <p:nvPr>
            <p:ph type="body"/>
          </p:nvPr>
        </p:nvSpPr>
        <p:spPr/>
        <p:txBody>
          <a:bodyPr anchor="t" anchorCtr="0"/>
          <a:p>
            <a:pPr lvl="0"/>
            <a:endParaRPr lang="en-US" altLang="zh-CN" dirty="0"/>
          </a:p>
        </p:txBody>
      </p:sp>
      <p:sp>
        <p:nvSpPr>
          <p:cNvPr id="17715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9201" name="Slide Image Placeholder 513025"/>
          <p:cNvSpPr>
            <a:spLocks noRot="1" noTextEdit="1"/>
          </p:cNvSpPr>
          <p:nvPr>
            <p:ph type="sldImg"/>
          </p:nvPr>
        </p:nvSpPr>
        <p:spPr/>
      </p:sp>
      <p:sp>
        <p:nvSpPr>
          <p:cNvPr id="179202" name="Text Placeholder 513026"/>
          <p:cNvSpPr>
            <a:spLocks noGrp="1"/>
          </p:cNvSpPr>
          <p:nvPr>
            <p:ph type="body"/>
          </p:nvPr>
        </p:nvSpPr>
        <p:spPr/>
        <p:txBody>
          <a:bodyPr anchor="t" anchorCtr="0"/>
          <a:p>
            <a:pPr lvl="0"/>
            <a:endParaRPr lang="en-US" altLang="zh-CN" dirty="0"/>
          </a:p>
        </p:txBody>
      </p:sp>
      <p:sp>
        <p:nvSpPr>
          <p:cNvPr id="17920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1249" name="Slide Image Placeholder 515073"/>
          <p:cNvSpPr>
            <a:spLocks noRot="1" noTextEdit="1"/>
          </p:cNvSpPr>
          <p:nvPr>
            <p:ph type="sldImg"/>
          </p:nvPr>
        </p:nvSpPr>
        <p:spPr/>
      </p:sp>
      <p:sp>
        <p:nvSpPr>
          <p:cNvPr id="181250" name="Text Placeholder 515074"/>
          <p:cNvSpPr>
            <a:spLocks noGrp="1"/>
          </p:cNvSpPr>
          <p:nvPr>
            <p:ph type="body"/>
          </p:nvPr>
        </p:nvSpPr>
        <p:spPr/>
        <p:txBody>
          <a:bodyPr anchor="t" anchorCtr="0"/>
          <a:p>
            <a:pPr lvl="0"/>
            <a:endParaRPr lang="en-US" altLang="zh-CN" dirty="0"/>
          </a:p>
        </p:txBody>
      </p:sp>
      <p:sp>
        <p:nvSpPr>
          <p:cNvPr id="18125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3297" name="Slide Image Placeholder 517121"/>
          <p:cNvSpPr>
            <a:spLocks noRot="1" noTextEdit="1"/>
          </p:cNvSpPr>
          <p:nvPr>
            <p:ph type="sldImg"/>
          </p:nvPr>
        </p:nvSpPr>
        <p:spPr/>
      </p:sp>
      <p:sp>
        <p:nvSpPr>
          <p:cNvPr id="183298" name="Text Placeholder 517122"/>
          <p:cNvSpPr>
            <a:spLocks noGrp="1"/>
          </p:cNvSpPr>
          <p:nvPr>
            <p:ph type="body"/>
          </p:nvPr>
        </p:nvSpPr>
        <p:spPr/>
        <p:txBody>
          <a:bodyPr anchor="t" anchorCtr="0"/>
          <a:p>
            <a:pPr lvl="0"/>
            <a:endParaRPr lang="en-US" altLang="zh-CN" dirty="0"/>
          </a:p>
        </p:txBody>
      </p:sp>
      <p:sp>
        <p:nvSpPr>
          <p:cNvPr id="18329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5345" name="Slide Image Placeholder 519169"/>
          <p:cNvSpPr>
            <a:spLocks noRot="1" noTextEdit="1"/>
          </p:cNvSpPr>
          <p:nvPr>
            <p:ph type="sldImg"/>
          </p:nvPr>
        </p:nvSpPr>
        <p:spPr/>
      </p:sp>
      <p:sp>
        <p:nvSpPr>
          <p:cNvPr id="185346" name="Text Placeholder 519170"/>
          <p:cNvSpPr>
            <a:spLocks noGrp="1"/>
          </p:cNvSpPr>
          <p:nvPr>
            <p:ph type="body"/>
          </p:nvPr>
        </p:nvSpPr>
        <p:spPr/>
        <p:txBody>
          <a:bodyPr anchor="t" anchorCtr="0"/>
          <a:p>
            <a:pPr lvl="0"/>
            <a:endParaRPr lang="en-US" altLang="zh-CN" dirty="0"/>
          </a:p>
        </p:txBody>
      </p:sp>
      <p:sp>
        <p:nvSpPr>
          <p:cNvPr id="18534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7393" name="Slide Image Placeholder 521217"/>
          <p:cNvSpPr>
            <a:spLocks noRot="1" noTextEdit="1"/>
          </p:cNvSpPr>
          <p:nvPr>
            <p:ph type="sldImg"/>
          </p:nvPr>
        </p:nvSpPr>
        <p:spPr/>
      </p:sp>
      <p:sp>
        <p:nvSpPr>
          <p:cNvPr id="187394" name="Text Placeholder 521218"/>
          <p:cNvSpPr>
            <a:spLocks noGrp="1"/>
          </p:cNvSpPr>
          <p:nvPr>
            <p:ph type="body"/>
          </p:nvPr>
        </p:nvSpPr>
        <p:spPr/>
        <p:txBody>
          <a:bodyPr anchor="t" anchorCtr="0"/>
          <a:p>
            <a:pPr lvl="0"/>
            <a:endParaRPr lang="en-US" altLang="zh-CN" dirty="0"/>
          </a:p>
        </p:txBody>
      </p:sp>
      <p:sp>
        <p:nvSpPr>
          <p:cNvPr id="18739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9441" name="Slide Image Placeholder 104449"/>
          <p:cNvSpPr>
            <a:spLocks noRot="1" noTextEdit="1"/>
          </p:cNvSpPr>
          <p:nvPr>
            <p:ph type="sldImg"/>
          </p:nvPr>
        </p:nvSpPr>
        <p:spPr/>
      </p:sp>
      <p:sp>
        <p:nvSpPr>
          <p:cNvPr id="189442" name="Text Placeholder 104450"/>
          <p:cNvSpPr>
            <a:spLocks noGrp="1"/>
          </p:cNvSpPr>
          <p:nvPr>
            <p:ph type="body"/>
          </p:nvPr>
        </p:nvSpPr>
        <p:spPr>
          <a:xfrm>
            <a:off x="914400" y="4343400"/>
            <a:ext cx="5029200" cy="4114800"/>
          </a:xfrm>
        </p:spPr>
        <p:txBody>
          <a:bodyPr anchor="t" anchorCtr="0"/>
          <a:p>
            <a:pPr lvl="0"/>
            <a:endParaRPr lang="en-US" altLang="zh-CN" dirty="0"/>
          </a:p>
        </p:txBody>
      </p:sp>
      <p:sp>
        <p:nvSpPr>
          <p:cNvPr id="18944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
        <p:nvSpPr>
          <p:cNvPr id="474114" name="Slide Image Placeholder 474113"/>
          <p:cNvSpPr>
            <a:spLocks noRot="1" noTextEdit="1"/>
          </p:cNvSpPr>
          <p:nvPr>
            <p:ph type="sldImg"/>
          </p:nvPr>
        </p:nvSpPr>
        <p:spPr/>
      </p:sp>
      <p:sp>
        <p:nvSpPr>
          <p:cNvPr id="474115" name="Text Placeholder 474114"/>
          <p:cNvSpPr>
            <a:spLocks noGrp="1"/>
          </p:cNvSpPr>
          <p:nvPr>
            <p:ph type="body" idx="1"/>
          </p:nvPr>
        </p:nvSpPr>
        <p:spPr>
          <a:xfrm>
            <a:off x="914400" y="4613275"/>
            <a:ext cx="5029200" cy="4368800"/>
          </a:xfrm>
        </p:spPr>
        <p:txBody>
          <a:bodyPr/>
          <a:p>
            <a:pPr lvl="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5" name="Rectangle 7"/>
          <p:cNvSpPr>
            <a:spLocks noGrp="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en-GB" altLang="en-US"/>
            </a:fld>
            <a:endParaRPr lang="en-GB" altLang="en-US"/>
          </a:p>
        </p:txBody>
      </p:sp>
      <p:sp>
        <p:nvSpPr>
          <p:cNvPr id="62466" name="Rectangle 2"/>
          <p:cNvSpPr>
            <a:spLocks noGrp="1" noRot="1" noChangeAspect="1" noTextEdit="1"/>
          </p:cNvSpPr>
          <p:nvPr>
            <p:ph type="sldImg"/>
          </p:nvPr>
        </p:nvSpPr>
        <p:spPr/>
      </p:sp>
      <p:sp>
        <p:nvSpPr>
          <p:cNvPr id="62467" name="Rectangle 3"/>
          <p:cNvSpPr>
            <a:spLocks noGrp="1"/>
          </p:cNvSpPr>
          <p:nvPr>
            <p:ph type="body"/>
          </p:nvPr>
        </p:nvSpPr>
        <p:spPr/>
        <p:txBody>
          <a:bodyPr anchor="t" anchorCtr="0"/>
          <a:p>
            <a:pPr lvl="0"/>
            <a:endParaRPr lang="en-US" altLang="zh-CN"/>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9553" name="Slide Image Placeholder 41985"/>
          <p:cNvSpPr>
            <a:spLocks noRot="1" noTextEdit="1"/>
          </p:cNvSpPr>
          <p:nvPr>
            <p:ph type="sldImg"/>
          </p:nvPr>
        </p:nvSpPr>
        <p:spPr/>
      </p:sp>
      <p:sp>
        <p:nvSpPr>
          <p:cNvPr id="279554" name="Text Placeholder 41986"/>
          <p:cNvSpPr>
            <a:spLocks noGrp="1"/>
          </p:cNvSpPr>
          <p:nvPr>
            <p:ph type="body"/>
          </p:nvPr>
        </p:nvSpPr>
        <p:spPr/>
        <p:txBody>
          <a:bodyPr anchor="t" anchorCtr="0"/>
          <a:p>
            <a:pPr lvl="0"/>
            <a:endParaRPr lang="en-US" altLang="zh-CN" dirty="0"/>
          </a:p>
        </p:txBody>
      </p:sp>
      <p:sp>
        <p:nvSpPr>
          <p:cNvPr id="27955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2801" name="Slide Image Placeholder 300033"/>
          <p:cNvSpPr>
            <a:spLocks noRot="1" noTextEdit="1"/>
          </p:cNvSpPr>
          <p:nvPr>
            <p:ph type="sldImg"/>
          </p:nvPr>
        </p:nvSpPr>
        <p:spPr/>
      </p:sp>
      <p:sp>
        <p:nvSpPr>
          <p:cNvPr id="332802" name="Text Placeholder 300034"/>
          <p:cNvSpPr>
            <a:spLocks noGrp="1"/>
          </p:cNvSpPr>
          <p:nvPr>
            <p:ph type="body"/>
          </p:nvPr>
        </p:nvSpPr>
        <p:spPr/>
        <p:txBody>
          <a:bodyPr anchor="t" anchorCtr="0"/>
          <a:p>
            <a:pPr lvl="0"/>
            <a:endParaRPr lang="en-US" altLang="zh-CN" dirty="0"/>
          </a:p>
        </p:txBody>
      </p:sp>
      <p:sp>
        <p:nvSpPr>
          <p:cNvPr id="33280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2801" name="Slide Image Placeholder 300033"/>
          <p:cNvSpPr>
            <a:spLocks noRot="1" noTextEdit="1"/>
          </p:cNvSpPr>
          <p:nvPr>
            <p:ph type="sldImg"/>
          </p:nvPr>
        </p:nvSpPr>
        <p:spPr/>
      </p:sp>
      <p:sp>
        <p:nvSpPr>
          <p:cNvPr id="332802" name="Text Placeholder 300034"/>
          <p:cNvSpPr>
            <a:spLocks noGrp="1"/>
          </p:cNvSpPr>
          <p:nvPr>
            <p:ph type="body"/>
          </p:nvPr>
        </p:nvSpPr>
        <p:spPr/>
        <p:txBody>
          <a:bodyPr anchor="t" anchorCtr="0"/>
          <a:p>
            <a:pPr lvl="0"/>
            <a:endParaRPr lang="en-US" altLang="zh-CN" dirty="0"/>
          </a:p>
        </p:txBody>
      </p:sp>
      <p:sp>
        <p:nvSpPr>
          <p:cNvPr id="33280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BB35C86-4276-4189-8B08-B2EA4DFB678C}" type="slidenum">
              <a:rPr lang="en-GB">
                <a:solidFill>
                  <a:prstClr val="black"/>
                </a:solidFill>
              </a:rPr>
            </a:fld>
            <a:endParaRPr lang="en-GB">
              <a:solidFill>
                <a:prstClr val="black"/>
              </a:solidFill>
            </a:endParaRPr>
          </a:p>
        </p:txBody>
      </p:sp>
      <p:sp>
        <p:nvSpPr>
          <p:cNvPr id="72707" name="Rectangle 2"/>
          <p:cNvSpPr>
            <a:spLocks noGrp="1" noRot="1" noChangeAspect="1" noChangeArrowheads="1" noTextEdit="1"/>
          </p:cNvSpPr>
          <p:nvPr>
            <p:ph type="sldImg"/>
          </p:nvPr>
        </p:nvSpPr>
        <p:spPr/>
      </p:sp>
      <p:sp>
        <p:nvSpPr>
          <p:cNvPr id="72708"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F77ECA0-2EF6-480F-A258-F6FB5BAA1671}" type="slidenum">
              <a:rPr lang="en-GB">
                <a:solidFill>
                  <a:prstClr val="black"/>
                </a:solidFill>
              </a:rPr>
            </a:fld>
            <a:endParaRPr lang="en-GB">
              <a:solidFill>
                <a:prstClr val="black"/>
              </a:solidFill>
            </a:endParaRPr>
          </a:p>
        </p:txBody>
      </p:sp>
      <p:sp>
        <p:nvSpPr>
          <p:cNvPr id="78851" name="Rectangle 2"/>
          <p:cNvSpPr>
            <a:spLocks noGrp="1" noRot="1" noChangeAspect="1" noChangeArrowheads="1" noTextEdit="1"/>
          </p:cNvSpPr>
          <p:nvPr>
            <p:ph type="sldImg"/>
          </p:nvPr>
        </p:nvSpPr>
        <p:spPr/>
      </p:sp>
      <p:sp>
        <p:nvSpPr>
          <p:cNvPr id="78852"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E0EEF46-0AB9-412D-B712-34A55F893653}" type="slidenum">
              <a:rPr lang="en-GB">
                <a:solidFill>
                  <a:prstClr val="black"/>
                </a:solidFill>
              </a:rPr>
            </a:fld>
            <a:endParaRPr lang="en-GB">
              <a:solidFill>
                <a:prstClr val="black"/>
              </a:solidFill>
            </a:endParaRPr>
          </a:p>
        </p:txBody>
      </p:sp>
      <p:sp>
        <p:nvSpPr>
          <p:cNvPr id="79875" name="Rectangle 2"/>
          <p:cNvSpPr>
            <a:spLocks noGrp="1" noRot="1" noChangeAspect="1" noChangeArrowheads="1" noTextEdit="1"/>
          </p:cNvSpPr>
          <p:nvPr>
            <p:ph type="sldImg"/>
          </p:nvPr>
        </p:nvSpPr>
        <p:spPr/>
      </p:sp>
      <p:sp>
        <p:nvSpPr>
          <p:cNvPr id="79876"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FC93574-8A87-4816-B25F-26598D92DD71}" type="slidenum">
              <a:rPr lang="en-GB">
                <a:solidFill>
                  <a:prstClr val="black"/>
                </a:solidFill>
              </a:rPr>
            </a:fld>
            <a:endParaRPr lang="en-GB">
              <a:solidFill>
                <a:prstClr val="black"/>
              </a:solidFill>
            </a:endParaRPr>
          </a:p>
        </p:txBody>
      </p:sp>
      <p:sp>
        <p:nvSpPr>
          <p:cNvPr id="80899" name="Rectangle 2"/>
          <p:cNvSpPr>
            <a:spLocks noGrp="1" noRot="1" noChangeAspect="1" noChangeArrowheads="1" noTextEdit="1"/>
          </p:cNvSpPr>
          <p:nvPr>
            <p:ph type="sldImg"/>
          </p:nvPr>
        </p:nvSpPr>
        <p:spPr/>
      </p:sp>
      <p:sp>
        <p:nvSpPr>
          <p:cNvPr id="80900"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D4D9231-9C34-49CD-A6B3-63359FBA86FC}" type="slidenum">
              <a:rPr lang="en-GB">
                <a:solidFill>
                  <a:prstClr val="black"/>
                </a:solidFill>
              </a:rPr>
            </a:fld>
            <a:endParaRPr lang="en-GB">
              <a:solidFill>
                <a:prstClr val="black"/>
              </a:solidFill>
            </a:endParaRPr>
          </a:p>
        </p:txBody>
      </p:sp>
      <p:sp>
        <p:nvSpPr>
          <p:cNvPr id="81923" name="Rectangle 2"/>
          <p:cNvSpPr>
            <a:spLocks noGrp="1" noRot="1" noChangeAspect="1" noChangeArrowheads="1" noTextEdit="1"/>
          </p:cNvSpPr>
          <p:nvPr>
            <p:ph type="sldImg"/>
          </p:nvPr>
        </p:nvSpPr>
        <p:spPr/>
      </p:sp>
      <p:sp>
        <p:nvSpPr>
          <p:cNvPr id="81924"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D1AB030-20B9-43B1-9A45-2AA495709E0A}" type="slidenum">
              <a:rPr lang="en-GB">
                <a:solidFill>
                  <a:prstClr val="black"/>
                </a:solidFill>
              </a:rPr>
            </a:fld>
            <a:endParaRPr lang="en-GB">
              <a:solidFill>
                <a:prstClr val="black"/>
              </a:solidFill>
            </a:endParaRPr>
          </a:p>
        </p:txBody>
      </p:sp>
      <p:sp>
        <p:nvSpPr>
          <p:cNvPr id="82947" name="Rectangle 2"/>
          <p:cNvSpPr>
            <a:spLocks noGrp="1" noRot="1" noChangeAspect="1" noChangeArrowheads="1" noTextEdit="1"/>
          </p:cNvSpPr>
          <p:nvPr>
            <p:ph type="sldImg"/>
          </p:nvPr>
        </p:nvSpPr>
        <p:spPr/>
      </p:sp>
      <p:sp>
        <p:nvSpPr>
          <p:cNvPr id="82948"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3" name="Slide Image Placeholder 295937"/>
          <p:cNvSpPr>
            <a:spLocks noRot="1" noTextEdit="1"/>
          </p:cNvSpPr>
          <p:nvPr>
            <p:ph type="sldImg"/>
          </p:nvPr>
        </p:nvSpPr>
        <p:spPr/>
      </p:sp>
      <p:sp>
        <p:nvSpPr>
          <p:cNvPr id="64514" name="Text Placeholder 295938"/>
          <p:cNvSpPr>
            <a:spLocks noGrp="1"/>
          </p:cNvSpPr>
          <p:nvPr>
            <p:ph type="body"/>
          </p:nvPr>
        </p:nvSpPr>
        <p:spPr>
          <a:xfrm>
            <a:off x="914400" y="4343400"/>
            <a:ext cx="5029200" cy="4114800"/>
          </a:xfrm>
        </p:spPr>
        <p:txBody>
          <a:bodyPr anchor="t" anchorCtr="0"/>
          <a:p>
            <a:pPr lvl="0"/>
            <a:endParaRPr lang="en-US" altLang="zh-CN" dirty="0"/>
          </a:p>
        </p:txBody>
      </p:sp>
      <p:sp>
        <p:nvSpPr>
          <p:cNvPr id="6451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US" sz="1200" dirty="0"/>
            </a:fld>
            <a:endParaRPr lang="en-US" sz="1200" dirty="0"/>
          </a:p>
        </p:txBody>
      </p:sp>
      <p:sp>
        <p:nvSpPr>
          <p:cNvPr id="15363" name="Rectangle 2"/>
          <p:cNvSpPr>
            <a:spLocks noRot="1" noTextEdit="1"/>
          </p:cNvSpPr>
          <p:nvPr>
            <p:ph type="sldImg"/>
          </p:nvPr>
        </p:nvSpPr>
        <p:spPr/>
      </p:sp>
      <p:sp>
        <p:nvSpPr>
          <p:cNvPr id="15364" name="Rectangle 3"/>
          <p:cNvSpPr>
            <a:spLocks noGrp="1"/>
          </p:cNvSpPr>
          <p:nvPr>
            <p:ph type="body" idx="1"/>
          </p:nvPr>
        </p:nvSpPr>
        <p:spPr/>
        <p:txBody>
          <a:bodyPr wrap="square" lIns="91440" tIns="45720" rIns="91440" bIns="45720" anchor="t" anchorCtr="0"/>
          <a:p>
            <a:pPr lvl="0" eaLnBrk="1" hangingPunct="1"/>
            <a:r>
              <a:rPr dirty="0"/>
              <a:t>First find the speed of the wave on the string.</a:t>
            </a:r>
            <a:endParaRPr dirty="0"/>
          </a:p>
          <a:p>
            <a:pPr lvl="0" eaLnBrk="1" hangingPunct="1"/>
            <a:r>
              <a:rPr dirty="0"/>
              <a:t>v = </a:t>
            </a:r>
            <a:r>
              <a:rPr dirty="0">
                <a:sym typeface="Symbol" panose="05050102010706020507" pitchFamily="18" charset="2"/>
              </a:rPr>
              <a:t>(F / m/L) = (226 N/5.28x10</a:t>
            </a:r>
            <a:r>
              <a:rPr baseline="30000" dirty="0">
                <a:sym typeface="Symbol" panose="05050102010706020507" pitchFamily="18" charset="2"/>
              </a:rPr>
              <a:t>-3</a:t>
            </a:r>
            <a:r>
              <a:rPr dirty="0">
                <a:sym typeface="Symbol" panose="05050102010706020507" pitchFamily="18" charset="2"/>
              </a:rPr>
              <a:t>) = 206.9 m/s</a:t>
            </a:r>
            <a:endParaRPr dirty="0">
              <a:sym typeface="Symbol" panose="05050102010706020507" pitchFamily="18" charset="2"/>
            </a:endParaRPr>
          </a:p>
          <a:p>
            <a:pPr lvl="0" eaLnBrk="1" hangingPunct="1"/>
            <a:r>
              <a:rPr dirty="0">
                <a:sym typeface="Symbol" panose="05050102010706020507" pitchFamily="18" charset="2"/>
              </a:rPr>
              <a:t>Second find the frequency of the new note</a:t>
            </a:r>
            <a:endParaRPr dirty="0">
              <a:sym typeface="Symbol" panose="05050102010706020507" pitchFamily="18" charset="2"/>
            </a:endParaRPr>
          </a:p>
          <a:p>
            <a:pPr lvl="0" eaLnBrk="1" hangingPunct="1"/>
            <a:r>
              <a:rPr dirty="0">
                <a:sym typeface="Symbol" panose="05050102010706020507" pitchFamily="18" charset="2"/>
              </a:rPr>
              <a:t>f</a:t>
            </a:r>
            <a:r>
              <a:rPr baseline="-25000" dirty="0">
                <a:sym typeface="Symbol" panose="05050102010706020507" pitchFamily="18" charset="2"/>
              </a:rPr>
              <a:t>2</a:t>
            </a:r>
            <a:r>
              <a:rPr dirty="0">
                <a:sym typeface="Symbol" panose="05050102010706020507" pitchFamily="18" charset="2"/>
              </a:rPr>
              <a:t> = 2f</a:t>
            </a:r>
            <a:r>
              <a:rPr baseline="-25000" dirty="0">
                <a:sym typeface="Symbol" panose="05050102010706020507" pitchFamily="18" charset="2"/>
              </a:rPr>
              <a:t>1</a:t>
            </a:r>
            <a:r>
              <a:rPr dirty="0">
                <a:sym typeface="Symbol" panose="05050102010706020507" pitchFamily="18" charset="2"/>
              </a:rPr>
              <a:t> = 2(164.8 Hz) = 329.6 Hz</a:t>
            </a:r>
            <a:endParaRPr dirty="0">
              <a:sym typeface="Symbol" panose="05050102010706020507" pitchFamily="18" charset="2"/>
            </a:endParaRPr>
          </a:p>
          <a:p>
            <a:pPr lvl="0" eaLnBrk="1" hangingPunct="1"/>
            <a:r>
              <a:rPr dirty="0">
                <a:sym typeface="Symbol" panose="05050102010706020507" pitchFamily="18" charset="2"/>
              </a:rPr>
              <a:t>Third plug it into the harmonic frequency formula</a:t>
            </a:r>
            <a:endParaRPr dirty="0">
              <a:sym typeface="Symbol" panose="05050102010706020507" pitchFamily="18" charset="2"/>
            </a:endParaRPr>
          </a:p>
          <a:p>
            <a:pPr lvl="0" eaLnBrk="1" hangingPunct="1"/>
            <a:r>
              <a:rPr dirty="0">
                <a:sym typeface="Symbol" panose="05050102010706020507" pitchFamily="18" charset="2"/>
              </a:rPr>
              <a:t>f</a:t>
            </a:r>
            <a:r>
              <a:rPr baseline="-25000" dirty="0">
                <a:sym typeface="Symbol" panose="05050102010706020507" pitchFamily="18" charset="2"/>
              </a:rPr>
              <a:t>n</a:t>
            </a:r>
            <a:r>
              <a:rPr dirty="0">
                <a:sym typeface="Symbol" panose="05050102010706020507" pitchFamily="18" charset="2"/>
              </a:rPr>
              <a:t> = n(v/2L) </a:t>
            </a:r>
            <a:r>
              <a:rPr dirty="0">
                <a:sym typeface="Wingdings" panose="05000000000000000000" pitchFamily="2" charset="2"/>
              </a:rPr>
              <a:t> 329.6 Hz = 2(206.9 m/s / 2L)  329.6 Hz = 206.9 m/s / L  L = 206.9 m/s / 329.6 Hz = .628 m == length of original string</a:t>
            </a:r>
            <a:endParaRPr dirty="0">
              <a:sym typeface="Wingdings" panose="05000000000000000000" pitchFamily="2" charset="2"/>
            </a:endParaRPr>
          </a:p>
          <a:p>
            <a:pPr lvl="0" eaLnBrk="1" hangingPunct="1"/>
            <a:r>
              <a:rPr dirty="0">
                <a:sym typeface="Symbol" panose="05050102010706020507" pitchFamily="18" charset="2"/>
              </a:rPr>
              <a:t>f</a:t>
            </a:r>
            <a:r>
              <a:rPr baseline="-25000" dirty="0">
                <a:sym typeface="Symbol" panose="05050102010706020507" pitchFamily="18" charset="2"/>
              </a:rPr>
              <a:t>n</a:t>
            </a:r>
            <a:r>
              <a:rPr dirty="0">
                <a:sym typeface="Symbol" panose="05050102010706020507" pitchFamily="18" charset="2"/>
              </a:rPr>
              <a:t> = n(v/2L) </a:t>
            </a:r>
            <a:r>
              <a:rPr dirty="0">
                <a:sym typeface="Wingdings" panose="05000000000000000000" pitchFamily="2" charset="2"/>
              </a:rPr>
              <a:t> 329.6 Hz = 1(206.9 m/s / 2L)  329.6 Hz = 103.45 m/s / L  L = 103.45 m/s / 329.6 Hz = .314 m</a:t>
            </a:r>
            <a:endParaRPr dirty="0">
              <a:sym typeface="Wingdings" panose="05000000000000000000" pitchFamily="2" charset="2"/>
            </a:endParaRPr>
          </a:p>
          <a:p>
            <a:pPr lvl="0" eaLnBrk="1" hangingPunct="1"/>
            <a:r>
              <a:rPr dirty="0">
                <a:sym typeface="Wingdings" panose="05000000000000000000" pitchFamily="2" charset="2"/>
              </a:rPr>
              <a:t>The guitar string always vibrates at the fundamental frequency</a:t>
            </a:r>
            <a:endParaRPr dirty="0">
              <a:sym typeface="Wingdings" panose="05000000000000000000" pitchFamily="2" charset="2"/>
            </a:endParaRPr>
          </a:p>
        </p:txBody>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70E4EBD-281A-4776-A7B7-768826AEF7D0}" type="slidenum">
              <a:rPr lang="en-GB">
                <a:solidFill>
                  <a:prstClr val="black"/>
                </a:solidFill>
              </a:rPr>
            </a:fld>
            <a:endParaRPr lang="en-GB">
              <a:solidFill>
                <a:prstClr val="black"/>
              </a:solidFill>
            </a:endParaRPr>
          </a:p>
        </p:txBody>
      </p:sp>
      <p:sp>
        <p:nvSpPr>
          <p:cNvPr id="73731" name="Rectangle 2"/>
          <p:cNvSpPr>
            <a:spLocks noGrp="1" noRot="1" noChangeAspect="1" noChangeArrowheads="1" noTextEdit="1"/>
          </p:cNvSpPr>
          <p:nvPr>
            <p:ph type="sldImg"/>
          </p:nvPr>
        </p:nvSpPr>
        <p:spPr/>
      </p:sp>
      <p:sp>
        <p:nvSpPr>
          <p:cNvPr id="73732"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3607A3B-A25B-4D8C-840D-8DB1F5AFDBAE}" type="slidenum">
              <a:rPr lang="en-GB">
                <a:solidFill>
                  <a:prstClr val="black"/>
                </a:solidFill>
              </a:rPr>
            </a:fld>
            <a:endParaRPr lang="en-GB">
              <a:solidFill>
                <a:prstClr val="black"/>
              </a:solidFill>
            </a:endParaRPr>
          </a:p>
        </p:txBody>
      </p:sp>
      <p:sp>
        <p:nvSpPr>
          <p:cNvPr id="74755" name="Rectangle 2"/>
          <p:cNvSpPr>
            <a:spLocks noGrp="1" noRot="1" noChangeAspect="1" noChangeArrowheads="1" noTextEdit="1"/>
          </p:cNvSpPr>
          <p:nvPr>
            <p:ph type="sldImg"/>
          </p:nvPr>
        </p:nvSpPr>
        <p:spPr/>
      </p:sp>
      <p:sp>
        <p:nvSpPr>
          <p:cNvPr id="74756"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5029FFB-1D74-4C15-930E-8DF99A19E6E9}" type="slidenum">
              <a:rPr lang="en-GB">
                <a:solidFill>
                  <a:prstClr val="black"/>
                </a:solidFill>
              </a:rPr>
            </a:fld>
            <a:endParaRPr lang="en-GB">
              <a:solidFill>
                <a:prstClr val="black"/>
              </a:solidFill>
            </a:endParaRPr>
          </a:p>
        </p:txBody>
      </p:sp>
      <p:sp>
        <p:nvSpPr>
          <p:cNvPr id="75779" name="Rectangle 2"/>
          <p:cNvSpPr>
            <a:spLocks noGrp="1" noRot="1" noChangeAspect="1" noChangeArrowheads="1" noTextEdit="1"/>
          </p:cNvSpPr>
          <p:nvPr>
            <p:ph type="sldImg"/>
          </p:nvPr>
        </p:nvSpPr>
        <p:spPr/>
      </p:sp>
      <p:sp>
        <p:nvSpPr>
          <p:cNvPr id="75780"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D8B08EE-7CEB-42F5-B30D-35B8931898B6}" type="slidenum">
              <a:rPr lang="en-GB">
                <a:solidFill>
                  <a:prstClr val="black"/>
                </a:solidFill>
              </a:rPr>
            </a:fld>
            <a:endParaRPr lang="en-GB">
              <a:solidFill>
                <a:prstClr val="black"/>
              </a:solidFill>
            </a:endParaRPr>
          </a:p>
        </p:txBody>
      </p:sp>
      <p:sp>
        <p:nvSpPr>
          <p:cNvPr id="76803" name="Rectangle 2"/>
          <p:cNvSpPr>
            <a:spLocks noGrp="1" noRot="1" noChangeAspect="1" noChangeArrowheads="1" noTextEdit="1"/>
          </p:cNvSpPr>
          <p:nvPr>
            <p:ph type="sldImg"/>
          </p:nvPr>
        </p:nvSpPr>
        <p:spPr/>
      </p:sp>
      <p:sp>
        <p:nvSpPr>
          <p:cNvPr id="76804"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9EEA0E9-379F-4164-81B5-49506D97DA83}" type="slidenum">
              <a:rPr lang="en-GB">
                <a:solidFill>
                  <a:prstClr val="black"/>
                </a:solidFill>
              </a:rPr>
            </a:fld>
            <a:endParaRPr lang="en-GB">
              <a:solidFill>
                <a:prstClr val="black"/>
              </a:solidFill>
            </a:endParaRPr>
          </a:p>
        </p:txBody>
      </p:sp>
      <p:sp>
        <p:nvSpPr>
          <p:cNvPr id="77827" name="Rectangle 2"/>
          <p:cNvSpPr>
            <a:spLocks noGrp="1" noRot="1" noChangeAspect="1" noChangeArrowheads="1" noTextEdit="1"/>
          </p:cNvSpPr>
          <p:nvPr>
            <p:ph type="sldImg"/>
          </p:nvPr>
        </p:nvSpPr>
        <p:spPr/>
      </p:sp>
      <p:sp>
        <p:nvSpPr>
          <p:cNvPr id="77828"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6897"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336898" name="Rectangle 2"/>
          <p:cNvSpPr>
            <a:spLocks noRot="1" noTextEdit="1"/>
          </p:cNvSpPr>
          <p:nvPr>
            <p:ph type="sldImg"/>
          </p:nvPr>
        </p:nvSpPr>
        <p:spPr/>
      </p:sp>
      <p:sp>
        <p:nvSpPr>
          <p:cNvPr id="336899" name="Rectangle 3"/>
          <p:cNvSpPr>
            <a:spLocks noGrp="1"/>
          </p:cNvSpPr>
          <p:nvPr>
            <p:ph type="body"/>
          </p:nvPr>
        </p:nvSpPr>
        <p:spPr/>
        <p:txBody>
          <a:bodyPr vert="horz" wrap="square" lIns="91440" tIns="45720" rIns="91440" bIns="45720" anchor="t" anchorCtr="0"/>
          <a:p>
            <a:pPr lvl="0"/>
            <a:endParaRPr lang="en-US" altLang="x-none" dirty="0"/>
          </a:p>
        </p:txBody>
      </p:sp>
      <p:sp>
        <p:nvSpPr>
          <p:cNvPr id="336900"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49" name="Slide Image Placeholder 104449"/>
          <p:cNvSpPr>
            <a:spLocks noRot="1" noTextEdit="1"/>
          </p:cNvSpPr>
          <p:nvPr>
            <p:ph type="sldImg"/>
          </p:nvPr>
        </p:nvSpPr>
        <p:spPr/>
      </p:sp>
      <p:sp>
        <p:nvSpPr>
          <p:cNvPr id="334850" name="Text Placeholder 104450"/>
          <p:cNvSpPr>
            <a:spLocks noGrp="1"/>
          </p:cNvSpPr>
          <p:nvPr>
            <p:ph type="body"/>
          </p:nvPr>
        </p:nvSpPr>
        <p:spPr>
          <a:xfrm>
            <a:off x="914400" y="4343400"/>
            <a:ext cx="5029200" cy="4114800"/>
          </a:xfrm>
        </p:spPr>
        <p:txBody>
          <a:bodyPr anchor="t" anchorCtr="0"/>
          <a:p>
            <a:pPr lvl="0"/>
            <a:endParaRPr lang="en-US" altLang="zh-CN" dirty="0"/>
          </a:p>
        </p:txBody>
      </p:sp>
      <p:sp>
        <p:nvSpPr>
          <p:cNvPr id="33485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9553" name="Slide Image Placeholder 41985"/>
          <p:cNvSpPr>
            <a:spLocks noRot="1" noTextEdit="1"/>
          </p:cNvSpPr>
          <p:nvPr>
            <p:ph type="sldImg"/>
          </p:nvPr>
        </p:nvSpPr>
        <p:spPr/>
      </p:sp>
      <p:sp>
        <p:nvSpPr>
          <p:cNvPr id="279554" name="Text Placeholder 41986"/>
          <p:cNvSpPr>
            <a:spLocks noGrp="1"/>
          </p:cNvSpPr>
          <p:nvPr>
            <p:ph type="body"/>
          </p:nvPr>
        </p:nvSpPr>
        <p:spPr/>
        <p:txBody>
          <a:bodyPr anchor="t" anchorCtr="0"/>
          <a:p>
            <a:pPr lvl="0"/>
            <a:endParaRPr lang="en-US" altLang="zh-CN" dirty="0"/>
          </a:p>
        </p:txBody>
      </p:sp>
      <p:sp>
        <p:nvSpPr>
          <p:cNvPr id="27955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E99EC13-DD1C-4B1E-B799-9CA92454342D}" type="slidenum">
              <a:rPr lang="en-GB">
                <a:solidFill>
                  <a:prstClr val="black"/>
                </a:solidFill>
              </a:rPr>
            </a:fld>
            <a:endParaRPr lang="en-GB">
              <a:solidFill>
                <a:prstClr val="black"/>
              </a:solidFill>
            </a:endParaRPr>
          </a:p>
        </p:txBody>
      </p:sp>
      <p:sp>
        <p:nvSpPr>
          <p:cNvPr id="65539" name="Rectangle 2"/>
          <p:cNvSpPr>
            <a:spLocks noGrp="1" noRot="1" noChangeAspect="1" noChangeArrowheads="1" noTextEdit="1"/>
          </p:cNvSpPr>
          <p:nvPr>
            <p:ph type="sldImg"/>
          </p:nvPr>
        </p:nvSpPr>
        <p:spPr/>
      </p:sp>
      <p:sp>
        <p:nvSpPr>
          <p:cNvPr id="65540"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Slide Image Placeholder 80897"/>
          <p:cNvSpPr>
            <a:spLocks noRot="1" noTextEdit="1"/>
          </p:cNvSpPr>
          <p:nvPr>
            <p:ph type="sldImg"/>
          </p:nvPr>
        </p:nvSpPr>
        <p:spPr/>
      </p:sp>
      <p:sp>
        <p:nvSpPr>
          <p:cNvPr id="68610" name="Text Placeholder 80898"/>
          <p:cNvSpPr>
            <a:spLocks noGrp="1"/>
          </p:cNvSpPr>
          <p:nvPr>
            <p:ph type="body"/>
          </p:nvPr>
        </p:nvSpPr>
        <p:spPr/>
        <p:txBody>
          <a:bodyPr anchor="t" anchorCtr="0"/>
          <a:p>
            <a:pPr lvl="0"/>
            <a:endParaRPr lang="en-US" altLang="zh-CN" dirty="0"/>
          </a:p>
        </p:txBody>
      </p:sp>
      <p:sp>
        <p:nvSpPr>
          <p:cNvPr id="6861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E18F81-2711-492A-8C65-F45EB2932178}" type="slidenum">
              <a:rPr lang="en-GB">
                <a:solidFill>
                  <a:prstClr val="black"/>
                </a:solidFill>
              </a:rPr>
            </a:fld>
            <a:endParaRPr lang="en-GB">
              <a:solidFill>
                <a:prstClr val="black"/>
              </a:solidFill>
            </a:endParaRPr>
          </a:p>
        </p:txBody>
      </p:sp>
      <p:sp>
        <p:nvSpPr>
          <p:cNvPr id="66563" name="Rectangle 2"/>
          <p:cNvSpPr>
            <a:spLocks noGrp="1" noRot="1" noChangeAspect="1" noChangeArrowheads="1" noTextEdit="1"/>
          </p:cNvSpPr>
          <p:nvPr>
            <p:ph type="sldImg"/>
          </p:nvPr>
        </p:nvSpPr>
        <p:spPr/>
      </p:sp>
      <p:sp>
        <p:nvSpPr>
          <p:cNvPr id="66564"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3015823-E263-4F87-A4A1-976ADD0A1B7B}" type="slidenum">
              <a:rPr lang="en-GB">
                <a:solidFill>
                  <a:prstClr val="black"/>
                </a:solidFill>
              </a:rPr>
            </a:fld>
            <a:endParaRPr lang="en-GB">
              <a:solidFill>
                <a:prstClr val="black"/>
              </a:solidFill>
            </a:endParaRPr>
          </a:p>
        </p:txBody>
      </p:sp>
      <p:sp>
        <p:nvSpPr>
          <p:cNvPr id="67587" name="Rectangle 2"/>
          <p:cNvSpPr>
            <a:spLocks noGrp="1" noRot="1" noChangeAspect="1" noChangeArrowheads="1" noTextEdit="1"/>
          </p:cNvSpPr>
          <p:nvPr>
            <p:ph type="sldImg"/>
          </p:nvPr>
        </p:nvSpPr>
        <p:spPr/>
      </p:sp>
      <p:sp>
        <p:nvSpPr>
          <p:cNvPr id="67588"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FECB023-25F8-4F3F-803E-0B410B29FC94}" type="slidenum">
              <a:rPr lang="en-GB">
                <a:solidFill>
                  <a:prstClr val="black"/>
                </a:solidFill>
              </a:rPr>
            </a:fld>
            <a:endParaRPr lang="en-GB">
              <a:solidFill>
                <a:prstClr val="black"/>
              </a:solidFill>
            </a:endParaRPr>
          </a:p>
        </p:txBody>
      </p:sp>
      <p:sp>
        <p:nvSpPr>
          <p:cNvPr id="68611" name="Rectangle 2"/>
          <p:cNvSpPr>
            <a:spLocks noGrp="1" noRot="1" noChangeAspect="1" noChangeArrowheads="1" noTextEdit="1"/>
          </p:cNvSpPr>
          <p:nvPr>
            <p:ph type="sldImg"/>
          </p:nvPr>
        </p:nvSpPr>
        <p:spPr/>
      </p:sp>
      <p:sp>
        <p:nvSpPr>
          <p:cNvPr id="68612"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D7B3D60-5B69-44DA-9CD0-EC3BE89A225E}" type="slidenum">
              <a:rPr lang="en-GB">
                <a:solidFill>
                  <a:prstClr val="black"/>
                </a:solidFill>
              </a:rPr>
            </a:fld>
            <a:endParaRPr lang="en-GB">
              <a:solidFill>
                <a:prstClr val="black"/>
              </a:solidFill>
            </a:endParaRPr>
          </a:p>
        </p:txBody>
      </p:sp>
      <p:sp>
        <p:nvSpPr>
          <p:cNvPr id="69635" name="Rectangle 2"/>
          <p:cNvSpPr>
            <a:spLocks noGrp="1" noRot="1" noChangeAspect="1" noChangeArrowheads="1" noTextEdit="1"/>
          </p:cNvSpPr>
          <p:nvPr>
            <p:ph type="sldImg"/>
          </p:nvPr>
        </p:nvSpPr>
        <p:spPr/>
      </p:sp>
      <p:sp>
        <p:nvSpPr>
          <p:cNvPr id="69636"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67C5F1E-053F-43F2-AD63-0D80CECBF393}" type="slidenum">
              <a:rPr lang="en-GB">
                <a:solidFill>
                  <a:prstClr val="black"/>
                </a:solidFill>
              </a:rPr>
            </a:fld>
            <a:endParaRPr lang="en-GB">
              <a:solidFill>
                <a:prstClr val="black"/>
              </a:solidFill>
            </a:endParaRPr>
          </a:p>
        </p:txBody>
      </p:sp>
      <p:sp>
        <p:nvSpPr>
          <p:cNvPr id="70659" name="Rectangle 2"/>
          <p:cNvSpPr>
            <a:spLocks noGrp="1" noRot="1" noChangeAspect="1" noChangeArrowheads="1" noTextEdit="1"/>
          </p:cNvSpPr>
          <p:nvPr>
            <p:ph type="sldImg"/>
          </p:nvPr>
        </p:nvSpPr>
        <p:spPr/>
      </p:sp>
      <p:sp>
        <p:nvSpPr>
          <p:cNvPr id="70660" name="Rectangle 3"/>
          <p:cNvSpPr>
            <a:spLocks noGrp="1" noChangeArrowheads="1"/>
          </p:cNvSpPr>
          <p:nvPr>
            <p:ph type="body" idx="1"/>
          </p:nvPr>
        </p:nvSpPr>
        <p:spPr>
          <a:noFill/>
        </p:spPr>
        <p:txBody>
          <a:bodyPr/>
          <a:lstStyle/>
          <a:p>
            <a:pPr eaLnBrk="1" hangingPunct="1"/>
            <a:endParaRPr lang="en-US" smtClean="0">
              <a:latin typeface="Arial" panose="020B0604020202020204" pitchFamily="34" charset="0"/>
            </a:endParaRPr>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9553" name="Slide Image Placeholder 41985"/>
          <p:cNvSpPr>
            <a:spLocks noRot="1" noTextEdit="1"/>
          </p:cNvSpPr>
          <p:nvPr>
            <p:ph type="sldImg"/>
          </p:nvPr>
        </p:nvSpPr>
        <p:spPr/>
      </p:sp>
      <p:sp>
        <p:nvSpPr>
          <p:cNvPr id="279554" name="Text Placeholder 41986"/>
          <p:cNvSpPr>
            <a:spLocks noGrp="1"/>
          </p:cNvSpPr>
          <p:nvPr>
            <p:ph type="body"/>
          </p:nvPr>
        </p:nvSpPr>
        <p:spPr/>
        <p:txBody>
          <a:bodyPr anchor="t" anchorCtr="0"/>
          <a:p>
            <a:pPr lvl="0"/>
            <a:endParaRPr lang="en-US" altLang="zh-CN" dirty="0"/>
          </a:p>
        </p:txBody>
      </p:sp>
      <p:sp>
        <p:nvSpPr>
          <p:cNvPr id="27955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Slide Image Placeholder 80897"/>
          <p:cNvSpPr>
            <a:spLocks noRot="1" noTextEdit="1"/>
          </p:cNvSpPr>
          <p:nvPr>
            <p:ph type="sldImg"/>
          </p:nvPr>
        </p:nvSpPr>
        <p:spPr/>
      </p:sp>
      <p:sp>
        <p:nvSpPr>
          <p:cNvPr id="68610" name="Text Placeholder 80898"/>
          <p:cNvSpPr>
            <a:spLocks noGrp="1"/>
          </p:cNvSpPr>
          <p:nvPr>
            <p:ph type="body"/>
          </p:nvPr>
        </p:nvSpPr>
        <p:spPr/>
        <p:txBody>
          <a:bodyPr anchor="t" anchorCtr="0"/>
          <a:p>
            <a:pPr lvl="0"/>
            <a:endParaRPr lang="en-US" altLang="zh-CN" dirty="0"/>
          </a:p>
        </p:txBody>
      </p:sp>
      <p:sp>
        <p:nvSpPr>
          <p:cNvPr id="6861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5" name="Slide Image Placeholder 41985"/>
          <p:cNvSpPr>
            <a:spLocks noRot="1" noTextEdit="1"/>
          </p:cNvSpPr>
          <p:nvPr>
            <p:ph type="sldImg"/>
          </p:nvPr>
        </p:nvSpPr>
        <p:spPr/>
      </p:sp>
      <p:sp>
        <p:nvSpPr>
          <p:cNvPr id="11266" name="Text Placeholder 41986"/>
          <p:cNvSpPr>
            <a:spLocks noGrp="1"/>
          </p:cNvSpPr>
          <p:nvPr>
            <p:ph type="body"/>
          </p:nvPr>
        </p:nvSpPr>
        <p:spPr/>
        <p:txBody>
          <a:bodyPr anchor="t" anchorCtr="0"/>
          <a:p>
            <a:pPr lvl="0"/>
            <a:endParaRPr lang="en-US" altLang="zh-CN" dirty="0"/>
          </a:p>
        </p:txBody>
      </p:sp>
      <p:sp>
        <p:nvSpPr>
          <p:cNvPr id="1126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7" name="Slide Image Placeholder 41985"/>
          <p:cNvSpPr>
            <a:spLocks noRot="1" noTextEdit="1"/>
          </p:cNvSpPr>
          <p:nvPr>
            <p:ph type="sldImg"/>
          </p:nvPr>
        </p:nvSpPr>
        <p:spPr/>
      </p:sp>
      <p:sp>
        <p:nvSpPr>
          <p:cNvPr id="70658" name="Text Placeholder 41986"/>
          <p:cNvSpPr>
            <a:spLocks noGrp="1"/>
          </p:cNvSpPr>
          <p:nvPr>
            <p:ph type="body"/>
          </p:nvPr>
        </p:nvSpPr>
        <p:spPr/>
        <p:txBody>
          <a:bodyPr anchor="t" anchorCtr="0"/>
          <a:p>
            <a:pPr lvl="0"/>
            <a:endParaRPr lang="en-US" altLang="zh-CN" dirty="0"/>
          </a:p>
        </p:txBody>
      </p:sp>
      <p:sp>
        <p:nvSpPr>
          <p:cNvPr id="7065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2705" name="Slide Image Placeholder 317441"/>
          <p:cNvSpPr>
            <a:spLocks noRot="1" noTextEdit="1"/>
          </p:cNvSpPr>
          <p:nvPr>
            <p:ph type="sldImg"/>
          </p:nvPr>
        </p:nvSpPr>
        <p:spPr/>
      </p:sp>
      <p:sp>
        <p:nvSpPr>
          <p:cNvPr id="72706" name="Text Placeholder 317442"/>
          <p:cNvSpPr>
            <a:spLocks noGrp="1"/>
          </p:cNvSpPr>
          <p:nvPr>
            <p:ph type="body"/>
          </p:nvPr>
        </p:nvSpPr>
        <p:spPr/>
        <p:txBody>
          <a:bodyPr anchor="t" anchorCtr="0"/>
          <a:p>
            <a:pPr lvl="0"/>
            <a:endParaRPr lang="en-US" altLang="zh-CN" dirty="0"/>
          </a:p>
        </p:txBody>
      </p:sp>
      <p:sp>
        <p:nvSpPr>
          <p:cNvPr id="7270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3" name="Slide Image Placeholder 319489"/>
          <p:cNvSpPr>
            <a:spLocks noRot="1" noTextEdit="1"/>
          </p:cNvSpPr>
          <p:nvPr>
            <p:ph type="sldImg"/>
          </p:nvPr>
        </p:nvSpPr>
        <p:spPr/>
      </p:sp>
      <p:sp>
        <p:nvSpPr>
          <p:cNvPr id="74754" name="Text Placeholder 319490"/>
          <p:cNvSpPr>
            <a:spLocks noGrp="1"/>
          </p:cNvSpPr>
          <p:nvPr>
            <p:ph type="body"/>
          </p:nvPr>
        </p:nvSpPr>
        <p:spPr/>
        <p:txBody>
          <a:bodyPr anchor="t" anchorCtr="0"/>
          <a:p>
            <a:pPr lvl="0"/>
            <a:endParaRPr lang="en-US" altLang="zh-CN" dirty="0"/>
          </a:p>
        </p:txBody>
      </p:sp>
      <p:sp>
        <p:nvSpPr>
          <p:cNvPr id="7475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8849" name="Slide Image Placeholder 41985"/>
          <p:cNvSpPr>
            <a:spLocks noRot="1" noTextEdit="1"/>
          </p:cNvSpPr>
          <p:nvPr>
            <p:ph type="sldImg"/>
          </p:nvPr>
        </p:nvSpPr>
        <p:spPr/>
      </p:sp>
      <p:sp>
        <p:nvSpPr>
          <p:cNvPr id="78850" name="Text Placeholder 41986"/>
          <p:cNvSpPr>
            <a:spLocks noGrp="1"/>
          </p:cNvSpPr>
          <p:nvPr>
            <p:ph type="body"/>
          </p:nvPr>
        </p:nvSpPr>
        <p:spPr/>
        <p:txBody>
          <a:bodyPr anchor="t" anchorCtr="0"/>
          <a:p>
            <a:pPr lvl="0"/>
            <a:endParaRPr lang="en-US" altLang="zh-CN" dirty="0"/>
          </a:p>
        </p:txBody>
      </p:sp>
      <p:sp>
        <p:nvSpPr>
          <p:cNvPr id="7885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7"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80898" name="Rectangle 2"/>
          <p:cNvSpPr>
            <a:spLocks noRot="1" noTextEdit="1"/>
          </p:cNvSpPr>
          <p:nvPr>
            <p:ph type="sldImg"/>
          </p:nvPr>
        </p:nvSpPr>
        <p:spPr/>
      </p:sp>
      <p:sp>
        <p:nvSpPr>
          <p:cNvPr id="80899" name="Rectangle 3"/>
          <p:cNvSpPr>
            <a:spLocks noGrp="1"/>
          </p:cNvSpPr>
          <p:nvPr>
            <p:ph type="body"/>
          </p:nvPr>
        </p:nvSpPr>
        <p:spPr/>
        <p:txBody>
          <a:bodyPr vert="horz" wrap="square" lIns="91440" tIns="45720" rIns="91440" bIns="45720" anchor="t" anchorCtr="0"/>
          <a:p>
            <a:pPr lvl="0"/>
            <a:endParaRPr lang="en-US" altLang="x-none" dirty="0"/>
          </a:p>
        </p:txBody>
      </p:sp>
      <p:sp>
        <p:nvSpPr>
          <p:cNvPr id="80900"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1"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87042" name="Rectangle 2"/>
          <p:cNvSpPr>
            <a:spLocks noRot="1" noTextEdit="1"/>
          </p:cNvSpPr>
          <p:nvPr>
            <p:ph type="sldImg"/>
          </p:nvPr>
        </p:nvSpPr>
        <p:spPr/>
      </p:sp>
      <p:sp>
        <p:nvSpPr>
          <p:cNvPr id="87043" name="Rectangle 3"/>
          <p:cNvSpPr>
            <a:spLocks noGrp="1"/>
          </p:cNvSpPr>
          <p:nvPr>
            <p:ph type="body"/>
          </p:nvPr>
        </p:nvSpPr>
        <p:spPr/>
        <p:txBody>
          <a:bodyPr vert="horz" wrap="square" lIns="91440" tIns="45720" rIns="91440" bIns="45720" anchor="t" anchorCtr="0"/>
          <a:p>
            <a:pPr lvl="0"/>
            <a:endParaRPr lang="en-US" altLang="x-none" dirty="0"/>
          </a:p>
        </p:txBody>
      </p:sp>
      <p:sp>
        <p:nvSpPr>
          <p:cNvPr id="87044"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9089"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89090" name="Rectangle 2"/>
          <p:cNvSpPr>
            <a:spLocks noRot="1" noTextEdit="1"/>
          </p:cNvSpPr>
          <p:nvPr>
            <p:ph type="sldImg"/>
          </p:nvPr>
        </p:nvSpPr>
        <p:spPr/>
      </p:sp>
      <p:sp>
        <p:nvSpPr>
          <p:cNvPr id="89091" name="Rectangle 3"/>
          <p:cNvSpPr>
            <a:spLocks noGrp="1"/>
          </p:cNvSpPr>
          <p:nvPr>
            <p:ph type="body"/>
          </p:nvPr>
        </p:nvSpPr>
        <p:spPr/>
        <p:txBody>
          <a:bodyPr vert="horz" wrap="square" lIns="91440" tIns="45720" rIns="91440" bIns="45720" anchor="t" anchorCtr="0"/>
          <a:p>
            <a:pPr lvl="0"/>
            <a:endParaRPr lang="en-US" altLang="x-none" dirty="0"/>
          </a:p>
        </p:txBody>
      </p:sp>
      <p:sp>
        <p:nvSpPr>
          <p:cNvPr id="89092"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7"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91138" name="Rectangle 2"/>
          <p:cNvSpPr>
            <a:spLocks noRot="1" noTextEdit="1"/>
          </p:cNvSpPr>
          <p:nvPr>
            <p:ph type="sldImg"/>
          </p:nvPr>
        </p:nvSpPr>
        <p:spPr/>
      </p:sp>
      <p:sp>
        <p:nvSpPr>
          <p:cNvPr id="91139" name="Rectangle 3"/>
          <p:cNvSpPr>
            <a:spLocks noGrp="1"/>
          </p:cNvSpPr>
          <p:nvPr>
            <p:ph type="body"/>
          </p:nvPr>
        </p:nvSpPr>
        <p:spPr/>
        <p:txBody>
          <a:bodyPr vert="horz" wrap="square" lIns="91440" tIns="45720" rIns="91440" bIns="45720" anchor="t" anchorCtr="0"/>
          <a:p>
            <a:pPr lvl="0"/>
            <a:endParaRPr lang="en-US" altLang="x-none" dirty="0"/>
          </a:p>
        </p:txBody>
      </p:sp>
      <p:sp>
        <p:nvSpPr>
          <p:cNvPr id="91140"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3185"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93186" name="Rectangle 2"/>
          <p:cNvSpPr>
            <a:spLocks noRot="1" noTextEdit="1"/>
          </p:cNvSpPr>
          <p:nvPr>
            <p:ph type="sldImg"/>
          </p:nvPr>
        </p:nvSpPr>
        <p:spPr/>
      </p:sp>
      <p:sp>
        <p:nvSpPr>
          <p:cNvPr id="93187" name="Rectangle 3"/>
          <p:cNvSpPr>
            <a:spLocks noGrp="1"/>
          </p:cNvSpPr>
          <p:nvPr>
            <p:ph type="body"/>
          </p:nvPr>
        </p:nvSpPr>
        <p:spPr/>
        <p:txBody>
          <a:bodyPr vert="horz" wrap="square" lIns="91440" tIns="45720" rIns="91440" bIns="45720" anchor="t" anchorCtr="0"/>
          <a:p>
            <a:pPr lvl="0"/>
            <a:endParaRPr lang="en-US" altLang="x-none" dirty="0"/>
          </a:p>
        </p:txBody>
      </p:sp>
      <p:sp>
        <p:nvSpPr>
          <p:cNvPr id="93188"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3"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95234" name="Rectangle 2"/>
          <p:cNvSpPr>
            <a:spLocks noRot="1" noTextEdit="1"/>
          </p:cNvSpPr>
          <p:nvPr>
            <p:ph type="sldImg"/>
          </p:nvPr>
        </p:nvSpPr>
        <p:spPr/>
      </p:sp>
      <p:sp>
        <p:nvSpPr>
          <p:cNvPr id="95235" name="Rectangle 3"/>
          <p:cNvSpPr>
            <a:spLocks noGrp="1"/>
          </p:cNvSpPr>
          <p:nvPr>
            <p:ph type="body"/>
          </p:nvPr>
        </p:nvSpPr>
        <p:spPr>
          <a:xfrm>
            <a:off x="914400" y="4343400"/>
            <a:ext cx="5029200" cy="4114800"/>
          </a:xfrm>
        </p:spPr>
        <p:txBody>
          <a:bodyPr vert="horz" wrap="square" lIns="91440" tIns="45720" rIns="91440" bIns="45720" anchor="t" anchorCtr="0"/>
          <a:p>
            <a:pPr lvl="0"/>
            <a:endParaRPr lang="en-US" altLang="x-none" dirty="0"/>
          </a:p>
        </p:txBody>
      </p:sp>
      <p:sp>
        <p:nvSpPr>
          <p:cNvPr id="95236"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3" name="Slide Image Placeholder 302081"/>
          <p:cNvSpPr>
            <a:spLocks noRot="1" noTextEdit="1"/>
          </p:cNvSpPr>
          <p:nvPr>
            <p:ph type="sldImg"/>
          </p:nvPr>
        </p:nvSpPr>
        <p:spPr/>
      </p:sp>
      <p:sp>
        <p:nvSpPr>
          <p:cNvPr id="13314" name="Text Placeholder 302082"/>
          <p:cNvSpPr>
            <a:spLocks noGrp="1"/>
          </p:cNvSpPr>
          <p:nvPr>
            <p:ph type="body"/>
          </p:nvPr>
        </p:nvSpPr>
        <p:spPr/>
        <p:txBody>
          <a:bodyPr anchor="t" anchorCtr="0"/>
          <a:p>
            <a:pPr lvl="0"/>
            <a:endParaRPr lang="en-US" altLang="zh-CN" dirty="0"/>
          </a:p>
        </p:txBody>
      </p:sp>
      <p:sp>
        <p:nvSpPr>
          <p:cNvPr id="1331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1" name="Slide Image Placeholder 41985"/>
          <p:cNvSpPr>
            <a:spLocks noRot="1" noTextEdit="1"/>
          </p:cNvSpPr>
          <p:nvPr>
            <p:ph type="sldImg"/>
          </p:nvPr>
        </p:nvSpPr>
        <p:spPr/>
      </p:sp>
      <p:sp>
        <p:nvSpPr>
          <p:cNvPr id="97282" name="Text Placeholder 41986"/>
          <p:cNvSpPr>
            <a:spLocks noGrp="1"/>
          </p:cNvSpPr>
          <p:nvPr>
            <p:ph type="body"/>
          </p:nvPr>
        </p:nvSpPr>
        <p:spPr/>
        <p:txBody>
          <a:bodyPr anchor="t" anchorCtr="0"/>
          <a:p>
            <a:pPr lvl="0"/>
            <a:endParaRPr lang="en-US" altLang="zh-CN" dirty="0"/>
          </a:p>
        </p:txBody>
      </p:sp>
      <p:sp>
        <p:nvSpPr>
          <p:cNvPr id="9728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9329" name="Slide Image Placeholder 467969"/>
          <p:cNvSpPr>
            <a:spLocks noRot="1" noTextEdit="1"/>
          </p:cNvSpPr>
          <p:nvPr>
            <p:ph type="sldImg"/>
          </p:nvPr>
        </p:nvSpPr>
        <p:spPr/>
      </p:sp>
      <p:sp>
        <p:nvSpPr>
          <p:cNvPr id="99330" name="Text Placeholder 467970"/>
          <p:cNvSpPr>
            <a:spLocks noGrp="1"/>
          </p:cNvSpPr>
          <p:nvPr>
            <p:ph type="body"/>
          </p:nvPr>
        </p:nvSpPr>
        <p:spPr/>
        <p:txBody>
          <a:bodyPr anchor="t" anchorCtr="0"/>
          <a:p>
            <a:pPr lvl="0"/>
            <a:endParaRPr lang="en-US" altLang="zh-CN" dirty="0"/>
          </a:p>
        </p:txBody>
      </p:sp>
      <p:sp>
        <p:nvSpPr>
          <p:cNvPr id="9933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1377" name="Slide Image Placeholder 465921"/>
          <p:cNvSpPr>
            <a:spLocks noRot="1" noTextEdit="1"/>
          </p:cNvSpPr>
          <p:nvPr>
            <p:ph type="sldImg"/>
          </p:nvPr>
        </p:nvSpPr>
        <p:spPr/>
      </p:sp>
      <p:sp>
        <p:nvSpPr>
          <p:cNvPr id="101378" name="Text Placeholder 465922"/>
          <p:cNvSpPr>
            <a:spLocks noGrp="1"/>
          </p:cNvSpPr>
          <p:nvPr>
            <p:ph type="body"/>
          </p:nvPr>
        </p:nvSpPr>
        <p:spPr/>
        <p:txBody>
          <a:bodyPr anchor="t" anchorCtr="0"/>
          <a:p>
            <a:pPr lvl="0"/>
            <a:endParaRPr lang="en-US" altLang="zh-CN" dirty="0"/>
          </a:p>
        </p:txBody>
      </p:sp>
      <p:sp>
        <p:nvSpPr>
          <p:cNvPr id="10137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3425" name="Slide Image Placeholder 472065"/>
          <p:cNvSpPr>
            <a:spLocks noRot="1" noTextEdit="1"/>
          </p:cNvSpPr>
          <p:nvPr>
            <p:ph type="sldImg"/>
          </p:nvPr>
        </p:nvSpPr>
        <p:spPr/>
      </p:sp>
      <p:sp>
        <p:nvSpPr>
          <p:cNvPr id="103426" name="Text Placeholder 472066"/>
          <p:cNvSpPr>
            <a:spLocks noGrp="1"/>
          </p:cNvSpPr>
          <p:nvPr>
            <p:ph type="body"/>
          </p:nvPr>
        </p:nvSpPr>
        <p:spPr/>
        <p:txBody>
          <a:bodyPr anchor="t" anchorCtr="0"/>
          <a:p>
            <a:pPr lvl="0"/>
            <a:endParaRPr lang="en-US" altLang="zh-CN" dirty="0"/>
          </a:p>
        </p:txBody>
      </p:sp>
      <p:sp>
        <p:nvSpPr>
          <p:cNvPr id="10342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5473" name="Slide Image Placeholder 470017"/>
          <p:cNvSpPr>
            <a:spLocks noRot="1" noTextEdit="1"/>
          </p:cNvSpPr>
          <p:nvPr>
            <p:ph type="sldImg"/>
          </p:nvPr>
        </p:nvSpPr>
        <p:spPr/>
      </p:sp>
      <p:sp>
        <p:nvSpPr>
          <p:cNvPr id="105474" name="Text Placeholder 470018"/>
          <p:cNvSpPr>
            <a:spLocks noGrp="1"/>
          </p:cNvSpPr>
          <p:nvPr>
            <p:ph type="body"/>
          </p:nvPr>
        </p:nvSpPr>
        <p:spPr/>
        <p:txBody>
          <a:bodyPr anchor="t" anchorCtr="0"/>
          <a:p>
            <a:pPr lvl="0"/>
            <a:endParaRPr lang="en-US" altLang="zh-CN" dirty="0"/>
          </a:p>
        </p:txBody>
      </p:sp>
      <p:sp>
        <p:nvSpPr>
          <p:cNvPr id="10547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1" name="Slide Image Placeholder 525313"/>
          <p:cNvSpPr>
            <a:spLocks noRot="1" noTextEdit="1"/>
          </p:cNvSpPr>
          <p:nvPr>
            <p:ph type="sldImg"/>
          </p:nvPr>
        </p:nvSpPr>
        <p:spPr/>
      </p:sp>
      <p:sp>
        <p:nvSpPr>
          <p:cNvPr id="107522" name="Text Placeholder 525314"/>
          <p:cNvSpPr>
            <a:spLocks noGrp="1"/>
          </p:cNvSpPr>
          <p:nvPr>
            <p:ph type="body"/>
          </p:nvPr>
        </p:nvSpPr>
        <p:spPr/>
        <p:txBody>
          <a:bodyPr anchor="t" anchorCtr="0"/>
          <a:p>
            <a:pPr lvl="0"/>
            <a:endParaRPr lang="en-US" altLang="zh-CN" dirty="0"/>
          </a:p>
        </p:txBody>
      </p:sp>
      <p:sp>
        <p:nvSpPr>
          <p:cNvPr id="10752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9569" name="Slide Image Placeholder 527361"/>
          <p:cNvSpPr>
            <a:spLocks noRot="1" noTextEdit="1"/>
          </p:cNvSpPr>
          <p:nvPr>
            <p:ph type="sldImg"/>
          </p:nvPr>
        </p:nvSpPr>
        <p:spPr/>
      </p:sp>
      <p:sp>
        <p:nvSpPr>
          <p:cNvPr id="109570" name="Text Placeholder 527362"/>
          <p:cNvSpPr>
            <a:spLocks noGrp="1"/>
          </p:cNvSpPr>
          <p:nvPr>
            <p:ph type="body"/>
          </p:nvPr>
        </p:nvSpPr>
        <p:spPr/>
        <p:txBody>
          <a:bodyPr anchor="t" anchorCtr="0"/>
          <a:p>
            <a:pPr lvl="0"/>
            <a:endParaRPr lang="en-US" altLang="zh-CN" dirty="0"/>
          </a:p>
        </p:txBody>
      </p:sp>
      <p:sp>
        <p:nvSpPr>
          <p:cNvPr id="1095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1617" name="Slide Image Placeholder 529409"/>
          <p:cNvSpPr>
            <a:spLocks noRot="1" noTextEdit="1"/>
          </p:cNvSpPr>
          <p:nvPr>
            <p:ph type="sldImg"/>
          </p:nvPr>
        </p:nvSpPr>
        <p:spPr/>
      </p:sp>
      <p:sp>
        <p:nvSpPr>
          <p:cNvPr id="111618" name="Text Placeholder 529410"/>
          <p:cNvSpPr>
            <a:spLocks noGrp="1"/>
          </p:cNvSpPr>
          <p:nvPr>
            <p:ph type="body"/>
          </p:nvPr>
        </p:nvSpPr>
        <p:spPr/>
        <p:txBody>
          <a:bodyPr anchor="t" anchorCtr="0"/>
          <a:p>
            <a:pPr lvl="0"/>
            <a:endParaRPr lang="en-US" altLang="zh-CN" dirty="0"/>
          </a:p>
        </p:txBody>
      </p:sp>
      <p:sp>
        <p:nvSpPr>
          <p:cNvPr id="11161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3665" name="Slide Image Placeholder 41985"/>
          <p:cNvSpPr>
            <a:spLocks noRot="1" noTextEdit="1"/>
          </p:cNvSpPr>
          <p:nvPr>
            <p:ph type="sldImg"/>
          </p:nvPr>
        </p:nvSpPr>
        <p:spPr/>
      </p:sp>
      <p:sp>
        <p:nvSpPr>
          <p:cNvPr id="113666" name="Text Placeholder 41986"/>
          <p:cNvSpPr>
            <a:spLocks noGrp="1"/>
          </p:cNvSpPr>
          <p:nvPr>
            <p:ph type="body"/>
          </p:nvPr>
        </p:nvSpPr>
        <p:spPr/>
        <p:txBody>
          <a:bodyPr anchor="t" anchorCtr="0"/>
          <a:p>
            <a:pPr lvl="0"/>
            <a:endParaRPr lang="en-US" altLang="zh-CN" dirty="0"/>
          </a:p>
        </p:txBody>
      </p:sp>
      <p:sp>
        <p:nvSpPr>
          <p:cNvPr id="11366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5713" name="Slide Image Placeholder 476161"/>
          <p:cNvSpPr>
            <a:spLocks noRot="1" noTextEdit="1"/>
          </p:cNvSpPr>
          <p:nvPr>
            <p:ph type="sldImg"/>
          </p:nvPr>
        </p:nvSpPr>
        <p:spPr/>
      </p:sp>
      <p:sp>
        <p:nvSpPr>
          <p:cNvPr id="115714" name="Text Placeholder 476162"/>
          <p:cNvSpPr>
            <a:spLocks noGrp="1"/>
          </p:cNvSpPr>
          <p:nvPr>
            <p:ph type="body"/>
          </p:nvPr>
        </p:nvSpPr>
        <p:spPr/>
        <p:txBody>
          <a:bodyPr anchor="t" anchorCtr="0"/>
          <a:p>
            <a:pPr lvl="0"/>
            <a:endParaRPr lang="en-US" altLang="zh-CN" dirty="0"/>
          </a:p>
        </p:txBody>
      </p:sp>
      <p:sp>
        <p:nvSpPr>
          <p:cNvPr id="11571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5" name="Slide Image Placeholder 41985"/>
          <p:cNvSpPr>
            <a:spLocks noRot="1" noTextEdit="1"/>
          </p:cNvSpPr>
          <p:nvPr>
            <p:ph type="sldImg"/>
          </p:nvPr>
        </p:nvSpPr>
        <p:spPr/>
      </p:sp>
      <p:sp>
        <p:nvSpPr>
          <p:cNvPr id="16386" name="Text Placeholder 41986"/>
          <p:cNvSpPr>
            <a:spLocks noGrp="1"/>
          </p:cNvSpPr>
          <p:nvPr>
            <p:ph type="body"/>
          </p:nvPr>
        </p:nvSpPr>
        <p:spPr/>
        <p:txBody>
          <a:bodyPr anchor="t" anchorCtr="0"/>
          <a:p>
            <a:pPr lvl="0"/>
            <a:endParaRPr lang="en-US" altLang="zh-CN" dirty="0"/>
          </a:p>
        </p:txBody>
      </p:sp>
      <p:sp>
        <p:nvSpPr>
          <p:cNvPr id="163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7761" name="Slide Image Placeholder 474113"/>
          <p:cNvSpPr>
            <a:spLocks noRot="1" noTextEdit="1"/>
          </p:cNvSpPr>
          <p:nvPr>
            <p:ph type="sldImg"/>
          </p:nvPr>
        </p:nvSpPr>
        <p:spPr/>
      </p:sp>
      <p:sp>
        <p:nvSpPr>
          <p:cNvPr id="117762" name="Text Placeholder 474114"/>
          <p:cNvSpPr>
            <a:spLocks noGrp="1"/>
          </p:cNvSpPr>
          <p:nvPr>
            <p:ph type="body"/>
          </p:nvPr>
        </p:nvSpPr>
        <p:spPr/>
        <p:txBody>
          <a:bodyPr anchor="t" anchorCtr="0"/>
          <a:p>
            <a:pPr lvl="0"/>
            <a:endParaRPr lang="en-US" altLang="zh-CN" dirty="0"/>
          </a:p>
        </p:txBody>
      </p:sp>
      <p:sp>
        <p:nvSpPr>
          <p:cNvPr id="11776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9809" name="Slide Image Placeholder 478209"/>
          <p:cNvSpPr>
            <a:spLocks noRot="1" noTextEdit="1"/>
          </p:cNvSpPr>
          <p:nvPr>
            <p:ph type="sldImg"/>
          </p:nvPr>
        </p:nvSpPr>
        <p:spPr/>
      </p:sp>
      <p:sp>
        <p:nvSpPr>
          <p:cNvPr id="119810" name="Text Placeholder 478210"/>
          <p:cNvSpPr>
            <a:spLocks noGrp="1"/>
          </p:cNvSpPr>
          <p:nvPr>
            <p:ph type="body"/>
          </p:nvPr>
        </p:nvSpPr>
        <p:spPr/>
        <p:txBody>
          <a:bodyPr anchor="t" anchorCtr="0"/>
          <a:p>
            <a:pPr lvl="0"/>
            <a:endParaRPr lang="en-US" altLang="zh-CN" dirty="0"/>
          </a:p>
        </p:txBody>
      </p:sp>
      <p:sp>
        <p:nvSpPr>
          <p:cNvPr id="11981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1857" name="Slide Image Placeholder 536577"/>
          <p:cNvSpPr>
            <a:spLocks noRot="1" noTextEdit="1"/>
          </p:cNvSpPr>
          <p:nvPr>
            <p:ph type="sldImg"/>
          </p:nvPr>
        </p:nvSpPr>
        <p:spPr/>
      </p:sp>
      <p:sp>
        <p:nvSpPr>
          <p:cNvPr id="121858" name="Text Placeholder 536578"/>
          <p:cNvSpPr>
            <a:spLocks noGrp="1"/>
          </p:cNvSpPr>
          <p:nvPr>
            <p:ph type="body"/>
          </p:nvPr>
        </p:nvSpPr>
        <p:spPr/>
        <p:txBody>
          <a:bodyPr anchor="t" anchorCtr="0"/>
          <a:p>
            <a:pPr lvl="0"/>
            <a:endParaRPr lang="en-US" altLang="zh-CN" dirty="0"/>
          </a:p>
        </p:txBody>
      </p:sp>
      <p:sp>
        <p:nvSpPr>
          <p:cNvPr id="12185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3905" name="Slide Image Placeholder 41985"/>
          <p:cNvSpPr>
            <a:spLocks noRot="1" noTextEdit="1"/>
          </p:cNvSpPr>
          <p:nvPr>
            <p:ph type="sldImg"/>
          </p:nvPr>
        </p:nvSpPr>
        <p:spPr/>
      </p:sp>
      <p:sp>
        <p:nvSpPr>
          <p:cNvPr id="123906" name="Text Placeholder 41986"/>
          <p:cNvSpPr>
            <a:spLocks noGrp="1"/>
          </p:cNvSpPr>
          <p:nvPr>
            <p:ph type="body"/>
          </p:nvPr>
        </p:nvSpPr>
        <p:spPr/>
        <p:txBody>
          <a:bodyPr anchor="t" anchorCtr="0"/>
          <a:p>
            <a:pPr lvl="0"/>
            <a:endParaRPr lang="en-US" altLang="zh-CN" dirty="0"/>
          </a:p>
        </p:txBody>
      </p:sp>
      <p:sp>
        <p:nvSpPr>
          <p:cNvPr id="12390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5953" name="Slide Image Placeholder 482305"/>
          <p:cNvSpPr>
            <a:spLocks noRot="1" noTextEdit="1"/>
          </p:cNvSpPr>
          <p:nvPr>
            <p:ph type="sldImg"/>
          </p:nvPr>
        </p:nvSpPr>
        <p:spPr/>
      </p:sp>
      <p:sp>
        <p:nvSpPr>
          <p:cNvPr id="125954" name="Text Placeholder 482306"/>
          <p:cNvSpPr>
            <a:spLocks noGrp="1"/>
          </p:cNvSpPr>
          <p:nvPr>
            <p:ph type="body"/>
          </p:nvPr>
        </p:nvSpPr>
        <p:spPr/>
        <p:txBody>
          <a:bodyPr anchor="t" anchorCtr="0"/>
          <a:p>
            <a:pPr lvl="0"/>
            <a:endParaRPr lang="en-US" altLang="zh-CN" dirty="0"/>
          </a:p>
        </p:txBody>
      </p:sp>
      <p:sp>
        <p:nvSpPr>
          <p:cNvPr id="12595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8001" name="Slide Image Placeholder 480257"/>
          <p:cNvSpPr>
            <a:spLocks noRot="1" noTextEdit="1"/>
          </p:cNvSpPr>
          <p:nvPr>
            <p:ph type="sldImg"/>
          </p:nvPr>
        </p:nvSpPr>
        <p:spPr/>
      </p:sp>
      <p:sp>
        <p:nvSpPr>
          <p:cNvPr id="128002" name="Text Placeholder 480258"/>
          <p:cNvSpPr>
            <a:spLocks noGrp="1"/>
          </p:cNvSpPr>
          <p:nvPr>
            <p:ph type="body"/>
          </p:nvPr>
        </p:nvSpPr>
        <p:spPr/>
        <p:txBody>
          <a:bodyPr anchor="t" anchorCtr="0"/>
          <a:p>
            <a:pPr lvl="0"/>
            <a:endParaRPr lang="en-US" altLang="zh-CN" dirty="0"/>
          </a:p>
        </p:txBody>
      </p:sp>
      <p:sp>
        <p:nvSpPr>
          <p:cNvPr id="12800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0049" name="Slide Image Placeholder 484353"/>
          <p:cNvSpPr>
            <a:spLocks noRot="1" noTextEdit="1"/>
          </p:cNvSpPr>
          <p:nvPr>
            <p:ph type="sldImg"/>
          </p:nvPr>
        </p:nvSpPr>
        <p:spPr/>
      </p:sp>
      <p:sp>
        <p:nvSpPr>
          <p:cNvPr id="130050" name="Text Placeholder 484354"/>
          <p:cNvSpPr>
            <a:spLocks noGrp="1"/>
          </p:cNvSpPr>
          <p:nvPr>
            <p:ph type="body"/>
          </p:nvPr>
        </p:nvSpPr>
        <p:spPr/>
        <p:txBody>
          <a:bodyPr anchor="t" anchorCtr="0"/>
          <a:p>
            <a:pPr lvl="0"/>
            <a:endParaRPr lang="en-US" altLang="zh-CN" dirty="0"/>
          </a:p>
        </p:txBody>
      </p:sp>
      <p:sp>
        <p:nvSpPr>
          <p:cNvPr id="13005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2097" name="Slide Image Placeholder 420865"/>
          <p:cNvSpPr>
            <a:spLocks noRot="1" noTextEdit="1"/>
          </p:cNvSpPr>
          <p:nvPr>
            <p:ph type="sldImg"/>
          </p:nvPr>
        </p:nvSpPr>
        <p:spPr/>
      </p:sp>
      <p:sp>
        <p:nvSpPr>
          <p:cNvPr id="132098" name="Text Placeholder 420866"/>
          <p:cNvSpPr>
            <a:spLocks noGrp="1"/>
          </p:cNvSpPr>
          <p:nvPr>
            <p:ph type="body"/>
          </p:nvPr>
        </p:nvSpPr>
        <p:spPr>
          <a:xfrm>
            <a:off x="914400" y="4343400"/>
            <a:ext cx="5029200" cy="4114800"/>
          </a:xfrm>
        </p:spPr>
        <p:txBody>
          <a:bodyPr anchor="t" anchorCtr="0"/>
          <a:p>
            <a:pPr lvl="0"/>
            <a:endParaRPr lang="en-US" altLang="zh-CN" dirty="0"/>
          </a:p>
        </p:txBody>
      </p:sp>
      <p:sp>
        <p:nvSpPr>
          <p:cNvPr id="13209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4145" name="Slide Image Placeholder 41985"/>
          <p:cNvSpPr>
            <a:spLocks noRot="1" noTextEdit="1"/>
          </p:cNvSpPr>
          <p:nvPr>
            <p:ph type="sldImg"/>
          </p:nvPr>
        </p:nvSpPr>
        <p:spPr/>
      </p:sp>
      <p:sp>
        <p:nvSpPr>
          <p:cNvPr id="134146" name="Text Placeholder 41986"/>
          <p:cNvSpPr>
            <a:spLocks noGrp="1"/>
          </p:cNvSpPr>
          <p:nvPr>
            <p:ph type="body"/>
          </p:nvPr>
        </p:nvSpPr>
        <p:spPr/>
        <p:txBody>
          <a:bodyPr anchor="t" anchorCtr="0"/>
          <a:p>
            <a:pPr lvl="0"/>
            <a:endParaRPr lang="en-US" altLang="zh-CN" dirty="0"/>
          </a:p>
        </p:txBody>
      </p:sp>
      <p:sp>
        <p:nvSpPr>
          <p:cNvPr id="13414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6193"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36194" name="Rectangle 2"/>
          <p:cNvSpPr>
            <a:spLocks noRot="1" noTextEdit="1"/>
          </p:cNvSpPr>
          <p:nvPr>
            <p:ph type="sldImg"/>
          </p:nvPr>
        </p:nvSpPr>
        <p:spPr/>
      </p:sp>
      <p:sp>
        <p:nvSpPr>
          <p:cNvPr id="136195" name="Rectangle 3"/>
          <p:cNvSpPr>
            <a:spLocks noGrp="1"/>
          </p:cNvSpPr>
          <p:nvPr>
            <p:ph type="body"/>
          </p:nvPr>
        </p:nvSpPr>
        <p:spPr/>
        <p:txBody>
          <a:bodyPr vert="horz" wrap="square" lIns="91440" tIns="45720" rIns="91440" bIns="45720" anchor="t" anchorCtr="0"/>
          <a:p>
            <a:pPr lvl="0"/>
            <a:endParaRPr lang="en-US" altLang="x-none" dirty="0"/>
          </a:p>
        </p:txBody>
      </p:sp>
      <p:sp>
        <p:nvSpPr>
          <p:cNvPr id="136196"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Slide Image Placeholder 300033"/>
          <p:cNvSpPr>
            <a:spLocks noRot="1" noTextEdit="1"/>
          </p:cNvSpPr>
          <p:nvPr>
            <p:ph type="sldImg"/>
          </p:nvPr>
        </p:nvSpPr>
        <p:spPr/>
      </p:sp>
      <p:sp>
        <p:nvSpPr>
          <p:cNvPr id="18434" name="Text Placeholder 300034"/>
          <p:cNvSpPr>
            <a:spLocks noGrp="1"/>
          </p:cNvSpPr>
          <p:nvPr>
            <p:ph type="body"/>
          </p:nvPr>
        </p:nvSpPr>
        <p:spPr/>
        <p:txBody>
          <a:bodyPr anchor="t" anchorCtr="0"/>
          <a:p>
            <a:pPr lvl="0"/>
            <a:endParaRPr lang="en-US" altLang="zh-CN" dirty="0"/>
          </a:p>
        </p:txBody>
      </p:sp>
      <p:sp>
        <p:nvSpPr>
          <p:cNvPr id="1843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8241"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38242" name="Rectangle 2"/>
          <p:cNvSpPr>
            <a:spLocks noRot="1" noTextEdit="1"/>
          </p:cNvSpPr>
          <p:nvPr>
            <p:ph type="sldImg"/>
          </p:nvPr>
        </p:nvSpPr>
        <p:spPr/>
      </p:sp>
      <p:sp>
        <p:nvSpPr>
          <p:cNvPr id="138243" name="Rectangle 3"/>
          <p:cNvSpPr>
            <a:spLocks noGrp="1"/>
          </p:cNvSpPr>
          <p:nvPr>
            <p:ph type="body"/>
          </p:nvPr>
        </p:nvSpPr>
        <p:spPr/>
        <p:txBody>
          <a:bodyPr vert="horz" wrap="square" lIns="91440" tIns="45720" rIns="91440" bIns="45720" anchor="t" anchorCtr="0"/>
          <a:p>
            <a:pPr lvl="0"/>
            <a:endParaRPr lang="en-US" altLang="x-none" dirty="0"/>
          </a:p>
        </p:txBody>
      </p:sp>
      <p:sp>
        <p:nvSpPr>
          <p:cNvPr id="138244"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0289" name="Slide Image Placeholder 531457"/>
          <p:cNvSpPr>
            <a:spLocks noRot="1" noTextEdit="1"/>
          </p:cNvSpPr>
          <p:nvPr>
            <p:ph type="sldImg"/>
          </p:nvPr>
        </p:nvSpPr>
        <p:spPr/>
      </p:sp>
      <p:sp>
        <p:nvSpPr>
          <p:cNvPr id="140290" name="Text Placeholder 531458"/>
          <p:cNvSpPr>
            <a:spLocks noGrp="1"/>
          </p:cNvSpPr>
          <p:nvPr>
            <p:ph type="body"/>
          </p:nvPr>
        </p:nvSpPr>
        <p:spPr/>
        <p:txBody>
          <a:bodyPr anchor="t" anchorCtr="0"/>
          <a:p>
            <a:pPr lvl="0"/>
            <a:endParaRPr lang="en-US" altLang="zh-CN" dirty="0"/>
          </a:p>
        </p:txBody>
      </p:sp>
      <p:sp>
        <p:nvSpPr>
          <p:cNvPr id="14029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2337" name="Slide Image Placeholder 41985"/>
          <p:cNvSpPr>
            <a:spLocks noRot="1" noTextEdit="1"/>
          </p:cNvSpPr>
          <p:nvPr>
            <p:ph type="sldImg"/>
          </p:nvPr>
        </p:nvSpPr>
        <p:spPr/>
      </p:sp>
      <p:sp>
        <p:nvSpPr>
          <p:cNvPr id="142338" name="Text Placeholder 41986"/>
          <p:cNvSpPr>
            <a:spLocks noGrp="1"/>
          </p:cNvSpPr>
          <p:nvPr>
            <p:ph type="body"/>
          </p:nvPr>
        </p:nvSpPr>
        <p:spPr/>
        <p:txBody>
          <a:bodyPr anchor="t" anchorCtr="0"/>
          <a:p>
            <a:pPr lvl="0"/>
            <a:endParaRPr lang="en-US" altLang="zh-CN" dirty="0"/>
          </a:p>
        </p:txBody>
      </p:sp>
      <p:sp>
        <p:nvSpPr>
          <p:cNvPr id="14233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4385"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44386" name="Rectangle 2"/>
          <p:cNvSpPr>
            <a:spLocks noRot="1" noTextEdit="1"/>
          </p:cNvSpPr>
          <p:nvPr>
            <p:ph type="sldImg"/>
          </p:nvPr>
        </p:nvSpPr>
        <p:spPr/>
      </p:sp>
      <p:sp>
        <p:nvSpPr>
          <p:cNvPr id="144387" name="Rectangle 3"/>
          <p:cNvSpPr>
            <a:spLocks noGrp="1"/>
          </p:cNvSpPr>
          <p:nvPr>
            <p:ph type="body"/>
          </p:nvPr>
        </p:nvSpPr>
        <p:spPr/>
        <p:txBody>
          <a:bodyPr vert="horz" wrap="square" lIns="91440" tIns="45720" rIns="91440" bIns="45720" anchor="t" anchorCtr="0"/>
          <a:p>
            <a:pPr lvl="0"/>
            <a:endParaRPr lang="en-US" altLang="x-none" dirty="0"/>
          </a:p>
        </p:txBody>
      </p:sp>
      <p:sp>
        <p:nvSpPr>
          <p:cNvPr id="144388"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6433"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46434" name="Rectangle 2"/>
          <p:cNvSpPr>
            <a:spLocks noRot="1" noTextEdit="1"/>
          </p:cNvSpPr>
          <p:nvPr>
            <p:ph type="sldImg"/>
          </p:nvPr>
        </p:nvSpPr>
        <p:spPr/>
      </p:sp>
      <p:sp>
        <p:nvSpPr>
          <p:cNvPr id="146435" name="Rectangle 3"/>
          <p:cNvSpPr>
            <a:spLocks noGrp="1"/>
          </p:cNvSpPr>
          <p:nvPr>
            <p:ph type="body"/>
          </p:nvPr>
        </p:nvSpPr>
        <p:spPr/>
        <p:txBody>
          <a:bodyPr vert="horz" wrap="square" lIns="91440" tIns="45720" rIns="91440" bIns="45720" anchor="t" anchorCtr="0"/>
          <a:p>
            <a:pPr lvl="0"/>
            <a:endParaRPr lang="en-US" altLang="x-none" dirty="0"/>
          </a:p>
        </p:txBody>
      </p:sp>
      <p:sp>
        <p:nvSpPr>
          <p:cNvPr id="146436"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8481"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48482" name="Rectangle 2"/>
          <p:cNvSpPr>
            <a:spLocks noRot="1" noTextEdit="1"/>
          </p:cNvSpPr>
          <p:nvPr>
            <p:ph type="sldImg"/>
          </p:nvPr>
        </p:nvSpPr>
        <p:spPr/>
      </p:sp>
      <p:sp>
        <p:nvSpPr>
          <p:cNvPr id="148483" name="Rectangle 3"/>
          <p:cNvSpPr>
            <a:spLocks noGrp="1"/>
          </p:cNvSpPr>
          <p:nvPr>
            <p:ph type="body"/>
          </p:nvPr>
        </p:nvSpPr>
        <p:spPr/>
        <p:txBody>
          <a:bodyPr vert="horz" wrap="square" lIns="91440" tIns="45720" rIns="91440" bIns="45720" anchor="t" anchorCtr="0"/>
          <a:p>
            <a:pPr lvl="0"/>
            <a:endParaRPr lang="en-US" altLang="x-none" dirty="0"/>
          </a:p>
        </p:txBody>
      </p:sp>
      <p:sp>
        <p:nvSpPr>
          <p:cNvPr id="148484"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0529"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50530" name="Rectangle 2"/>
          <p:cNvSpPr>
            <a:spLocks noRot="1" noTextEdit="1"/>
          </p:cNvSpPr>
          <p:nvPr>
            <p:ph type="sldImg"/>
          </p:nvPr>
        </p:nvSpPr>
        <p:spPr/>
      </p:sp>
      <p:sp>
        <p:nvSpPr>
          <p:cNvPr id="150531" name="Rectangle 3"/>
          <p:cNvSpPr>
            <a:spLocks noGrp="1"/>
          </p:cNvSpPr>
          <p:nvPr>
            <p:ph type="body"/>
          </p:nvPr>
        </p:nvSpPr>
        <p:spPr/>
        <p:txBody>
          <a:bodyPr vert="horz" wrap="square" lIns="91440" tIns="45720" rIns="91440" bIns="45720" anchor="t" anchorCtr="0"/>
          <a:p>
            <a:pPr lvl="0"/>
            <a:endParaRPr lang="en-US" altLang="x-none" dirty="0"/>
          </a:p>
        </p:txBody>
      </p:sp>
      <p:sp>
        <p:nvSpPr>
          <p:cNvPr id="150532"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2577" name="Slide Image Placeholder 41985"/>
          <p:cNvSpPr>
            <a:spLocks noRot="1" noTextEdit="1"/>
          </p:cNvSpPr>
          <p:nvPr>
            <p:ph type="sldImg"/>
          </p:nvPr>
        </p:nvSpPr>
        <p:spPr/>
      </p:sp>
      <p:sp>
        <p:nvSpPr>
          <p:cNvPr id="152578" name="Text Placeholder 41986"/>
          <p:cNvSpPr>
            <a:spLocks noGrp="1"/>
          </p:cNvSpPr>
          <p:nvPr>
            <p:ph type="body"/>
          </p:nvPr>
        </p:nvSpPr>
        <p:spPr/>
        <p:txBody>
          <a:bodyPr anchor="t" anchorCtr="0"/>
          <a:p>
            <a:pPr lvl="0"/>
            <a:endParaRPr lang="en-US" altLang="zh-CN" dirty="0"/>
          </a:p>
        </p:txBody>
      </p:sp>
      <p:sp>
        <p:nvSpPr>
          <p:cNvPr id="15257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4625"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54626" name="Rectangle 2"/>
          <p:cNvSpPr>
            <a:spLocks noRot="1" noTextEdit="1"/>
          </p:cNvSpPr>
          <p:nvPr>
            <p:ph type="sldImg"/>
          </p:nvPr>
        </p:nvSpPr>
        <p:spPr/>
      </p:sp>
      <p:sp>
        <p:nvSpPr>
          <p:cNvPr id="154627" name="Rectangle 3"/>
          <p:cNvSpPr>
            <a:spLocks noGrp="1"/>
          </p:cNvSpPr>
          <p:nvPr>
            <p:ph type="body"/>
          </p:nvPr>
        </p:nvSpPr>
        <p:spPr/>
        <p:txBody>
          <a:bodyPr vert="horz" wrap="square" lIns="91440" tIns="45720" rIns="91440" bIns="45720" anchor="t" anchorCtr="0"/>
          <a:p>
            <a:pPr lvl="0"/>
            <a:endParaRPr lang="en-US" altLang="x-none" dirty="0"/>
          </a:p>
        </p:txBody>
      </p:sp>
      <p:sp>
        <p:nvSpPr>
          <p:cNvPr id="154628"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6673"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56674" name="Rectangle 2"/>
          <p:cNvSpPr>
            <a:spLocks noRot="1" noTextEdit="1"/>
          </p:cNvSpPr>
          <p:nvPr>
            <p:ph type="sldImg"/>
          </p:nvPr>
        </p:nvSpPr>
        <p:spPr/>
      </p:sp>
      <p:sp>
        <p:nvSpPr>
          <p:cNvPr id="156675" name="Rectangle 3"/>
          <p:cNvSpPr>
            <a:spLocks noGrp="1"/>
          </p:cNvSpPr>
          <p:nvPr>
            <p:ph type="body"/>
          </p:nvPr>
        </p:nvSpPr>
        <p:spPr/>
        <p:txBody>
          <a:bodyPr vert="horz" wrap="square" lIns="91440" tIns="45720" rIns="91440" bIns="45720" anchor="t" anchorCtr="0"/>
          <a:p>
            <a:pPr lvl="0"/>
            <a:endParaRPr lang="en-US" altLang="x-none" dirty="0"/>
          </a:p>
        </p:txBody>
      </p:sp>
      <p:sp>
        <p:nvSpPr>
          <p:cNvPr id="156676"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Slide Image Placeholder 300033"/>
          <p:cNvSpPr>
            <a:spLocks noRot="1" noTextEdit="1"/>
          </p:cNvSpPr>
          <p:nvPr>
            <p:ph type="sldImg"/>
          </p:nvPr>
        </p:nvSpPr>
        <p:spPr/>
      </p:sp>
      <p:sp>
        <p:nvSpPr>
          <p:cNvPr id="20482" name="Text Placeholder 300034"/>
          <p:cNvSpPr>
            <a:spLocks noGrp="1"/>
          </p:cNvSpPr>
          <p:nvPr>
            <p:ph type="body"/>
          </p:nvPr>
        </p:nvSpPr>
        <p:spPr/>
        <p:txBody>
          <a:bodyPr anchor="t" anchorCtr="0"/>
          <a:p>
            <a:pPr lvl="0"/>
            <a:endParaRPr lang="en-US" altLang="zh-CN" dirty="0"/>
          </a:p>
        </p:txBody>
      </p:sp>
      <p:sp>
        <p:nvSpPr>
          <p:cNvPr id="2048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8721"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58722" name="Rectangle 2"/>
          <p:cNvSpPr>
            <a:spLocks noRot="1" noTextEdit="1"/>
          </p:cNvSpPr>
          <p:nvPr>
            <p:ph type="sldImg"/>
          </p:nvPr>
        </p:nvSpPr>
        <p:spPr/>
      </p:sp>
      <p:sp>
        <p:nvSpPr>
          <p:cNvPr id="158723" name="Rectangle 3"/>
          <p:cNvSpPr>
            <a:spLocks noGrp="1"/>
          </p:cNvSpPr>
          <p:nvPr>
            <p:ph type="body"/>
          </p:nvPr>
        </p:nvSpPr>
        <p:spPr/>
        <p:txBody>
          <a:bodyPr vert="horz" wrap="square" lIns="91440" tIns="45720" rIns="91440" bIns="45720" anchor="t" anchorCtr="0"/>
          <a:p>
            <a:pPr lvl="0"/>
            <a:endParaRPr lang="en-US" altLang="x-none" dirty="0"/>
          </a:p>
        </p:txBody>
      </p:sp>
      <p:sp>
        <p:nvSpPr>
          <p:cNvPr id="158724"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0769"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60770" name="Rectangle 2"/>
          <p:cNvSpPr>
            <a:spLocks noRot="1" noTextEdit="1"/>
          </p:cNvSpPr>
          <p:nvPr>
            <p:ph type="sldImg"/>
          </p:nvPr>
        </p:nvSpPr>
        <p:spPr/>
      </p:sp>
      <p:sp>
        <p:nvSpPr>
          <p:cNvPr id="160771" name="Rectangle 3"/>
          <p:cNvSpPr>
            <a:spLocks noGrp="1"/>
          </p:cNvSpPr>
          <p:nvPr>
            <p:ph type="body"/>
          </p:nvPr>
        </p:nvSpPr>
        <p:spPr/>
        <p:txBody>
          <a:bodyPr vert="horz" wrap="square" lIns="91440" tIns="45720" rIns="91440" bIns="45720" anchor="t" anchorCtr="0"/>
          <a:p>
            <a:pPr lvl="0"/>
            <a:endParaRPr lang="en-US" altLang="x-none" dirty="0"/>
          </a:p>
        </p:txBody>
      </p:sp>
      <p:sp>
        <p:nvSpPr>
          <p:cNvPr id="160772"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2817"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62818" name="Rectangle 2"/>
          <p:cNvSpPr>
            <a:spLocks noRot="1" noTextEdit="1"/>
          </p:cNvSpPr>
          <p:nvPr>
            <p:ph type="sldImg"/>
          </p:nvPr>
        </p:nvSpPr>
        <p:spPr/>
      </p:sp>
      <p:sp>
        <p:nvSpPr>
          <p:cNvPr id="162819" name="Rectangle 3"/>
          <p:cNvSpPr>
            <a:spLocks noGrp="1"/>
          </p:cNvSpPr>
          <p:nvPr>
            <p:ph type="body"/>
          </p:nvPr>
        </p:nvSpPr>
        <p:spPr/>
        <p:txBody>
          <a:bodyPr vert="horz" wrap="square" lIns="91440" tIns="45720" rIns="91440" bIns="45720" anchor="t" anchorCtr="0"/>
          <a:p>
            <a:pPr lvl="0"/>
            <a:endParaRPr lang="en-US" altLang="x-none" dirty="0"/>
          </a:p>
        </p:txBody>
      </p:sp>
      <p:sp>
        <p:nvSpPr>
          <p:cNvPr id="162820"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4865" name="Slide Image Placeholder 41985"/>
          <p:cNvSpPr>
            <a:spLocks noRot="1" noTextEdit="1"/>
          </p:cNvSpPr>
          <p:nvPr>
            <p:ph type="sldImg"/>
          </p:nvPr>
        </p:nvSpPr>
        <p:spPr/>
      </p:sp>
      <p:sp>
        <p:nvSpPr>
          <p:cNvPr id="164866" name="Text Placeholder 41986"/>
          <p:cNvSpPr>
            <a:spLocks noGrp="1"/>
          </p:cNvSpPr>
          <p:nvPr>
            <p:ph type="body"/>
          </p:nvPr>
        </p:nvSpPr>
        <p:spPr/>
        <p:txBody>
          <a:bodyPr anchor="t" anchorCtr="0"/>
          <a:p>
            <a:pPr lvl="0"/>
            <a:endParaRPr lang="en-US" altLang="zh-CN" dirty="0"/>
          </a:p>
        </p:txBody>
      </p:sp>
      <p:sp>
        <p:nvSpPr>
          <p:cNvPr id="16486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6913"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66914" name="Rectangle 2"/>
          <p:cNvSpPr>
            <a:spLocks noRot="1" noTextEdit="1"/>
          </p:cNvSpPr>
          <p:nvPr>
            <p:ph type="sldImg"/>
          </p:nvPr>
        </p:nvSpPr>
        <p:spPr/>
      </p:sp>
      <p:sp>
        <p:nvSpPr>
          <p:cNvPr id="166915" name="Rectangle 3"/>
          <p:cNvSpPr>
            <a:spLocks noGrp="1"/>
          </p:cNvSpPr>
          <p:nvPr>
            <p:ph type="body"/>
          </p:nvPr>
        </p:nvSpPr>
        <p:spPr/>
        <p:txBody>
          <a:bodyPr vert="horz" wrap="square" lIns="91440" tIns="45720" rIns="91440" bIns="45720" anchor="t" anchorCtr="0"/>
          <a:p>
            <a:pPr lvl="0"/>
            <a:endParaRPr lang="en-US" altLang="x-none" dirty="0"/>
          </a:p>
        </p:txBody>
      </p:sp>
      <p:sp>
        <p:nvSpPr>
          <p:cNvPr id="166916"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8961"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68962" name="Rectangle 2"/>
          <p:cNvSpPr>
            <a:spLocks noRot="1" noTextEdit="1"/>
          </p:cNvSpPr>
          <p:nvPr>
            <p:ph type="sldImg"/>
          </p:nvPr>
        </p:nvSpPr>
        <p:spPr/>
      </p:sp>
      <p:sp>
        <p:nvSpPr>
          <p:cNvPr id="168963" name="Rectangle 3"/>
          <p:cNvSpPr>
            <a:spLocks noGrp="1"/>
          </p:cNvSpPr>
          <p:nvPr>
            <p:ph type="body"/>
          </p:nvPr>
        </p:nvSpPr>
        <p:spPr/>
        <p:txBody>
          <a:bodyPr vert="horz" wrap="square" lIns="91440" tIns="45720" rIns="91440" bIns="45720" anchor="t" anchorCtr="0"/>
          <a:p>
            <a:pPr lvl="0"/>
            <a:endParaRPr lang="en-US" altLang="x-none" dirty="0"/>
          </a:p>
        </p:txBody>
      </p:sp>
      <p:sp>
        <p:nvSpPr>
          <p:cNvPr id="168964"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1009"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71010" name="Rectangle 2"/>
          <p:cNvSpPr>
            <a:spLocks noRot="1" noTextEdit="1"/>
          </p:cNvSpPr>
          <p:nvPr>
            <p:ph type="sldImg"/>
          </p:nvPr>
        </p:nvSpPr>
        <p:spPr/>
      </p:sp>
      <p:sp>
        <p:nvSpPr>
          <p:cNvPr id="171011" name="Rectangle 3"/>
          <p:cNvSpPr>
            <a:spLocks noGrp="1"/>
          </p:cNvSpPr>
          <p:nvPr>
            <p:ph type="body"/>
          </p:nvPr>
        </p:nvSpPr>
        <p:spPr/>
        <p:txBody>
          <a:bodyPr vert="horz" wrap="square" lIns="91440" tIns="45720" rIns="91440" bIns="45720" anchor="t" anchorCtr="0"/>
          <a:p>
            <a:pPr lvl="0"/>
            <a:endParaRPr lang="en-US" altLang="x-none" dirty="0"/>
          </a:p>
        </p:txBody>
      </p:sp>
      <p:sp>
        <p:nvSpPr>
          <p:cNvPr id="171012"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3057"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73058" name="Rectangle 2"/>
          <p:cNvSpPr>
            <a:spLocks noRot="1" noTextEdit="1"/>
          </p:cNvSpPr>
          <p:nvPr>
            <p:ph type="sldImg"/>
          </p:nvPr>
        </p:nvSpPr>
        <p:spPr/>
      </p:sp>
      <p:sp>
        <p:nvSpPr>
          <p:cNvPr id="173059" name="Rectangle 3"/>
          <p:cNvSpPr>
            <a:spLocks noGrp="1"/>
          </p:cNvSpPr>
          <p:nvPr>
            <p:ph type="body"/>
          </p:nvPr>
        </p:nvSpPr>
        <p:spPr/>
        <p:txBody>
          <a:bodyPr vert="horz" wrap="square" lIns="91440" tIns="45720" rIns="91440" bIns="45720" anchor="t" anchorCtr="0"/>
          <a:p>
            <a:pPr lvl="0"/>
            <a:endParaRPr lang="en-US" altLang="x-none" dirty="0"/>
          </a:p>
        </p:txBody>
      </p:sp>
      <p:sp>
        <p:nvSpPr>
          <p:cNvPr id="173060"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5105"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75106" name="Rectangle 2"/>
          <p:cNvSpPr>
            <a:spLocks noRot="1" noTextEdit="1"/>
          </p:cNvSpPr>
          <p:nvPr>
            <p:ph type="sldImg"/>
          </p:nvPr>
        </p:nvSpPr>
        <p:spPr/>
      </p:sp>
      <p:sp>
        <p:nvSpPr>
          <p:cNvPr id="175107" name="Rectangle 3"/>
          <p:cNvSpPr>
            <a:spLocks noGrp="1"/>
          </p:cNvSpPr>
          <p:nvPr>
            <p:ph type="body"/>
          </p:nvPr>
        </p:nvSpPr>
        <p:spPr>
          <a:xfrm>
            <a:off x="914400" y="4343400"/>
            <a:ext cx="5029200" cy="4114800"/>
          </a:xfrm>
        </p:spPr>
        <p:txBody>
          <a:bodyPr vert="horz" wrap="square" lIns="91440" tIns="45720" rIns="91440" bIns="45720" anchor="t" anchorCtr="0"/>
          <a:p>
            <a:pPr lvl="0"/>
            <a:endParaRPr lang="en-US" altLang="x-none" dirty="0"/>
          </a:p>
        </p:txBody>
      </p:sp>
      <p:sp>
        <p:nvSpPr>
          <p:cNvPr id="175108"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1489" name="Slide Image Placeholder 80897"/>
          <p:cNvSpPr>
            <a:spLocks noRot="1" noTextEdit="1"/>
          </p:cNvSpPr>
          <p:nvPr>
            <p:ph type="sldImg"/>
          </p:nvPr>
        </p:nvSpPr>
        <p:spPr/>
      </p:sp>
      <p:sp>
        <p:nvSpPr>
          <p:cNvPr id="191490" name="Text Placeholder 80898"/>
          <p:cNvSpPr>
            <a:spLocks noGrp="1"/>
          </p:cNvSpPr>
          <p:nvPr>
            <p:ph type="body"/>
          </p:nvPr>
        </p:nvSpPr>
        <p:spPr/>
        <p:txBody>
          <a:bodyPr anchor="t" anchorCtr="0"/>
          <a:p>
            <a:pPr lvl="0"/>
            <a:endParaRPr lang="en-US" altLang="zh-CN" dirty="0"/>
          </a:p>
        </p:txBody>
      </p:sp>
      <p:sp>
        <p:nvSpPr>
          <p:cNvPr id="19149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Slide Image Placeholder 41985"/>
          <p:cNvSpPr>
            <a:spLocks noRot="1" noTextEdit="1"/>
          </p:cNvSpPr>
          <p:nvPr>
            <p:ph type="sldImg"/>
          </p:nvPr>
        </p:nvSpPr>
        <p:spPr/>
      </p:sp>
      <p:sp>
        <p:nvSpPr>
          <p:cNvPr id="23554" name="Text Placeholder 41986"/>
          <p:cNvSpPr>
            <a:spLocks noGrp="1"/>
          </p:cNvSpPr>
          <p:nvPr>
            <p:ph type="body"/>
          </p:nvPr>
        </p:nvSpPr>
        <p:spPr/>
        <p:txBody>
          <a:bodyPr anchor="t" anchorCtr="0"/>
          <a:p>
            <a:pPr lvl="0"/>
            <a:endParaRPr lang="en-US" altLang="zh-CN" dirty="0"/>
          </a:p>
        </p:txBody>
      </p:sp>
      <p:sp>
        <p:nvSpPr>
          <p:cNvPr id="2355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3537" name="Slide Image Placeholder 41985"/>
          <p:cNvSpPr>
            <a:spLocks noRot="1" noTextEdit="1"/>
          </p:cNvSpPr>
          <p:nvPr>
            <p:ph type="sldImg"/>
          </p:nvPr>
        </p:nvSpPr>
        <p:spPr/>
      </p:sp>
      <p:sp>
        <p:nvSpPr>
          <p:cNvPr id="193538" name="Text Placeholder 41986"/>
          <p:cNvSpPr>
            <a:spLocks noGrp="1"/>
          </p:cNvSpPr>
          <p:nvPr>
            <p:ph type="body"/>
          </p:nvPr>
        </p:nvSpPr>
        <p:spPr/>
        <p:txBody>
          <a:bodyPr anchor="t" anchorCtr="0"/>
          <a:p>
            <a:pPr lvl="0"/>
            <a:endParaRPr lang="en-US" altLang="zh-CN" dirty="0"/>
          </a:p>
        </p:txBody>
      </p:sp>
      <p:sp>
        <p:nvSpPr>
          <p:cNvPr id="19353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5585" name="Slide Image Placeholder 41985"/>
          <p:cNvSpPr>
            <a:spLocks noRot="1" noTextEdit="1"/>
          </p:cNvSpPr>
          <p:nvPr>
            <p:ph type="sldImg"/>
          </p:nvPr>
        </p:nvSpPr>
        <p:spPr/>
      </p:sp>
      <p:sp>
        <p:nvSpPr>
          <p:cNvPr id="195586" name="Text Placeholder 41986"/>
          <p:cNvSpPr>
            <a:spLocks noGrp="1"/>
          </p:cNvSpPr>
          <p:nvPr>
            <p:ph type="body"/>
          </p:nvPr>
        </p:nvSpPr>
        <p:spPr/>
        <p:txBody>
          <a:bodyPr anchor="t" anchorCtr="0"/>
          <a:p>
            <a:pPr lvl="0"/>
            <a:endParaRPr lang="en-US" altLang="zh-CN" dirty="0"/>
          </a:p>
        </p:txBody>
      </p:sp>
      <p:sp>
        <p:nvSpPr>
          <p:cNvPr id="1955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763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97634" name="Rectangle 2"/>
          <p:cNvSpPr>
            <a:spLocks noRot="1" noTextEdit="1"/>
          </p:cNvSpPr>
          <p:nvPr>
            <p:ph type="sldImg"/>
          </p:nvPr>
        </p:nvSpPr>
        <p:spPr/>
      </p:sp>
      <p:sp>
        <p:nvSpPr>
          <p:cNvPr id="19763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9681"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199682" name="Rectangle 2"/>
          <p:cNvSpPr>
            <a:spLocks noRot="1" noTextEdit="1"/>
          </p:cNvSpPr>
          <p:nvPr>
            <p:ph type="sldImg"/>
          </p:nvPr>
        </p:nvSpPr>
        <p:spPr/>
      </p:sp>
      <p:sp>
        <p:nvSpPr>
          <p:cNvPr id="199683"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1729"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01730" name="Rectangle 2"/>
          <p:cNvSpPr>
            <a:spLocks noRot="1" noTextEdit="1"/>
          </p:cNvSpPr>
          <p:nvPr>
            <p:ph type="sldImg"/>
          </p:nvPr>
        </p:nvSpPr>
        <p:spPr/>
      </p:sp>
      <p:sp>
        <p:nvSpPr>
          <p:cNvPr id="201731"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3777"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03778" name="Rectangle 2"/>
          <p:cNvSpPr>
            <a:spLocks noRot="1" noTextEdit="1"/>
          </p:cNvSpPr>
          <p:nvPr>
            <p:ph type="sldImg"/>
          </p:nvPr>
        </p:nvSpPr>
        <p:spPr/>
      </p:sp>
      <p:sp>
        <p:nvSpPr>
          <p:cNvPr id="203779"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5825"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05826" name="Rectangle 2"/>
          <p:cNvSpPr>
            <a:spLocks noRot="1" noTextEdit="1"/>
          </p:cNvSpPr>
          <p:nvPr>
            <p:ph type="sldImg"/>
          </p:nvPr>
        </p:nvSpPr>
        <p:spPr/>
      </p:sp>
      <p:sp>
        <p:nvSpPr>
          <p:cNvPr id="205827"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787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07874" name="Rectangle 2"/>
          <p:cNvSpPr>
            <a:spLocks noRot="1" noTextEdit="1"/>
          </p:cNvSpPr>
          <p:nvPr>
            <p:ph type="sldImg"/>
          </p:nvPr>
        </p:nvSpPr>
        <p:spPr/>
      </p:sp>
      <p:sp>
        <p:nvSpPr>
          <p:cNvPr id="20787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787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07874" name="Rectangle 2"/>
          <p:cNvSpPr>
            <a:spLocks noRot="1" noTextEdit="1"/>
          </p:cNvSpPr>
          <p:nvPr>
            <p:ph type="sldImg"/>
          </p:nvPr>
        </p:nvSpPr>
        <p:spPr/>
      </p:sp>
      <p:sp>
        <p:nvSpPr>
          <p:cNvPr id="20787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787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07874" name="Rectangle 2"/>
          <p:cNvSpPr>
            <a:spLocks noRot="1" noTextEdit="1"/>
          </p:cNvSpPr>
          <p:nvPr>
            <p:ph type="sldImg"/>
          </p:nvPr>
        </p:nvSpPr>
        <p:spPr/>
      </p:sp>
      <p:sp>
        <p:nvSpPr>
          <p:cNvPr id="20787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Slide Image Placeholder 41985"/>
          <p:cNvSpPr>
            <a:spLocks noRot="1" noTextEdit="1"/>
          </p:cNvSpPr>
          <p:nvPr>
            <p:ph type="sldImg"/>
          </p:nvPr>
        </p:nvSpPr>
        <p:spPr/>
      </p:sp>
      <p:sp>
        <p:nvSpPr>
          <p:cNvPr id="23554" name="Text Placeholder 41986"/>
          <p:cNvSpPr>
            <a:spLocks noGrp="1"/>
          </p:cNvSpPr>
          <p:nvPr>
            <p:ph type="body"/>
          </p:nvPr>
        </p:nvSpPr>
        <p:spPr/>
        <p:txBody>
          <a:bodyPr anchor="t" anchorCtr="0"/>
          <a:p>
            <a:pPr lvl="0"/>
            <a:endParaRPr lang="en-US" altLang="zh-CN" dirty="0"/>
          </a:p>
        </p:txBody>
      </p:sp>
      <p:sp>
        <p:nvSpPr>
          <p:cNvPr id="2355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787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07874" name="Rectangle 2"/>
          <p:cNvSpPr>
            <a:spLocks noRot="1" noTextEdit="1"/>
          </p:cNvSpPr>
          <p:nvPr>
            <p:ph type="sldImg"/>
          </p:nvPr>
        </p:nvSpPr>
        <p:spPr/>
      </p:sp>
      <p:sp>
        <p:nvSpPr>
          <p:cNvPr id="20787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9921"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09922" name="Rectangle 2"/>
          <p:cNvSpPr>
            <a:spLocks noRot="1" noTextEdit="1"/>
          </p:cNvSpPr>
          <p:nvPr>
            <p:ph type="sldImg"/>
          </p:nvPr>
        </p:nvSpPr>
        <p:spPr/>
      </p:sp>
      <p:sp>
        <p:nvSpPr>
          <p:cNvPr id="209923" name="Rectangle 3"/>
          <p:cNvSpPr>
            <a:spLocks noGrp="1"/>
          </p:cNvSpPr>
          <p:nvPr>
            <p:ph type="body"/>
          </p:nvPr>
        </p:nvSpPr>
        <p:spPr>
          <a:xfrm>
            <a:off x="914400" y="4343400"/>
            <a:ext cx="5029200" cy="4114800"/>
          </a:xfrm>
        </p:spPr>
        <p:txBody>
          <a:bodyPr wrap="square" lIns="91440" tIns="45720" rIns="91440" bIns="45720" anchor="t" anchorCtr="0"/>
          <a:p>
            <a:pPr lvl="0"/>
            <a:endParaRPr lang="en-US" altLang="x-none"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5585" name="Slide Image Placeholder 41985"/>
          <p:cNvSpPr>
            <a:spLocks noRot="1" noTextEdit="1"/>
          </p:cNvSpPr>
          <p:nvPr>
            <p:ph type="sldImg"/>
          </p:nvPr>
        </p:nvSpPr>
        <p:spPr/>
      </p:sp>
      <p:sp>
        <p:nvSpPr>
          <p:cNvPr id="195586" name="Text Placeholder 41986"/>
          <p:cNvSpPr>
            <a:spLocks noGrp="1"/>
          </p:cNvSpPr>
          <p:nvPr>
            <p:ph type="body"/>
          </p:nvPr>
        </p:nvSpPr>
        <p:spPr/>
        <p:txBody>
          <a:bodyPr anchor="t" anchorCtr="0"/>
          <a:p>
            <a:pPr lvl="0"/>
            <a:endParaRPr lang="en-US" altLang="zh-CN" dirty="0"/>
          </a:p>
        </p:txBody>
      </p:sp>
      <p:sp>
        <p:nvSpPr>
          <p:cNvPr id="1955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7873"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
        <p:nvSpPr>
          <p:cNvPr id="207874" name="Rectangle 2"/>
          <p:cNvSpPr>
            <a:spLocks noRot="1" noTextEdit="1"/>
          </p:cNvSpPr>
          <p:nvPr>
            <p:ph type="sldImg"/>
          </p:nvPr>
        </p:nvSpPr>
        <p:spPr/>
      </p:sp>
      <p:sp>
        <p:nvSpPr>
          <p:cNvPr id="207875" name="Rectangle 3"/>
          <p:cNvSpPr>
            <a:spLocks noGrp="1"/>
          </p:cNvSpPr>
          <p:nvPr>
            <p:ph type="body"/>
          </p:nvPr>
        </p:nvSpPr>
        <p:spPr/>
        <p:txBody>
          <a:bodyPr wrap="square" lIns="91440" tIns="45720" rIns="91440" bIns="45720" anchor="t" anchorCtr="0"/>
          <a:p>
            <a:pPr lvl="0"/>
            <a:endParaRPr lang="en-US" altLang="x-none"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5585" name="Slide Image Placeholder 41985"/>
          <p:cNvSpPr>
            <a:spLocks noRot="1" noTextEdit="1"/>
          </p:cNvSpPr>
          <p:nvPr>
            <p:ph type="sldImg"/>
          </p:nvPr>
        </p:nvSpPr>
        <p:spPr/>
      </p:sp>
      <p:sp>
        <p:nvSpPr>
          <p:cNvPr id="195586" name="Text Placeholder 41986"/>
          <p:cNvSpPr>
            <a:spLocks noGrp="1"/>
          </p:cNvSpPr>
          <p:nvPr>
            <p:ph type="body"/>
          </p:nvPr>
        </p:nvSpPr>
        <p:spPr/>
        <p:txBody>
          <a:bodyPr anchor="t" anchorCtr="0"/>
          <a:p>
            <a:pPr lvl="0"/>
            <a:endParaRPr lang="en-US" altLang="zh-CN" dirty="0"/>
          </a:p>
        </p:txBody>
      </p:sp>
      <p:sp>
        <p:nvSpPr>
          <p:cNvPr id="1955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87394" name="Slide Image Placeholder 187393"/>
          <p:cNvSpPr>
            <a:spLocks noRot="1" noTextEdit="1"/>
          </p:cNvSpPr>
          <p:nvPr>
            <p:ph type="sldImg"/>
          </p:nvPr>
        </p:nvSpPr>
        <p:spPr/>
      </p:sp>
      <p:sp>
        <p:nvSpPr>
          <p:cNvPr id="187395" name="Text Placeholder 187394"/>
          <p:cNvSpPr>
            <a:spLocks noGrp="1"/>
          </p:cNvSpPr>
          <p:nvPr>
            <p:ph type="body" idx="1"/>
          </p:nvPr>
        </p:nvSpPr>
        <p:spPr/>
        <p:txBody>
          <a:bodyPr/>
          <a:p>
            <a:pPr lvl="0"/>
            <a:endParaRPr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71362" name="Slide Image Placeholder 271361"/>
          <p:cNvSpPr>
            <a:spLocks noRot="1" noTextEdit="1"/>
          </p:cNvSpPr>
          <p:nvPr>
            <p:ph type="sldImg"/>
          </p:nvPr>
        </p:nvSpPr>
        <p:spPr/>
      </p:sp>
      <p:sp>
        <p:nvSpPr>
          <p:cNvPr id="271363" name="Text Placeholder 271362"/>
          <p:cNvSpPr>
            <a:spLocks noGrp="1"/>
          </p:cNvSpPr>
          <p:nvPr>
            <p:ph type="body" idx="1"/>
          </p:nvPr>
        </p:nvSpPr>
        <p:spPr/>
        <p:txBody>
          <a:bodyPr/>
          <a:p>
            <a:pPr lvl="0"/>
            <a:endParaRPr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75458" name="Slide Image Placeholder 275457"/>
          <p:cNvSpPr>
            <a:spLocks noRot="1" noTextEdit="1"/>
          </p:cNvSpPr>
          <p:nvPr>
            <p:ph type="sldImg"/>
          </p:nvPr>
        </p:nvSpPr>
        <p:spPr/>
      </p:sp>
      <p:sp>
        <p:nvSpPr>
          <p:cNvPr id="275459" name="Text Placeholder 275458"/>
          <p:cNvSpPr>
            <a:spLocks noGrp="1"/>
          </p:cNvSpPr>
          <p:nvPr>
            <p:ph type="body" idx="1"/>
          </p:nvPr>
        </p:nvSpPr>
        <p:spPr/>
        <p:txBody>
          <a:bodyPr/>
          <a:p>
            <a:pPr lvl="0"/>
            <a:endParaRPr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79554" name="Slide Image Placeholder 279553"/>
          <p:cNvSpPr>
            <a:spLocks noRot="1" noTextEdit="1"/>
          </p:cNvSpPr>
          <p:nvPr>
            <p:ph type="sldImg"/>
          </p:nvPr>
        </p:nvSpPr>
        <p:spPr/>
      </p:sp>
      <p:sp>
        <p:nvSpPr>
          <p:cNvPr id="279555" name="Text Placeholder 279554"/>
          <p:cNvSpPr>
            <a:spLocks noGrp="1"/>
          </p:cNvSpPr>
          <p:nvPr>
            <p:ph type="body" idx="1"/>
          </p:nvPr>
        </p:nvSpPr>
        <p:spPr/>
        <p:txBody>
          <a:bodyPr/>
          <a:p>
            <a:pPr lvl="0"/>
            <a:endParaRPr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93890" name="Slide Image Placeholder 293889"/>
          <p:cNvSpPr>
            <a:spLocks noRot="1" noTextEdit="1"/>
          </p:cNvSpPr>
          <p:nvPr>
            <p:ph type="sldImg"/>
          </p:nvPr>
        </p:nvSpPr>
        <p:spPr/>
      </p:sp>
      <p:sp>
        <p:nvSpPr>
          <p:cNvPr id="293891" name="Text Placeholder 293890"/>
          <p:cNvSpPr>
            <a:spLocks noGrp="1"/>
          </p:cNvSpPr>
          <p:nvPr>
            <p:ph type="body" idx="1"/>
          </p:nvPr>
        </p:nvSpPr>
        <p:spPr/>
        <p:txBody>
          <a:bodyPr/>
          <a:p>
            <a:pPr lvl="0"/>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solidFill>
            <a:srgbClr val="002060"/>
          </a:solidFill>
        </p:spPr>
        <p:txBody>
          <a:bodyPr anchor="ctr" anchorCtr="0"/>
          <a:lstStyle>
            <a:lvl1pPr algn="ctr">
              <a:defRPr sz="4500" b="1">
                <a:solidFill>
                  <a:schemeClr val="bg1"/>
                </a:solidFill>
              </a:defRPr>
            </a:lvl1p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5293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sz="half" idx="1"/>
          </p:nvPr>
        </p:nvSpPr>
        <p:spPr>
          <a:xfrm>
            <a:off x="6286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291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sz="half" idx="1"/>
          </p:nvPr>
        </p:nvSpPr>
        <p:spPr>
          <a:xfrm>
            <a:off x="6286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quarter" idx="2"/>
          </p:nvPr>
        </p:nvSpPr>
        <p:spPr>
          <a:xfrm>
            <a:off x="46291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Content Placeholder 4"/>
          <p:cNvSpPr>
            <a:spLocks noGrp="1"/>
          </p:cNvSpPr>
          <p:nvPr>
            <p:ph sz="quarter" idx="3"/>
          </p:nvPr>
        </p:nvSpPr>
        <p:spPr>
          <a:xfrm>
            <a:off x="46291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6" name="Date Placeholder 5"/>
          <p:cNvSpPr>
            <a:spLocks noGrp="1"/>
          </p:cNvSpPr>
          <p:nvPr>
            <p:ph type="dt" sz="half" idx="10"/>
          </p:nvPr>
        </p:nvSpPr>
        <p:spPr/>
        <p:txBody>
          <a:bodyPr/>
          <a:p>
            <a:pPr lvl="0" fontAlgn="base"/>
            <a:endParaRPr lang="en-GB" strike="noStrike" noProof="1" dirty="0"/>
          </a:p>
        </p:txBody>
      </p:sp>
      <p:sp>
        <p:nvSpPr>
          <p:cNvPr id="7" name="Footer Placeholder 6"/>
          <p:cNvSpPr>
            <a:spLocks noGrp="1"/>
          </p:cNvSpPr>
          <p:nvPr>
            <p:ph type="ftr" sz="quarter" idx="11"/>
          </p:nvPr>
        </p:nvSpPr>
        <p:spPr/>
        <p:txBody>
          <a:bodyPr/>
          <a:p>
            <a:pPr lvl="0" fontAlgn="base"/>
            <a:endParaRPr lang="en-GB" strike="noStrike" noProof="1" dirty="0"/>
          </a:p>
        </p:txBody>
      </p:sp>
      <p:sp>
        <p:nvSpPr>
          <p:cNvPr id="8" name="Slide Number Placeholder 7"/>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quarter" idx="1"/>
          </p:nvPr>
        </p:nvSpPr>
        <p:spPr>
          <a:xfrm>
            <a:off x="6286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quarter" idx="2"/>
          </p:nvPr>
        </p:nvSpPr>
        <p:spPr>
          <a:xfrm>
            <a:off x="46291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Content Placeholder 4"/>
          <p:cNvSpPr>
            <a:spLocks noGrp="1"/>
          </p:cNvSpPr>
          <p:nvPr>
            <p:ph sz="quarter" idx="3"/>
          </p:nvPr>
        </p:nvSpPr>
        <p:spPr>
          <a:xfrm>
            <a:off x="6286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6" name="Content Placeholder 5"/>
          <p:cNvSpPr>
            <a:spLocks noGrp="1"/>
          </p:cNvSpPr>
          <p:nvPr>
            <p:ph sz="quarter" idx="4"/>
          </p:nvPr>
        </p:nvSpPr>
        <p:spPr>
          <a:xfrm>
            <a:off x="46291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able Placeholder 2"/>
          <p:cNvSpPr>
            <a:spLocks noGrp="1"/>
          </p:cNvSpPr>
          <p:nvPr>
            <p:ph type="tbl" idx="1"/>
          </p:nvPr>
        </p:nvSpPr>
        <p:spPr/>
        <p:txBody>
          <a:bodyPr/>
          <a:lstStyle/>
          <a:p>
            <a:pPr fontAlgn="base"/>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pPr fontAlgn="base"/>
            <a:r>
              <a:rPr lang="en-US" strike="noStrike" noProof="1" smtClean="0"/>
              <a:t>Click to edit Master title style</a:t>
            </a:r>
            <a:endParaRPr lang="en-GB" strike="noStrike" noProof="1"/>
          </a:p>
        </p:txBody>
      </p:sp>
      <p:sp>
        <p:nvSpPr>
          <p:cNvPr id="3" name="Content Placeholder 2"/>
          <p:cNvSpPr>
            <a:spLocks noGrp="1"/>
          </p:cNvSpPr>
          <p:nvPr>
            <p:ph sz="half" idx="1"/>
          </p:nvPr>
        </p:nvSpPr>
        <p:spPr>
          <a:xfrm>
            <a:off x="457200" y="1600200"/>
            <a:ext cx="4038600"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4" name="Content Placeholder 3"/>
          <p:cNvSpPr>
            <a:spLocks noGrp="1"/>
          </p:cNvSpPr>
          <p:nvPr>
            <p:ph sz="quarter" idx="2"/>
          </p:nvPr>
        </p:nvSpPr>
        <p:spPr>
          <a:xfrm>
            <a:off x="4648200" y="1600200"/>
            <a:ext cx="4038600" cy="21859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5" name="Content Placeholder 4"/>
          <p:cNvSpPr>
            <a:spLocks noGrp="1"/>
          </p:cNvSpPr>
          <p:nvPr>
            <p:ph sz="quarter" idx="3"/>
          </p:nvPr>
        </p:nvSpPr>
        <p:spPr>
          <a:xfrm>
            <a:off x="4648200" y="3938588"/>
            <a:ext cx="4038600" cy="21875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6" name="Date Placeholder 5"/>
          <p:cNvSpPr>
            <a:spLocks noGrp="1"/>
          </p:cNvSpPr>
          <p:nvPr>
            <p:ph type="dt" sz="half" idx="10"/>
          </p:nvPr>
        </p:nvSpPr>
        <p:spPr/>
        <p:txBody>
          <a:bodyPr/>
          <a:p>
            <a:pPr lvl="0" fontAlgn="base"/>
            <a:endParaRPr lang="en-GB" strike="noStrike" noProof="1" dirty="0"/>
          </a:p>
        </p:txBody>
      </p:sp>
      <p:sp>
        <p:nvSpPr>
          <p:cNvPr id="7" name="Footer Placeholder 6"/>
          <p:cNvSpPr>
            <a:spLocks noGrp="1"/>
          </p:cNvSpPr>
          <p:nvPr>
            <p:ph type="ftr" sz="quarter" idx="11"/>
          </p:nvPr>
        </p:nvSpPr>
        <p:spPr/>
        <p:txBody>
          <a:bodyPr/>
          <a:p>
            <a:pPr lvl="0" fontAlgn="base"/>
            <a:endParaRPr lang="en-GB" strike="noStrike" noProof="1" dirty="0"/>
          </a:p>
        </p:txBody>
      </p:sp>
      <p:sp>
        <p:nvSpPr>
          <p:cNvPr id="8" name="Slide Number Placeholder 7"/>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5" name="Slide Number Placeholder 4"/>
          <p:cNvSpPr>
            <a:spLocks noGrp="1"/>
          </p:cNvSpPr>
          <p:nvPr>
            <p:ph type="sldNum" sz="quarter" idx="12"/>
          </p:nvPr>
        </p:nvSpPr>
        <p:spPr/>
        <p:txBody>
          <a:bodyPr/>
          <a:p>
            <a:pPr lvl="0" eaLnBrk="1" hangingPunct="1">
              <a:buNone/>
            </a:pPr>
            <a:fld id="{9A0DB2DC-4C9A-4742-B13C-FB6460FD3503}" type="slidenum">
              <a:rPr lang="en-GB" dirty="0">
                <a:latin typeface="Times New Roman" panose="02020603050405020304" pitchFamily="18" charset="0"/>
              </a:rPr>
            </a:fld>
            <a:endParaRPr lang="en-GB" dirty="0">
              <a:latin typeface="Times New Roman" panose="02020603050405020304" pitchFamily="18"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solidFill>
            <a:srgbClr val="002060"/>
          </a:solidFill>
        </p:spPr>
        <p:txBody>
          <a:bodyPr anchor="ctr" anchorCtr="0"/>
          <a:lstStyle>
            <a:lvl1pPr algn="ctr">
              <a:defRPr sz="4500" b="1">
                <a:solidFill>
                  <a:schemeClr val="bg1"/>
                </a:solidFill>
              </a:defRPr>
            </a:lvl1p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685" y="13335"/>
            <a:ext cx="9127490" cy="51752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685" y="13335"/>
            <a:ext cx="9127490" cy="51752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 y="635"/>
            <a:ext cx="9117330" cy="55562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4296"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685" y="4445"/>
            <a:ext cx="9147810" cy="51371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en-GB" strike="noStrike" noProof="1" dirty="0"/>
          </a:p>
        </p:txBody>
      </p:sp>
      <p:sp>
        <p:nvSpPr>
          <p:cNvPr id="4" name="Footer Placeholder 3"/>
          <p:cNvSpPr>
            <a:spLocks noGrp="1"/>
          </p:cNvSpPr>
          <p:nvPr>
            <p:ph type="ftr" sz="quarter" idx="11"/>
          </p:nvPr>
        </p:nvSpPr>
        <p:spPr/>
        <p:txBody>
          <a:bodyPr/>
          <a:p>
            <a:pPr lvl="0" fontAlgn="base"/>
            <a:endParaRPr lang="en-GB"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en-GB" strike="noStrike" noProof="1" dirty="0"/>
          </a:p>
        </p:txBody>
      </p:sp>
      <p:sp>
        <p:nvSpPr>
          <p:cNvPr id="3" name="Footer Placeholder 2"/>
          <p:cNvSpPr>
            <a:spLocks noGrp="1"/>
          </p:cNvSpPr>
          <p:nvPr>
            <p:ph type="ftr" sz="quarter" idx="11"/>
          </p:nvPr>
        </p:nvSpPr>
        <p:spPr/>
        <p:txBody>
          <a:bodyPr/>
          <a:p>
            <a:pPr lvl="0" fontAlgn="base"/>
            <a:endParaRPr lang="en-GB"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5293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sz="half" idx="1"/>
          </p:nvPr>
        </p:nvSpPr>
        <p:spPr>
          <a:xfrm>
            <a:off x="6286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291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sz="half" idx="1"/>
          </p:nvPr>
        </p:nvSpPr>
        <p:spPr>
          <a:xfrm>
            <a:off x="6286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quarter" idx="2"/>
          </p:nvPr>
        </p:nvSpPr>
        <p:spPr>
          <a:xfrm>
            <a:off x="46291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Content Placeholder 4"/>
          <p:cNvSpPr>
            <a:spLocks noGrp="1"/>
          </p:cNvSpPr>
          <p:nvPr>
            <p:ph sz="quarter" idx="3"/>
          </p:nvPr>
        </p:nvSpPr>
        <p:spPr>
          <a:xfrm>
            <a:off x="46291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6" name="Date Placeholder 5"/>
          <p:cNvSpPr>
            <a:spLocks noGrp="1"/>
          </p:cNvSpPr>
          <p:nvPr>
            <p:ph type="dt" sz="half" idx="10"/>
          </p:nvPr>
        </p:nvSpPr>
        <p:spPr/>
        <p:txBody>
          <a:bodyPr/>
          <a:p>
            <a:pPr lvl="0" fontAlgn="base"/>
            <a:endParaRPr lang="en-GB" strike="noStrike" noProof="1" dirty="0"/>
          </a:p>
        </p:txBody>
      </p:sp>
      <p:sp>
        <p:nvSpPr>
          <p:cNvPr id="7" name="Footer Placeholder 6"/>
          <p:cNvSpPr>
            <a:spLocks noGrp="1"/>
          </p:cNvSpPr>
          <p:nvPr>
            <p:ph type="ftr" sz="quarter" idx="11"/>
          </p:nvPr>
        </p:nvSpPr>
        <p:spPr/>
        <p:txBody>
          <a:bodyPr/>
          <a:p>
            <a:pPr lvl="0" fontAlgn="base"/>
            <a:endParaRPr lang="en-GB" strike="noStrike" noProof="1" dirty="0"/>
          </a:p>
        </p:txBody>
      </p:sp>
      <p:sp>
        <p:nvSpPr>
          <p:cNvPr id="8" name="Slide Number Placeholder 7"/>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quarter" idx="1"/>
          </p:nvPr>
        </p:nvSpPr>
        <p:spPr>
          <a:xfrm>
            <a:off x="6286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quarter" idx="2"/>
          </p:nvPr>
        </p:nvSpPr>
        <p:spPr>
          <a:xfrm>
            <a:off x="46291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Content Placeholder 4"/>
          <p:cNvSpPr>
            <a:spLocks noGrp="1"/>
          </p:cNvSpPr>
          <p:nvPr>
            <p:ph sz="quarter" idx="3"/>
          </p:nvPr>
        </p:nvSpPr>
        <p:spPr>
          <a:xfrm>
            <a:off x="6286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6" name="Content Placeholder 5"/>
          <p:cNvSpPr>
            <a:spLocks noGrp="1"/>
          </p:cNvSpPr>
          <p:nvPr>
            <p:ph sz="quarter" idx="4"/>
          </p:nvPr>
        </p:nvSpPr>
        <p:spPr>
          <a:xfrm>
            <a:off x="46291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able Placeholder 2"/>
          <p:cNvSpPr>
            <a:spLocks noGrp="1"/>
          </p:cNvSpPr>
          <p:nvPr>
            <p:ph type="tbl" idx="1"/>
          </p:nvPr>
        </p:nvSpPr>
        <p:spPr/>
        <p:txBody>
          <a:bodyPr/>
          <a:lstStyle/>
          <a:p>
            <a:pPr fontAlgn="base"/>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pPr fontAlgn="base"/>
            <a:r>
              <a:rPr lang="en-US" strike="noStrike" noProof="1" smtClean="0"/>
              <a:t>Click to edit Master title style</a:t>
            </a:r>
            <a:endParaRPr lang="en-GB" strike="noStrike" noProof="1"/>
          </a:p>
        </p:txBody>
      </p:sp>
      <p:sp>
        <p:nvSpPr>
          <p:cNvPr id="3" name="Content Placeholder 2"/>
          <p:cNvSpPr>
            <a:spLocks noGrp="1"/>
          </p:cNvSpPr>
          <p:nvPr>
            <p:ph sz="half" idx="1"/>
          </p:nvPr>
        </p:nvSpPr>
        <p:spPr>
          <a:xfrm>
            <a:off x="457200" y="1600200"/>
            <a:ext cx="4038600"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4" name="Content Placeholder 3"/>
          <p:cNvSpPr>
            <a:spLocks noGrp="1"/>
          </p:cNvSpPr>
          <p:nvPr>
            <p:ph sz="quarter" idx="2"/>
          </p:nvPr>
        </p:nvSpPr>
        <p:spPr>
          <a:xfrm>
            <a:off x="4648200" y="1600200"/>
            <a:ext cx="4038600" cy="21859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5" name="Content Placeholder 4"/>
          <p:cNvSpPr>
            <a:spLocks noGrp="1"/>
          </p:cNvSpPr>
          <p:nvPr>
            <p:ph sz="quarter" idx="3"/>
          </p:nvPr>
        </p:nvSpPr>
        <p:spPr>
          <a:xfrm>
            <a:off x="4648200" y="3938588"/>
            <a:ext cx="4038600" cy="21875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6" name="Date Placeholder 5"/>
          <p:cNvSpPr>
            <a:spLocks noGrp="1"/>
          </p:cNvSpPr>
          <p:nvPr>
            <p:ph type="dt" sz="half" idx="10"/>
          </p:nvPr>
        </p:nvSpPr>
        <p:spPr/>
        <p:txBody>
          <a:bodyPr/>
          <a:p>
            <a:pPr lvl="0" fontAlgn="base"/>
            <a:endParaRPr lang="en-GB" strike="noStrike" noProof="1" dirty="0"/>
          </a:p>
        </p:txBody>
      </p:sp>
      <p:sp>
        <p:nvSpPr>
          <p:cNvPr id="7" name="Footer Placeholder 6"/>
          <p:cNvSpPr>
            <a:spLocks noGrp="1"/>
          </p:cNvSpPr>
          <p:nvPr>
            <p:ph type="ftr" sz="quarter" idx="11"/>
          </p:nvPr>
        </p:nvSpPr>
        <p:spPr/>
        <p:txBody>
          <a:bodyPr/>
          <a:p>
            <a:pPr lvl="0" fontAlgn="base"/>
            <a:endParaRPr lang="en-GB" strike="noStrike" noProof="1" dirty="0"/>
          </a:p>
        </p:txBody>
      </p:sp>
      <p:sp>
        <p:nvSpPr>
          <p:cNvPr id="8" name="Slide Number Placeholder 7"/>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28650" y="365125"/>
            <a:ext cx="7886700" cy="58118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solidFill>
            <a:srgbClr val="002060"/>
          </a:solidFill>
        </p:spPr>
        <p:txBody>
          <a:bodyPr anchor="ctr" anchorCtr="0"/>
          <a:lstStyle>
            <a:lvl1pPr algn="ctr">
              <a:defRPr sz="4500" b="1">
                <a:solidFill>
                  <a:schemeClr val="bg1"/>
                </a:solidFill>
              </a:defRPr>
            </a:lvl1p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685" y="13335"/>
            <a:ext cx="9127490" cy="51752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 y="635"/>
            <a:ext cx="9117330" cy="55562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4296"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685" y="4445"/>
            <a:ext cx="9147810" cy="51371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 y="635"/>
            <a:ext cx="9117330" cy="55562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4296"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en-GB" strike="noStrike" noProof="1" dirty="0"/>
          </a:p>
        </p:txBody>
      </p:sp>
      <p:sp>
        <p:nvSpPr>
          <p:cNvPr id="4" name="Footer Placeholder 3"/>
          <p:cNvSpPr>
            <a:spLocks noGrp="1"/>
          </p:cNvSpPr>
          <p:nvPr>
            <p:ph type="ftr" sz="quarter" idx="11"/>
          </p:nvPr>
        </p:nvSpPr>
        <p:spPr/>
        <p:txBody>
          <a:bodyPr/>
          <a:p>
            <a:pPr lvl="0" fontAlgn="base"/>
            <a:endParaRPr lang="en-GB"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en-GB" strike="noStrike" noProof="1" dirty="0"/>
          </a:p>
        </p:txBody>
      </p:sp>
      <p:sp>
        <p:nvSpPr>
          <p:cNvPr id="3" name="Footer Placeholder 2"/>
          <p:cNvSpPr>
            <a:spLocks noGrp="1"/>
          </p:cNvSpPr>
          <p:nvPr>
            <p:ph type="ftr" sz="quarter" idx="11"/>
          </p:nvPr>
        </p:nvSpPr>
        <p:spPr/>
        <p:txBody>
          <a:bodyPr/>
          <a:p>
            <a:pPr lvl="0" fontAlgn="base"/>
            <a:endParaRPr lang="en-GB"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5293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sz="half" idx="1"/>
          </p:nvPr>
        </p:nvSpPr>
        <p:spPr>
          <a:xfrm>
            <a:off x="6286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291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sz="half" idx="1"/>
          </p:nvPr>
        </p:nvSpPr>
        <p:spPr>
          <a:xfrm>
            <a:off x="6286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quarter" idx="2"/>
          </p:nvPr>
        </p:nvSpPr>
        <p:spPr>
          <a:xfrm>
            <a:off x="46291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Content Placeholder 4"/>
          <p:cNvSpPr>
            <a:spLocks noGrp="1"/>
          </p:cNvSpPr>
          <p:nvPr>
            <p:ph sz="quarter" idx="3"/>
          </p:nvPr>
        </p:nvSpPr>
        <p:spPr>
          <a:xfrm>
            <a:off x="46291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6" name="Date Placeholder 5"/>
          <p:cNvSpPr>
            <a:spLocks noGrp="1"/>
          </p:cNvSpPr>
          <p:nvPr>
            <p:ph type="dt" sz="half" idx="10"/>
          </p:nvPr>
        </p:nvSpPr>
        <p:spPr/>
        <p:txBody>
          <a:bodyPr/>
          <a:p>
            <a:pPr lvl="0" fontAlgn="base"/>
            <a:endParaRPr lang="en-GB" strike="noStrike" noProof="1" dirty="0"/>
          </a:p>
        </p:txBody>
      </p:sp>
      <p:sp>
        <p:nvSpPr>
          <p:cNvPr id="7" name="Footer Placeholder 6"/>
          <p:cNvSpPr>
            <a:spLocks noGrp="1"/>
          </p:cNvSpPr>
          <p:nvPr>
            <p:ph type="ftr" sz="quarter" idx="11"/>
          </p:nvPr>
        </p:nvSpPr>
        <p:spPr/>
        <p:txBody>
          <a:bodyPr/>
          <a:p>
            <a:pPr lvl="0" fontAlgn="base"/>
            <a:endParaRPr lang="en-GB" strike="noStrike" noProof="1" dirty="0"/>
          </a:p>
        </p:txBody>
      </p:sp>
      <p:sp>
        <p:nvSpPr>
          <p:cNvPr id="8" name="Slide Number Placeholder 7"/>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quarter" idx="1"/>
          </p:nvPr>
        </p:nvSpPr>
        <p:spPr>
          <a:xfrm>
            <a:off x="6286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quarter" idx="2"/>
          </p:nvPr>
        </p:nvSpPr>
        <p:spPr>
          <a:xfrm>
            <a:off x="46291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Content Placeholder 4"/>
          <p:cNvSpPr>
            <a:spLocks noGrp="1"/>
          </p:cNvSpPr>
          <p:nvPr>
            <p:ph sz="quarter" idx="3"/>
          </p:nvPr>
        </p:nvSpPr>
        <p:spPr>
          <a:xfrm>
            <a:off x="6286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6" name="Content Placeholder 5"/>
          <p:cNvSpPr>
            <a:spLocks noGrp="1"/>
          </p:cNvSpPr>
          <p:nvPr>
            <p:ph sz="quarter" idx="4"/>
          </p:nvPr>
        </p:nvSpPr>
        <p:spPr>
          <a:xfrm>
            <a:off x="46291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able Placeholder 2"/>
          <p:cNvSpPr>
            <a:spLocks noGrp="1"/>
          </p:cNvSpPr>
          <p:nvPr>
            <p:ph type="tbl" idx="1"/>
          </p:nvPr>
        </p:nvSpPr>
        <p:spPr/>
        <p:txBody>
          <a:bodyPr/>
          <a:lstStyle/>
          <a:p>
            <a:pPr fontAlgn="base"/>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685" y="4445"/>
            <a:ext cx="9147810" cy="51371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pPr fontAlgn="base"/>
            <a:r>
              <a:rPr lang="en-US" strike="noStrike" noProof="1" smtClean="0"/>
              <a:t>Click to edit Master title style</a:t>
            </a:r>
            <a:endParaRPr lang="en-GB" strike="noStrike" noProof="1"/>
          </a:p>
        </p:txBody>
      </p:sp>
      <p:sp>
        <p:nvSpPr>
          <p:cNvPr id="3" name="Content Placeholder 2"/>
          <p:cNvSpPr>
            <a:spLocks noGrp="1"/>
          </p:cNvSpPr>
          <p:nvPr>
            <p:ph sz="half" idx="1"/>
          </p:nvPr>
        </p:nvSpPr>
        <p:spPr>
          <a:xfrm>
            <a:off x="457200" y="1600200"/>
            <a:ext cx="4038600"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4" name="Content Placeholder 3"/>
          <p:cNvSpPr>
            <a:spLocks noGrp="1"/>
          </p:cNvSpPr>
          <p:nvPr>
            <p:ph sz="quarter" idx="2"/>
          </p:nvPr>
        </p:nvSpPr>
        <p:spPr>
          <a:xfrm>
            <a:off x="4648200" y="1600200"/>
            <a:ext cx="4038600" cy="21859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5" name="Content Placeholder 4"/>
          <p:cNvSpPr>
            <a:spLocks noGrp="1"/>
          </p:cNvSpPr>
          <p:nvPr>
            <p:ph sz="quarter" idx="3"/>
          </p:nvPr>
        </p:nvSpPr>
        <p:spPr>
          <a:xfrm>
            <a:off x="4648200" y="3938588"/>
            <a:ext cx="4038600" cy="21875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6" name="Date Placeholder 5"/>
          <p:cNvSpPr>
            <a:spLocks noGrp="1"/>
          </p:cNvSpPr>
          <p:nvPr>
            <p:ph type="dt" sz="half" idx="10"/>
          </p:nvPr>
        </p:nvSpPr>
        <p:spPr/>
        <p:txBody>
          <a:bodyPr/>
          <a:p>
            <a:pPr lvl="0" fontAlgn="base"/>
            <a:endParaRPr lang="en-GB" strike="noStrike" noProof="1" dirty="0"/>
          </a:p>
        </p:txBody>
      </p:sp>
      <p:sp>
        <p:nvSpPr>
          <p:cNvPr id="7" name="Footer Placeholder 6"/>
          <p:cNvSpPr>
            <a:spLocks noGrp="1"/>
          </p:cNvSpPr>
          <p:nvPr>
            <p:ph type="ftr" sz="quarter" idx="11"/>
          </p:nvPr>
        </p:nvSpPr>
        <p:spPr/>
        <p:txBody>
          <a:bodyPr/>
          <a:p>
            <a:pPr lvl="0" fontAlgn="base"/>
            <a:endParaRPr lang="en-GB" strike="noStrike" noProof="1" dirty="0"/>
          </a:p>
        </p:txBody>
      </p:sp>
      <p:sp>
        <p:nvSpPr>
          <p:cNvPr id="8" name="Slide Number Placeholder 7"/>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sz="14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4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endParaRPr>
          </a:p>
        </p:txBody>
      </p:sp>
      <p:sp>
        <p:nvSpPr>
          <p:cNvPr id="5" name="Slide Number Placeholder 4"/>
          <p:cNvSpPr>
            <a:spLocks noGrp="1"/>
          </p:cNvSpPr>
          <p:nvPr>
            <p:ph type="sldNum" sz="quarter" idx="12"/>
          </p:nvPr>
        </p:nvSpPr>
        <p:spPr/>
        <p:txBody>
          <a:bodyPr/>
          <a:p>
            <a:pPr lvl="0" eaLnBrk="1" hangingPunct="1"/>
            <a:fld id="{9A0DB2DC-4C9A-4742-B13C-FB6460FD3503}" type="slidenum">
              <a:rPr lang="en-GB" dirty="0">
                <a:latin typeface="Times New Roman" panose="02020603050405020304" pitchFamily="18" charset="0"/>
              </a:rPr>
            </a:fld>
            <a:endParaRPr lang="en-GB" dirty="0">
              <a:latin typeface="Times New Roman" panose="02020603050405020304" pitchFamily="18" charset="0"/>
            </a:endParaRPr>
          </a:p>
        </p:txBody>
      </p:sp>
    </p:spTree>
  </p:cSld>
  <p:clrMapOvr>
    <a:masterClrMapping/>
  </p:clrMapOvr>
  <p:transition spd="slow">
    <p:checke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dirty="0"/>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Footer Placeholder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p>
            <a:pPr lvl="0" eaLnBrk="1" hangingPunct="1">
              <a:buNone/>
            </a:pPr>
            <a:fld id="{9A0DB2DC-4C9A-4742-B13C-FB6460FD3503}" type="slidenum">
              <a:rPr lang="en-US" dirty="0"/>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lvl="0" eaLnBrk="1" hangingPunct="1">
              <a:buNone/>
            </a:pPr>
            <a:fld id="{9A0DB2DC-4C9A-4742-B13C-FB6460FD3503}" type="slidenum">
              <a:rPr lang="en-US" dirty="0"/>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Footer Placeholder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lvl="0" eaLnBrk="1" hangingPunct="1">
              <a:buNone/>
            </a:pPr>
            <a:fld id="{9A0DB2DC-4C9A-4742-B13C-FB6460FD3503}" type="slidenum">
              <a:rPr lang="en-US" dirty="0"/>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dirty="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en-GB" strike="noStrike" noProof="1" dirty="0"/>
          </a:p>
        </p:txBody>
      </p:sp>
      <p:sp>
        <p:nvSpPr>
          <p:cNvPr id="4" name="Footer Placeholder 3"/>
          <p:cNvSpPr>
            <a:spLocks noGrp="1"/>
          </p:cNvSpPr>
          <p:nvPr>
            <p:ph type="ftr" sz="quarter" idx="11"/>
          </p:nvPr>
        </p:nvSpPr>
        <p:spPr/>
        <p:txBody>
          <a:bodyPr/>
          <a:p>
            <a:pPr lvl="0" fontAlgn="base"/>
            <a:endParaRPr lang="en-GB"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dirty="0"/>
            </a:fld>
            <a:endParaRPr lang="en-US"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fld>
            <a:endParaRPr lang="en-US"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dirty="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en-GB" strike="noStrike" noProof="1" dirty="0"/>
          </a:p>
        </p:txBody>
      </p:sp>
      <p:sp>
        <p:nvSpPr>
          <p:cNvPr id="3" name="Footer Placeholder 2"/>
          <p:cNvSpPr>
            <a:spLocks noGrp="1"/>
          </p:cNvSpPr>
          <p:nvPr>
            <p:ph type="ftr" sz="quarter" idx="11"/>
          </p:nvPr>
        </p:nvSpPr>
        <p:spPr/>
        <p:txBody>
          <a:bodyPr/>
          <a:p>
            <a:pPr lvl="0" fontAlgn="base"/>
            <a:endParaRPr lang="en-GB"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6.xml"/><Relationship Id="rId8" Type="http://schemas.openxmlformats.org/officeDocument/2006/relationships/slideLayout" Target="../slideLayouts/slideLayout25.xml"/><Relationship Id="rId7" Type="http://schemas.openxmlformats.org/officeDocument/2006/relationships/slideLayout" Target="../slideLayouts/slideLayout24.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3" Type="http://schemas.openxmlformats.org/officeDocument/2006/relationships/slideLayout" Target="../slideLayouts/slideLayout20.xml"/><Relationship Id="rId2" Type="http://schemas.openxmlformats.org/officeDocument/2006/relationships/slideLayout" Target="../slideLayouts/slideLayout19.xml"/><Relationship Id="rId18" Type="http://schemas.openxmlformats.org/officeDocument/2006/relationships/theme" Target="../theme/theme2.xml"/><Relationship Id="rId17" Type="http://schemas.openxmlformats.org/officeDocument/2006/relationships/slideLayout" Target="../slideLayouts/slideLayout34.xml"/><Relationship Id="rId16" Type="http://schemas.openxmlformats.org/officeDocument/2006/relationships/slideLayout" Target="../slideLayouts/slideLayout33.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1" Type="http://schemas.openxmlformats.org/officeDocument/2006/relationships/slideLayout" Target="../slideLayouts/slideLayout28.xml"/><Relationship Id="rId10" Type="http://schemas.openxmlformats.org/officeDocument/2006/relationships/slideLayout" Target="../slideLayouts/slideLayout27.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3.xml"/><Relationship Id="rId8" Type="http://schemas.openxmlformats.org/officeDocument/2006/relationships/slideLayout" Target="../slideLayouts/slideLayout42.xml"/><Relationship Id="rId7" Type="http://schemas.openxmlformats.org/officeDocument/2006/relationships/slideLayout" Target="../slideLayouts/slideLayout41.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3" Type="http://schemas.openxmlformats.org/officeDocument/2006/relationships/slideLayout" Target="../slideLayouts/slideLayout37.xml"/><Relationship Id="rId2" Type="http://schemas.openxmlformats.org/officeDocument/2006/relationships/slideLayout" Target="../slideLayouts/slideLayout36.xml"/><Relationship Id="rId18" Type="http://schemas.openxmlformats.org/officeDocument/2006/relationships/theme" Target="../theme/theme3.xml"/><Relationship Id="rId17" Type="http://schemas.openxmlformats.org/officeDocument/2006/relationships/slideLayout" Target="../slideLayouts/slideLayout51.xml"/><Relationship Id="rId16" Type="http://schemas.openxmlformats.org/officeDocument/2006/relationships/slideLayout" Target="../slideLayouts/slideLayout50.xml"/><Relationship Id="rId15" Type="http://schemas.openxmlformats.org/officeDocument/2006/relationships/slideLayout" Target="../slideLayouts/slideLayout49.xml"/><Relationship Id="rId14" Type="http://schemas.openxmlformats.org/officeDocument/2006/relationships/slideLayout" Target="../slideLayouts/slideLayout48.xml"/><Relationship Id="rId13" Type="http://schemas.openxmlformats.org/officeDocument/2006/relationships/slideLayout" Target="../slideLayouts/slideLayout47.xml"/><Relationship Id="rId12" Type="http://schemas.openxmlformats.org/officeDocument/2006/relationships/slideLayout" Target="../slideLayouts/slideLayout46.xml"/><Relationship Id="rId11" Type="http://schemas.openxmlformats.org/officeDocument/2006/relationships/slideLayout" Target="../slideLayouts/slideLayout45.xml"/><Relationship Id="rId10" Type="http://schemas.openxmlformats.org/officeDocument/2006/relationships/slideLayout" Target="../slideLayouts/slideLayout44.xml"/><Relationship Id="rId1"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60.xml"/><Relationship Id="rId8" Type="http://schemas.openxmlformats.org/officeDocument/2006/relationships/slideLayout" Target="../slideLayouts/slideLayout59.xml"/><Relationship Id="rId7" Type="http://schemas.openxmlformats.org/officeDocument/2006/relationships/slideLayout" Target="../slideLayouts/slideLayout58.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 Id="rId3" Type="http://schemas.openxmlformats.org/officeDocument/2006/relationships/slideLayout" Target="../slideLayouts/slideLayout54.xml"/><Relationship Id="rId2" Type="http://schemas.openxmlformats.org/officeDocument/2006/relationships/slideLayout" Target="../slideLayouts/slideLayout53.xml"/><Relationship Id="rId12" Type="http://schemas.openxmlformats.org/officeDocument/2006/relationships/theme" Target="../theme/theme4.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Title 1025"/>
          <p:cNvSpPr>
            <a:spLocks noGrp="1"/>
          </p:cNvSpPr>
          <p:nvPr>
            <p:ph type="title"/>
          </p:nvPr>
        </p:nvSpPr>
        <p:spPr>
          <a:xfrm>
            <a:off x="457200" y="274638"/>
            <a:ext cx="8229600" cy="1143000"/>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7" name="Text Placeholder 1026"/>
          <p:cNvSpPr>
            <a:spLocks noGrp="1"/>
          </p:cNvSpPr>
          <p:nvPr>
            <p:ph type="body"/>
          </p:nvPr>
        </p:nvSpPr>
        <p:spPr>
          <a:xfrm>
            <a:off x="457200" y="1600200"/>
            <a:ext cx="8229600" cy="4525963"/>
          </a:xfrm>
          <a:prstGeom prst="rect">
            <a:avLst/>
          </a:prstGeom>
          <a:noFill/>
          <a:ln w="9525">
            <a:noFill/>
          </a:ln>
        </p:spPr>
        <p:txBody>
          <a:bodyPr anchor="t" anchorCtr="0"/>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en-GB" strike="noStrike" noProof="1" dirty="0"/>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en-GB" strike="noStrike" noProof="1" dirty="0"/>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charRg st="0" end="3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7">
                                            <p:txEl>
                                              <p:charRg st="33" end="4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7">
                                            <p:txEl>
                                              <p:charRg st="46" end="5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7">
                                            <p:txEl>
                                              <p:charRg st="58" end="7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7">
                                            <p:txEl>
                                              <p:charRg st="71" end="8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bldLst>
  </p:timing>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074" name="Title 1025"/>
          <p:cNvSpPr>
            <a:spLocks noGrp="1"/>
          </p:cNvSpPr>
          <p:nvPr>
            <p:ph type="title"/>
          </p:nvPr>
        </p:nvSpPr>
        <p:spPr>
          <a:xfrm>
            <a:off x="457200" y="274638"/>
            <a:ext cx="8229600" cy="1143000"/>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7" name="Text Placeholder 1026"/>
          <p:cNvSpPr>
            <a:spLocks noGrp="1"/>
          </p:cNvSpPr>
          <p:nvPr>
            <p:ph type="body"/>
          </p:nvPr>
        </p:nvSpPr>
        <p:spPr>
          <a:xfrm>
            <a:off x="457200" y="1600200"/>
            <a:ext cx="8229600" cy="4525963"/>
          </a:xfrm>
          <a:prstGeom prst="rect">
            <a:avLst/>
          </a:prstGeom>
          <a:noFill/>
          <a:ln w="9525">
            <a:noFill/>
          </a:ln>
        </p:spPr>
        <p:txBody>
          <a:bodyPr anchor="t" anchorCtr="0"/>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en-GB" strike="noStrike" noProof="1" dirty="0"/>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en-GB" strike="noStrike" noProof="1" dirty="0"/>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charRg st="0" end="3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7">
                                            <p:txEl>
                                              <p:charRg st="33" end="4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7">
                                            <p:txEl>
                                              <p:charRg st="46" end="5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7">
                                            <p:txEl>
                                              <p:charRg st="58" end="7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7">
                                            <p:txEl>
                                              <p:charRg st="71" end="8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bldLst>
  </p:timing>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Title 1025"/>
          <p:cNvSpPr>
            <a:spLocks noGrp="1"/>
          </p:cNvSpPr>
          <p:nvPr>
            <p:ph type="title"/>
          </p:nvPr>
        </p:nvSpPr>
        <p:spPr>
          <a:xfrm>
            <a:off x="457200" y="274638"/>
            <a:ext cx="8229600" cy="1143000"/>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7" name="Text Placeholder 1026"/>
          <p:cNvSpPr>
            <a:spLocks noGrp="1"/>
          </p:cNvSpPr>
          <p:nvPr>
            <p:ph type="body"/>
          </p:nvPr>
        </p:nvSpPr>
        <p:spPr>
          <a:xfrm>
            <a:off x="457200" y="1600200"/>
            <a:ext cx="8229600" cy="4525963"/>
          </a:xfrm>
          <a:prstGeom prst="rect">
            <a:avLst/>
          </a:prstGeom>
          <a:noFill/>
          <a:ln w="9525">
            <a:noFill/>
          </a:ln>
        </p:spPr>
        <p:txBody>
          <a:bodyPr anchor="t" anchorCtr="0"/>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en-GB" strike="noStrike" noProof="1" dirty="0"/>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en-GB" strike="noStrike" noProof="1" dirty="0"/>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charRg st="0" end="3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7">
                                            <p:txEl>
                                              <p:charRg st="33" end="4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7">
                                            <p:txEl>
                                              <p:charRg st="46" end="5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7">
                                            <p:txEl>
                                              <p:charRg st="58" end="7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7">
                                            <p:txEl>
                                              <p:charRg st="71" end="8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bldLst>
  </p:timing>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1026" name="Title Placeholder 1"/>
          <p:cNvSpPr>
            <a:spLocks noGrp="1"/>
          </p:cNvSpPr>
          <p:nvPr>
            <p:ph type="title"/>
          </p:nvPr>
        </p:nvSpPr>
        <p:spPr>
          <a:xfrm>
            <a:off x="457200" y="274638"/>
            <a:ext cx="8229600" cy="1143000"/>
          </a:xfrm>
          <a:prstGeom prst="rect">
            <a:avLst/>
          </a:prstGeom>
          <a:noFill/>
          <a:ln w="9525">
            <a:noFill/>
          </a:ln>
        </p:spPr>
        <p:txBody>
          <a:bodyPr anchor="ctr" anchorCtr="0"/>
          <a:p>
            <a:pPr lvl="0"/>
            <a:r>
              <a:rPr dirty="0"/>
              <a:t>Click to edit Master title style</a:t>
            </a:r>
            <a:endParaRPr dirty="0"/>
          </a:p>
        </p:txBody>
      </p:sp>
      <p:sp>
        <p:nvSpPr>
          <p:cNvPr id="1027" name="Text Placeholder 2"/>
          <p:cNvSpPr>
            <a:spLocks noGrp="1"/>
          </p:cNvSpPr>
          <p:nvPr>
            <p:ph type="body" idx="1"/>
          </p:nvPr>
        </p:nvSpPr>
        <p:spPr>
          <a:xfrm>
            <a:off x="457200" y="1600200"/>
            <a:ext cx="8229600" cy="4525963"/>
          </a:xfrm>
          <a:prstGeom prst="rect">
            <a:avLst/>
          </a:prstGeom>
          <a:noFill/>
          <a:ln w="9525">
            <a:noFill/>
          </a:ln>
        </p:spPr>
        <p:txBody>
          <a:bodyPr/>
          <a:p>
            <a:pPr lvl="0"/>
            <a:r>
              <a:rPr dirty="0"/>
              <a:t>Click to edit Master text styles</a:t>
            </a:r>
            <a:endParaRPr dirty="0"/>
          </a:p>
          <a:p>
            <a:pPr lvl="1"/>
            <a:r>
              <a:rPr dirty="0"/>
              <a:t>Second level</a:t>
            </a:r>
            <a:endParaRPr dirty="0"/>
          </a:p>
          <a:p>
            <a:pPr lvl="2"/>
            <a:r>
              <a:rPr dirty="0"/>
              <a:t>Third level</a:t>
            </a:r>
            <a:endParaRPr dirty="0"/>
          </a:p>
          <a:p>
            <a:pPr lvl="3"/>
            <a:r>
              <a:rPr dirty="0"/>
              <a:t>Fourth level</a:t>
            </a:r>
            <a:endParaRPr dirty="0"/>
          </a:p>
          <a:p>
            <a:pPr lvl="4"/>
            <a:r>
              <a:rPr dirty="0"/>
              <a:t>Fifth level</a:t>
            </a:r>
            <a:endParaRPr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8D8F9AB-F0AD-493D-9F1D-3DAA8A4DEE77}"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rgbClr val="898989"/>
                </a:solidFill>
                <a:latin typeface="Calibri" panose="020F0502020204030204" charset="0"/>
              </a:defRPr>
            </a:lvl1pPr>
          </a:lstStyle>
          <a:p>
            <a:pPr lvl="0" eaLnBrk="1" hangingPunct="1">
              <a:buNone/>
            </a:pPr>
            <a:fld id="{9A0DB2DC-4C9A-4742-B13C-FB6460FD350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4" Type="http://schemas.openxmlformats.org/officeDocument/2006/relationships/notesSlide" Target="../notesSlides/notesSlide84.xml"/><Relationship Id="rId3" Type="http://schemas.openxmlformats.org/officeDocument/2006/relationships/slideLayout" Target="../slideLayouts/slideLayout2.xml"/><Relationship Id="rId2" Type="http://schemas.openxmlformats.org/officeDocument/2006/relationships/image" Target="../media/image92.GIF"/><Relationship Id="rId1" Type="http://schemas.openxmlformats.org/officeDocument/2006/relationships/image" Target="../media/image91.GIF"/></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image" Target="../media/image93.pn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image" Target="../media/image94.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2.xml"/><Relationship Id="rId1" Type="http://schemas.openxmlformats.org/officeDocument/2006/relationships/image" Target="../media/image95.pn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7.GIF"/><Relationship Id="rId1" Type="http://schemas.openxmlformats.org/officeDocument/2006/relationships/image" Target="../media/image96.GIF"/></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9.png"/><Relationship Id="rId1" Type="http://schemas.openxmlformats.org/officeDocument/2006/relationships/image" Target="../media/image98.GIF"/></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1.GIF"/><Relationship Id="rId1" Type="http://schemas.openxmlformats.org/officeDocument/2006/relationships/image" Target="../media/image100.GIF"/></Relationships>
</file>

<file path=ppt/slides/_rels/slide10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2.GIF"/></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www.physicsclassroom.com/Physics-Interactives/Reflection-and-Mirrors/Who-Can-See-Who/Who-Can-See-Who-Interactive"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36.xml"/><Relationship Id="rId1" Type="http://schemas.openxmlformats.org/officeDocument/2006/relationships/image" Target="../media/image103.png"/></Relationships>
</file>

<file path=ppt/slides/_rels/slide111.xml.rels><?xml version="1.0" encoding="UTF-8" standalone="yes"?>
<Relationships xmlns="http://schemas.openxmlformats.org/package/2006/relationships"><Relationship Id="rId5" Type="http://schemas.openxmlformats.org/officeDocument/2006/relationships/notesSlide" Target="../notesSlides/notesSlide90.xml"/><Relationship Id="rId4" Type="http://schemas.openxmlformats.org/officeDocument/2006/relationships/slideLayout" Target="../slideLayouts/slideLayout36.xml"/><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image" Target="../media/image104.png"/></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7.png"/></Relationships>
</file>

<file path=ppt/slides/_rels/slide1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image" Target="../media/image108.png"/></Relationships>
</file>

<file path=ppt/slides/_rels/slide1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1.jpe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5.xml"/></Relationships>
</file>

<file path=ppt/slides/_rels/slide117.xml.rels><?xml version="1.0" encoding="UTF-8" standalone="yes"?>
<Relationships xmlns="http://schemas.openxmlformats.org/package/2006/relationships"><Relationship Id="rId5" Type="http://schemas.openxmlformats.org/officeDocument/2006/relationships/notesSlide" Target="../notesSlides/notesSlide93.xml"/><Relationship Id="rId4" Type="http://schemas.openxmlformats.org/officeDocument/2006/relationships/slideLayout" Target="../slideLayouts/slideLayout36.xml"/><Relationship Id="rId3" Type="http://schemas.openxmlformats.org/officeDocument/2006/relationships/image" Target="../media/image114.png"/><Relationship Id="rId2" Type="http://schemas.openxmlformats.org/officeDocument/2006/relationships/image" Target="../media/image113.jpeg"/><Relationship Id="rId1" Type="http://schemas.openxmlformats.org/officeDocument/2006/relationships/image" Target="../media/image112.jpe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2.xml"/><Relationship Id="rId1" Type="http://schemas.openxmlformats.org/officeDocument/2006/relationships/image" Target="../media/image1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2.xml"/><Relationship Id="rId1" Type="http://schemas.openxmlformats.org/officeDocument/2006/relationships/image" Target="../media/image116.png"/></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6.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2.xml"/><Relationship Id="rId1" Type="http://schemas.openxmlformats.org/officeDocument/2006/relationships/image" Target="../media/image117.png"/></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6.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6.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6.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6.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36.xml"/><Relationship Id="rId1" Type="http://schemas.openxmlformats.org/officeDocument/2006/relationships/image" Target="../media/image118.jpeg"/></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6.xml"/></Relationships>
</file>

<file path=ppt/slides/_rels/slide134.xml.rels><?xml version="1.0" encoding="UTF-8" standalone="yes"?>
<Relationships xmlns="http://schemas.openxmlformats.org/package/2006/relationships"><Relationship Id="rId9" Type="http://schemas.openxmlformats.org/officeDocument/2006/relationships/image" Target="../media/image127.png"/><Relationship Id="rId8" Type="http://schemas.openxmlformats.org/officeDocument/2006/relationships/image" Target="../media/image126.png"/><Relationship Id="rId7" Type="http://schemas.openxmlformats.org/officeDocument/2006/relationships/image" Target="../media/image125.png"/><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 Id="rId3" Type="http://schemas.openxmlformats.org/officeDocument/2006/relationships/image" Target="../media/image121.png"/><Relationship Id="rId2" Type="http://schemas.openxmlformats.org/officeDocument/2006/relationships/image" Target="../media/image120.png"/><Relationship Id="rId14" Type="http://schemas.openxmlformats.org/officeDocument/2006/relationships/notesSlide" Target="../notesSlides/notesSlide110.xml"/><Relationship Id="rId13" Type="http://schemas.openxmlformats.org/officeDocument/2006/relationships/slideLayout" Target="../slideLayouts/slideLayout2.xml"/><Relationship Id="rId12" Type="http://schemas.openxmlformats.org/officeDocument/2006/relationships/image" Target="../media/image130.png"/><Relationship Id="rId11" Type="http://schemas.openxmlformats.org/officeDocument/2006/relationships/image" Target="../media/image129.png"/><Relationship Id="rId10" Type="http://schemas.openxmlformats.org/officeDocument/2006/relationships/image" Target="../media/image128.png"/><Relationship Id="rId1" Type="http://schemas.openxmlformats.org/officeDocument/2006/relationships/image" Target="../media/image119.png"/></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2.xml"/><Relationship Id="rId1" Type="http://schemas.openxmlformats.org/officeDocument/2006/relationships/image" Target="../media/image131.png"/></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6.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4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8.xm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19.xml"/><Relationship Id="rId1" Type="http://schemas.openxmlformats.org/officeDocument/2006/relationships/image" Target="../media/image13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40.xml.rels><?xml version="1.0" encoding="UTF-8" standalone="yes"?>
<Relationships xmlns="http://schemas.openxmlformats.org/package/2006/relationships"><Relationship Id="rId4" Type="http://schemas.openxmlformats.org/officeDocument/2006/relationships/notesSlide" Target="../notesSlides/notesSlide116.xml"/><Relationship Id="rId3" Type="http://schemas.openxmlformats.org/officeDocument/2006/relationships/slideLayout" Target="../slideLayouts/slideLayout2.xml"/><Relationship Id="rId2" Type="http://schemas.openxmlformats.org/officeDocument/2006/relationships/image" Target="../media/image134.jpeg"/><Relationship Id="rId1" Type="http://schemas.openxmlformats.org/officeDocument/2006/relationships/image" Target="../media/image133.jpeg"/></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2.xml"/><Relationship Id="rId1" Type="http://schemas.openxmlformats.org/officeDocument/2006/relationships/image" Target="../media/image135.GIF"/></Relationships>
</file>

<file path=ppt/slides/_rels/slide142.xml.rels><?xml version="1.0" encoding="UTF-8" standalone="yes"?>
<Relationships xmlns="http://schemas.openxmlformats.org/package/2006/relationships"><Relationship Id="rId4" Type="http://schemas.openxmlformats.org/officeDocument/2006/relationships/notesSlide" Target="../notesSlides/notesSlide118.xml"/><Relationship Id="rId3" Type="http://schemas.openxmlformats.org/officeDocument/2006/relationships/slideLayout" Target="../slideLayouts/slideLayout2.xml"/><Relationship Id="rId2" Type="http://schemas.openxmlformats.org/officeDocument/2006/relationships/image" Target="../media/image137.jpeg"/><Relationship Id="rId1" Type="http://schemas.openxmlformats.org/officeDocument/2006/relationships/image" Target="../media/image136.jpeg"/></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36.xml"/><Relationship Id="rId1" Type="http://schemas.openxmlformats.org/officeDocument/2006/relationships/image" Target="../media/image138.jpeg"/></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6" Type="http://schemas.openxmlformats.org/officeDocument/2006/relationships/notesSlide" Target="../notesSlides/notesSlide124.xml"/><Relationship Id="rId5" Type="http://schemas.openxmlformats.org/officeDocument/2006/relationships/slideLayout" Target="../slideLayouts/slideLayout2.xml"/><Relationship Id="rId4" Type="http://schemas.openxmlformats.org/officeDocument/2006/relationships/image" Target="../media/image140.png"/><Relationship Id="rId3" Type="http://schemas.openxmlformats.org/officeDocument/2006/relationships/hyperlink" Target="http://upload.wikimedia.org/wikipedia/commons/6/62/Pencil_in_a_bowl_of_water.png" TargetMode="External"/><Relationship Id="rId2" Type="http://schemas.openxmlformats.org/officeDocument/2006/relationships/image" Target="../media/image139.jpeg"/><Relationship Id="rId1" Type="http://schemas.openxmlformats.org/officeDocument/2006/relationships/hyperlink" Target="http://upload.wikimedia.org/wikipedia/commons/b/b9/Refraction-with-soda-straw.jpg" TargetMode="External"/></Relationships>
</file>

<file path=ppt/slides/_rels/slide149.xml.rels><?xml version="1.0" encoding="UTF-8" standalone="yes"?>
<Relationships xmlns="http://schemas.openxmlformats.org/package/2006/relationships"><Relationship Id="rId5" Type="http://schemas.openxmlformats.org/officeDocument/2006/relationships/notesSlide" Target="../notesSlides/notesSlide125.xml"/><Relationship Id="rId4" Type="http://schemas.openxmlformats.org/officeDocument/2006/relationships/slideLayout" Target="../slideLayouts/slideLayout2.xml"/><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image" Target="../media/image14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2.xml"/><Relationship Id="rId1" Type="http://schemas.openxmlformats.org/officeDocument/2006/relationships/image" Target="../media/image144.jpeg"/></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2.xml"/><Relationship Id="rId1" Type="http://schemas.openxmlformats.org/officeDocument/2006/relationships/image" Target="../media/image145.jpeg"/></Relationships>
</file>

<file path=ppt/slides/_rels/slide1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6.jpeg"/></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2.xml"/><Relationship Id="rId1" Type="http://schemas.openxmlformats.org/officeDocument/2006/relationships/image" Target="../media/image147.png"/></Relationships>
</file>

<file path=ppt/slides/_rels/slide1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8.jpeg"/></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2.xml"/><Relationship Id="rId1" Type="http://schemas.openxmlformats.org/officeDocument/2006/relationships/image" Target="../media/image149.png"/></Relationships>
</file>

<file path=ppt/slides/_rels/slide159.xml.rels><?xml version="1.0" encoding="UTF-8" standalone="yes"?>
<Relationships xmlns="http://schemas.openxmlformats.org/package/2006/relationships"><Relationship Id="rId4" Type="http://schemas.openxmlformats.org/officeDocument/2006/relationships/notesSlide" Target="../notesSlides/notesSlide133.xml"/><Relationship Id="rId3" Type="http://schemas.openxmlformats.org/officeDocument/2006/relationships/slideLayout" Target="../slideLayouts/slideLayout2.xml"/><Relationship Id="rId2" Type="http://schemas.openxmlformats.org/officeDocument/2006/relationships/image" Target="../media/image151.png"/><Relationship Id="rId1" Type="http://schemas.openxmlformats.org/officeDocument/2006/relationships/image" Target="../media/image150.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5" Type="http://schemas.openxmlformats.org/officeDocument/2006/relationships/notesSlide" Target="../notesSlides/notesSlide136.xml"/><Relationship Id="rId4" Type="http://schemas.openxmlformats.org/officeDocument/2006/relationships/slideLayout" Target="../slideLayouts/slideLayout2.xml"/><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image" Target="../media/image152.png"/></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2.xml"/><Relationship Id="rId1" Type="http://schemas.openxmlformats.org/officeDocument/2006/relationships/image" Target="../media/image155.png"/></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2.xml"/><Relationship Id="rId1" Type="http://schemas.openxmlformats.org/officeDocument/2006/relationships/image" Target="../media/image156.png"/></Relationships>
</file>

<file path=ppt/slides/_rels/slide171.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2.xml"/><Relationship Id="rId1" Type="http://schemas.openxmlformats.org/officeDocument/2006/relationships/image" Target="../media/image156.png"/></Relationships>
</file>

<file path=ppt/slides/_rels/slide172.xml.rels><?xml version="1.0" encoding="UTF-8" standalone="yes"?>
<Relationships xmlns="http://schemas.openxmlformats.org/package/2006/relationships"><Relationship Id="rId5" Type="http://schemas.openxmlformats.org/officeDocument/2006/relationships/notesSlide" Target="../notesSlides/notesSlide146.xml"/><Relationship Id="rId4" Type="http://schemas.openxmlformats.org/officeDocument/2006/relationships/slideLayout" Target="../slideLayouts/slideLayout2.xml"/><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image" Target="../media/image157.png"/></Relationships>
</file>

<file path=ppt/slides/_rels/slide173.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2.xml"/><Relationship Id="rId1" Type="http://schemas.openxmlformats.org/officeDocument/2006/relationships/image" Target="../media/image160.png"/></Relationships>
</file>

<file path=ppt/slides/_rels/slide17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66.png"/><Relationship Id="rId7" Type="http://schemas.openxmlformats.org/officeDocument/2006/relationships/image" Target="../media/image165.png"/><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 Id="rId3" Type="http://schemas.openxmlformats.org/officeDocument/2006/relationships/image" Target="../media/image161.png"/><Relationship Id="rId2" Type="http://schemas.openxmlformats.org/officeDocument/2006/relationships/image" Target="../media/image156.png"/><Relationship Id="rId10" Type="http://schemas.openxmlformats.org/officeDocument/2006/relationships/notesSlide" Target="../notesSlides/notesSlide148.xml"/><Relationship Id="rId1" Type="http://schemas.openxmlformats.org/officeDocument/2006/relationships/image" Target="../media/image160.png"/></Relationships>
</file>

<file path=ppt/slides/_rels/slide175.xml.rels><?xml version="1.0" encoding="UTF-8" standalone="yes"?>
<Relationships xmlns="http://schemas.openxmlformats.org/package/2006/relationships"><Relationship Id="rId6" Type="http://schemas.openxmlformats.org/officeDocument/2006/relationships/notesSlide" Target="../notesSlides/notesSlide149.xml"/><Relationship Id="rId5" Type="http://schemas.openxmlformats.org/officeDocument/2006/relationships/slideLayout" Target="../slideLayouts/slideLayout2.xml"/><Relationship Id="rId4" Type="http://schemas.openxmlformats.org/officeDocument/2006/relationships/image" Target="../media/image168.png"/><Relationship Id="rId3" Type="http://schemas.openxmlformats.org/officeDocument/2006/relationships/image" Target="../media/image167.png"/><Relationship Id="rId2" Type="http://schemas.openxmlformats.org/officeDocument/2006/relationships/image" Target="../media/image163.png"/><Relationship Id="rId1" Type="http://schemas.openxmlformats.org/officeDocument/2006/relationships/image" Target="../media/image160.png"/></Relationships>
</file>

<file path=ppt/slides/_rels/slide176.xml.rels><?xml version="1.0" encoding="UTF-8" standalone="yes"?>
<Relationships xmlns="http://schemas.openxmlformats.org/package/2006/relationships"><Relationship Id="rId8" Type="http://schemas.openxmlformats.org/officeDocument/2006/relationships/vmlDrawing" Target="../drawings/vmlDrawing14.vml"/><Relationship Id="rId7" Type="http://schemas.openxmlformats.org/officeDocument/2006/relationships/slideLayout" Target="../slideLayouts/slideLayout2.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 Id="rId3" Type="http://schemas.openxmlformats.org/officeDocument/2006/relationships/image" Target="../media/image170.png"/><Relationship Id="rId2" Type="http://schemas.openxmlformats.org/officeDocument/2006/relationships/image" Target="../media/image169.wmf"/><Relationship Id="rId1" Type="http://schemas.openxmlformats.org/officeDocument/2006/relationships/oleObject" Target="../embeddings/oleObject22.bin"/></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2.xml"/><Relationship Id="rId1" Type="http://schemas.openxmlformats.org/officeDocument/2006/relationships/image" Target="../media/image138.jpeg"/></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35.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36.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36.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36.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36.xml"/></Relationships>
</file>

<file path=ppt/slides/_rels/slide184.xml.rels><?xml version="1.0" encoding="UTF-8" standalone="yes"?>
<Relationships xmlns="http://schemas.openxmlformats.org/package/2006/relationships"><Relationship Id="rId4" Type="http://schemas.openxmlformats.org/officeDocument/2006/relationships/notesSlide" Target="../notesSlides/notesSlide157.xml"/><Relationship Id="rId3" Type="http://schemas.openxmlformats.org/officeDocument/2006/relationships/slideLayout" Target="../slideLayouts/slideLayout36.xml"/><Relationship Id="rId2" Type="http://schemas.openxmlformats.org/officeDocument/2006/relationships/image" Target="../media/image172.png"/><Relationship Id="rId1" Type="http://schemas.openxmlformats.org/officeDocument/2006/relationships/image" Target="../media/image171.png"/></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158.xml"/><Relationship Id="rId2" Type="http://schemas.openxmlformats.org/officeDocument/2006/relationships/slideLayout" Target="../slideLayouts/slideLayout36.xml"/><Relationship Id="rId1" Type="http://schemas.openxmlformats.org/officeDocument/2006/relationships/image" Target="../media/image173.png"/></Relationships>
</file>

<file path=ppt/slides/_rels/slide186.xml.rels><?xml version="1.0" encoding="UTF-8" standalone="yes"?>
<Relationships xmlns="http://schemas.openxmlformats.org/package/2006/relationships"><Relationship Id="rId8" Type="http://schemas.openxmlformats.org/officeDocument/2006/relationships/notesSlide" Target="../notesSlides/notesSlide159.xml"/><Relationship Id="rId7" Type="http://schemas.openxmlformats.org/officeDocument/2006/relationships/vmlDrawing" Target="../drawings/vmlDrawing15.vml"/><Relationship Id="rId6" Type="http://schemas.openxmlformats.org/officeDocument/2006/relationships/slideLayout" Target="../slideLayouts/slideLayout36.xml"/><Relationship Id="rId5" Type="http://schemas.openxmlformats.org/officeDocument/2006/relationships/image" Target="../media/image176.jpeg"/><Relationship Id="rId4" Type="http://schemas.openxmlformats.org/officeDocument/2006/relationships/image" Target="../media/image175.png"/><Relationship Id="rId3" Type="http://schemas.openxmlformats.org/officeDocument/2006/relationships/oleObject" Target="../embeddings/oleObject24.bin"/><Relationship Id="rId2" Type="http://schemas.openxmlformats.org/officeDocument/2006/relationships/image" Target="../media/image174.png"/><Relationship Id="rId1" Type="http://schemas.openxmlformats.org/officeDocument/2006/relationships/oleObject" Target="../embeddings/oleObject23.bin"/></Relationships>
</file>

<file path=ppt/slides/_rels/slide187.xml.rels><?xml version="1.0" encoding="UTF-8" standalone="yes"?>
<Relationships xmlns="http://schemas.openxmlformats.org/package/2006/relationships"><Relationship Id="rId4" Type="http://schemas.openxmlformats.org/officeDocument/2006/relationships/notesSlide" Target="../notesSlides/notesSlide160.xml"/><Relationship Id="rId3" Type="http://schemas.openxmlformats.org/officeDocument/2006/relationships/slideLayout" Target="../slideLayouts/slideLayout36.xml"/><Relationship Id="rId2" Type="http://schemas.openxmlformats.org/officeDocument/2006/relationships/image" Target="../media/image178.jpeg"/><Relationship Id="rId1" Type="http://schemas.openxmlformats.org/officeDocument/2006/relationships/image" Target="../media/image177.png"/></Relationships>
</file>

<file path=ppt/slides/_rels/slide188.xml.rels><?xml version="1.0" encoding="UTF-8" standalone="yes"?>
<Relationships xmlns="http://schemas.openxmlformats.org/package/2006/relationships"><Relationship Id="rId4" Type="http://schemas.openxmlformats.org/officeDocument/2006/relationships/notesSlide" Target="../notesSlides/notesSlide161.xml"/><Relationship Id="rId3" Type="http://schemas.openxmlformats.org/officeDocument/2006/relationships/slideLayout" Target="../slideLayouts/slideLayout36.xml"/><Relationship Id="rId2" Type="http://schemas.openxmlformats.org/officeDocument/2006/relationships/image" Target="../media/image180.jpeg"/><Relationship Id="rId1" Type="http://schemas.openxmlformats.org/officeDocument/2006/relationships/image" Target="../media/image179.jpeg"/></Relationships>
</file>

<file path=ppt/slides/_rels/slide189.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image" Target="../media/image182.png"/><Relationship Id="rId1" Type="http://schemas.openxmlformats.org/officeDocument/2006/relationships/image" Target="../media/image181.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90.xml.rels><?xml version="1.0" encoding="UTF-8" standalone="yes"?>
<Relationships xmlns="http://schemas.openxmlformats.org/package/2006/relationships"><Relationship Id="rId2" Type="http://schemas.openxmlformats.org/officeDocument/2006/relationships/slideLayout" Target="../slideLayouts/slideLayout36.xml"/><Relationship Id="rId1" Type="http://schemas.openxmlformats.org/officeDocument/2006/relationships/image" Target="../media/image183.jpeg"/></Relationships>
</file>

<file path=ppt/slides/_rels/slide191.xml.rels><?xml version="1.0" encoding="UTF-8" standalone="yes"?>
<Relationships xmlns="http://schemas.openxmlformats.org/package/2006/relationships"><Relationship Id="rId2" Type="http://schemas.openxmlformats.org/officeDocument/2006/relationships/slideLayout" Target="../slideLayouts/slideLayout36.xml"/><Relationship Id="rId1" Type="http://schemas.openxmlformats.org/officeDocument/2006/relationships/image" Target="../media/image184.jpeg"/></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8.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9.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9.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9.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9.xml"/></Relationships>
</file>

<file path=ppt/slides/_rels/slide199.xml.rels><?xml version="1.0" encoding="UTF-8" standalone="yes"?>
<Relationships xmlns="http://schemas.openxmlformats.org/package/2006/relationships"><Relationship Id="rId2" Type="http://schemas.openxmlformats.org/officeDocument/2006/relationships/slideLayout" Target="../slideLayouts/slideLayout36.xml"/><Relationship Id="rId1" Type="http://schemas.openxmlformats.org/officeDocument/2006/relationships/image" Target="../media/image185.GI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200.xml.rels><?xml version="1.0" encoding="UTF-8" standalone="yes"?>
<Relationships xmlns="http://schemas.openxmlformats.org/package/2006/relationships"><Relationship Id="rId3" Type="http://schemas.openxmlformats.org/officeDocument/2006/relationships/notesSlide" Target="../notesSlides/notesSlide168.xml"/><Relationship Id="rId2" Type="http://schemas.openxmlformats.org/officeDocument/2006/relationships/slideLayout" Target="../slideLayouts/slideLayout36.xml"/><Relationship Id="rId1" Type="http://schemas.openxmlformats.org/officeDocument/2006/relationships/image" Target="../media/image186.jpeg"/></Relationships>
</file>

<file path=ppt/slides/_rels/slide201.xml.rels><?xml version="1.0" encoding="UTF-8" standalone="yes"?>
<Relationships xmlns="http://schemas.openxmlformats.org/package/2006/relationships"><Relationship Id="rId3" Type="http://schemas.openxmlformats.org/officeDocument/2006/relationships/notesSlide" Target="../notesSlides/notesSlide169.xml"/><Relationship Id="rId2" Type="http://schemas.openxmlformats.org/officeDocument/2006/relationships/slideLayout" Target="../slideLayouts/slideLayout36.xml"/><Relationship Id="rId1" Type="http://schemas.openxmlformats.org/officeDocument/2006/relationships/image" Target="../media/image187.jpeg"/></Relationships>
</file>

<file path=ppt/slides/_rels/slide202.xml.rels><?xml version="1.0" encoding="UTF-8" standalone="yes"?>
<Relationships xmlns="http://schemas.openxmlformats.org/package/2006/relationships"><Relationship Id="rId3" Type="http://schemas.openxmlformats.org/officeDocument/2006/relationships/notesSlide" Target="../notesSlides/notesSlide170.xml"/><Relationship Id="rId2" Type="http://schemas.openxmlformats.org/officeDocument/2006/relationships/slideLayout" Target="../slideLayouts/slideLayout36.xml"/><Relationship Id="rId1" Type="http://schemas.openxmlformats.org/officeDocument/2006/relationships/image" Target="../media/image188.jpeg"/></Relationships>
</file>

<file path=ppt/slides/_rels/slide203.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89.GIF"/></Relationships>
</file>

<file path=ppt/slides/_rels/slide204.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90.GIF"/></Relationships>
</file>

<file path=ppt/slides/_rels/slide20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91.png"/></Relationships>
</file>

<file path=ppt/slides/_rels/slide206.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92.png"/></Relationships>
</file>

<file path=ppt/slides/_rels/slide207.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93.png"/></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9.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9.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9.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9.xml"/></Relationships>
</file>

<file path=ppt/slides/_rels/slide214.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94.jpeg"/></Relationships>
</file>

<file path=ppt/slides/_rels/slide21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95.jpeg"/></Relationships>
</file>

<file path=ppt/slides/_rels/slide216.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96.jpeg"/></Relationships>
</file>

<file path=ppt/slides/_rels/slide217.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97.jpeg"/></Relationships>
</file>

<file path=ppt/slides/_rels/slide218.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98.jpeg"/></Relationships>
</file>

<file path=ppt/slides/_rels/slide219.xml.rels><?xml version="1.0" encoding="UTF-8" standalone="yes"?>
<Relationships xmlns="http://schemas.openxmlformats.org/package/2006/relationships"><Relationship Id="rId3" Type="http://schemas.openxmlformats.org/officeDocument/2006/relationships/notesSlide" Target="../notesSlides/notesSlide177.xml"/><Relationship Id="rId2" Type="http://schemas.openxmlformats.org/officeDocument/2006/relationships/slideLayout" Target="../slideLayouts/slideLayout2.xml"/><Relationship Id="rId1" Type="http://schemas.openxmlformats.org/officeDocument/2006/relationships/image" Target="../media/image199.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2.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9" Type="http://schemas.openxmlformats.org/officeDocument/2006/relationships/image" Target="../media/image204.jpeg"/><Relationship Id="rId8" Type="http://schemas.openxmlformats.org/officeDocument/2006/relationships/hyperlink" Target="http://images.google.co.uk/imgres?imgurl=http://www.letsgodigital.org/images/artikelen/21/jvc-video-cameras.jpg&amp;imgrefurl=http://www.letsgodigital.org/en/16540/jvc-video-cameras/&amp;usg=__nNzmp-tuc0UrKMKwnb3T4WZY2tQ=&amp;h=408&amp;w=530&amp;sz=93&amp;hl=en&amp;start=1&amp;um=1&amp;itbs=1&amp;tbnid=D0CSpFU1KjPj4M:&amp;tbnh=102&amp;tbnw=132&amp;prev=/images%3Fq%3Dvideo%2Bcameras%26um%3D1%26hl%3Den%26rlz%3D1T4GPEA_enGB311GB323%26tbs%3Disch:1" TargetMode="External"/><Relationship Id="rId7" Type="http://schemas.openxmlformats.org/officeDocument/2006/relationships/image" Target="../media/image203.jpeg"/><Relationship Id="rId6" Type="http://schemas.openxmlformats.org/officeDocument/2006/relationships/image" Target="../media/image202.jpeg"/><Relationship Id="rId5" Type="http://schemas.openxmlformats.org/officeDocument/2006/relationships/hyperlink" Target="http://images.google.co.uk/imgres?imgurl=http://www.livingroom.org.au/photolog/casio-exilim-ex-z1000.jpg&amp;imgrefurl=http://www.livingroom.org.au/photolog/reviews/casio_exilim_exz1000_review_at_camerascouk.php&amp;usg=__iZK7KLZSwKZmWf-iW5UJCFYUOHg=&amp;h=688&amp;w=731&amp;sz=261&amp;hl=en&amp;start=2&amp;um=1&amp;itbs=1&amp;tbnid=eqmEK1WeVSr_NM:&amp;tbnh=133&amp;tbnw=141&amp;prev=/images%3Fq%3Dcameras%26um%3D1%26hl%3Den%26sa%3DN%26rlz%3D1T4GPEA_enGB311GB323%26tbs%3Disch:1" TargetMode="External"/><Relationship Id="rId4" Type="http://schemas.openxmlformats.org/officeDocument/2006/relationships/image" Target="../media/image201.jpeg"/><Relationship Id="rId3" Type="http://schemas.openxmlformats.org/officeDocument/2006/relationships/hyperlink" Target="http://images.google.co.uk/imgres?imgurl=http://ursispaltenstein.ch/blog/images/uploads_img/antique_19th_century_cameras.jpg&amp;imgrefurl=http://www.ursispaltenstein.ch/blog/weblog.php%3F/weblog/2007/02/&amp;usg=__Iqopir-OE2a8JhAp--dCu2aZzbE=&amp;h=363&amp;w=400&amp;sz=24&amp;hl=en&amp;start=12&amp;um=1&amp;itbs=1&amp;tbnid=1po_9u5_GSQfNM:&amp;tbnh=113&amp;tbnw=124&amp;prev=/images%3Fq%3Dcameras%26um%3D1%26hl%3Den%26sa%3DN%26rlz%3D1T4GPEA_enGB311GB323%26tbs%3Disch:1" TargetMode="External"/><Relationship Id="rId2" Type="http://schemas.openxmlformats.org/officeDocument/2006/relationships/image" Target="../media/image200.jpeg"/><Relationship Id="rId11" Type="http://schemas.openxmlformats.org/officeDocument/2006/relationships/notesSlide" Target="../notesSlides/notesSlide180.xml"/><Relationship Id="rId10" Type="http://schemas.openxmlformats.org/officeDocument/2006/relationships/slideLayout" Target="../slideLayouts/slideLayout19.xml"/><Relationship Id="rId1" Type="http://schemas.openxmlformats.org/officeDocument/2006/relationships/hyperlink" Target="http://images.google.co.uk/imgres?imgurl=http://www.conita.com/files.php%3Ffile%3Da2020_150768165.jpg&amp;imgrefurl=http://www.conita.com/Digital-Cameras/Nikon-Digital-Cameras/Nikon-D50-Digital-Camera-Review.html&amp;usg=__fQ3yr687JW90Nov4tU6FEpTN_tw=&amp;h=300&amp;w=300&amp;sz=13&amp;hl=en&amp;start=4&amp;um=1&amp;itbs=1&amp;tbnid=hzzdukjk9wnkaM:&amp;tbnh=116&amp;tbnw=116&amp;prev=/images%3Fq%3Dcameras%26um%3D1%26hl%3Den%26sa%3DN%26rlz%3D1T4GPEA_enGB311GB323%26tbs%3Disch:1" TargetMode="Externa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9.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9.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35.xml"/></Relationships>
</file>

<file path=ppt/slides/_rels/slide226.xml.rels><?xml version="1.0" encoding="UTF-8" standalone="yes"?>
<Relationships xmlns="http://schemas.openxmlformats.org/package/2006/relationships"><Relationship Id="rId3" Type="http://schemas.openxmlformats.org/officeDocument/2006/relationships/notesSlide" Target="../notesSlides/notesSlide184.xml"/><Relationship Id="rId2" Type="http://schemas.openxmlformats.org/officeDocument/2006/relationships/slideLayout" Target="../slideLayouts/slideLayout2.xml"/><Relationship Id="rId1" Type="http://schemas.openxmlformats.org/officeDocument/2006/relationships/image" Target="../media/image205.jpeg"/></Relationships>
</file>

<file path=ppt/slides/_rels/slide227.xml.rels><?xml version="1.0" encoding="UTF-8" standalone="yes"?>
<Relationships xmlns="http://schemas.openxmlformats.org/package/2006/relationships"><Relationship Id="rId5" Type="http://schemas.openxmlformats.org/officeDocument/2006/relationships/notesSlide" Target="../notesSlides/notesSlide185.xml"/><Relationship Id="rId4" Type="http://schemas.openxmlformats.org/officeDocument/2006/relationships/slideLayout" Target="../slideLayouts/slideLayout2.xml"/><Relationship Id="rId3" Type="http://schemas.openxmlformats.org/officeDocument/2006/relationships/image" Target="../media/image208.png"/><Relationship Id="rId2" Type="http://schemas.openxmlformats.org/officeDocument/2006/relationships/image" Target="../media/image207.jpeg"/><Relationship Id="rId1" Type="http://schemas.openxmlformats.org/officeDocument/2006/relationships/image" Target="../media/image206.png"/></Relationships>
</file>

<file path=ppt/slides/_rels/slide2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9.jpeg"/></Relationships>
</file>

<file path=ppt/slides/_rels/slide2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0.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35.xml"/></Relationships>
</file>

<file path=ppt/slides/_rels/slide232.xml.rels><?xml version="1.0" encoding="UTF-8" standalone="yes"?>
<Relationships xmlns="http://schemas.openxmlformats.org/package/2006/relationships"><Relationship Id="rId4" Type="http://schemas.openxmlformats.org/officeDocument/2006/relationships/notesSlide" Target="../notesSlides/notesSlide188.xml"/><Relationship Id="rId3" Type="http://schemas.openxmlformats.org/officeDocument/2006/relationships/slideLayout" Target="../slideLayouts/slideLayout58.xml"/><Relationship Id="rId2" Type="http://schemas.openxmlformats.org/officeDocument/2006/relationships/image" Target="../media/image212.png"/><Relationship Id="rId1" Type="http://schemas.openxmlformats.org/officeDocument/2006/relationships/image" Target="../media/image211.jpeg"/></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58.xml"/></Relationships>
</file>

<file path=ppt/slides/_rels/slide234.xml.rels><?xml version="1.0" encoding="UTF-8" standalone="yes"?>
<Relationships xmlns="http://schemas.openxmlformats.org/package/2006/relationships"><Relationship Id="rId4" Type="http://schemas.openxmlformats.org/officeDocument/2006/relationships/notesSlide" Target="../notesSlides/notesSlide190.xml"/><Relationship Id="rId3" Type="http://schemas.openxmlformats.org/officeDocument/2006/relationships/slideLayout" Target="../slideLayouts/slideLayout58.xml"/><Relationship Id="rId2" Type="http://schemas.openxmlformats.org/officeDocument/2006/relationships/image" Target="../media/image213.jpeg"/><Relationship Id="rId1" Type="http://schemas.openxmlformats.org/officeDocument/2006/relationships/image" Target="../media/image211.jpeg"/></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35.xml"/></Relationships>
</file>

<file path=ppt/slides/_rels/slide236.xml.rels><?xml version="1.0" encoding="UTF-8" standalone="yes"?>
<Relationships xmlns="http://schemas.openxmlformats.org/package/2006/relationships"><Relationship Id="rId3" Type="http://schemas.openxmlformats.org/officeDocument/2006/relationships/notesSlide" Target="../notesSlides/notesSlide192.xml"/><Relationship Id="rId2" Type="http://schemas.openxmlformats.org/officeDocument/2006/relationships/slideLayout" Target="../slideLayouts/slideLayout36.xml"/><Relationship Id="rId1" Type="http://schemas.openxmlformats.org/officeDocument/2006/relationships/image" Target="../media/image214.png"/></Relationships>
</file>

<file path=ppt/slides/_rels/slide237.xml.rels><?xml version="1.0" encoding="UTF-8" standalone="yes"?>
<Relationships xmlns="http://schemas.openxmlformats.org/package/2006/relationships"><Relationship Id="rId3" Type="http://schemas.openxmlformats.org/officeDocument/2006/relationships/notesSlide" Target="../notesSlides/notesSlide193.xml"/><Relationship Id="rId2" Type="http://schemas.openxmlformats.org/officeDocument/2006/relationships/slideLayout" Target="../slideLayouts/slideLayout36.xml"/><Relationship Id="rId1" Type="http://schemas.openxmlformats.org/officeDocument/2006/relationships/image" Target="../media/image215.png"/></Relationships>
</file>

<file path=ppt/slides/_rels/slide238.xml.rels><?xml version="1.0" encoding="UTF-8" standalone="yes"?>
<Relationships xmlns="http://schemas.openxmlformats.org/package/2006/relationships"><Relationship Id="rId3" Type="http://schemas.openxmlformats.org/officeDocument/2006/relationships/notesSlide" Target="../notesSlides/notesSlide194.xml"/><Relationship Id="rId2" Type="http://schemas.openxmlformats.org/officeDocument/2006/relationships/slideLayout" Target="../slideLayouts/slideLayout36.xml"/><Relationship Id="rId1" Type="http://schemas.openxmlformats.org/officeDocument/2006/relationships/image" Target="../media/image216.png"/></Relationships>
</file>

<file path=ppt/slides/_rels/slide239.xml.rels><?xml version="1.0" encoding="UTF-8" standalone="yes"?>
<Relationships xmlns="http://schemas.openxmlformats.org/package/2006/relationships"><Relationship Id="rId3" Type="http://schemas.openxmlformats.org/officeDocument/2006/relationships/notesSlide" Target="../notesSlides/notesSlide195.xml"/><Relationship Id="rId2" Type="http://schemas.openxmlformats.org/officeDocument/2006/relationships/slideLayout" Target="../slideLayouts/slideLayout36.xml"/><Relationship Id="rId1" Type="http://schemas.openxmlformats.org/officeDocument/2006/relationships/image" Target="../media/image21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240.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microsoft.com/office/2007/relationships/hdphoto" Target="../media/image219.wdp"/><Relationship Id="rId1" Type="http://schemas.openxmlformats.org/officeDocument/2006/relationships/image" Target="../media/image218.png"/></Relationships>
</file>

<file path=ppt/slides/_rels/slide241.xml.rels><?xml version="1.0" encoding="UTF-8" standalone="yes"?>
<Relationships xmlns="http://schemas.openxmlformats.org/package/2006/relationships"><Relationship Id="rId3" Type="http://schemas.openxmlformats.org/officeDocument/2006/relationships/notesSlide" Target="../notesSlides/notesSlide196.xml"/><Relationship Id="rId2" Type="http://schemas.openxmlformats.org/officeDocument/2006/relationships/slideLayout" Target="../slideLayouts/slideLayout36.xml"/><Relationship Id="rId1" Type="http://schemas.openxmlformats.org/officeDocument/2006/relationships/image" Target="../media/image220.png"/></Relationships>
</file>

<file path=ppt/slides/_rels/slide242.xml.rels><?xml version="1.0" encoding="UTF-8" standalone="yes"?>
<Relationships xmlns="http://schemas.openxmlformats.org/package/2006/relationships"><Relationship Id="rId9" Type="http://schemas.openxmlformats.org/officeDocument/2006/relationships/hyperlink" Target="http://www.phy.ntnu.edu.tw/ntnujava/index.php?topic=206.0" TargetMode="External"/><Relationship Id="rId8" Type="http://schemas.openxmlformats.org/officeDocument/2006/relationships/hyperlink" Target="http://subscription.echalk.co.uk/Science/physics/reflection/virtualImage.html" TargetMode="External"/><Relationship Id="rId7" Type="http://schemas.openxmlformats.org/officeDocument/2006/relationships/hyperlink" Target="http://www.phy.ntnu.edu.tw/ntnujava/index.php?topic=290.0" TargetMode="External"/><Relationship Id="rId6" Type="http://schemas.openxmlformats.org/officeDocument/2006/relationships/hyperlink" Target="http://www.freezeray.com/flashFiles/planeMirror.htm" TargetMode="External"/><Relationship Id="rId5" Type="http://schemas.openxmlformats.org/officeDocument/2006/relationships/hyperlink" Target="http://www.freezeray.com/flashFiles/Reflection1.htm" TargetMode="External"/><Relationship Id="rId42" Type="http://schemas.openxmlformats.org/officeDocument/2006/relationships/notesSlide" Target="../notesSlides/notesSlide197.xml"/><Relationship Id="rId41" Type="http://schemas.openxmlformats.org/officeDocument/2006/relationships/slideLayout" Target="../slideLayouts/slideLayout2.xml"/><Relationship Id="rId40" Type="http://schemas.openxmlformats.org/officeDocument/2006/relationships/hyperlink" Target="http://www.phy.ntnu.edu.tw/ntnujava/index.php?topic=167.0" TargetMode="External"/><Relationship Id="rId4" Type="http://schemas.openxmlformats.org/officeDocument/2006/relationships/hyperlink" Target="http://www.freezeray.com/flashFiles/Mirror.htm" TargetMode="External"/><Relationship Id="rId39" Type="http://schemas.openxmlformats.org/officeDocument/2006/relationships/hyperlink" Target="http://www.ngsir.netfirms.com/englishhtm/Diffraction3.htm" TargetMode="External"/><Relationship Id="rId38" Type="http://schemas.openxmlformats.org/officeDocument/2006/relationships/hyperlink" Target="http://www.bbc.co.uk/schools/gcsebitesize/science/aqa/radiation/sendingrev1.shtml" TargetMode="External"/><Relationship Id="rId37" Type="http://schemas.openxmlformats.org/officeDocument/2006/relationships/hyperlink" Target="http://www.ngsir.netfirms.com/englishhtm/Diffraction2.htm" TargetMode="External"/><Relationship Id="rId36" Type="http://schemas.openxmlformats.org/officeDocument/2006/relationships/hyperlink" Target="http://www.ngsir.netfirms.com/englishhtm/Diffraction.htm" TargetMode="External"/><Relationship Id="rId35" Type="http://schemas.openxmlformats.org/officeDocument/2006/relationships/hyperlink" Target="http://www.phy.ntnu.edu.tw/ntnujava/index.php?topic=128.0" TargetMode="External"/><Relationship Id="rId34" Type="http://schemas.openxmlformats.org/officeDocument/2006/relationships/hyperlink" Target="http://www.walter-fendt.de/ph14e/singleslit.htm" TargetMode="External"/><Relationship Id="rId33" Type="http://schemas.openxmlformats.org/officeDocument/2006/relationships/hyperlink" Target="http://phet.colorado.edu/new/simulations/sims.php?sim=Wave_Interference" TargetMode="External"/><Relationship Id="rId32" Type="http://schemas.openxmlformats.org/officeDocument/2006/relationships/hyperlink" Target="http://www.ngsir.netfirms.com/englishhtm/RefractionByPrism.htm" TargetMode="External"/><Relationship Id="rId31" Type="http://schemas.openxmlformats.org/officeDocument/2006/relationships/hyperlink" Target="http://www.ionaphysics.org/lab/Explore/dswmedia/prism.htm" TargetMode="External"/><Relationship Id="rId30" Type="http://schemas.openxmlformats.org/officeDocument/2006/relationships/hyperlink" Target="http://www.phy.ntnu.edu.tw/ntnujava/index.php?topic=415.0" TargetMode="External"/><Relationship Id="rId3" Type="http://schemas.openxmlformats.org/officeDocument/2006/relationships/hyperlink" Target="http://www.freezeray.com/flashFiles/MirrorSummary.htm" TargetMode="External"/><Relationship Id="rId29" Type="http://schemas.openxmlformats.org/officeDocument/2006/relationships/hyperlink" Target="http://www.freezeray.com/flashFiles/prism.htm" TargetMode="External"/><Relationship Id="rId28" Type="http://schemas.openxmlformats.org/officeDocument/2006/relationships/hyperlink" Target="http://www.phy.ntnu.edu.tw/ntnujava/index.php?topic=200.0" TargetMode="External"/><Relationship Id="rId27" Type="http://schemas.openxmlformats.org/officeDocument/2006/relationships/hyperlink" Target="http://www.phy.ntnu.edu.tw/ntnujava/index.php?topic=43.0" TargetMode="External"/><Relationship Id="rId26" Type="http://schemas.openxmlformats.org/officeDocument/2006/relationships/hyperlink" Target="http://www.phy.ntnu.edu.tw/ntnujava/index.php?topic=378.0" TargetMode="External"/><Relationship Id="rId25" Type="http://schemas.openxmlformats.org/officeDocument/2006/relationships/hyperlink" Target="http://www.phy.ntnu.edu.tw/ntnujava/index.php?topic=303.0" TargetMode="External"/><Relationship Id="rId24" Type="http://schemas.openxmlformats.org/officeDocument/2006/relationships/hyperlink" Target="http://www.phy.ntnu.edu.tw/ntnujava/index.php?topic=49.0" TargetMode="External"/><Relationship Id="rId23" Type="http://schemas.openxmlformats.org/officeDocument/2006/relationships/hyperlink" Target="http://www.freezeray.com/flashFiles/Refraction1.htm" TargetMode="External"/><Relationship Id="rId22" Type="http://schemas.openxmlformats.org/officeDocument/2006/relationships/hyperlink" Target="http://www.freezeray.com/flashFiles/TotalInternalReflection.htm" TargetMode="External"/><Relationship Id="rId21" Type="http://schemas.openxmlformats.org/officeDocument/2006/relationships/hyperlink" Target="http://www.phy.ntnu.edu.tw/ntnujava/index.php?topic=412.0" TargetMode="External"/><Relationship Id="rId20" Type="http://schemas.openxmlformats.org/officeDocument/2006/relationships/hyperlink" Target="http://www.phy.ntnu.edu.tw/ntnujava/index.php?topic=414.0" TargetMode="External"/><Relationship Id="rId2" Type="http://schemas.openxmlformats.org/officeDocument/2006/relationships/hyperlink" Target="http://subscription.echalk.co.uk/index.htm" TargetMode="External"/><Relationship Id="rId19" Type="http://schemas.openxmlformats.org/officeDocument/2006/relationships/hyperlink" Target="http://www.phy.ntnu.edu.tw/ntnujava/index.php?topic=152.0" TargetMode="External"/><Relationship Id="rId18" Type="http://schemas.openxmlformats.org/officeDocument/2006/relationships/hyperlink" Target="http://www.phy.ntnu.edu.tw/ntnujava/index.php?topic=45.0" TargetMode="External"/><Relationship Id="rId17" Type="http://schemas.openxmlformats.org/officeDocument/2006/relationships/hyperlink" Target="http://www.walter-fendt.de/ph14e/huygenspr.htm" TargetMode="External"/><Relationship Id="rId16" Type="http://schemas.openxmlformats.org/officeDocument/2006/relationships/hyperlink" Target="http://www.walter-fendt.de/ph14e/refraction.htm" TargetMode="External"/><Relationship Id="rId15" Type="http://schemas.openxmlformats.org/officeDocument/2006/relationships/hyperlink" Target="http://www.freezeray.com/flashFiles/Refraction2.htm" TargetMode="External"/><Relationship Id="rId14" Type="http://schemas.openxmlformats.org/officeDocument/2006/relationships/hyperlink" Target="http://www.freezeray.com/flashFiles/GlassBlock.htm" TargetMode="External"/><Relationship Id="rId13" Type="http://schemas.openxmlformats.org/officeDocument/2006/relationships/hyperlink" Target="http://phet.colorado.edu/en/simulation/bending-light" TargetMode="External"/><Relationship Id="rId12" Type="http://schemas.openxmlformats.org/officeDocument/2006/relationships/hyperlink" Target="http://www.phy.ntnu.edu.tw/ntnujava/index.php?topic=373.0" TargetMode="External"/><Relationship Id="rId11" Type="http://schemas.openxmlformats.org/officeDocument/2006/relationships/hyperlink" Target="http://www.phy.ntnu.edu.tw/ntnujava/index.php?topic=121.0" TargetMode="External"/><Relationship Id="rId10" Type="http://schemas.openxmlformats.org/officeDocument/2006/relationships/hyperlink" Target="http://www.phy.ntnu.edu.tw/ntnujava/index.php?topic=183.0" TargetMode="External"/><Relationship Id="rId1" Type="http://schemas.openxmlformats.org/officeDocument/2006/relationships/hyperlink" Target="http://www.phy.ntnu.edu.tw/ntnujava/index.php?topic=458.0" TargetMode="Externa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8.xml"/></Relationships>
</file>

<file path=ppt/slides/_rels/slide245.xml.rels><?xml version="1.0" encoding="UTF-8" standalone="yes"?>
<Relationships xmlns="http://schemas.openxmlformats.org/package/2006/relationships"><Relationship Id="rId6" Type="http://schemas.openxmlformats.org/officeDocument/2006/relationships/notesSlide" Target="../notesSlides/notesSlide200.xml"/><Relationship Id="rId5" Type="http://schemas.openxmlformats.org/officeDocument/2006/relationships/slideLayout" Target="../slideLayouts/slideLayout2.xml"/><Relationship Id="rId4" Type="http://schemas.openxmlformats.org/officeDocument/2006/relationships/image" Target="../media/image224.png"/><Relationship Id="rId3" Type="http://schemas.openxmlformats.org/officeDocument/2006/relationships/image" Target="../media/image223.png"/><Relationship Id="rId2" Type="http://schemas.openxmlformats.org/officeDocument/2006/relationships/image" Target="../media/image222.png"/><Relationship Id="rId1" Type="http://schemas.openxmlformats.org/officeDocument/2006/relationships/image" Target="../media/image221.png"/></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3" Type="http://schemas.openxmlformats.org/officeDocument/2006/relationships/notesSlide" Target="../notesSlides/notesSlide203.xml"/><Relationship Id="rId2" Type="http://schemas.openxmlformats.org/officeDocument/2006/relationships/slideLayout" Target="../slideLayouts/slideLayout2.xml"/><Relationship Id="rId1" Type="http://schemas.openxmlformats.org/officeDocument/2006/relationships/image" Target="../media/image225.png"/></Relationships>
</file>

<file path=ppt/slides/_rels/slide249.xml.rels><?xml version="1.0" encoding="UTF-8" standalone="yes"?>
<Relationships xmlns="http://schemas.openxmlformats.org/package/2006/relationships"><Relationship Id="rId5" Type="http://schemas.openxmlformats.org/officeDocument/2006/relationships/notesSlide" Target="../notesSlides/notesSlide204.xml"/><Relationship Id="rId4" Type="http://schemas.openxmlformats.org/officeDocument/2006/relationships/vmlDrawing" Target="../drawings/vmlDrawing16.vml"/><Relationship Id="rId3" Type="http://schemas.openxmlformats.org/officeDocument/2006/relationships/slideLayout" Target="../slideLayouts/slideLayout2.xml"/><Relationship Id="rId2" Type="http://schemas.openxmlformats.org/officeDocument/2006/relationships/image" Target="../media/image226.png"/><Relationship Id="rId1" Type="http://schemas.openxmlformats.org/officeDocument/2006/relationships/oleObject" Target="../embeddings/oleObject25.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6" Type="http://schemas.openxmlformats.org/officeDocument/2006/relationships/notesSlide" Target="../notesSlides/notesSlide205.xml"/><Relationship Id="rId5" Type="http://schemas.openxmlformats.org/officeDocument/2006/relationships/vmlDrawing" Target="../drawings/vmlDrawing17.vml"/><Relationship Id="rId4" Type="http://schemas.openxmlformats.org/officeDocument/2006/relationships/slideLayout" Target="../slideLayouts/slideLayout2.xml"/><Relationship Id="rId3" Type="http://schemas.openxmlformats.org/officeDocument/2006/relationships/image" Target="../media/image228.png"/><Relationship Id="rId2" Type="http://schemas.openxmlformats.org/officeDocument/2006/relationships/oleObject" Target="../embeddings/oleObject26.bin"/><Relationship Id="rId1" Type="http://schemas.openxmlformats.org/officeDocument/2006/relationships/image" Target="../media/image227.GIF"/></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3" Type="http://schemas.openxmlformats.org/officeDocument/2006/relationships/notesSlide" Target="../notesSlides/notesSlide207.xml"/><Relationship Id="rId2" Type="http://schemas.openxmlformats.org/officeDocument/2006/relationships/slideLayout" Target="../slideLayouts/slideLayout2.xml"/><Relationship Id="rId1" Type="http://schemas.openxmlformats.org/officeDocument/2006/relationships/image" Target="../media/image229.png"/></Relationships>
</file>

<file path=ppt/slides/_rels/slide253.xml.rels><?xml version="1.0" encoding="UTF-8" standalone="yes"?>
<Relationships xmlns="http://schemas.openxmlformats.org/package/2006/relationships"><Relationship Id="rId5" Type="http://schemas.openxmlformats.org/officeDocument/2006/relationships/notesSlide" Target="../notesSlides/notesSlide208.xml"/><Relationship Id="rId4" Type="http://schemas.openxmlformats.org/officeDocument/2006/relationships/vmlDrawing" Target="../drawings/vmlDrawing18.vml"/><Relationship Id="rId3" Type="http://schemas.openxmlformats.org/officeDocument/2006/relationships/slideLayout" Target="../slideLayouts/slideLayout2.xml"/><Relationship Id="rId2" Type="http://schemas.openxmlformats.org/officeDocument/2006/relationships/image" Target="../media/image230.png"/><Relationship Id="rId1" Type="http://schemas.openxmlformats.org/officeDocument/2006/relationships/oleObject" Target="../embeddings/oleObject27.bin"/></Relationships>
</file>

<file path=ppt/slides/_rels/slide254.xml.rels><?xml version="1.0" encoding="UTF-8" standalone="yes"?>
<Relationships xmlns="http://schemas.openxmlformats.org/package/2006/relationships"><Relationship Id="rId3" Type="http://schemas.openxmlformats.org/officeDocument/2006/relationships/notesSlide" Target="../notesSlides/notesSlide209.xml"/><Relationship Id="rId2" Type="http://schemas.openxmlformats.org/officeDocument/2006/relationships/slideLayout" Target="../slideLayouts/slideLayout2.xml"/><Relationship Id="rId1" Type="http://schemas.openxmlformats.org/officeDocument/2006/relationships/image" Target="../media/image231.png"/></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3" Type="http://schemas.openxmlformats.org/officeDocument/2006/relationships/notesSlide" Target="../notesSlides/notesSlide212.xml"/><Relationship Id="rId2" Type="http://schemas.openxmlformats.org/officeDocument/2006/relationships/slideLayout" Target="../slideLayouts/slideLayout2.xml"/><Relationship Id="rId1" Type="http://schemas.openxmlformats.org/officeDocument/2006/relationships/image" Target="../media/image232.jpeg"/></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5" Type="http://schemas.openxmlformats.org/officeDocument/2006/relationships/notesSlide" Target="../notesSlides/notesSlide214.xml"/><Relationship Id="rId4" Type="http://schemas.openxmlformats.org/officeDocument/2006/relationships/vmlDrawing" Target="../drawings/vmlDrawing19.vml"/><Relationship Id="rId3" Type="http://schemas.openxmlformats.org/officeDocument/2006/relationships/slideLayout" Target="../slideLayouts/slideLayout2.xml"/><Relationship Id="rId2" Type="http://schemas.openxmlformats.org/officeDocument/2006/relationships/image" Target="../media/image233.png"/><Relationship Id="rId1" Type="http://schemas.openxmlformats.org/officeDocument/2006/relationships/oleObject" Target="../embeddings/oleObject28.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4" Type="http://schemas.openxmlformats.org/officeDocument/2006/relationships/notesSlide" Target="../notesSlides/notesSlide216.xml"/><Relationship Id="rId3" Type="http://schemas.openxmlformats.org/officeDocument/2006/relationships/slideLayout" Target="../slideLayouts/slideLayout2.xml"/><Relationship Id="rId2" Type="http://schemas.openxmlformats.org/officeDocument/2006/relationships/image" Target="../media/image235.png"/><Relationship Id="rId1" Type="http://schemas.openxmlformats.org/officeDocument/2006/relationships/image" Target="../media/image234.png"/></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9" Type="http://schemas.openxmlformats.org/officeDocument/2006/relationships/image" Target="../media/image244.GIF"/><Relationship Id="rId8" Type="http://schemas.openxmlformats.org/officeDocument/2006/relationships/image" Target="../media/image243.GIF"/><Relationship Id="rId7" Type="http://schemas.openxmlformats.org/officeDocument/2006/relationships/image" Target="../media/image242.png"/><Relationship Id="rId6" Type="http://schemas.openxmlformats.org/officeDocument/2006/relationships/image" Target="../media/image241.png"/><Relationship Id="rId5" Type="http://schemas.openxmlformats.org/officeDocument/2006/relationships/image" Target="../media/image240.png"/><Relationship Id="rId4" Type="http://schemas.openxmlformats.org/officeDocument/2006/relationships/image" Target="../media/image239.png"/><Relationship Id="rId3" Type="http://schemas.openxmlformats.org/officeDocument/2006/relationships/image" Target="../media/image238.png"/><Relationship Id="rId2" Type="http://schemas.openxmlformats.org/officeDocument/2006/relationships/image" Target="../media/image237.png"/><Relationship Id="rId12" Type="http://schemas.openxmlformats.org/officeDocument/2006/relationships/notesSlide" Target="../notesSlides/notesSlide218.xml"/><Relationship Id="rId11" Type="http://schemas.openxmlformats.org/officeDocument/2006/relationships/slideLayout" Target="../slideLayouts/slideLayout2.xml"/><Relationship Id="rId10" Type="http://schemas.openxmlformats.org/officeDocument/2006/relationships/image" Target="../media/image245.GIF"/><Relationship Id="rId1" Type="http://schemas.openxmlformats.org/officeDocument/2006/relationships/image" Target="../media/image236.png"/></Relationships>
</file>

<file path=ppt/slides/_rels/slide264.xml.rels><?xml version="1.0" encoding="UTF-8" standalone="yes"?>
<Relationships xmlns="http://schemas.openxmlformats.org/package/2006/relationships"><Relationship Id="rId3" Type="http://schemas.openxmlformats.org/officeDocument/2006/relationships/notesSlide" Target="../notesSlides/notesSlide219.xml"/><Relationship Id="rId2" Type="http://schemas.openxmlformats.org/officeDocument/2006/relationships/slideLayout" Target="../slideLayouts/slideLayout6.xml"/><Relationship Id="rId1" Type="http://schemas.openxmlformats.org/officeDocument/2006/relationships/image" Target="../media/image246.jpeg"/></Relationships>
</file>

<file path=ppt/slides/_rels/slide26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47.png"/></Relationships>
</file>

<file path=ppt/slides/_rels/slide26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48.png"/></Relationships>
</file>

<file path=ppt/slides/_rels/slide26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49.jpeg"/></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1.xml"/></Relationships>
</file>

<file path=ppt/slides/_rels/slide269.xml.rels><?xml version="1.0" encoding="UTF-8" standalone="yes"?>
<Relationships xmlns="http://schemas.openxmlformats.org/package/2006/relationships"><Relationship Id="rId3" Type="http://schemas.openxmlformats.org/officeDocument/2006/relationships/notesSlide" Target="../notesSlides/notesSlide221.xml"/><Relationship Id="rId2" Type="http://schemas.openxmlformats.org/officeDocument/2006/relationships/slideLayout" Target="../slideLayouts/slideLayout2.xml"/><Relationship Id="rId1" Type="http://schemas.openxmlformats.org/officeDocument/2006/relationships/image" Target="../media/image149.pn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18.png"/><Relationship Id="rId1" Type="http://schemas.openxmlformats.org/officeDocument/2006/relationships/image" Target="../media/image17.png"/></Relationships>
</file>

<file path=ppt/slides/_rels/slide270.xml.rels><?xml version="1.0" encoding="UTF-8" standalone="yes"?>
<Relationships xmlns="http://schemas.openxmlformats.org/package/2006/relationships"><Relationship Id="rId4" Type="http://schemas.openxmlformats.org/officeDocument/2006/relationships/notesSlide" Target="../notesSlides/notesSlide222.xml"/><Relationship Id="rId3" Type="http://schemas.openxmlformats.org/officeDocument/2006/relationships/slideLayout" Target="../slideLayouts/slideLayout2.xml"/><Relationship Id="rId2" Type="http://schemas.openxmlformats.org/officeDocument/2006/relationships/image" Target="../media/image151.png"/><Relationship Id="rId1" Type="http://schemas.openxmlformats.org/officeDocument/2006/relationships/image" Target="../media/image150.png"/></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1.xml"/></Relationships>
</file>

<file path=ppt/slides/_rels/slide273.xml.rels><?xml version="1.0" encoding="UTF-8" standalone="yes"?>
<Relationships xmlns="http://schemas.openxmlformats.org/package/2006/relationships"><Relationship Id="rId3" Type="http://schemas.openxmlformats.org/officeDocument/2006/relationships/notesSlide" Target="../notesSlides/notesSlide225.xml"/><Relationship Id="rId2" Type="http://schemas.openxmlformats.org/officeDocument/2006/relationships/slideLayout" Target="../slideLayouts/slideLayout2.xml"/><Relationship Id="rId1" Type="http://schemas.openxmlformats.org/officeDocument/2006/relationships/image" Target="../media/image250.png"/></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1.xml"/></Relationships>
</file>

<file path=ppt/slides/_rels/slide275.xml.rels><?xml version="1.0" encoding="UTF-8" standalone="yes"?>
<Relationships xmlns="http://schemas.openxmlformats.org/package/2006/relationships"><Relationship Id="rId5" Type="http://schemas.openxmlformats.org/officeDocument/2006/relationships/notesSlide" Target="../notesSlides/notesSlide227.xml"/><Relationship Id="rId4" Type="http://schemas.openxmlformats.org/officeDocument/2006/relationships/slideLayout" Target="../slideLayouts/slideLayout2.xml"/><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image" Target="../media/image251.jpeg"/></Relationships>
</file>

<file path=ppt/slides/_rels/slide2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54.jpeg"/><Relationship Id="rId1" Type="http://schemas.openxmlformats.org/officeDocument/2006/relationships/image" Target="../media/image253.png"/></Relationships>
</file>

<file path=ppt/slides/_rels/slide2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56.jpeg"/><Relationship Id="rId1" Type="http://schemas.openxmlformats.org/officeDocument/2006/relationships/image" Target="../media/image255.jpeg"/></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6" Type="http://schemas.openxmlformats.org/officeDocument/2006/relationships/notesSlide" Target="../notesSlides/notesSlide229.xml"/><Relationship Id="rId5" Type="http://schemas.openxmlformats.org/officeDocument/2006/relationships/slideLayout" Target="../slideLayouts/slideLayout2.xml"/><Relationship Id="rId4" Type="http://schemas.openxmlformats.org/officeDocument/2006/relationships/image" Target="../media/image258.jpeg"/><Relationship Id="rId3" Type="http://schemas.openxmlformats.org/officeDocument/2006/relationships/hyperlink" Target="http://images.google.co.uk/imgres?imgurl=http://img.directindustry.com/images_di/photo-g/analog-oscilloscope-279419.jpg&amp;imgrefurl=http://www.directindustry.com/prod/b-k-precision/analog-oscilloscope-18583-279419.html&amp;usg=__aPVA4qdDIjoxVlMH3-c4YOnvCpc=&amp;h=444&amp;w=600&amp;sz=108&amp;hl=en&amp;start=37&amp;um=1&amp;tbnid=I9dYoDGVFxlc-M:&amp;tbnh=100&amp;tbnw=135&amp;prev=/images%3Fq%3Doscilloscope%26ndsp%3D20%26hl%3Den%26sa%3DN%26start%3D20%26um%3D1" TargetMode="External"/><Relationship Id="rId2" Type="http://schemas.openxmlformats.org/officeDocument/2006/relationships/image" Target="../media/image257.jpeg"/><Relationship Id="rId1" Type="http://schemas.openxmlformats.org/officeDocument/2006/relationships/hyperlink" Target="http://images.google.co.uk/imgres?imgurl=http://searchcio-midmarket.techtarget.com/WhatIs/images/oscilloscope.gif&amp;imgrefurl=http://searchcio-midmarket.techtarget.com/sDefinition/0,,sid183_gci214508,00.html&amp;usg=__4LwrXTcMF5HfHqvvqsWElGQHtMg=&amp;h=266&amp;w=265&amp;sz=5&amp;hl=en&amp;start=59&amp;um=1&amp;tbnid=XOOYT-M6cZtXDM:&amp;tbnh=113&amp;tbnw=113&amp;prev=/images%3Fq%3Doscilloscope%26ndsp%3D20%26hl%3Den%26sa%3DN%26start%3D40%26um%3D1"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7.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9.png"/></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1.xml"/></Relationships>
</file>

<file path=ppt/slides/_rels/slide291.xml.rels><?xml version="1.0" encoding="UTF-8" standalone="yes"?>
<Relationships xmlns="http://schemas.openxmlformats.org/package/2006/relationships"><Relationship Id="rId3" Type="http://schemas.openxmlformats.org/officeDocument/2006/relationships/notesSlide" Target="../notesSlides/notesSlide240.xml"/><Relationship Id="rId2" Type="http://schemas.openxmlformats.org/officeDocument/2006/relationships/slideLayout" Target="../slideLayouts/slideLayout2.xml"/><Relationship Id="rId1" Type="http://schemas.openxmlformats.org/officeDocument/2006/relationships/image" Target="../media/image225.png"/></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5" Type="http://schemas.openxmlformats.org/officeDocument/2006/relationships/notesSlide" Target="../notesSlides/notesSlide242.xml"/><Relationship Id="rId4" Type="http://schemas.openxmlformats.org/officeDocument/2006/relationships/slideLayout" Target="../slideLayouts/slideLayout2.xml"/><Relationship Id="rId3" Type="http://schemas.openxmlformats.org/officeDocument/2006/relationships/image" Target="../media/image262.jpeg"/><Relationship Id="rId2" Type="http://schemas.openxmlformats.org/officeDocument/2006/relationships/image" Target="../media/image261.jpeg"/><Relationship Id="rId1" Type="http://schemas.openxmlformats.org/officeDocument/2006/relationships/image" Target="../media/image260.jpeg"/></Relationships>
</file>

<file path=ppt/slides/_rels/slide294.xml.rels><?xml version="1.0" encoding="UTF-8" standalone="yes"?>
<Relationships xmlns="http://schemas.openxmlformats.org/package/2006/relationships"><Relationship Id="rId3" Type="http://schemas.openxmlformats.org/officeDocument/2006/relationships/notesSlide" Target="../notesSlides/notesSlide243.xml"/><Relationship Id="rId2" Type="http://schemas.openxmlformats.org/officeDocument/2006/relationships/slideLayout" Target="../slideLayouts/slideLayout2.xml"/><Relationship Id="rId1" Type="http://schemas.openxmlformats.org/officeDocument/2006/relationships/image" Target="../media/image263.png"/></Relationships>
</file>

<file path=ppt/slides/_rels/slide295.xml.rels><?xml version="1.0" encoding="UTF-8" standalone="yes"?>
<Relationships xmlns="http://schemas.openxmlformats.org/package/2006/relationships"><Relationship Id="rId3" Type="http://schemas.openxmlformats.org/officeDocument/2006/relationships/notesSlide" Target="../notesSlides/notesSlide244.xml"/><Relationship Id="rId2" Type="http://schemas.openxmlformats.org/officeDocument/2006/relationships/slideLayout" Target="../slideLayouts/slideLayout2.xml"/><Relationship Id="rId1" Type="http://schemas.openxmlformats.org/officeDocument/2006/relationships/image" Target="../media/image264.png"/></Relationships>
</file>

<file path=ppt/slides/_rels/slide296.xml.rels><?xml version="1.0" encoding="UTF-8" standalone="yes"?>
<Relationships xmlns="http://schemas.openxmlformats.org/package/2006/relationships"><Relationship Id="rId6" Type="http://schemas.openxmlformats.org/officeDocument/2006/relationships/notesSlide" Target="../notesSlides/notesSlide245.xml"/><Relationship Id="rId5" Type="http://schemas.openxmlformats.org/officeDocument/2006/relationships/vmlDrawing" Target="../drawings/vmlDrawing20.vml"/><Relationship Id="rId4" Type="http://schemas.openxmlformats.org/officeDocument/2006/relationships/slideLayout" Target="../slideLayouts/slideLayout2.xml"/><Relationship Id="rId3" Type="http://schemas.openxmlformats.org/officeDocument/2006/relationships/image" Target="../media/image266.png"/><Relationship Id="rId2" Type="http://schemas.openxmlformats.org/officeDocument/2006/relationships/oleObject" Target="../embeddings/oleObject29.bin"/><Relationship Id="rId1" Type="http://schemas.openxmlformats.org/officeDocument/2006/relationships/image" Target="../media/image265.png"/></Relationships>
</file>

<file path=ppt/slides/_rels/slide297.xml.rels><?xml version="1.0" encoding="UTF-8" standalone="yes"?>
<Relationships xmlns="http://schemas.openxmlformats.org/package/2006/relationships"><Relationship Id="rId5" Type="http://schemas.openxmlformats.org/officeDocument/2006/relationships/notesSlide" Target="../notesSlides/notesSlide246.xml"/><Relationship Id="rId4" Type="http://schemas.openxmlformats.org/officeDocument/2006/relationships/slideLayout" Target="../slideLayouts/slideLayout2.xml"/><Relationship Id="rId3" Type="http://schemas.openxmlformats.org/officeDocument/2006/relationships/image" Target="../media/image269.png"/><Relationship Id="rId2" Type="http://schemas.openxmlformats.org/officeDocument/2006/relationships/image" Target="../media/image268.jpeg"/><Relationship Id="rId1" Type="http://schemas.openxmlformats.org/officeDocument/2006/relationships/image" Target="../media/image267.jpeg"/></Relationships>
</file>

<file path=ppt/slides/_rels/slide298.xml.rels><?xml version="1.0" encoding="UTF-8" standalone="yes"?>
<Relationships xmlns="http://schemas.openxmlformats.org/package/2006/relationships"><Relationship Id="rId4" Type="http://schemas.openxmlformats.org/officeDocument/2006/relationships/notesSlide" Target="../notesSlides/notesSlide247.xml"/><Relationship Id="rId3" Type="http://schemas.openxmlformats.org/officeDocument/2006/relationships/slideLayout" Target="../slideLayouts/slideLayout2.xml"/><Relationship Id="rId2" Type="http://schemas.openxmlformats.org/officeDocument/2006/relationships/image" Target="../media/image271.png"/><Relationship Id="rId1" Type="http://schemas.openxmlformats.org/officeDocument/2006/relationships/image" Target="../media/image270.png"/></Relationships>
</file>

<file path=ppt/slides/_rels/slide299.xml.rels><?xml version="1.0" encoding="UTF-8" standalone="yes"?>
<Relationships xmlns="http://schemas.openxmlformats.org/package/2006/relationships"><Relationship Id="rId3" Type="http://schemas.openxmlformats.org/officeDocument/2006/relationships/notesSlide" Target="../notesSlides/notesSlide248.xml"/><Relationship Id="rId2" Type="http://schemas.openxmlformats.org/officeDocument/2006/relationships/slideLayout" Target="../slideLayouts/slideLayout2.xml"/><Relationship Id="rId1" Type="http://schemas.openxmlformats.org/officeDocument/2006/relationships/image" Target="../media/image227.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3" Type="http://schemas.openxmlformats.org/officeDocument/2006/relationships/notesSlide" Target="../notesSlides/notesSlide249.xml"/><Relationship Id="rId2" Type="http://schemas.openxmlformats.org/officeDocument/2006/relationships/slideLayout" Target="../slideLayouts/slideLayout2.xml"/><Relationship Id="rId1" Type="http://schemas.openxmlformats.org/officeDocument/2006/relationships/image" Target="../media/image272.png"/></Relationships>
</file>

<file path=ppt/slides/_rels/slide301.xml.rels><?xml version="1.0" encoding="UTF-8" standalone="yes"?>
<Relationships xmlns="http://schemas.openxmlformats.org/package/2006/relationships"><Relationship Id="rId5" Type="http://schemas.openxmlformats.org/officeDocument/2006/relationships/notesSlide" Target="../notesSlides/notesSlide250.xml"/><Relationship Id="rId4" Type="http://schemas.openxmlformats.org/officeDocument/2006/relationships/vmlDrawing" Target="../drawings/vmlDrawing21.vml"/><Relationship Id="rId3" Type="http://schemas.openxmlformats.org/officeDocument/2006/relationships/slideLayout" Target="../slideLayouts/slideLayout2.xml"/><Relationship Id="rId2" Type="http://schemas.openxmlformats.org/officeDocument/2006/relationships/image" Target="../media/image273.png"/><Relationship Id="rId1" Type="http://schemas.openxmlformats.org/officeDocument/2006/relationships/oleObject" Target="../embeddings/oleObject30.bin"/></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3" Type="http://schemas.openxmlformats.org/officeDocument/2006/relationships/notesSlide" Target="../notesSlides/notesSlide253.xml"/><Relationship Id="rId2" Type="http://schemas.openxmlformats.org/officeDocument/2006/relationships/slideLayout" Target="../slideLayouts/slideLayout2.xml"/><Relationship Id="rId1" Type="http://schemas.openxmlformats.org/officeDocument/2006/relationships/image" Target="../media/image274.png"/></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9" Type="http://schemas.openxmlformats.org/officeDocument/2006/relationships/image" Target="../media/image283.png"/><Relationship Id="rId8" Type="http://schemas.openxmlformats.org/officeDocument/2006/relationships/image" Target="../media/image282.png"/><Relationship Id="rId7" Type="http://schemas.openxmlformats.org/officeDocument/2006/relationships/image" Target="../media/image281.jpeg"/><Relationship Id="rId6" Type="http://schemas.openxmlformats.org/officeDocument/2006/relationships/image" Target="../media/image280.jpeg"/><Relationship Id="rId5" Type="http://schemas.openxmlformats.org/officeDocument/2006/relationships/image" Target="../media/image279.jpeg"/><Relationship Id="rId4" Type="http://schemas.openxmlformats.org/officeDocument/2006/relationships/image" Target="../media/image278.jpeg"/><Relationship Id="rId3" Type="http://schemas.openxmlformats.org/officeDocument/2006/relationships/image" Target="../media/image277.png"/><Relationship Id="rId2" Type="http://schemas.openxmlformats.org/officeDocument/2006/relationships/image" Target="../media/image276.jpeg"/><Relationship Id="rId14" Type="http://schemas.openxmlformats.org/officeDocument/2006/relationships/notesSlide" Target="../notesSlides/notesSlide255.xml"/><Relationship Id="rId13" Type="http://schemas.openxmlformats.org/officeDocument/2006/relationships/slideLayout" Target="../slideLayouts/slideLayout2.xml"/><Relationship Id="rId12" Type="http://schemas.openxmlformats.org/officeDocument/2006/relationships/image" Target="../media/image286.jpeg"/><Relationship Id="rId11" Type="http://schemas.openxmlformats.org/officeDocument/2006/relationships/image" Target="../media/image285.png"/><Relationship Id="rId10" Type="http://schemas.openxmlformats.org/officeDocument/2006/relationships/image" Target="../media/image284.jpeg"/><Relationship Id="rId1" Type="http://schemas.openxmlformats.org/officeDocument/2006/relationships/image" Target="../media/image275.png"/></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3" Type="http://schemas.openxmlformats.org/officeDocument/2006/relationships/notesSlide" Target="../notesSlides/notesSlide257.xml"/><Relationship Id="rId2" Type="http://schemas.openxmlformats.org/officeDocument/2006/relationships/slideLayout" Target="../slideLayouts/slideLayout2.xml"/><Relationship Id="rId1" Type="http://schemas.openxmlformats.org/officeDocument/2006/relationships/image" Target="../media/image287.png"/></Relationships>
</file>

<file path=ppt/slides/_rels/slide309.xml.rels><?xml version="1.0" encoding="UTF-8" standalone="yes"?>
<Relationships xmlns="http://schemas.openxmlformats.org/package/2006/relationships"><Relationship Id="rId9" Type="http://schemas.openxmlformats.org/officeDocument/2006/relationships/hyperlink" Target="http://www.colorado.edu/physics/2000/index.pl" TargetMode="External"/><Relationship Id="rId8" Type="http://schemas.openxmlformats.org/officeDocument/2006/relationships/hyperlink" Target="http://phet.colorado.edu/new/simulations/sims.php?sim=The_Greenhouse_Effect" TargetMode="External"/><Relationship Id="rId7" Type="http://schemas.openxmlformats.org/officeDocument/2006/relationships/hyperlink" Target="http://www.falstad.com/thermal/" TargetMode="External"/><Relationship Id="rId6" Type="http://schemas.openxmlformats.org/officeDocument/2006/relationships/hyperlink" Target="http://phet.colorado.edu/new/simulations/sims.php?sim=Microwaves" TargetMode="External"/><Relationship Id="rId5" Type="http://schemas.openxmlformats.org/officeDocument/2006/relationships/hyperlink" Target="http://phet.colorado.edu/new/simulations/sims.php?sim=Radio_Waves_and_Electromagnetic_Fields" TargetMode="External"/><Relationship Id="rId4" Type="http://schemas.openxmlformats.org/officeDocument/2006/relationships/hyperlink" Target="http://subscription.echalk.co.uk/index.htm" TargetMode="External"/><Relationship Id="rId3" Type="http://schemas.openxmlformats.org/officeDocument/2006/relationships/hyperlink" Target="http://www.ktaggart.co.uk/physics/Games/PairsEMSpectrumUses.doc" TargetMode="External"/><Relationship Id="rId22" Type="http://schemas.openxmlformats.org/officeDocument/2006/relationships/notesSlide" Target="../notesSlides/notesSlide258.xml"/><Relationship Id="rId21" Type="http://schemas.openxmlformats.org/officeDocument/2006/relationships/slideLayout" Target="../slideLayouts/slideLayout2.xml"/><Relationship Id="rId20" Type="http://schemas.openxmlformats.org/officeDocument/2006/relationships/hyperlink" Target="http://www.bbc.co.uk/schools/gcsebitesize/science/aqa/radiation/sendingrev3.shtml" TargetMode="External"/><Relationship Id="rId2" Type="http://schemas.openxmlformats.org/officeDocument/2006/relationships/hyperlink" Target="http://www.ktaggart.co.uk/physics/Games/SequenceEMSpectrumFrequency.doc" TargetMode="External"/><Relationship Id="rId19" Type="http://schemas.openxmlformats.org/officeDocument/2006/relationships/hyperlink" Target="http://www.bbc.co.uk/schools/gcsebitesize/science/aqa/radiation/sendingrev2.shtml" TargetMode="External"/><Relationship Id="rId18" Type="http://schemas.openxmlformats.org/officeDocument/2006/relationships/hyperlink" Target="http://www.bbc.co.uk/schools/gcsebitesize/science/aqa/radiation/sendingrev1.shtml" TargetMode="External"/><Relationship Id="rId17" Type="http://schemas.openxmlformats.org/officeDocument/2006/relationships/hyperlink" Target="http://www.bbc.co.uk/schools/gcsebitesize/science/aqa/radiation/radioactiverev6.shtml" TargetMode="External"/><Relationship Id="rId16" Type="http://schemas.openxmlformats.org/officeDocument/2006/relationships/hyperlink" Target="http://www.bbc.co.uk/schools/gcsebitesize/science/aqa/radiation/the_electromagnetic_spectrumrev3.shtml" TargetMode="External"/><Relationship Id="rId15" Type="http://schemas.openxmlformats.org/officeDocument/2006/relationships/hyperlink" Target="http://www.bbc.co.uk/schools/gcsebitesize/science/aqa/radiation/the_electromagnetic_spectrumrev4.shtml" TargetMode="External"/><Relationship Id="rId14" Type="http://schemas.openxmlformats.org/officeDocument/2006/relationships/hyperlink" Target="http://www.bbc.co.uk/schools/gcsebitesize/science/aqa/radiation/the_electromagnetic_spectrumrev5.shtml" TargetMode="External"/><Relationship Id="rId13" Type="http://schemas.openxmlformats.org/officeDocument/2006/relationships/hyperlink" Target="http://www.bbc.co.uk/schools/gcsebitesize/science/aqa/radiation/the_electromagnetic_spectrumrev6.shtml" TargetMode="External"/><Relationship Id="rId12" Type="http://schemas.openxmlformats.org/officeDocument/2006/relationships/hyperlink" Target="http://www.bbc.co.uk/schools/gcsebitesize/science/aqa/radiation/the_electromagnetic_spectrumrev2.shtml" TargetMode="External"/><Relationship Id="rId11" Type="http://schemas.openxmlformats.org/officeDocument/2006/relationships/hyperlink" Target="http://www.bbc.co.uk/schools/gcsebitesize/science/aqa/radiation/the_electromagnetic_spectrumrev1.shtml" TargetMode="External"/><Relationship Id="rId10" Type="http://schemas.openxmlformats.org/officeDocument/2006/relationships/hyperlink" Target="http://www.phy.ntnu.edu.tw/ntnujava/index.php?topic=200.0" TargetMode="External"/><Relationship Id="rId1" Type="http://schemas.openxmlformats.org/officeDocument/2006/relationships/hyperlink" Target="http://www.ktaggart.co.uk/physics/Games/SequenceEMSpectrumWavelength.doc"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1.xml"/></Relationships>
</file>

<file path=ppt/slides/_rels/slide3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8.GIF"/></Relationships>
</file>

<file path=ppt/slides/_rels/slide313.xml.rels><?xml version="1.0" encoding="UTF-8" standalone="yes"?>
<Relationships xmlns="http://schemas.openxmlformats.org/package/2006/relationships"><Relationship Id="rId3" Type="http://schemas.openxmlformats.org/officeDocument/2006/relationships/notesSlide" Target="../notesSlides/notesSlide261.xml"/><Relationship Id="rId2" Type="http://schemas.openxmlformats.org/officeDocument/2006/relationships/slideLayout" Target="../slideLayouts/slideLayout24.xml"/><Relationship Id="rId1" Type="http://schemas.openxmlformats.org/officeDocument/2006/relationships/image" Target="../media/image289.GIF"/></Relationships>
</file>

<file path=ppt/slides/_rels/slide314.xml.rels><?xml version="1.0" encoding="UTF-8" standalone="yes"?>
<Relationships xmlns="http://schemas.openxmlformats.org/package/2006/relationships"><Relationship Id="rId3" Type="http://schemas.openxmlformats.org/officeDocument/2006/relationships/notesSlide" Target="../notesSlides/notesSlide262.xml"/><Relationship Id="rId2" Type="http://schemas.openxmlformats.org/officeDocument/2006/relationships/slideLayout" Target="../slideLayouts/slideLayout2.xml"/><Relationship Id="rId1" Type="http://schemas.openxmlformats.org/officeDocument/2006/relationships/image" Target="../media/image290.jpeg"/></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1.xml"/></Relationships>
</file>

<file path=ppt/slides/_rels/slide3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1.png"/></Relationships>
</file>

<file path=ppt/slides/_rels/slide3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94.GIF"/><Relationship Id="rId2" Type="http://schemas.openxmlformats.org/officeDocument/2006/relationships/image" Target="../media/image293.GIF"/><Relationship Id="rId1" Type="http://schemas.openxmlformats.org/officeDocument/2006/relationships/image" Target="../media/image292.GIF"/></Relationships>
</file>

<file path=ppt/slides/_rels/slide319.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9" Type="http://schemas.openxmlformats.org/officeDocument/2006/relationships/hyperlink" Target="http://www.bbc.co.uk/schools/gcsebitesize/science/aqa/radiation/anintroductiontowavesrev1.shtml" TargetMode="External"/><Relationship Id="rId8" Type="http://schemas.openxmlformats.org/officeDocument/2006/relationships/hyperlink" Target="http://www.7stones.com/Homepage/Publisher/waveCompare.html" TargetMode="External"/><Relationship Id="rId7" Type="http://schemas.openxmlformats.org/officeDocument/2006/relationships/hyperlink" Target="http://www.ngsir.netfirms.com/englishhtm/Lwave.htm" TargetMode="External"/><Relationship Id="rId6" Type="http://schemas.openxmlformats.org/officeDocument/2006/relationships/hyperlink" Target="http://phet.colorado.edu/new/simulations/sims.php?sim=Wave_Interference" TargetMode="External"/><Relationship Id="rId5" Type="http://schemas.openxmlformats.org/officeDocument/2006/relationships/hyperlink" Target="http://www.echalk.co.uk/Science/Physics/waveLab/WaveLabWeb.swf" TargetMode="External"/><Relationship Id="rId4" Type="http://schemas.openxmlformats.org/officeDocument/2006/relationships/hyperlink" Target="http://www.freezeray.com/flashFiles/waves.htm" TargetMode="External"/><Relationship Id="rId3" Type="http://schemas.openxmlformats.org/officeDocument/2006/relationships/hyperlink" Target="http://www.ionaphysics.org/lab/Explore/dswmedia/medphys/intultra.htm" TargetMode="External"/><Relationship Id="rId2" Type="http://schemas.openxmlformats.org/officeDocument/2006/relationships/hyperlink" Target="http://subscription.echalk.co.uk/index.htm" TargetMode="External"/><Relationship Id="rId13" Type="http://schemas.openxmlformats.org/officeDocument/2006/relationships/notesSlide" Target="../notesSlides/notesSlide277.xml"/><Relationship Id="rId12" Type="http://schemas.openxmlformats.org/officeDocument/2006/relationships/slideLayout" Target="../slideLayouts/slideLayout2.xml"/><Relationship Id="rId11" Type="http://schemas.openxmlformats.org/officeDocument/2006/relationships/hyperlink" Target="http://www.bbc.co.uk/schools/gcsebitesize/science/aqa/radiation/anintroductiontowavesrev3.shtml" TargetMode="External"/><Relationship Id="rId10" Type="http://schemas.openxmlformats.org/officeDocument/2006/relationships/hyperlink" Target="http://www.bbc.co.uk/schools/gcsebitesize/science/aqa/radiation/anintroductiontowavesrev2.shtml" TargetMode="External"/><Relationship Id="rId1" Type="http://schemas.openxmlformats.org/officeDocument/2006/relationships/hyperlink" Target="http://phet.colorado.edu/new/simulations/sims.php?sim=Sound" TargetMode="Externa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1.xml"/></Relationships>
</file>

<file path=ppt/slides/_rels/slide3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5.GIF"/></Relationships>
</file>

<file path=ppt/slides/_rels/slide3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6.GIF"/></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8.png"/><Relationship Id="rId1" Type="http://schemas.openxmlformats.org/officeDocument/2006/relationships/image" Target="../media/image297.png"/></Relationships>
</file>

<file path=ppt/slides/_rels/slide33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01.png"/><Relationship Id="rId2" Type="http://schemas.openxmlformats.org/officeDocument/2006/relationships/image" Target="../media/image300.png"/><Relationship Id="rId1" Type="http://schemas.openxmlformats.org/officeDocument/2006/relationships/image" Target="../media/image299.png"/></Relationships>
</file>

<file path=ppt/slides/_rels/slide3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2" Type="http://schemas.openxmlformats.org/officeDocument/2006/relationships/notesSlide" Target="../notesSlides/notesSlide284.xml"/><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1.xml"/></Relationships>
</file>

<file path=ppt/slides/_rels/slide3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3.GIF"/></Relationships>
</file>

<file path=ppt/slides/_rels/slide3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4.GIF"/></Relationships>
</file>

<file path=ppt/slides/_rels/slide3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06.GIF"/><Relationship Id="rId1" Type="http://schemas.openxmlformats.org/officeDocument/2006/relationships/image" Target="../media/image305.GIF"/></Relationships>
</file>

<file path=ppt/slides/_rels/slide3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7.GI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19.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GIF"/><Relationship Id="rId1" Type="http://schemas.openxmlformats.org/officeDocument/2006/relationships/image" Target="../media/image3.GIF"/></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57.xml.rels><?xml version="1.0" encoding="UTF-8" standalone="yes"?>
<Relationships xmlns="http://schemas.openxmlformats.org/package/2006/relationships"><Relationship Id="rId4" Type="http://schemas.openxmlformats.org/officeDocument/2006/relationships/notesSlide" Target="../notesSlides/notesSlide42.xml"/><Relationship Id="rId3" Type="http://schemas.openxmlformats.org/officeDocument/2006/relationships/slideLayout" Target="../slideLayouts/slideLayout2.xml"/><Relationship Id="rId2" Type="http://schemas.openxmlformats.org/officeDocument/2006/relationships/image" Target="../media/image27.jpeg"/><Relationship Id="rId1" Type="http://schemas.openxmlformats.org/officeDocument/2006/relationships/image" Target="../media/image26.jpeg"/></Relationships>
</file>

<file path=ppt/slides/_rels/slide58.xml.rels><?xml version="1.0" encoding="UTF-8" standalone="yes"?>
<Relationships xmlns="http://schemas.openxmlformats.org/package/2006/relationships"><Relationship Id="rId8" Type="http://schemas.openxmlformats.org/officeDocument/2006/relationships/notesSlide" Target="../notesSlides/notesSlide43.xml"/><Relationship Id="rId7" Type="http://schemas.openxmlformats.org/officeDocument/2006/relationships/vmlDrawing" Target="../drawings/vmlDrawing3.vml"/><Relationship Id="rId6"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oleObject" Target="../embeddings/oleObject4.bin"/><Relationship Id="rId3" Type="http://schemas.openxmlformats.org/officeDocument/2006/relationships/image" Target="../media/image29.png"/><Relationship Id="rId2" Type="http://schemas.openxmlformats.org/officeDocument/2006/relationships/oleObject" Target="../embeddings/oleObject3.bin"/><Relationship Id="rId1" Type="http://schemas.openxmlformats.org/officeDocument/2006/relationships/image" Target="../media/image28.jpeg"/></Relationships>
</file>

<file path=ppt/slides/_rels/slide59.xml.rels><?xml version="1.0" encoding="UTF-8" standalone="yes"?>
<Relationships xmlns="http://schemas.openxmlformats.org/package/2006/relationships"><Relationship Id="rId4" Type="http://schemas.openxmlformats.org/officeDocument/2006/relationships/notesSlide" Target="../notesSlides/notesSlide44.xml"/><Relationship Id="rId3" Type="http://schemas.openxmlformats.org/officeDocument/2006/relationships/slideLayout" Target="../slideLayouts/slideLayout2.xml"/><Relationship Id="rId2" Type="http://schemas.openxmlformats.org/officeDocument/2006/relationships/image" Target="../media/image32.png"/><Relationship Id="rId1" Type="http://schemas.openxmlformats.org/officeDocument/2006/relationships/image" Target="../media/image3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2.xml"/><Relationship Id="rId2" Type="http://schemas.openxmlformats.org/officeDocument/2006/relationships/image" Target="../media/image34.png"/><Relationship Id="rId1" Type="http://schemas.openxmlformats.org/officeDocument/2006/relationships/image" Target="../media/image33.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image" Target="../media/image35.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image" Target="../media/image36.jpeg"/></Relationships>
</file>

<file path=ppt/slides/_rels/slide65.xml.rels><?xml version="1.0" encoding="UTF-8" standalone="yes"?>
<Relationships xmlns="http://schemas.openxmlformats.org/package/2006/relationships"><Relationship Id="rId5" Type="http://schemas.openxmlformats.org/officeDocument/2006/relationships/notesSlide" Target="../notesSlides/notesSlide50.xml"/><Relationship Id="rId4" Type="http://schemas.openxmlformats.org/officeDocument/2006/relationships/slideLayout" Target="../slideLayouts/slideLayout2.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jpeg"/></Relationships>
</file>

<file path=ppt/slides/_rels/slide66.xml.rels><?xml version="1.0" encoding="UTF-8" standalone="yes"?>
<Relationships xmlns="http://schemas.openxmlformats.org/package/2006/relationships"><Relationship Id="rId4" Type="http://schemas.openxmlformats.org/officeDocument/2006/relationships/notesSlide" Target="../notesSlides/notesSlide51.xml"/><Relationship Id="rId3" Type="http://schemas.openxmlformats.org/officeDocument/2006/relationships/slideLayout" Target="../slideLayouts/slideLayout2.xml"/><Relationship Id="rId2" Type="http://schemas.openxmlformats.org/officeDocument/2006/relationships/image" Target="../media/image41.jpeg"/><Relationship Id="rId1" Type="http://schemas.openxmlformats.org/officeDocument/2006/relationships/image" Target="../media/image40.png"/></Relationships>
</file>

<file path=ppt/slides/_rels/slide67.xml.rels><?xml version="1.0" encoding="UTF-8" standalone="yes"?>
<Relationships xmlns="http://schemas.openxmlformats.org/package/2006/relationships"><Relationship Id="rId5" Type="http://schemas.openxmlformats.org/officeDocument/2006/relationships/notesSlide" Target="../notesSlides/notesSlide52.xml"/><Relationship Id="rId4" Type="http://schemas.openxmlformats.org/officeDocument/2006/relationships/vmlDrawing" Target="../drawings/vmlDrawing4.vml"/><Relationship Id="rId3" Type="http://schemas.openxmlformats.org/officeDocument/2006/relationships/slideLayout" Target="../slideLayouts/slideLayout2.xml"/><Relationship Id="rId2" Type="http://schemas.openxmlformats.org/officeDocument/2006/relationships/image" Target="../media/image42.png"/><Relationship Id="rId1" Type="http://schemas.openxmlformats.org/officeDocument/2006/relationships/oleObject" Target="../embeddings/oleObject5.bin"/></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5" Type="http://schemas.openxmlformats.org/officeDocument/2006/relationships/notesSlide" Target="../notesSlides/notesSlide54.xml"/><Relationship Id="rId4" Type="http://schemas.openxmlformats.org/officeDocument/2006/relationships/vmlDrawing" Target="../drawings/vmlDrawing5.vml"/><Relationship Id="rId3" Type="http://schemas.openxmlformats.org/officeDocument/2006/relationships/slideLayout" Target="../slideLayouts/slideLayout2.xml"/><Relationship Id="rId2" Type="http://schemas.openxmlformats.org/officeDocument/2006/relationships/image" Target="../media/image43.png"/><Relationship Id="rId1"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5.GIF"/></Relationships>
</file>

<file path=ppt/slides/_rels/slide70.xml.rels><?xml version="1.0" encoding="UTF-8" standalone="yes"?>
<Relationships xmlns="http://schemas.openxmlformats.org/package/2006/relationships"><Relationship Id="rId6" Type="http://schemas.openxmlformats.org/officeDocument/2006/relationships/notesSlide" Target="../notesSlides/notesSlide55.xml"/><Relationship Id="rId5" Type="http://schemas.openxmlformats.org/officeDocument/2006/relationships/vmlDrawing" Target="../drawings/vmlDrawing6.vml"/><Relationship Id="rId4" Type="http://schemas.openxmlformats.org/officeDocument/2006/relationships/slideLayout" Target="../slideLayouts/slideLayout2.xml"/><Relationship Id="rId3" Type="http://schemas.openxmlformats.org/officeDocument/2006/relationships/image" Target="../media/image45.png"/><Relationship Id="rId2" Type="http://schemas.openxmlformats.org/officeDocument/2006/relationships/oleObject" Target="../embeddings/oleObject7.bin"/><Relationship Id="rId1" Type="http://schemas.openxmlformats.org/officeDocument/2006/relationships/image" Target="../media/image44.jpeg"/></Relationships>
</file>

<file path=ppt/slides/_rels/slide71.xml.rels><?xml version="1.0" encoding="UTF-8" standalone="yes"?>
<Relationships xmlns="http://schemas.openxmlformats.org/package/2006/relationships"><Relationship Id="rId9" Type="http://schemas.openxmlformats.org/officeDocument/2006/relationships/image" Target="../media/image51.png"/><Relationship Id="rId8" Type="http://schemas.openxmlformats.org/officeDocument/2006/relationships/oleObject" Target="../embeddings/oleObject10.bin"/><Relationship Id="rId7" Type="http://schemas.openxmlformats.org/officeDocument/2006/relationships/image" Target="../media/image50.png"/><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oleObject" Target="../embeddings/oleObject9.bin"/><Relationship Id="rId3" Type="http://schemas.openxmlformats.org/officeDocument/2006/relationships/image" Target="../media/image47.png"/><Relationship Id="rId2" Type="http://schemas.openxmlformats.org/officeDocument/2006/relationships/oleObject" Target="../embeddings/oleObject8.bin"/><Relationship Id="rId12" Type="http://schemas.openxmlformats.org/officeDocument/2006/relationships/notesSlide" Target="../notesSlides/notesSlide56.xml"/><Relationship Id="rId11" Type="http://schemas.openxmlformats.org/officeDocument/2006/relationships/vmlDrawing" Target="../drawings/vmlDrawing7.vml"/><Relationship Id="rId10" Type="http://schemas.openxmlformats.org/officeDocument/2006/relationships/slideLayout" Target="../slideLayouts/slideLayout2.xml"/><Relationship Id="rId1" Type="http://schemas.openxmlformats.org/officeDocument/2006/relationships/image" Target="../media/image46.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6" Type="http://schemas.openxmlformats.org/officeDocument/2006/relationships/notesSlide" Target="../notesSlides/notesSlide59.xml"/><Relationship Id="rId5" Type="http://schemas.openxmlformats.org/officeDocument/2006/relationships/vmlDrawing" Target="../drawings/vmlDrawing8.vml"/><Relationship Id="rId4" Type="http://schemas.openxmlformats.org/officeDocument/2006/relationships/slideLayout" Target="../slideLayouts/slideLayout2.xml"/><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oleObject" Target="../embeddings/oleObject11.bin"/></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image" Target="../media/image54.jpeg"/></Relationships>
</file>

<file path=ppt/slides/_rels/slide7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58.png"/><Relationship Id="rId7" Type="http://schemas.openxmlformats.org/officeDocument/2006/relationships/oleObject" Target="../embeddings/oleObject15.bin"/><Relationship Id="rId6" Type="http://schemas.openxmlformats.org/officeDocument/2006/relationships/image" Target="../media/image57.png"/><Relationship Id="rId5" Type="http://schemas.openxmlformats.org/officeDocument/2006/relationships/oleObject" Target="../embeddings/oleObject14.bin"/><Relationship Id="rId4" Type="http://schemas.openxmlformats.org/officeDocument/2006/relationships/image" Target="../media/image56.png"/><Relationship Id="rId3" Type="http://schemas.openxmlformats.org/officeDocument/2006/relationships/oleObject" Target="../embeddings/oleObject13.bin"/><Relationship Id="rId2" Type="http://schemas.openxmlformats.org/officeDocument/2006/relationships/image" Target="../media/image55.png"/><Relationship Id="rId11" Type="http://schemas.openxmlformats.org/officeDocument/2006/relationships/notesSlide" Target="../notesSlides/notesSlide61.xml"/><Relationship Id="rId10" Type="http://schemas.openxmlformats.org/officeDocument/2006/relationships/vmlDrawing" Target="../drawings/vmlDrawing9.vml"/><Relationship Id="rId1" Type="http://schemas.openxmlformats.org/officeDocument/2006/relationships/oleObject" Target="../embeddings/oleObject12.bin"/></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5" Type="http://schemas.openxmlformats.org/officeDocument/2006/relationships/notesSlide" Target="../notesSlides/notesSlide64.xml"/><Relationship Id="rId4" Type="http://schemas.openxmlformats.org/officeDocument/2006/relationships/slideLayout" Target="../slideLayouts/slideLayout2.xml"/><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image" Target="../media/image59.pn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vmlDrawing" Target="../drawings/vmlDrawing2.vml"/><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oleObject" Target="../embeddings/oleObject2.bin"/><Relationship Id="rId1" Type="http://schemas.openxmlformats.org/officeDocument/2006/relationships/image" Target="../media/image6.GIF"/></Relationships>
</file>

<file path=ppt/slides/_rels/slide80.xml.rels><?xml version="1.0" encoding="UTF-8" standalone="yes"?>
<Relationships xmlns="http://schemas.openxmlformats.org/package/2006/relationships"><Relationship Id="rId5" Type="http://schemas.openxmlformats.org/officeDocument/2006/relationships/notesSlide" Target="../notesSlides/notesSlide65.xml"/><Relationship Id="rId4" Type="http://schemas.openxmlformats.org/officeDocument/2006/relationships/slideLayout" Target="../slideLayouts/slideLayout2.xml"/><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image" Target="../media/image62.jpeg"/></Relationships>
</file>

<file path=ppt/slides/_rels/slide81.xml.rels><?xml version="1.0" encoding="UTF-8" standalone="yes"?>
<Relationships xmlns="http://schemas.openxmlformats.org/package/2006/relationships"><Relationship Id="rId7" Type="http://schemas.openxmlformats.org/officeDocument/2006/relationships/notesSlide" Target="../notesSlides/notesSlide66.xml"/><Relationship Id="rId6" Type="http://schemas.openxmlformats.org/officeDocument/2006/relationships/vmlDrawing" Target="../drawings/vmlDrawing10.vml"/><Relationship Id="rId5" Type="http://schemas.openxmlformats.org/officeDocument/2006/relationships/slideLayout" Target="../slideLayouts/slideLayout2.xml"/><Relationship Id="rId4" Type="http://schemas.openxmlformats.org/officeDocument/2006/relationships/image" Target="../media/image67.png"/><Relationship Id="rId3" Type="http://schemas.openxmlformats.org/officeDocument/2006/relationships/oleObject" Target="../embeddings/oleObject16.bin"/><Relationship Id="rId2" Type="http://schemas.openxmlformats.org/officeDocument/2006/relationships/image" Target="../media/image66.png"/><Relationship Id="rId1" Type="http://schemas.openxmlformats.org/officeDocument/2006/relationships/image" Target="../media/image65.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6" Type="http://schemas.openxmlformats.org/officeDocument/2006/relationships/notesSlide" Target="../notesSlides/notesSlide69.xml"/><Relationship Id="rId5" Type="http://schemas.openxmlformats.org/officeDocument/2006/relationships/vmlDrawing" Target="../drawings/vmlDrawing11.vml"/><Relationship Id="rId4" Type="http://schemas.openxmlformats.org/officeDocument/2006/relationships/slideLayout" Target="../slideLayouts/slideLayout2.xml"/><Relationship Id="rId3" Type="http://schemas.openxmlformats.org/officeDocument/2006/relationships/image" Target="../media/image69.png"/><Relationship Id="rId2" Type="http://schemas.openxmlformats.org/officeDocument/2006/relationships/oleObject" Target="../embeddings/oleObject17.bin"/><Relationship Id="rId1" Type="http://schemas.openxmlformats.org/officeDocument/2006/relationships/image" Target="../media/image68.jpeg"/></Relationships>
</file>

<file path=ppt/slides/_rels/slide85.xml.rels><?xml version="1.0" encoding="UTF-8" standalone="yes"?>
<Relationships xmlns="http://schemas.openxmlformats.org/package/2006/relationships"><Relationship Id="rId9" Type="http://schemas.openxmlformats.org/officeDocument/2006/relationships/vmlDrawing" Target="../drawings/vmlDrawing12.vml"/><Relationship Id="rId8" Type="http://schemas.openxmlformats.org/officeDocument/2006/relationships/slideLayout" Target="../slideLayouts/slideLayout2.xml"/><Relationship Id="rId7" Type="http://schemas.openxmlformats.org/officeDocument/2006/relationships/image" Target="../media/image73.png"/><Relationship Id="rId6" Type="http://schemas.openxmlformats.org/officeDocument/2006/relationships/oleObject" Target="../embeddings/oleObject20.bin"/><Relationship Id="rId5" Type="http://schemas.openxmlformats.org/officeDocument/2006/relationships/image" Target="../media/image72.png"/><Relationship Id="rId4" Type="http://schemas.openxmlformats.org/officeDocument/2006/relationships/oleObject" Target="../embeddings/oleObject19.bin"/><Relationship Id="rId3" Type="http://schemas.openxmlformats.org/officeDocument/2006/relationships/image" Target="../media/image71.png"/><Relationship Id="rId2" Type="http://schemas.openxmlformats.org/officeDocument/2006/relationships/oleObject" Target="../embeddings/oleObject18.bin"/><Relationship Id="rId10" Type="http://schemas.openxmlformats.org/officeDocument/2006/relationships/notesSlide" Target="../notesSlides/notesSlide70.xml"/><Relationship Id="rId1" Type="http://schemas.openxmlformats.org/officeDocument/2006/relationships/image" Target="../media/image70.jpe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image" Target="../media/image74.jpe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image" Target="../media/image75.jpe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90.xml.rels><?xml version="1.0" encoding="UTF-8" standalone="yes"?>
<Relationships xmlns="http://schemas.openxmlformats.org/package/2006/relationships"><Relationship Id="rId4" Type="http://schemas.openxmlformats.org/officeDocument/2006/relationships/notesSlide" Target="../notesSlides/notesSlide75.xml"/><Relationship Id="rId3" Type="http://schemas.openxmlformats.org/officeDocument/2006/relationships/slideLayout" Target="../slideLayouts/slideLayout2.xml"/><Relationship Id="rId2" Type="http://schemas.openxmlformats.org/officeDocument/2006/relationships/image" Target="../media/image77.jpeg"/><Relationship Id="rId1" Type="http://schemas.openxmlformats.org/officeDocument/2006/relationships/image" Target="../media/image76.jpeg"/></Relationships>
</file>

<file path=ppt/slides/_rels/slide91.xml.rels><?xml version="1.0" encoding="UTF-8" standalone="yes"?>
<Relationships xmlns="http://schemas.openxmlformats.org/package/2006/relationships"><Relationship Id="rId5" Type="http://schemas.openxmlformats.org/officeDocument/2006/relationships/notesSlide" Target="../notesSlides/notesSlide76.xml"/><Relationship Id="rId4" Type="http://schemas.openxmlformats.org/officeDocument/2006/relationships/vmlDrawing" Target="../drawings/vmlDrawing13.vml"/><Relationship Id="rId3" Type="http://schemas.openxmlformats.org/officeDocument/2006/relationships/slideLayout" Target="../slideLayouts/slideLayout2.xml"/><Relationship Id="rId2" Type="http://schemas.openxmlformats.org/officeDocument/2006/relationships/image" Target="../media/image78.png"/><Relationship Id="rId1" Type="http://schemas.openxmlformats.org/officeDocument/2006/relationships/oleObject" Target="../embeddings/oleObject21.bin"/></Relationships>
</file>

<file path=ppt/slides/_rels/slide92.xml.rels><?xml version="1.0" encoding="UTF-8" standalone="yes"?>
<Relationships xmlns="http://schemas.openxmlformats.org/package/2006/relationships"><Relationship Id="rId4" Type="http://schemas.openxmlformats.org/officeDocument/2006/relationships/notesSlide" Target="../notesSlides/notesSlide77.xml"/><Relationship Id="rId3" Type="http://schemas.openxmlformats.org/officeDocument/2006/relationships/slideLayout" Target="../slideLayouts/slideLayout2.xml"/><Relationship Id="rId2" Type="http://schemas.openxmlformats.org/officeDocument/2006/relationships/image" Target="../media/image80.jpeg"/><Relationship Id="rId1" Type="http://schemas.openxmlformats.org/officeDocument/2006/relationships/image" Target="../media/image79.jpe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image" Target="../media/image87.png"/><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image" Target="../media/image88.jpeg"/></Relationships>
</file>

<file path=ppt/slides/_rels/slide99.xml.rels><?xml version="1.0" encoding="UTF-8" standalone="yes"?>
<Relationships xmlns="http://schemas.openxmlformats.org/package/2006/relationships"><Relationship Id="rId4" Type="http://schemas.openxmlformats.org/officeDocument/2006/relationships/notesSlide" Target="../notesSlides/notesSlide83.xml"/><Relationship Id="rId3" Type="http://schemas.openxmlformats.org/officeDocument/2006/relationships/slideLayout" Target="../slideLayouts/slideLayout2.xml"/><Relationship Id="rId2" Type="http://schemas.openxmlformats.org/officeDocument/2006/relationships/image" Target="../media/image90.GIF"/><Relationship Id="rId1" Type="http://schemas.openxmlformats.org/officeDocument/2006/relationships/image" Target="../media/image8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2049"/>
          <p:cNvSpPr>
            <a:spLocks noGrp="1"/>
          </p:cNvSpPr>
          <p:nvPr>
            <p:ph type="ctrTitle"/>
          </p:nvPr>
        </p:nvSpPr>
        <p:spPr>
          <a:xfrm>
            <a:off x="563563" y="1463675"/>
            <a:ext cx="7772400" cy="2201863"/>
          </a:xfrm>
        </p:spPr>
        <p:txBody>
          <a:bodyPr anchor="ctr" anchorCtr="0"/>
          <a:p>
            <a:pPr defTabSz="914400">
              <a:buNone/>
            </a:pPr>
            <a:r>
              <a:rPr lang="en-US" altLang="zh-CN" sz="6600" kern="1200" baseline="0" dirty="0">
                <a:latin typeface="+mj-lt"/>
                <a:ea typeface="+mj-ea"/>
                <a:cs typeface="+mj-cs"/>
              </a:rPr>
              <a:t>Properties of Waves</a:t>
            </a:r>
            <a:endParaRPr lang="en-US" altLang="zh-CN" sz="6600" kern="1200" baseline="0" dirty="0">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Title 2049"/>
          <p:cNvSpPr>
            <a:spLocks noGrp="1"/>
          </p:cNvSpPr>
          <p:nvPr>
            <p:ph type="ctrTitle"/>
          </p:nvPr>
        </p:nvSpPr>
        <p:spPr>
          <a:xfrm>
            <a:off x="563563" y="2195513"/>
            <a:ext cx="7772400" cy="1470025"/>
          </a:xfrm>
        </p:spPr>
        <p:txBody>
          <a:bodyPr anchor="ctr" anchorCtr="0"/>
          <a:p>
            <a:pPr defTabSz="914400">
              <a:buNone/>
            </a:pPr>
            <a:r>
              <a:rPr lang="en-US" altLang="en-US" sz="6600" kern="1200" baseline="0" dirty="0">
                <a:latin typeface="+mj-lt"/>
                <a:ea typeface="+mj-ea"/>
                <a:cs typeface="+mj-cs"/>
              </a:rPr>
              <a:t>Describing Waves</a:t>
            </a:r>
            <a:endParaRPr lang="en-US" altLang="en-US" sz="6600" kern="1200" baseline="0" dirty="0">
              <a:latin typeface="+mj-lt"/>
              <a:ea typeface="+mj-ea"/>
              <a:cs typeface="+mj-cs"/>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070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sz="4000" kern="1200" baseline="0">
                <a:latin typeface="+mj-lt"/>
                <a:ea typeface="+mj-ea"/>
                <a:cs typeface="+mj-cs"/>
              </a:rPr>
              <a:t>Reflection </a:t>
            </a:r>
            <a:r>
              <a:rPr lang="en-US" altLang="en-US" sz="4000" kern="1200" baseline="0">
                <a:latin typeface="+mj-lt"/>
                <a:ea typeface="+mj-ea"/>
                <a:cs typeface="+mj-cs"/>
              </a:rPr>
              <a:t>and Impedance</a:t>
            </a:r>
            <a:endParaRPr lang="en-US" altLang="en-US" sz="4000" kern="1200" baseline="0">
              <a:latin typeface="+mj-lt"/>
              <a:ea typeface="+mj-ea"/>
              <a:cs typeface="+mj-cs"/>
            </a:endParaRPr>
          </a:p>
        </p:txBody>
      </p:sp>
      <p:sp>
        <p:nvSpPr>
          <p:cNvPr id="200706" name="Content Placeholder 1"/>
          <p:cNvSpPr>
            <a:spLocks noGrp="1"/>
          </p:cNvSpPr>
          <p:nvPr>
            <p:ph idx="1"/>
          </p:nvPr>
        </p:nvSpPr>
        <p:spPr>
          <a:xfrm>
            <a:off x="444500" y="1149350"/>
            <a:ext cx="5167313" cy="4525963"/>
          </a:xfrm>
        </p:spPr>
        <p:txBody>
          <a:bodyPr anchor="t" anchorCtr="0"/>
          <a:p>
            <a:r>
              <a:rPr lang="en-US" altLang="zh-CN"/>
              <a:t>From</a:t>
            </a:r>
            <a:r>
              <a:rPr lang="en-US" altLang="en-US"/>
              <a:t>:</a:t>
            </a:r>
            <a:endParaRPr lang="en-US" altLang="en-US"/>
          </a:p>
          <a:p>
            <a:pPr lvl="1"/>
            <a:r>
              <a:rPr lang="en-US" altLang="zh-CN">
                <a:solidFill>
                  <a:srgbClr val="FF0000"/>
                </a:solidFill>
              </a:rPr>
              <a:t>high speed</a:t>
            </a:r>
            <a:r>
              <a:rPr lang="en-US" altLang="zh-CN"/>
              <a:t> to </a:t>
            </a:r>
            <a:r>
              <a:rPr lang="en-US" altLang="zh-CN">
                <a:solidFill>
                  <a:srgbClr val="0070C0"/>
                </a:solidFill>
              </a:rPr>
              <a:t>low speed</a:t>
            </a:r>
            <a:endParaRPr lang="en-US" altLang="zh-CN">
              <a:solidFill>
                <a:srgbClr val="0070C0"/>
              </a:solidFill>
            </a:endParaRPr>
          </a:p>
          <a:p>
            <a:pPr lvl="1"/>
            <a:r>
              <a:rPr lang="en-US" altLang="zh-CN"/>
              <a:t>low density to high density</a:t>
            </a:r>
            <a:endParaRPr lang="en-US" altLang="zh-CN"/>
          </a:p>
          <a:p>
            <a:endParaRPr lang="en-US" altLang="zh-CN"/>
          </a:p>
          <a:p>
            <a:endParaRPr lang="en-US" altLang="zh-CN"/>
          </a:p>
          <a:p>
            <a:endParaRPr lang="en-US" altLang="zh-CN"/>
          </a:p>
          <a:p>
            <a:r>
              <a:rPr lang="en-US" altLang="zh-CN"/>
              <a:t>From</a:t>
            </a:r>
            <a:r>
              <a:rPr lang="en-US" altLang="en-US"/>
              <a:t>:</a:t>
            </a:r>
            <a:endParaRPr lang="en-US" altLang="en-US"/>
          </a:p>
          <a:p>
            <a:pPr lvl="1"/>
            <a:r>
              <a:rPr lang="en-US" altLang="zh-CN">
                <a:solidFill>
                  <a:srgbClr val="0070C0"/>
                </a:solidFill>
              </a:rPr>
              <a:t>low speed</a:t>
            </a:r>
            <a:r>
              <a:rPr lang="en-US" altLang="zh-CN"/>
              <a:t> to </a:t>
            </a:r>
            <a:r>
              <a:rPr lang="en-US" altLang="zh-CN">
                <a:solidFill>
                  <a:srgbClr val="FF0000"/>
                </a:solidFill>
              </a:rPr>
              <a:t>high speed </a:t>
            </a:r>
            <a:endParaRPr lang="en-US" altLang="zh-CN">
              <a:solidFill>
                <a:srgbClr val="FF0000"/>
              </a:solidFill>
            </a:endParaRPr>
          </a:p>
          <a:p>
            <a:pPr lvl="1"/>
            <a:r>
              <a:rPr lang="en-US" altLang="zh-CN"/>
              <a:t>high density to low density</a:t>
            </a:r>
            <a:endParaRPr lang="en-US" altLang="zh-CN"/>
          </a:p>
        </p:txBody>
      </p:sp>
      <p:pic>
        <p:nvPicPr>
          <p:cNvPr id="200707" name="Picture 2" descr="reflect1"/>
          <p:cNvPicPr>
            <a:picLocks noChangeAspect="1"/>
          </p:cNvPicPr>
          <p:nvPr/>
        </p:nvPicPr>
        <p:blipFill>
          <a:blip r:embed="rId1"/>
          <a:stretch>
            <a:fillRect/>
          </a:stretch>
        </p:blipFill>
        <p:spPr>
          <a:xfrm>
            <a:off x="6103938" y="1149350"/>
            <a:ext cx="2743200" cy="2743200"/>
          </a:xfrm>
          <a:prstGeom prst="rect">
            <a:avLst/>
          </a:prstGeom>
          <a:noFill/>
          <a:ln w="9525">
            <a:noFill/>
          </a:ln>
        </p:spPr>
      </p:pic>
      <p:pic>
        <p:nvPicPr>
          <p:cNvPr id="200708" name="Picture 5" descr="reflect2"/>
          <p:cNvPicPr>
            <a:picLocks noChangeAspect="1"/>
          </p:cNvPicPr>
          <p:nvPr/>
        </p:nvPicPr>
        <p:blipFill>
          <a:blip r:embed="rId2"/>
          <a:stretch>
            <a:fillRect/>
          </a:stretch>
        </p:blipFill>
        <p:spPr>
          <a:xfrm>
            <a:off x="6103938" y="3892550"/>
            <a:ext cx="2743200" cy="2743200"/>
          </a:xfrm>
          <a:prstGeom prst="rect">
            <a:avLst/>
          </a:prstGeom>
          <a:noFill/>
          <a:ln w="9525">
            <a:noFill/>
          </a:ln>
        </p:spPr>
      </p:pic>
      <p:sp>
        <p:nvSpPr>
          <p:cNvPr id="2" name="Text Box 1"/>
          <p:cNvSpPr txBox="1"/>
          <p:nvPr/>
        </p:nvSpPr>
        <p:spPr>
          <a:xfrm>
            <a:off x="444500" y="2827020"/>
            <a:ext cx="8490585" cy="2030095"/>
          </a:xfrm>
          <a:prstGeom prst="rect">
            <a:avLst/>
          </a:prstGeom>
          <a:noFill/>
        </p:spPr>
        <p:txBody>
          <a:bodyPr wrap="square" rtlCol="0" anchor="t">
            <a:spAutoFit/>
          </a:bodyPr>
          <a:p>
            <a:r>
              <a:rPr lang="en-US" dirty="0" smtClean="0">
                <a:sym typeface="+mn-ea"/>
              </a:rPr>
              <a:t>Part of the wave energy is transferred to the more dense medium, and </a:t>
            </a:r>
            <a:r>
              <a:rPr lang="en-US" dirty="0" smtClean="0">
                <a:solidFill>
                  <a:srgbClr val="FF0000"/>
                </a:solidFill>
                <a:effectLst>
                  <a:outerShdw blurRad="38100" dist="38100" dir="2700000" algn="tl">
                    <a:srgbClr val="000000">
                      <a:alpha val="43137"/>
                    </a:srgbClr>
                  </a:outerShdw>
                </a:effectLst>
                <a:sym typeface="+mn-ea"/>
              </a:rPr>
              <a:t>part is reflected</a:t>
            </a:r>
            <a:r>
              <a:rPr lang="en-US" dirty="0" smtClean="0">
                <a:sym typeface="+mn-ea"/>
              </a:rPr>
              <a:t>. The </a:t>
            </a:r>
            <a:r>
              <a:rPr lang="en-US" dirty="0" smtClean="0">
                <a:solidFill>
                  <a:srgbClr val="FF0000"/>
                </a:solidFill>
                <a:effectLst>
                  <a:outerShdw blurRad="38100" dist="38100" dir="2700000" algn="tl">
                    <a:srgbClr val="000000">
                      <a:alpha val="43137"/>
                    </a:srgbClr>
                  </a:outerShdw>
                </a:effectLst>
                <a:sym typeface="+mn-ea"/>
              </a:rPr>
              <a:t>transmitted pulse </a:t>
            </a:r>
            <a:r>
              <a:rPr lang="en-US" dirty="0" smtClean="0">
                <a:sym typeface="+mn-ea"/>
              </a:rPr>
              <a:t>is </a:t>
            </a:r>
            <a:r>
              <a:rPr lang="en-US" dirty="0" smtClean="0">
                <a:solidFill>
                  <a:srgbClr val="FF0000"/>
                </a:solidFill>
                <a:effectLst>
                  <a:outerShdw blurRad="38100" dist="38100" dir="2700000" algn="tl">
                    <a:srgbClr val="000000">
                      <a:alpha val="43137"/>
                    </a:srgbClr>
                  </a:outerShdw>
                </a:effectLst>
                <a:sym typeface="+mn-ea"/>
              </a:rPr>
              <a:t>upright</a:t>
            </a:r>
            <a:r>
              <a:rPr lang="en-US" dirty="0" smtClean="0">
                <a:sym typeface="+mn-ea"/>
              </a:rPr>
              <a:t>, while the </a:t>
            </a:r>
            <a:r>
              <a:rPr lang="en-US" dirty="0" smtClean="0">
                <a:solidFill>
                  <a:srgbClr val="333399"/>
                </a:solidFill>
                <a:effectLst>
                  <a:outerShdw blurRad="38100" dist="38100" dir="2700000" algn="tl">
                    <a:srgbClr val="000000">
                      <a:alpha val="43137"/>
                    </a:srgbClr>
                  </a:outerShdw>
                </a:effectLst>
                <a:sym typeface="+mn-ea"/>
              </a:rPr>
              <a:t>reflected pulse </a:t>
            </a:r>
            <a:r>
              <a:rPr lang="en-US" dirty="0" smtClean="0">
                <a:sym typeface="+mn-ea"/>
              </a:rPr>
              <a:t>is </a:t>
            </a:r>
            <a:r>
              <a:rPr lang="en-US" dirty="0" smtClean="0">
                <a:solidFill>
                  <a:srgbClr val="333399"/>
                </a:solidFill>
                <a:effectLst>
                  <a:outerShdw blurRad="38100" dist="38100" dir="2700000" algn="tl">
                    <a:srgbClr val="000000">
                      <a:alpha val="43137"/>
                    </a:srgbClr>
                  </a:outerShdw>
                </a:effectLst>
                <a:sym typeface="+mn-ea"/>
              </a:rPr>
              <a:t>inverted</a:t>
            </a:r>
            <a:r>
              <a:rPr lang="en-US" dirty="0" smtClean="0">
                <a:sym typeface="+mn-ea"/>
              </a:rPr>
              <a:t>.</a:t>
            </a:r>
            <a:endParaRPr lang="en-US" dirty="0" smtClean="0">
              <a:sym typeface="+mn-ea"/>
            </a:endParaRPr>
          </a:p>
          <a:p>
            <a:r>
              <a:rPr lang="en-US" kern="0" dirty="0">
                <a:solidFill>
                  <a:srgbClr val="122F46"/>
                </a:solidFill>
                <a:latin typeface="Microsoft Sans Serif" panose="020B0604020202020204"/>
                <a:sym typeface="+mn-ea"/>
              </a:rPr>
              <a:t>The </a:t>
            </a:r>
            <a:r>
              <a:rPr lang="en-US" kern="0" dirty="0">
                <a:solidFill>
                  <a:srgbClr val="FF0000"/>
                </a:solidFill>
                <a:effectLst>
                  <a:outerShdw blurRad="38100" dist="38100" dir="2700000" algn="tl">
                    <a:srgbClr val="000000">
                      <a:alpha val="43137"/>
                    </a:srgbClr>
                  </a:outerShdw>
                </a:effectLst>
                <a:latin typeface="Microsoft Sans Serif" panose="020B0604020202020204"/>
                <a:sym typeface="+mn-ea"/>
              </a:rPr>
              <a:t>speed</a:t>
            </a:r>
            <a:r>
              <a:rPr lang="en-US" kern="0" dirty="0">
                <a:solidFill>
                  <a:srgbClr val="FF0000"/>
                </a:solidFill>
                <a:latin typeface="Microsoft Sans Serif" panose="020B0604020202020204"/>
                <a:sym typeface="+mn-ea"/>
              </a:rPr>
              <a:t> </a:t>
            </a:r>
            <a:r>
              <a:rPr lang="en-US" kern="0" dirty="0">
                <a:solidFill>
                  <a:srgbClr val="122F46"/>
                </a:solidFill>
                <a:latin typeface="Microsoft Sans Serif" panose="020B0604020202020204"/>
                <a:sym typeface="+mn-ea"/>
              </a:rPr>
              <a:t>and </a:t>
            </a:r>
            <a:r>
              <a:rPr lang="en-US" kern="0" dirty="0">
                <a:solidFill>
                  <a:srgbClr val="FF0000"/>
                </a:solidFill>
                <a:effectLst>
                  <a:outerShdw blurRad="38100" dist="38100" dir="2700000" algn="tl">
                    <a:srgbClr val="000000">
                      <a:alpha val="43137"/>
                    </a:srgbClr>
                  </a:outerShdw>
                </a:effectLst>
                <a:latin typeface="Microsoft Sans Serif" panose="020B0604020202020204"/>
                <a:sym typeface="+mn-ea"/>
              </a:rPr>
              <a:t>wavelength </a:t>
            </a:r>
            <a:r>
              <a:rPr lang="en-US" kern="0" dirty="0">
                <a:solidFill>
                  <a:srgbClr val="122F46"/>
                </a:solidFill>
                <a:latin typeface="Microsoft Sans Serif" panose="020B0604020202020204"/>
                <a:sym typeface="+mn-ea"/>
              </a:rPr>
              <a:t>of the reflected wave remain the same, but the </a:t>
            </a:r>
            <a:r>
              <a:rPr lang="en-US" kern="0" dirty="0">
                <a:solidFill>
                  <a:srgbClr val="FF0000"/>
                </a:solidFill>
                <a:effectLst>
                  <a:outerShdw blurRad="38100" dist="38100" dir="2700000" algn="tl">
                    <a:srgbClr val="000000">
                      <a:alpha val="43137"/>
                    </a:srgbClr>
                  </a:outerShdw>
                </a:effectLst>
                <a:latin typeface="Microsoft Sans Serif" panose="020B0604020202020204"/>
                <a:sym typeface="+mn-ea"/>
              </a:rPr>
              <a:t>amplitude </a:t>
            </a:r>
            <a:r>
              <a:rPr lang="en-US" kern="0" dirty="0">
                <a:solidFill>
                  <a:srgbClr val="122F46"/>
                </a:solidFill>
                <a:latin typeface="Microsoft Sans Serif" panose="020B0604020202020204"/>
                <a:sym typeface="+mn-ea"/>
              </a:rPr>
              <a:t>decreases. </a:t>
            </a:r>
            <a:r>
              <a:rPr lang="en-US" dirty="0" smtClean="0">
                <a:sym typeface="+mn-ea"/>
              </a:rPr>
              <a:t>The </a:t>
            </a:r>
            <a:r>
              <a:rPr lang="en-US" dirty="0" smtClean="0">
                <a:solidFill>
                  <a:srgbClr val="FF0000"/>
                </a:solidFill>
                <a:effectLst>
                  <a:outerShdw blurRad="38100" dist="38100" dir="2700000" algn="tl">
                    <a:srgbClr val="000000">
                      <a:alpha val="43137"/>
                    </a:srgbClr>
                  </a:outerShdw>
                </a:effectLst>
                <a:sym typeface="+mn-ea"/>
              </a:rPr>
              <a:t>speed</a:t>
            </a:r>
            <a:r>
              <a:rPr lang="en-US" dirty="0" smtClean="0">
                <a:sym typeface="+mn-ea"/>
              </a:rPr>
              <a:t>, </a:t>
            </a:r>
            <a:r>
              <a:rPr lang="en-US" dirty="0" smtClean="0">
                <a:solidFill>
                  <a:srgbClr val="FF0000"/>
                </a:solidFill>
                <a:effectLst>
                  <a:outerShdw blurRad="38100" dist="38100" dir="2700000" algn="tl">
                    <a:srgbClr val="000000">
                      <a:alpha val="43137"/>
                    </a:srgbClr>
                  </a:outerShdw>
                </a:effectLst>
                <a:sym typeface="+mn-ea"/>
              </a:rPr>
              <a:t>wavelength</a:t>
            </a:r>
            <a:r>
              <a:rPr lang="en-US" dirty="0" smtClean="0">
                <a:sym typeface="+mn-ea"/>
              </a:rPr>
              <a:t>, and </a:t>
            </a:r>
            <a:r>
              <a:rPr lang="en-US" dirty="0" smtClean="0">
                <a:solidFill>
                  <a:srgbClr val="FF0000"/>
                </a:solidFill>
                <a:effectLst>
                  <a:outerShdw blurRad="38100" dist="38100" dir="2700000" algn="tl">
                    <a:srgbClr val="000000">
                      <a:alpha val="43137"/>
                    </a:srgbClr>
                  </a:outerShdw>
                </a:effectLst>
                <a:sym typeface="+mn-ea"/>
              </a:rPr>
              <a:t>amplitude</a:t>
            </a:r>
            <a:r>
              <a:rPr lang="en-US" dirty="0" smtClean="0">
                <a:solidFill>
                  <a:srgbClr val="FF0000"/>
                </a:solidFill>
                <a:sym typeface="+mn-ea"/>
              </a:rPr>
              <a:t> </a:t>
            </a:r>
            <a:r>
              <a:rPr lang="en-US" dirty="0" smtClean="0">
                <a:sym typeface="+mn-ea"/>
              </a:rPr>
              <a:t>of the transmitted pulse are all </a:t>
            </a:r>
            <a:r>
              <a:rPr lang="en-US" dirty="0" smtClean="0">
                <a:solidFill>
                  <a:srgbClr val="6600CC"/>
                </a:solidFill>
                <a:effectLst>
                  <a:outerShdw blurRad="38100" dist="38100" dir="2700000" algn="tl">
                    <a:srgbClr val="000000">
                      <a:alpha val="43137"/>
                    </a:srgbClr>
                  </a:outerShdw>
                </a:effectLst>
                <a:sym typeface="+mn-ea"/>
              </a:rPr>
              <a:t>smaller</a:t>
            </a:r>
            <a:r>
              <a:rPr lang="en-US" dirty="0" smtClean="0">
                <a:effectLst>
                  <a:outerShdw blurRad="38100" dist="38100" dir="2700000" algn="tl">
                    <a:srgbClr val="000000">
                      <a:alpha val="43137"/>
                    </a:srgbClr>
                  </a:outerShdw>
                </a:effectLst>
                <a:sym typeface="+mn-ea"/>
              </a:rPr>
              <a:t> </a:t>
            </a:r>
            <a:r>
              <a:rPr lang="en-US" dirty="0" smtClean="0">
                <a:sym typeface="+mn-ea"/>
              </a:rPr>
              <a:t>than in the incident pulse.</a:t>
            </a:r>
            <a:endParaRPr lang="en-US" dirty="0" smtClean="0"/>
          </a:p>
          <a:p>
            <a:endParaRPr lang="en-US"/>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275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Law of Reflection</a:t>
            </a:r>
            <a:endParaRPr lang="en-US" altLang="zh-CN" kern="1200" baseline="0">
              <a:latin typeface="+mj-lt"/>
              <a:ea typeface="+mj-ea"/>
              <a:cs typeface="+mj-cs"/>
            </a:endParaRPr>
          </a:p>
        </p:txBody>
      </p:sp>
      <p:grpSp>
        <p:nvGrpSpPr>
          <p:cNvPr id="2" name="Group 3"/>
          <p:cNvGrpSpPr/>
          <p:nvPr/>
        </p:nvGrpSpPr>
        <p:grpSpPr>
          <a:xfrm>
            <a:off x="4522470" y="1997393"/>
            <a:ext cx="3333750" cy="514350"/>
            <a:chOff x="2916" y="1577"/>
            <a:chExt cx="2100" cy="324"/>
          </a:xfrm>
        </p:grpSpPr>
        <p:sp>
          <p:nvSpPr>
            <p:cNvPr id="202755" name="Line 4"/>
            <p:cNvSpPr/>
            <p:nvPr/>
          </p:nvSpPr>
          <p:spPr>
            <a:xfrm flipV="1">
              <a:off x="3066" y="1804"/>
              <a:ext cx="1950" cy="6"/>
            </a:xfrm>
            <a:prstGeom prst="line">
              <a:avLst/>
            </a:prstGeom>
            <a:ln w="28575" cap="flat" cmpd="sng">
              <a:solidFill>
                <a:srgbClr val="000000"/>
              </a:solidFill>
              <a:prstDash val="sysDot"/>
              <a:round/>
              <a:headEnd type="none" w="med" len="med"/>
              <a:tailEnd type="none" w="med" len="med"/>
            </a:ln>
          </p:spPr>
        </p:sp>
        <p:sp>
          <p:nvSpPr>
            <p:cNvPr id="202756" name="Text Box 5"/>
            <p:cNvSpPr txBox="1"/>
            <p:nvPr/>
          </p:nvSpPr>
          <p:spPr>
            <a:xfrm>
              <a:off x="2916" y="1577"/>
              <a:ext cx="907" cy="324"/>
            </a:xfrm>
            <a:prstGeom prst="rect">
              <a:avLst/>
            </a:prstGeom>
            <a:noFill/>
            <a:ln w="9525">
              <a:noFill/>
            </a:ln>
          </p:spPr>
          <p:txBody>
            <a:bodyPr anchor="t" anchorCtr="0"/>
            <a:p>
              <a:r>
                <a:rPr lang="en-US" altLang="zh-CN" sz="1600" b="1">
                  <a:latin typeface="Times New Roman" panose="02020603050405020304" pitchFamily="18" charset="0"/>
                </a:rPr>
                <a:t>normal</a:t>
              </a:r>
              <a:endParaRPr lang="en-US" altLang="zh-CN" sz="1600">
                <a:latin typeface="Arial" panose="020B0604020202020204" pitchFamily="34" charset="0"/>
              </a:endParaRPr>
            </a:p>
          </p:txBody>
        </p:sp>
      </p:grpSp>
      <p:grpSp>
        <p:nvGrpSpPr>
          <p:cNvPr id="3" name="Group 6"/>
          <p:cNvGrpSpPr/>
          <p:nvPr/>
        </p:nvGrpSpPr>
        <p:grpSpPr>
          <a:xfrm>
            <a:off x="5376545" y="979805"/>
            <a:ext cx="2344738" cy="1501775"/>
            <a:chOff x="3454" y="936"/>
            <a:chExt cx="1477" cy="946"/>
          </a:xfrm>
        </p:grpSpPr>
        <p:sp>
          <p:nvSpPr>
            <p:cNvPr id="202758" name="Line 7"/>
            <p:cNvSpPr/>
            <p:nvPr/>
          </p:nvSpPr>
          <p:spPr>
            <a:xfrm>
              <a:off x="3454" y="936"/>
              <a:ext cx="1477" cy="868"/>
            </a:xfrm>
            <a:prstGeom prst="line">
              <a:avLst/>
            </a:prstGeom>
            <a:ln w="28575" cap="flat" cmpd="sng">
              <a:solidFill>
                <a:srgbClr val="FF0000"/>
              </a:solidFill>
              <a:prstDash val="solid"/>
              <a:round/>
              <a:headEnd type="none" w="med" len="med"/>
              <a:tailEnd type="none" w="med" len="med"/>
            </a:ln>
          </p:spPr>
        </p:sp>
        <p:sp>
          <p:nvSpPr>
            <p:cNvPr id="202759" name="Line 8"/>
            <p:cNvSpPr/>
            <p:nvPr/>
          </p:nvSpPr>
          <p:spPr>
            <a:xfrm>
              <a:off x="4036" y="1280"/>
              <a:ext cx="199" cy="117"/>
            </a:xfrm>
            <a:prstGeom prst="line">
              <a:avLst/>
            </a:prstGeom>
            <a:ln w="57150" cap="flat" cmpd="sng">
              <a:solidFill>
                <a:srgbClr val="FF0000"/>
              </a:solidFill>
              <a:prstDash val="solid"/>
              <a:round/>
              <a:headEnd type="none" w="med" len="med"/>
              <a:tailEnd type="triangle" w="med" len="med"/>
            </a:ln>
          </p:spPr>
        </p:sp>
        <p:sp>
          <p:nvSpPr>
            <p:cNvPr id="202760" name="Freeform 9"/>
            <p:cNvSpPr/>
            <p:nvPr/>
          </p:nvSpPr>
          <p:spPr>
            <a:xfrm>
              <a:off x="4258" y="1494"/>
              <a:ext cx="131" cy="303"/>
            </a:xfrm>
            <a:custGeom>
              <a:avLst/>
              <a:gdLst/>
              <a:ahLst/>
              <a:cxnLst>
                <a:cxn ang="0">
                  <a:pos x="245" y="0"/>
                </a:cxn>
                <a:cxn ang="0">
                  <a:pos x="53" y="182"/>
                </a:cxn>
                <a:cxn ang="0">
                  <a:pos x="0" y="470"/>
                </a:cxn>
              </a:cxnLst>
              <a:pathLst>
                <a:path w="245" h="470">
                  <a:moveTo>
                    <a:pt x="245" y="0"/>
                  </a:moveTo>
                  <a:cubicBezTo>
                    <a:pt x="169" y="52"/>
                    <a:pt x="94" y="104"/>
                    <a:pt x="53" y="182"/>
                  </a:cubicBezTo>
                  <a:cubicBezTo>
                    <a:pt x="12" y="260"/>
                    <a:pt x="11" y="422"/>
                    <a:pt x="0" y="470"/>
                  </a:cubicBezTo>
                </a:path>
              </a:pathLst>
            </a:custGeom>
            <a:noFill/>
            <a:ln w="28575" cap="flat" cmpd="sng">
              <a:solidFill>
                <a:srgbClr val="008000"/>
              </a:solidFill>
              <a:prstDash val="solid"/>
              <a:round/>
              <a:headEnd type="none" w="med" len="med"/>
              <a:tailEnd type="none" w="med" len="med"/>
            </a:ln>
          </p:spPr>
          <p:txBody>
            <a:bodyPr/>
            <a:p>
              <a:endParaRPr lang="en-US"/>
            </a:p>
          </p:txBody>
        </p:sp>
        <p:sp>
          <p:nvSpPr>
            <p:cNvPr id="202761" name="Text Box 10"/>
            <p:cNvSpPr txBox="1"/>
            <p:nvPr/>
          </p:nvSpPr>
          <p:spPr>
            <a:xfrm>
              <a:off x="3505" y="1352"/>
              <a:ext cx="844" cy="530"/>
            </a:xfrm>
            <a:prstGeom prst="rect">
              <a:avLst/>
            </a:prstGeom>
            <a:noFill/>
            <a:ln w="9525">
              <a:noFill/>
            </a:ln>
          </p:spPr>
          <p:txBody>
            <a:bodyPr anchor="t" anchorCtr="0"/>
            <a:p>
              <a:r>
                <a:rPr lang="en-US" altLang="zh-CN" sz="1600" b="1">
                  <a:solidFill>
                    <a:srgbClr val="008000"/>
                  </a:solidFill>
                  <a:latin typeface="Times New Roman" panose="02020603050405020304" pitchFamily="18" charset="0"/>
                </a:rPr>
                <a:t>angle of </a:t>
              </a:r>
              <a:endParaRPr lang="en-US" altLang="zh-CN" sz="1600" b="1">
                <a:solidFill>
                  <a:srgbClr val="008000"/>
                </a:solidFill>
                <a:latin typeface="Times New Roman" panose="02020603050405020304" pitchFamily="18" charset="0"/>
              </a:endParaRPr>
            </a:p>
            <a:p>
              <a:r>
                <a:rPr lang="en-US" altLang="zh-CN" sz="1600" b="1">
                  <a:solidFill>
                    <a:srgbClr val="008000"/>
                  </a:solidFill>
                  <a:latin typeface="Times New Roman" panose="02020603050405020304" pitchFamily="18" charset="0"/>
                </a:rPr>
                <a:t>incidence, </a:t>
              </a:r>
              <a:r>
                <a:rPr lang="en-US" altLang="zh-CN" sz="1600" b="1" i="1">
                  <a:solidFill>
                    <a:srgbClr val="008000"/>
                  </a:solidFill>
                  <a:latin typeface="Times New Roman" panose="02020603050405020304" pitchFamily="18" charset="0"/>
                </a:rPr>
                <a:t>i</a:t>
              </a:r>
              <a:endParaRPr lang="en-US" altLang="zh-CN" sz="1600">
                <a:latin typeface="Arial" panose="020B0604020202020204" pitchFamily="34" charset="0"/>
              </a:endParaRPr>
            </a:p>
          </p:txBody>
        </p:sp>
        <p:sp>
          <p:nvSpPr>
            <p:cNvPr id="202762" name="Text Box 11"/>
            <p:cNvSpPr txBox="1"/>
            <p:nvPr/>
          </p:nvSpPr>
          <p:spPr>
            <a:xfrm>
              <a:off x="3922" y="1008"/>
              <a:ext cx="906" cy="324"/>
            </a:xfrm>
            <a:prstGeom prst="rect">
              <a:avLst/>
            </a:prstGeom>
            <a:noFill/>
            <a:ln w="9525">
              <a:noFill/>
            </a:ln>
          </p:spPr>
          <p:txBody>
            <a:bodyPr anchor="t" anchorCtr="0"/>
            <a:p>
              <a:r>
                <a:rPr lang="en-US" altLang="zh-CN" sz="1600" b="1">
                  <a:latin typeface="Times New Roman" panose="02020603050405020304" pitchFamily="18" charset="0"/>
                </a:rPr>
                <a:t>incident ray</a:t>
              </a:r>
              <a:endParaRPr lang="en-US" altLang="zh-CN" sz="1600">
                <a:latin typeface="Arial" panose="020B0604020202020204" pitchFamily="34" charset="0"/>
              </a:endParaRPr>
            </a:p>
          </p:txBody>
        </p:sp>
      </p:grpSp>
      <p:grpSp>
        <p:nvGrpSpPr>
          <p:cNvPr id="4" name="Group 12"/>
          <p:cNvGrpSpPr/>
          <p:nvPr/>
        </p:nvGrpSpPr>
        <p:grpSpPr>
          <a:xfrm>
            <a:off x="5313045" y="2346643"/>
            <a:ext cx="2416175" cy="1447800"/>
            <a:chOff x="3414" y="1797"/>
            <a:chExt cx="1522" cy="912"/>
          </a:xfrm>
        </p:grpSpPr>
        <p:sp>
          <p:nvSpPr>
            <p:cNvPr id="202764" name="Line 13"/>
            <p:cNvSpPr/>
            <p:nvPr/>
          </p:nvSpPr>
          <p:spPr>
            <a:xfrm flipV="1">
              <a:off x="3493" y="1828"/>
              <a:ext cx="1443" cy="792"/>
            </a:xfrm>
            <a:prstGeom prst="line">
              <a:avLst/>
            </a:prstGeom>
            <a:ln w="28575" cap="flat" cmpd="sng">
              <a:solidFill>
                <a:srgbClr val="FF0000"/>
              </a:solidFill>
              <a:prstDash val="solid"/>
              <a:round/>
              <a:headEnd type="none" w="med" len="med"/>
              <a:tailEnd type="none" w="med" len="med"/>
            </a:ln>
          </p:spPr>
        </p:sp>
        <p:sp>
          <p:nvSpPr>
            <p:cNvPr id="202765" name="Line 14"/>
            <p:cNvSpPr/>
            <p:nvPr/>
          </p:nvSpPr>
          <p:spPr>
            <a:xfrm flipH="1">
              <a:off x="3995" y="2217"/>
              <a:ext cx="235" cy="118"/>
            </a:xfrm>
            <a:prstGeom prst="line">
              <a:avLst/>
            </a:prstGeom>
            <a:ln w="57150" cap="flat" cmpd="sng">
              <a:solidFill>
                <a:srgbClr val="FF0000"/>
              </a:solidFill>
              <a:prstDash val="solid"/>
              <a:round/>
              <a:headEnd type="none" w="med" len="med"/>
              <a:tailEnd type="triangle" w="med" len="med"/>
            </a:ln>
          </p:spPr>
        </p:sp>
        <p:sp>
          <p:nvSpPr>
            <p:cNvPr id="202766" name="Freeform 15"/>
            <p:cNvSpPr/>
            <p:nvPr/>
          </p:nvSpPr>
          <p:spPr>
            <a:xfrm>
              <a:off x="4117" y="1797"/>
              <a:ext cx="107" cy="427"/>
            </a:xfrm>
            <a:custGeom>
              <a:avLst/>
              <a:gdLst/>
              <a:ahLst/>
              <a:cxnLst>
                <a:cxn ang="0">
                  <a:pos x="28" y="0"/>
                </a:cxn>
                <a:cxn ang="0">
                  <a:pos x="28" y="341"/>
                </a:cxn>
                <a:cxn ang="0">
                  <a:pos x="199" y="661"/>
                </a:cxn>
              </a:cxnLst>
              <a:pathLst>
                <a:path w="199" h="661">
                  <a:moveTo>
                    <a:pt x="28" y="0"/>
                  </a:moveTo>
                  <a:cubicBezTo>
                    <a:pt x="14" y="115"/>
                    <a:pt x="0" y="231"/>
                    <a:pt x="28" y="341"/>
                  </a:cubicBezTo>
                  <a:cubicBezTo>
                    <a:pt x="56" y="451"/>
                    <a:pt x="127" y="556"/>
                    <a:pt x="199" y="661"/>
                  </a:cubicBezTo>
                </a:path>
              </a:pathLst>
            </a:custGeom>
            <a:noFill/>
            <a:ln w="28575" cap="flat" cmpd="sng">
              <a:solidFill>
                <a:srgbClr val="000080"/>
              </a:solidFill>
              <a:prstDash val="solid"/>
              <a:round/>
              <a:headEnd type="none" w="med" len="med"/>
              <a:tailEnd type="none" w="med" len="med"/>
            </a:ln>
          </p:spPr>
          <p:txBody>
            <a:bodyPr/>
            <a:p>
              <a:endParaRPr lang="en-US"/>
            </a:p>
          </p:txBody>
        </p:sp>
        <p:sp>
          <p:nvSpPr>
            <p:cNvPr id="202767" name="Text Box 16"/>
            <p:cNvSpPr txBox="1"/>
            <p:nvPr/>
          </p:nvSpPr>
          <p:spPr>
            <a:xfrm>
              <a:off x="3808" y="2385"/>
              <a:ext cx="907" cy="324"/>
            </a:xfrm>
            <a:prstGeom prst="rect">
              <a:avLst/>
            </a:prstGeom>
            <a:noFill/>
            <a:ln w="9525">
              <a:noFill/>
            </a:ln>
          </p:spPr>
          <p:txBody>
            <a:bodyPr anchor="t" anchorCtr="0"/>
            <a:p>
              <a:r>
                <a:rPr lang="en-US" altLang="zh-CN" sz="1600" b="1">
                  <a:latin typeface="Times New Roman" panose="02020603050405020304" pitchFamily="18" charset="0"/>
                </a:rPr>
                <a:t>reflected ray</a:t>
              </a:r>
              <a:endParaRPr lang="en-US" altLang="zh-CN" sz="1600">
                <a:latin typeface="Arial" panose="020B0604020202020204" pitchFamily="34" charset="0"/>
              </a:endParaRPr>
            </a:p>
          </p:txBody>
        </p:sp>
        <p:sp>
          <p:nvSpPr>
            <p:cNvPr id="202768" name="Text Box 17"/>
            <p:cNvSpPr txBox="1"/>
            <p:nvPr/>
          </p:nvSpPr>
          <p:spPr>
            <a:xfrm>
              <a:off x="3414" y="1866"/>
              <a:ext cx="843" cy="531"/>
            </a:xfrm>
            <a:prstGeom prst="rect">
              <a:avLst/>
            </a:prstGeom>
            <a:noFill/>
            <a:ln w="9525">
              <a:noFill/>
            </a:ln>
          </p:spPr>
          <p:txBody>
            <a:bodyPr anchor="t" anchorCtr="0"/>
            <a:p>
              <a:r>
                <a:rPr lang="en-US" altLang="zh-CN" sz="1600" b="1">
                  <a:solidFill>
                    <a:srgbClr val="0000FF"/>
                  </a:solidFill>
                  <a:latin typeface="Times New Roman" panose="02020603050405020304" pitchFamily="18" charset="0"/>
                </a:rPr>
                <a:t>angle of </a:t>
              </a:r>
              <a:endParaRPr lang="en-US" altLang="zh-CN" sz="1600" b="1">
                <a:solidFill>
                  <a:srgbClr val="0000FF"/>
                </a:solidFill>
                <a:latin typeface="Times New Roman" panose="02020603050405020304" pitchFamily="18" charset="0"/>
              </a:endParaRPr>
            </a:p>
            <a:p>
              <a:r>
                <a:rPr lang="en-US" altLang="zh-CN" sz="1600" b="1">
                  <a:solidFill>
                    <a:srgbClr val="0000FF"/>
                  </a:solidFill>
                  <a:latin typeface="Times New Roman" panose="02020603050405020304" pitchFamily="18" charset="0"/>
                </a:rPr>
                <a:t>reflection, </a:t>
              </a:r>
              <a:r>
                <a:rPr lang="en-US" altLang="zh-CN" sz="1600" b="1" i="1">
                  <a:solidFill>
                    <a:srgbClr val="0000FF"/>
                  </a:solidFill>
                  <a:latin typeface="Times New Roman" panose="02020603050405020304" pitchFamily="18" charset="0"/>
                </a:rPr>
                <a:t>r</a:t>
              </a:r>
              <a:endParaRPr lang="en-US" altLang="zh-CN" sz="1600">
                <a:latin typeface="Arial" panose="020B0604020202020204" pitchFamily="34" charset="0"/>
              </a:endParaRPr>
            </a:p>
          </p:txBody>
        </p:sp>
      </p:grpSp>
      <p:grpSp>
        <p:nvGrpSpPr>
          <p:cNvPr id="5" name="Group 18"/>
          <p:cNvGrpSpPr/>
          <p:nvPr/>
        </p:nvGrpSpPr>
        <p:grpSpPr>
          <a:xfrm>
            <a:off x="7729220" y="859155"/>
            <a:ext cx="896938" cy="3095625"/>
            <a:chOff x="4936" y="860"/>
            <a:chExt cx="565" cy="1950"/>
          </a:xfrm>
        </p:grpSpPr>
        <p:sp>
          <p:nvSpPr>
            <p:cNvPr id="202770" name="Rectangle 19" descr="Wide upward diagonal"/>
            <p:cNvSpPr/>
            <p:nvPr/>
          </p:nvSpPr>
          <p:spPr>
            <a:xfrm>
              <a:off x="4936" y="894"/>
              <a:ext cx="77" cy="1875"/>
            </a:xfrm>
            <a:prstGeom prst="rect">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nchor="t" anchorCtr="0"/>
            <a:p>
              <a:endParaRPr lang="en-US" altLang="zh-CN" dirty="0">
                <a:latin typeface="Arial" panose="020B0604020202020204" pitchFamily="34" charset="0"/>
              </a:endParaRPr>
            </a:p>
          </p:txBody>
        </p:sp>
        <p:sp>
          <p:nvSpPr>
            <p:cNvPr id="202771" name="Rectangle 20"/>
            <p:cNvSpPr/>
            <p:nvPr/>
          </p:nvSpPr>
          <p:spPr>
            <a:xfrm>
              <a:off x="4988" y="860"/>
              <a:ext cx="97" cy="1950"/>
            </a:xfrm>
            <a:prstGeom prst="rect">
              <a:avLst/>
            </a:prstGeom>
            <a:solidFill>
              <a:srgbClr val="FFFFFF"/>
            </a:solidFill>
            <a:ln w="9525">
              <a:noFill/>
            </a:ln>
          </p:spPr>
          <p:txBody>
            <a:bodyPr anchor="t" anchorCtr="0"/>
            <a:p>
              <a:endParaRPr lang="en-US" altLang="zh-CN" dirty="0">
                <a:latin typeface="Arial" panose="020B0604020202020204" pitchFamily="34" charset="0"/>
              </a:endParaRPr>
            </a:p>
          </p:txBody>
        </p:sp>
        <p:sp>
          <p:nvSpPr>
            <p:cNvPr id="202772" name="Text Box 21"/>
            <p:cNvSpPr txBox="1"/>
            <p:nvPr/>
          </p:nvSpPr>
          <p:spPr>
            <a:xfrm>
              <a:off x="4942" y="1969"/>
              <a:ext cx="559" cy="324"/>
            </a:xfrm>
            <a:prstGeom prst="rect">
              <a:avLst/>
            </a:prstGeom>
            <a:noFill/>
            <a:ln w="9525">
              <a:noFill/>
            </a:ln>
          </p:spPr>
          <p:txBody>
            <a:bodyPr anchor="t" anchorCtr="0"/>
            <a:p>
              <a:r>
                <a:rPr lang="en-US" altLang="zh-CN" sz="1600" b="1">
                  <a:latin typeface="Times New Roman" panose="02020603050405020304" pitchFamily="18" charset="0"/>
                </a:rPr>
                <a:t>mirror</a:t>
              </a:r>
              <a:endParaRPr lang="en-US" altLang="zh-CN" sz="1600">
                <a:latin typeface="Arial" panose="020B0604020202020204" pitchFamily="34" charset="0"/>
              </a:endParaRPr>
            </a:p>
          </p:txBody>
        </p:sp>
      </p:grpSp>
      <p:sp>
        <p:nvSpPr>
          <p:cNvPr id="288790" name="Rectangle 22"/>
          <p:cNvSpPr/>
          <p:nvPr/>
        </p:nvSpPr>
        <p:spPr>
          <a:xfrm>
            <a:off x="396875" y="913289"/>
            <a:ext cx="4032250" cy="1876425"/>
          </a:xfrm>
          <a:prstGeom prst="rect">
            <a:avLst/>
          </a:prstGeom>
          <a:noFill/>
          <a:ln w="9525">
            <a:noFill/>
          </a:ln>
        </p:spPr>
        <p:txBody>
          <a:bodyPr anchor="ctr" anchorCtr="0">
            <a:spAutoFit/>
          </a:bodyPr>
          <a:p>
            <a:r>
              <a:rPr lang="en-US" altLang="zh-CN" sz="2400" b="1">
                <a:solidFill>
                  <a:srgbClr val="FF3300"/>
                </a:solidFill>
                <a:latin typeface="Arial" panose="020B0604020202020204" pitchFamily="34" charset="0"/>
              </a:rPr>
              <a:t>The angle of incidence (</a:t>
            </a:r>
            <a:r>
              <a:rPr lang="en-US" altLang="zh-CN" sz="2400" b="1" i="1">
                <a:solidFill>
                  <a:srgbClr val="FF3300"/>
                </a:solidFill>
                <a:latin typeface="Arial" panose="020B0604020202020204" pitchFamily="34" charset="0"/>
              </a:rPr>
              <a:t>i</a:t>
            </a:r>
            <a:r>
              <a:rPr lang="en-US" altLang="zh-CN" sz="2400" b="1">
                <a:solidFill>
                  <a:srgbClr val="FF3300"/>
                </a:solidFill>
                <a:latin typeface="Arial" panose="020B0604020202020204" pitchFamily="34" charset="0"/>
              </a:rPr>
              <a:t>) is equal to the angle of reflection (</a:t>
            </a:r>
            <a:r>
              <a:rPr lang="en-US" altLang="zh-CN" sz="2400" b="1" i="1">
                <a:solidFill>
                  <a:srgbClr val="FF3300"/>
                </a:solidFill>
                <a:latin typeface="Arial" panose="020B0604020202020204" pitchFamily="34" charset="0"/>
              </a:rPr>
              <a:t>r</a:t>
            </a:r>
            <a:r>
              <a:rPr lang="en-US" altLang="zh-CN" sz="2400" b="1">
                <a:solidFill>
                  <a:srgbClr val="FF3300"/>
                </a:solidFill>
                <a:latin typeface="Arial" panose="020B0604020202020204" pitchFamily="34" charset="0"/>
              </a:rPr>
              <a:t>)</a:t>
            </a:r>
            <a:endParaRPr lang="en-US" altLang="zh-CN" sz="2400" b="1">
              <a:solidFill>
                <a:srgbClr val="FF3300"/>
              </a:solidFill>
              <a:latin typeface="Arial" panose="020B0604020202020204" pitchFamily="34" charset="0"/>
            </a:endParaRPr>
          </a:p>
          <a:p>
            <a:endParaRPr lang="en-US" altLang="zh-CN" sz="2400" b="1" i="1">
              <a:solidFill>
                <a:srgbClr val="FF3300"/>
              </a:solidFill>
              <a:latin typeface="Arial" panose="020B0604020202020204" pitchFamily="34" charset="0"/>
            </a:endParaRPr>
          </a:p>
          <a:p>
            <a:endParaRPr lang="en-US" altLang="zh-CN" sz="2000" b="1" i="1">
              <a:latin typeface="Arial" panose="020B0604020202020204" pitchFamily="34" charset="0"/>
            </a:endParaRPr>
          </a:p>
        </p:txBody>
      </p:sp>
      <p:pic>
        <p:nvPicPr>
          <p:cNvPr id="6" name="Picture 5"/>
          <p:cNvPicPr>
            <a:picLocks noChangeAspect="1"/>
          </p:cNvPicPr>
          <p:nvPr/>
        </p:nvPicPr>
        <p:blipFill>
          <a:blip r:embed="rId1"/>
          <a:stretch>
            <a:fillRect/>
          </a:stretch>
        </p:blipFill>
        <p:spPr>
          <a:xfrm>
            <a:off x="227330" y="2620010"/>
            <a:ext cx="2857500" cy="3810000"/>
          </a:xfrm>
          <a:prstGeom prst="rect">
            <a:avLst/>
          </a:prstGeom>
        </p:spPr>
      </p:pic>
      <p:sp>
        <p:nvSpPr>
          <p:cNvPr id="7" name="Text Box 6"/>
          <p:cNvSpPr txBox="1"/>
          <p:nvPr/>
        </p:nvSpPr>
        <p:spPr>
          <a:xfrm>
            <a:off x="3468370" y="4182745"/>
            <a:ext cx="5158105" cy="1198880"/>
          </a:xfrm>
          <a:prstGeom prst="rect">
            <a:avLst/>
          </a:prstGeom>
          <a:noFill/>
        </p:spPr>
        <p:txBody>
          <a:bodyPr wrap="square" rtlCol="0" anchor="t">
            <a:spAutoFit/>
          </a:bodyPr>
          <a:p>
            <a:r>
              <a:rPr lang="en-US" altLang="zh-CN" b="1" i="1">
                <a:sym typeface="+mn-ea"/>
              </a:rPr>
              <a:t>Note: Both angles are measured with respect to the ‘normal’. This</a:t>
            </a:r>
            <a:r>
              <a:rPr lang="en-US" altLang="zh-CN">
                <a:sym typeface="+mn-ea"/>
              </a:rPr>
              <a:t> </a:t>
            </a:r>
            <a:r>
              <a:rPr lang="en-US" altLang="zh-CN" b="1" i="1">
                <a:sym typeface="+mn-ea"/>
              </a:rPr>
              <a:t>is a construction line that is perpendicular</a:t>
            </a:r>
            <a:r>
              <a:rPr lang="en-US" altLang="zh-CN">
                <a:sym typeface="+mn-ea"/>
              </a:rPr>
              <a:t> </a:t>
            </a:r>
            <a:r>
              <a:rPr lang="en-US" altLang="zh-CN" b="1" i="1">
                <a:sym typeface="+mn-ea"/>
              </a:rPr>
              <a:t>to the reflecting surface at the point of</a:t>
            </a:r>
            <a:r>
              <a:rPr lang="en-US" altLang="zh-CN">
                <a:sym typeface="+mn-ea"/>
              </a:rPr>
              <a:t> </a:t>
            </a:r>
            <a:r>
              <a:rPr lang="en-US" altLang="zh-CN" b="1" i="1">
                <a:sym typeface="+mn-ea"/>
              </a:rPr>
              <a:t>incidence.</a:t>
            </a:r>
            <a:endParaRPr lang="en-US"/>
          </a:p>
        </p:txBody>
      </p:sp>
      <p:sp>
        <p:nvSpPr>
          <p:cNvPr id="8" name="Text Box 7"/>
          <p:cNvSpPr txBox="1"/>
          <p:nvPr/>
        </p:nvSpPr>
        <p:spPr>
          <a:xfrm>
            <a:off x="3418840" y="5772785"/>
            <a:ext cx="5382895" cy="398780"/>
          </a:xfrm>
          <a:prstGeom prst="rect">
            <a:avLst/>
          </a:prstGeom>
          <a:noFill/>
        </p:spPr>
        <p:txBody>
          <a:bodyPr wrap="square" rtlCol="0">
            <a:spAutoFit/>
          </a:bodyPr>
          <a:p>
            <a:r>
              <a:rPr lang="en-US" altLang="en-US" sz="2000"/>
              <a:t>What property of light is the picture showing?</a:t>
            </a:r>
            <a:endParaRPr lang="en-US" altLang="en-US" sz="2000"/>
          </a:p>
        </p:txBody>
      </p:sp>
      <p:sp>
        <p:nvSpPr>
          <p:cNvPr id="9" name="Text Box 8"/>
          <p:cNvSpPr txBox="1"/>
          <p:nvPr/>
        </p:nvSpPr>
        <p:spPr>
          <a:xfrm>
            <a:off x="3468370" y="6171565"/>
            <a:ext cx="5382895" cy="398780"/>
          </a:xfrm>
          <a:prstGeom prst="rect">
            <a:avLst/>
          </a:prstGeom>
          <a:noFill/>
        </p:spPr>
        <p:txBody>
          <a:bodyPr wrap="square" rtlCol="0">
            <a:spAutoFit/>
          </a:bodyPr>
          <a:p>
            <a:r>
              <a:rPr lang="en-US" altLang="en-US" sz="2000"/>
              <a:t>...Light travels in straight lines</a:t>
            </a:r>
            <a:endParaRPr lang="en-US"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8790">
                                            <p:txEl>
                                              <p:charRg st="0" end="6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01"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The image formed by a plane mirror</a:t>
            </a:r>
            <a:endParaRPr lang="en-US" altLang="zh-CN" kern="1200" baseline="0">
              <a:latin typeface="+mj-lt"/>
              <a:ea typeface="+mj-ea"/>
              <a:cs typeface="+mj-cs"/>
            </a:endParaRPr>
          </a:p>
        </p:txBody>
      </p:sp>
      <p:sp>
        <p:nvSpPr>
          <p:cNvPr id="290819" name="Line 3"/>
          <p:cNvSpPr/>
          <p:nvPr/>
        </p:nvSpPr>
        <p:spPr>
          <a:xfrm flipV="1">
            <a:off x="784225" y="2405063"/>
            <a:ext cx="2819400" cy="7937"/>
          </a:xfrm>
          <a:prstGeom prst="line">
            <a:avLst/>
          </a:prstGeom>
          <a:ln w="28575" cap="flat" cmpd="sng">
            <a:solidFill>
              <a:srgbClr val="000000"/>
            </a:solidFill>
            <a:prstDash val="sysDot"/>
            <a:round/>
            <a:headEnd type="none" w="med" len="med"/>
            <a:tailEnd type="none" w="med" len="med"/>
          </a:ln>
        </p:spPr>
      </p:sp>
      <p:grpSp>
        <p:nvGrpSpPr>
          <p:cNvPr id="2" name="Group 4"/>
          <p:cNvGrpSpPr/>
          <p:nvPr/>
        </p:nvGrpSpPr>
        <p:grpSpPr>
          <a:xfrm>
            <a:off x="1641475" y="1463675"/>
            <a:ext cx="1839913" cy="941388"/>
            <a:chOff x="860" y="876"/>
            <a:chExt cx="1159" cy="593"/>
          </a:xfrm>
        </p:grpSpPr>
        <p:sp>
          <p:nvSpPr>
            <p:cNvPr id="204804" name="Line 5"/>
            <p:cNvSpPr/>
            <p:nvPr/>
          </p:nvSpPr>
          <p:spPr>
            <a:xfrm>
              <a:off x="860" y="876"/>
              <a:ext cx="1159" cy="593"/>
            </a:xfrm>
            <a:prstGeom prst="line">
              <a:avLst/>
            </a:prstGeom>
            <a:ln w="28575" cap="flat" cmpd="sng">
              <a:solidFill>
                <a:srgbClr val="FF0000"/>
              </a:solidFill>
              <a:prstDash val="solid"/>
              <a:round/>
              <a:headEnd type="none" w="med" len="med"/>
              <a:tailEnd type="none" w="med" len="med"/>
            </a:ln>
          </p:spPr>
        </p:sp>
        <p:sp>
          <p:nvSpPr>
            <p:cNvPr id="204805" name="Line 6"/>
            <p:cNvSpPr/>
            <p:nvPr/>
          </p:nvSpPr>
          <p:spPr>
            <a:xfrm>
              <a:off x="1234" y="1066"/>
              <a:ext cx="182" cy="91"/>
            </a:xfrm>
            <a:prstGeom prst="line">
              <a:avLst/>
            </a:prstGeom>
            <a:ln w="28575" cap="flat" cmpd="sng">
              <a:solidFill>
                <a:srgbClr val="FF0000"/>
              </a:solidFill>
              <a:prstDash val="solid"/>
              <a:round/>
              <a:headEnd type="none" w="med" len="med"/>
              <a:tailEnd type="triangle" w="med" len="med"/>
            </a:ln>
          </p:spPr>
        </p:sp>
      </p:grpSp>
      <p:sp>
        <p:nvSpPr>
          <p:cNvPr id="204806" name="Rectangle 7"/>
          <p:cNvSpPr/>
          <p:nvPr/>
        </p:nvSpPr>
        <p:spPr>
          <a:xfrm>
            <a:off x="3562350" y="1254125"/>
            <a:ext cx="141288" cy="2378075"/>
          </a:xfrm>
          <a:prstGeom prst="rect">
            <a:avLst/>
          </a:prstGeom>
          <a:solidFill>
            <a:srgbClr val="FFFFFF"/>
          </a:solidFill>
          <a:ln w="9525">
            <a:noFill/>
          </a:ln>
        </p:spPr>
        <p:txBody>
          <a:bodyPr anchor="t" anchorCtr="0"/>
          <a:p>
            <a:endParaRPr lang="en-US" altLang="zh-CN" dirty="0">
              <a:latin typeface="Arial" panose="020B0604020202020204" pitchFamily="34" charset="0"/>
            </a:endParaRPr>
          </a:p>
        </p:txBody>
      </p:sp>
      <p:grpSp>
        <p:nvGrpSpPr>
          <p:cNvPr id="3" name="Group 8"/>
          <p:cNvGrpSpPr/>
          <p:nvPr/>
        </p:nvGrpSpPr>
        <p:grpSpPr>
          <a:xfrm>
            <a:off x="3489325" y="1295400"/>
            <a:ext cx="922338" cy="2633663"/>
            <a:chOff x="2024" y="770"/>
            <a:chExt cx="581" cy="1659"/>
          </a:xfrm>
        </p:grpSpPr>
        <p:sp>
          <p:nvSpPr>
            <p:cNvPr id="204808" name="Rectangle 9" descr="Wide upward diagonal"/>
            <p:cNvSpPr/>
            <p:nvPr/>
          </p:nvSpPr>
          <p:spPr>
            <a:xfrm>
              <a:off x="2024" y="770"/>
              <a:ext cx="69" cy="1440"/>
            </a:xfrm>
            <a:prstGeom prst="rect">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nchor="t" anchorCtr="0"/>
            <a:p>
              <a:endParaRPr lang="en-US" altLang="zh-CN" dirty="0">
                <a:latin typeface="Arial" panose="020B0604020202020204" pitchFamily="34" charset="0"/>
              </a:endParaRPr>
            </a:p>
          </p:txBody>
        </p:sp>
        <p:sp>
          <p:nvSpPr>
            <p:cNvPr id="204809" name="Text Box 10"/>
            <p:cNvSpPr txBox="1"/>
            <p:nvPr/>
          </p:nvSpPr>
          <p:spPr>
            <a:xfrm>
              <a:off x="2086" y="1995"/>
              <a:ext cx="519" cy="434"/>
            </a:xfrm>
            <a:prstGeom prst="rect">
              <a:avLst/>
            </a:prstGeom>
            <a:noFill/>
            <a:ln w="9525">
              <a:noFill/>
            </a:ln>
          </p:spPr>
          <p:txBody>
            <a:bodyPr anchor="t" anchorCtr="0"/>
            <a:p>
              <a:r>
                <a:rPr lang="en-US" altLang="zh-CN" sz="1600" b="1">
                  <a:latin typeface="Times New Roman" panose="02020603050405020304" pitchFamily="18" charset="0"/>
                </a:rPr>
                <a:t>plane mirror</a:t>
              </a:r>
              <a:endParaRPr lang="en-US" altLang="zh-CN" sz="1600">
                <a:latin typeface="Arial" panose="020B0604020202020204" pitchFamily="34" charset="0"/>
              </a:endParaRPr>
            </a:p>
          </p:txBody>
        </p:sp>
      </p:grpSp>
      <p:sp>
        <p:nvSpPr>
          <p:cNvPr id="290827" name="Line 11"/>
          <p:cNvSpPr/>
          <p:nvPr/>
        </p:nvSpPr>
        <p:spPr>
          <a:xfrm flipV="1">
            <a:off x="801688" y="2828925"/>
            <a:ext cx="2736850" cy="15875"/>
          </a:xfrm>
          <a:prstGeom prst="line">
            <a:avLst/>
          </a:prstGeom>
          <a:ln w="28575" cap="flat" cmpd="sng">
            <a:solidFill>
              <a:srgbClr val="000000"/>
            </a:solidFill>
            <a:prstDash val="sysDot"/>
            <a:round/>
            <a:headEnd type="none" w="med" len="med"/>
            <a:tailEnd type="none" w="med" len="med"/>
          </a:ln>
        </p:spPr>
      </p:sp>
      <p:grpSp>
        <p:nvGrpSpPr>
          <p:cNvPr id="4" name="Group 12"/>
          <p:cNvGrpSpPr/>
          <p:nvPr/>
        </p:nvGrpSpPr>
        <p:grpSpPr>
          <a:xfrm>
            <a:off x="1617663" y="1450975"/>
            <a:ext cx="1887537" cy="1385888"/>
            <a:chOff x="845" y="868"/>
            <a:chExt cx="1189" cy="873"/>
          </a:xfrm>
        </p:grpSpPr>
        <p:sp>
          <p:nvSpPr>
            <p:cNvPr id="204812" name="Line 13"/>
            <p:cNvSpPr/>
            <p:nvPr/>
          </p:nvSpPr>
          <p:spPr>
            <a:xfrm>
              <a:off x="845" y="868"/>
              <a:ext cx="1189" cy="873"/>
            </a:xfrm>
            <a:prstGeom prst="line">
              <a:avLst/>
            </a:prstGeom>
            <a:ln w="28575" cap="flat" cmpd="sng">
              <a:solidFill>
                <a:srgbClr val="0000FF"/>
              </a:solidFill>
              <a:prstDash val="solid"/>
              <a:round/>
              <a:headEnd type="none" w="med" len="med"/>
              <a:tailEnd type="none" w="med" len="med"/>
            </a:ln>
          </p:spPr>
        </p:sp>
        <p:sp>
          <p:nvSpPr>
            <p:cNvPr id="204813" name="Line 14"/>
            <p:cNvSpPr/>
            <p:nvPr/>
          </p:nvSpPr>
          <p:spPr>
            <a:xfrm>
              <a:off x="1229" y="1148"/>
              <a:ext cx="186" cy="133"/>
            </a:xfrm>
            <a:prstGeom prst="line">
              <a:avLst/>
            </a:prstGeom>
            <a:ln w="28575" cap="flat" cmpd="sng">
              <a:solidFill>
                <a:srgbClr val="0000FF"/>
              </a:solidFill>
              <a:prstDash val="solid"/>
              <a:round/>
              <a:headEnd type="none" w="med" len="med"/>
              <a:tailEnd type="triangle" w="med" len="med"/>
            </a:ln>
          </p:spPr>
        </p:sp>
      </p:grpSp>
      <p:grpSp>
        <p:nvGrpSpPr>
          <p:cNvPr id="5" name="Group 15"/>
          <p:cNvGrpSpPr/>
          <p:nvPr/>
        </p:nvGrpSpPr>
        <p:grpSpPr>
          <a:xfrm>
            <a:off x="1625600" y="2833688"/>
            <a:ext cx="1889125" cy="1385887"/>
            <a:chOff x="850" y="1739"/>
            <a:chExt cx="1190" cy="873"/>
          </a:xfrm>
        </p:grpSpPr>
        <p:sp>
          <p:nvSpPr>
            <p:cNvPr id="204815" name="Line 16"/>
            <p:cNvSpPr/>
            <p:nvPr/>
          </p:nvSpPr>
          <p:spPr>
            <a:xfrm flipV="1">
              <a:off x="850" y="1739"/>
              <a:ext cx="1190" cy="873"/>
            </a:xfrm>
            <a:prstGeom prst="line">
              <a:avLst/>
            </a:prstGeom>
            <a:ln w="28575" cap="flat" cmpd="sng">
              <a:solidFill>
                <a:srgbClr val="0000FF"/>
              </a:solidFill>
              <a:prstDash val="solid"/>
              <a:round/>
              <a:headEnd type="none" w="med" len="med"/>
              <a:tailEnd type="none" w="med" len="med"/>
            </a:ln>
          </p:spPr>
        </p:sp>
        <p:sp>
          <p:nvSpPr>
            <p:cNvPr id="204816" name="Line 17"/>
            <p:cNvSpPr/>
            <p:nvPr/>
          </p:nvSpPr>
          <p:spPr>
            <a:xfrm flipH="1">
              <a:off x="1421" y="2110"/>
              <a:ext cx="115" cy="89"/>
            </a:xfrm>
            <a:prstGeom prst="line">
              <a:avLst/>
            </a:prstGeom>
            <a:ln w="28575" cap="flat" cmpd="sng">
              <a:solidFill>
                <a:srgbClr val="0000FF"/>
              </a:solidFill>
              <a:prstDash val="solid"/>
              <a:round/>
              <a:headEnd type="none" w="med" len="med"/>
              <a:tailEnd type="triangle" w="med" len="med"/>
            </a:ln>
          </p:spPr>
        </p:sp>
      </p:grpSp>
      <p:grpSp>
        <p:nvGrpSpPr>
          <p:cNvPr id="6" name="Group 18"/>
          <p:cNvGrpSpPr/>
          <p:nvPr/>
        </p:nvGrpSpPr>
        <p:grpSpPr>
          <a:xfrm>
            <a:off x="1633538" y="2444750"/>
            <a:ext cx="1838325" cy="939800"/>
            <a:chOff x="855" y="1494"/>
            <a:chExt cx="1158" cy="592"/>
          </a:xfrm>
        </p:grpSpPr>
        <p:sp>
          <p:nvSpPr>
            <p:cNvPr id="204818" name="Line 19"/>
            <p:cNvSpPr/>
            <p:nvPr/>
          </p:nvSpPr>
          <p:spPr>
            <a:xfrm flipV="1">
              <a:off x="855" y="1494"/>
              <a:ext cx="1158" cy="592"/>
            </a:xfrm>
            <a:prstGeom prst="line">
              <a:avLst/>
            </a:prstGeom>
            <a:ln w="28575" cap="flat" cmpd="sng">
              <a:solidFill>
                <a:srgbClr val="FF0000"/>
              </a:solidFill>
              <a:prstDash val="solid"/>
              <a:round/>
              <a:headEnd type="none" w="med" len="med"/>
              <a:tailEnd type="none" w="med" len="med"/>
            </a:ln>
          </p:spPr>
        </p:sp>
        <p:sp>
          <p:nvSpPr>
            <p:cNvPr id="204819" name="Line 20"/>
            <p:cNvSpPr/>
            <p:nvPr/>
          </p:nvSpPr>
          <p:spPr>
            <a:xfrm flipH="1">
              <a:off x="1177" y="1843"/>
              <a:ext cx="141" cy="74"/>
            </a:xfrm>
            <a:prstGeom prst="line">
              <a:avLst/>
            </a:prstGeom>
            <a:ln w="28575" cap="flat" cmpd="sng">
              <a:solidFill>
                <a:srgbClr val="FF0000"/>
              </a:solidFill>
              <a:prstDash val="solid"/>
              <a:round/>
              <a:headEnd type="none" w="med" len="med"/>
              <a:tailEnd type="triangle" w="med" len="med"/>
            </a:ln>
          </p:spPr>
        </p:sp>
      </p:grpSp>
      <p:grpSp>
        <p:nvGrpSpPr>
          <p:cNvPr id="7" name="Group 21"/>
          <p:cNvGrpSpPr/>
          <p:nvPr/>
        </p:nvGrpSpPr>
        <p:grpSpPr>
          <a:xfrm>
            <a:off x="5413375" y="1079500"/>
            <a:ext cx="1139825" cy="560388"/>
            <a:chOff x="3236" y="634"/>
            <a:chExt cx="718" cy="353"/>
          </a:xfrm>
        </p:grpSpPr>
        <p:grpSp>
          <p:nvGrpSpPr>
            <p:cNvPr id="204821" name="Group 22"/>
            <p:cNvGrpSpPr/>
            <p:nvPr/>
          </p:nvGrpSpPr>
          <p:grpSpPr>
            <a:xfrm flipH="1">
              <a:off x="3236" y="634"/>
              <a:ext cx="213" cy="309"/>
              <a:chOff x="1707" y="6208"/>
              <a:chExt cx="437" cy="623"/>
            </a:xfrm>
          </p:grpSpPr>
          <p:sp>
            <p:nvSpPr>
              <p:cNvPr id="204822" name="Rectangle 23" descr="Solid diamond"/>
              <p:cNvSpPr/>
              <p:nvPr/>
            </p:nvSpPr>
            <p:spPr>
              <a:xfrm flipH="1">
                <a:off x="1707" y="6208"/>
                <a:ext cx="143" cy="619"/>
              </a:xfrm>
              <a:prstGeom prst="rect">
                <a:avLst/>
              </a:prstGeom>
              <a:pattFill prst="solidDmnd">
                <a:fgClr>
                  <a:srgbClr val="000000"/>
                </a:fgClr>
                <a:bgClr>
                  <a:srgbClr val="FFFFFF"/>
                </a:bgClr>
              </a:pattFill>
              <a:ln w="9525" cap="flat" cmpd="sng">
                <a:solidFill>
                  <a:srgbClr val="000000"/>
                </a:solidFill>
                <a:prstDash val="solid"/>
                <a:miter/>
                <a:headEnd type="none" w="med" len="med"/>
                <a:tailEnd type="none" w="med" len="med"/>
              </a:ln>
            </p:spPr>
            <p:txBody>
              <a:bodyPr anchor="t" anchorCtr="0"/>
              <a:p>
                <a:endParaRPr lang="en-US" altLang="zh-CN" dirty="0">
                  <a:latin typeface="Arial" panose="020B0604020202020204" pitchFamily="34" charset="0"/>
                </a:endParaRPr>
              </a:p>
            </p:txBody>
          </p:sp>
          <p:sp>
            <p:nvSpPr>
              <p:cNvPr id="204823" name="Rectangle 24" descr="Solid diamond"/>
              <p:cNvSpPr/>
              <p:nvPr/>
            </p:nvSpPr>
            <p:spPr>
              <a:xfrm flipH="1">
                <a:off x="1717" y="6688"/>
                <a:ext cx="427" cy="143"/>
              </a:xfrm>
              <a:prstGeom prst="rect">
                <a:avLst/>
              </a:prstGeom>
              <a:pattFill prst="solidDmnd">
                <a:fgClr>
                  <a:srgbClr val="000000"/>
                </a:fgClr>
                <a:bgClr>
                  <a:srgbClr val="FFFFFF"/>
                </a:bgClr>
              </a:pattFill>
              <a:ln w="9525" cap="flat" cmpd="sng">
                <a:solidFill>
                  <a:srgbClr val="000000"/>
                </a:solidFill>
                <a:prstDash val="solid"/>
                <a:miter/>
                <a:headEnd type="none" w="med" len="med"/>
                <a:tailEnd type="none" w="med" len="med"/>
              </a:ln>
            </p:spPr>
            <p:txBody>
              <a:bodyPr anchor="t" anchorCtr="0"/>
              <a:p>
                <a:endParaRPr lang="en-US" altLang="zh-CN" dirty="0">
                  <a:latin typeface="Arial" panose="020B0604020202020204" pitchFamily="34" charset="0"/>
                </a:endParaRPr>
              </a:p>
            </p:txBody>
          </p:sp>
        </p:grpSp>
        <p:sp>
          <p:nvSpPr>
            <p:cNvPr id="204824" name="Text Box 25"/>
            <p:cNvSpPr txBox="1"/>
            <p:nvPr/>
          </p:nvSpPr>
          <p:spPr>
            <a:xfrm>
              <a:off x="3434" y="700"/>
              <a:ext cx="520" cy="287"/>
            </a:xfrm>
            <a:prstGeom prst="rect">
              <a:avLst/>
            </a:prstGeom>
            <a:noFill/>
            <a:ln w="9525">
              <a:noFill/>
            </a:ln>
          </p:spPr>
          <p:txBody>
            <a:bodyPr anchor="t" anchorCtr="0"/>
            <a:p>
              <a:r>
                <a:rPr lang="en-US" altLang="zh-CN" sz="1600" b="1">
                  <a:latin typeface="Times New Roman" panose="02020603050405020304" pitchFamily="18" charset="0"/>
                </a:rPr>
                <a:t>image</a:t>
              </a:r>
              <a:endParaRPr lang="en-US" altLang="zh-CN" sz="1600">
                <a:latin typeface="Arial" panose="020B0604020202020204" pitchFamily="34" charset="0"/>
              </a:endParaRPr>
            </a:p>
          </p:txBody>
        </p:sp>
      </p:grpSp>
      <p:grpSp>
        <p:nvGrpSpPr>
          <p:cNvPr id="9" name="Group 26"/>
          <p:cNvGrpSpPr/>
          <p:nvPr/>
        </p:nvGrpSpPr>
        <p:grpSpPr>
          <a:xfrm>
            <a:off x="560388" y="1055688"/>
            <a:ext cx="1049337" cy="493712"/>
            <a:chOff x="179" y="619"/>
            <a:chExt cx="661" cy="311"/>
          </a:xfrm>
        </p:grpSpPr>
        <p:grpSp>
          <p:nvGrpSpPr>
            <p:cNvPr id="204826" name="Group 27"/>
            <p:cNvGrpSpPr/>
            <p:nvPr/>
          </p:nvGrpSpPr>
          <p:grpSpPr>
            <a:xfrm>
              <a:off x="627" y="619"/>
              <a:ext cx="213" cy="310"/>
              <a:chOff x="1707" y="6208"/>
              <a:chExt cx="437" cy="623"/>
            </a:xfrm>
          </p:grpSpPr>
          <p:sp>
            <p:nvSpPr>
              <p:cNvPr id="204827" name="Rectangle 28"/>
              <p:cNvSpPr/>
              <p:nvPr/>
            </p:nvSpPr>
            <p:spPr>
              <a:xfrm>
                <a:off x="1707" y="6208"/>
                <a:ext cx="143" cy="619"/>
              </a:xfrm>
              <a:prstGeom prst="rect">
                <a:avLst/>
              </a:prstGeom>
              <a:solidFill>
                <a:srgbClr val="000000"/>
              </a:solidFill>
              <a:ln w="9525" cap="flat" cmpd="sng">
                <a:solidFill>
                  <a:srgbClr val="000000"/>
                </a:solidFill>
                <a:prstDash val="solid"/>
                <a:miter/>
                <a:headEnd type="none" w="med" len="med"/>
                <a:tailEnd type="none" w="med" len="med"/>
              </a:ln>
            </p:spPr>
            <p:txBody>
              <a:bodyPr anchor="t" anchorCtr="0"/>
              <a:p>
                <a:endParaRPr lang="en-US" altLang="zh-CN" dirty="0">
                  <a:latin typeface="Arial" panose="020B0604020202020204" pitchFamily="34" charset="0"/>
                </a:endParaRPr>
              </a:p>
            </p:txBody>
          </p:sp>
          <p:sp>
            <p:nvSpPr>
              <p:cNvPr id="204828" name="Rectangle 29"/>
              <p:cNvSpPr/>
              <p:nvPr/>
            </p:nvSpPr>
            <p:spPr>
              <a:xfrm>
                <a:off x="1717" y="6688"/>
                <a:ext cx="427" cy="143"/>
              </a:xfrm>
              <a:prstGeom prst="rect">
                <a:avLst/>
              </a:prstGeom>
              <a:solidFill>
                <a:srgbClr val="000000"/>
              </a:solidFill>
              <a:ln w="9525" cap="flat" cmpd="sng">
                <a:solidFill>
                  <a:srgbClr val="000000"/>
                </a:solidFill>
                <a:prstDash val="solid"/>
                <a:miter/>
                <a:headEnd type="none" w="med" len="med"/>
                <a:tailEnd type="none" w="med" len="med"/>
              </a:ln>
            </p:spPr>
            <p:txBody>
              <a:bodyPr anchor="t" anchorCtr="0"/>
              <a:p>
                <a:endParaRPr lang="en-US" altLang="zh-CN" dirty="0">
                  <a:latin typeface="Arial" panose="020B0604020202020204" pitchFamily="34" charset="0"/>
                </a:endParaRPr>
              </a:p>
            </p:txBody>
          </p:sp>
        </p:grpSp>
        <p:sp>
          <p:nvSpPr>
            <p:cNvPr id="204829" name="Text Box 30"/>
            <p:cNvSpPr txBox="1"/>
            <p:nvPr/>
          </p:nvSpPr>
          <p:spPr>
            <a:xfrm>
              <a:off x="179" y="702"/>
              <a:ext cx="510" cy="228"/>
            </a:xfrm>
            <a:prstGeom prst="rect">
              <a:avLst/>
            </a:prstGeom>
            <a:noFill/>
            <a:ln w="9525">
              <a:noFill/>
            </a:ln>
          </p:spPr>
          <p:txBody>
            <a:bodyPr anchor="t" anchorCtr="0"/>
            <a:p>
              <a:r>
                <a:rPr lang="en-US" altLang="zh-CN" sz="1600" b="1">
                  <a:latin typeface="Times New Roman" panose="02020603050405020304" pitchFamily="18" charset="0"/>
                </a:rPr>
                <a:t>object</a:t>
              </a:r>
              <a:endParaRPr lang="en-US" altLang="zh-CN" sz="1600">
                <a:latin typeface="Arial" panose="020B0604020202020204" pitchFamily="34" charset="0"/>
              </a:endParaRPr>
            </a:p>
          </p:txBody>
        </p:sp>
      </p:grpSp>
      <p:grpSp>
        <p:nvGrpSpPr>
          <p:cNvPr id="11" name="Group 31"/>
          <p:cNvGrpSpPr/>
          <p:nvPr/>
        </p:nvGrpSpPr>
        <p:grpSpPr>
          <a:xfrm>
            <a:off x="776288" y="2446338"/>
            <a:ext cx="1012825" cy="344487"/>
            <a:chOff x="315" y="1495"/>
            <a:chExt cx="638" cy="217"/>
          </a:xfrm>
        </p:grpSpPr>
        <p:sp>
          <p:nvSpPr>
            <p:cNvPr id="204831" name="Text Box 32"/>
            <p:cNvSpPr txBox="1"/>
            <p:nvPr/>
          </p:nvSpPr>
          <p:spPr>
            <a:xfrm>
              <a:off x="315" y="1514"/>
              <a:ext cx="595" cy="197"/>
            </a:xfrm>
            <a:prstGeom prst="rect">
              <a:avLst/>
            </a:prstGeom>
            <a:noFill/>
            <a:ln w="9525">
              <a:noFill/>
            </a:ln>
          </p:spPr>
          <p:txBody>
            <a:bodyPr anchor="t" anchorCtr="0"/>
            <a:p>
              <a:r>
                <a:rPr lang="en-US" altLang="zh-CN" sz="1600" b="1">
                  <a:latin typeface="Times New Roman" panose="02020603050405020304" pitchFamily="18" charset="0"/>
                </a:rPr>
                <a:t>normals</a:t>
              </a:r>
              <a:endParaRPr lang="en-US" altLang="zh-CN" sz="1600">
                <a:latin typeface="Arial" panose="020B0604020202020204" pitchFamily="34" charset="0"/>
              </a:endParaRPr>
            </a:p>
          </p:txBody>
        </p:sp>
        <p:sp>
          <p:nvSpPr>
            <p:cNvPr id="204832" name="Line 33"/>
            <p:cNvSpPr/>
            <p:nvPr/>
          </p:nvSpPr>
          <p:spPr>
            <a:xfrm flipV="1">
              <a:off x="834" y="1495"/>
              <a:ext cx="119" cy="106"/>
            </a:xfrm>
            <a:prstGeom prst="line">
              <a:avLst/>
            </a:prstGeom>
            <a:ln w="9525" cap="flat" cmpd="sng">
              <a:solidFill>
                <a:srgbClr val="000000"/>
              </a:solidFill>
              <a:prstDash val="solid"/>
              <a:round/>
              <a:headEnd type="none" w="med" len="med"/>
              <a:tailEnd type="triangle" w="med" len="med"/>
            </a:ln>
          </p:spPr>
        </p:sp>
        <p:sp>
          <p:nvSpPr>
            <p:cNvPr id="204833" name="Line 34"/>
            <p:cNvSpPr/>
            <p:nvPr/>
          </p:nvSpPr>
          <p:spPr>
            <a:xfrm>
              <a:off x="818" y="1638"/>
              <a:ext cx="99" cy="74"/>
            </a:xfrm>
            <a:prstGeom prst="line">
              <a:avLst/>
            </a:prstGeom>
            <a:ln w="9525" cap="flat" cmpd="sng">
              <a:solidFill>
                <a:srgbClr val="000000"/>
              </a:solidFill>
              <a:prstDash val="solid"/>
              <a:round/>
              <a:headEnd type="none" w="med" len="med"/>
              <a:tailEnd type="triangle" w="med" len="med"/>
            </a:ln>
          </p:spPr>
        </p:sp>
      </p:grpSp>
      <p:grpSp>
        <p:nvGrpSpPr>
          <p:cNvPr id="12" name="Group 35"/>
          <p:cNvGrpSpPr/>
          <p:nvPr/>
        </p:nvGrpSpPr>
        <p:grpSpPr>
          <a:xfrm>
            <a:off x="3505200" y="1457325"/>
            <a:ext cx="2374900" cy="1503363"/>
            <a:chOff x="2034" y="872"/>
            <a:chExt cx="1496" cy="947"/>
          </a:xfrm>
        </p:grpSpPr>
        <p:sp>
          <p:nvSpPr>
            <p:cNvPr id="204835" name="Line 36"/>
            <p:cNvSpPr/>
            <p:nvPr/>
          </p:nvSpPr>
          <p:spPr>
            <a:xfrm flipH="1">
              <a:off x="2044" y="890"/>
              <a:ext cx="1158" cy="593"/>
            </a:xfrm>
            <a:prstGeom prst="line">
              <a:avLst/>
            </a:prstGeom>
            <a:ln w="28575" cap="flat" cmpd="sng">
              <a:solidFill>
                <a:srgbClr val="FF0000"/>
              </a:solidFill>
              <a:prstDash val="sysDot"/>
              <a:round/>
              <a:headEnd type="none" w="med" len="med"/>
              <a:tailEnd type="none" w="med" len="med"/>
            </a:ln>
          </p:spPr>
        </p:sp>
        <p:sp>
          <p:nvSpPr>
            <p:cNvPr id="204836" name="Line 37"/>
            <p:cNvSpPr/>
            <p:nvPr/>
          </p:nvSpPr>
          <p:spPr>
            <a:xfrm flipH="1">
              <a:off x="2034" y="872"/>
              <a:ext cx="1189" cy="873"/>
            </a:xfrm>
            <a:prstGeom prst="line">
              <a:avLst/>
            </a:prstGeom>
            <a:ln w="28575" cap="flat" cmpd="sng">
              <a:solidFill>
                <a:srgbClr val="0000FF"/>
              </a:solidFill>
              <a:prstDash val="sysDot"/>
              <a:round/>
              <a:headEnd type="none" w="med" len="med"/>
              <a:tailEnd type="none" w="med" len="med"/>
            </a:ln>
          </p:spPr>
        </p:sp>
        <p:grpSp>
          <p:nvGrpSpPr>
            <p:cNvPr id="204837" name="Group 38"/>
            <p:cNvGrpSpPr/>
            <p:nvPr/>
          </p:nvGrpSpPr>
          <p:grpSpPr>
            <a:xfrm>
              <a:off x="2361" y="1273"/>
              <a:ext cx="1169" cy="546"/>
              <a:chOff x="2361" y="1273"/>
              <a:chExt cx="1169" cy="546"/>
            </a:xfrm>
          </p:grpSpPr>
          <p:sp>
            <p:nvSpPr>
              <p:cNvPr id="204838" name="Text Box 39"/>
              <p:cNvSpPr txBox="1"/>
              <p:nvPr/>
            </p:nvSpPr>
            <p:spPr>
              <a:xfrm>
                <a:off x="2361" y="1384"/>
                <a:ext cx="1169" cy="435"/>
              </a:xfrm>
              <a:prstGeom prst="rect">
                <a:avLst/>
              </a:prstGeom>
              <a:noFill/>
              <a:ln w="9525">
                <a:noFill/>
              </a:ln>
            </p:spPr>
            <p:txBody>
              <a:bodyPr anchor="t" anchorCtr="0"/>
              <a:p>
                <a:r>
                  <a:rPr lang="en-US" altLang="zh-CN" sz="1600" b="1">
                    <a:latin typeface="Times New Roman" panose="02020603050405020304" pitchFamily="18" charset="0"/>
                  </a:rPr>
                  <a:t>construction lines (virtual light rays)</a:t>
                </a:r>
                <a:endParaRPr lang="en-US" altLang="zh-CN" sz="1600">
                  <a:latin typeface="Arial" panose="020B0604020202020204" pitchFamily="34" charset="0"/>
                </a:endParaRPr>
              </a:p>
            </p:txBody>
          </p:sp>
          <p:sp>
            <p:nvSpPr>
              <p:cNvPr id="204839" name="Line 40"/>
              <p:cNvSpPr/>
              <p:nvPr/>
            </p:nvSpPr>
            <p:spPr>
              <a:xfrm flipH="1" flipV="1">
                <a:off x="2516" y="1278"/>
                <a:ext cx="203" cy="149"/>
              </a:xfrm>
              <a:prstGeom prst="line">
                <a:avLst/>
              </a:prstGeom>
              <a:ln w="9525" cap="flat" cmpd="sng">
                <a:solidFill>
                  <a:srgbClr val="000000"/>
                </a:solidFill>
                <a:prstDash val="solid"/>
                <a:round/>
                <a:headEnd type="none" w="med" len="med"/>
                <a:tailEnd type="triangle" w="med" len="med"/>
              </a:ln>
            </p:spPr>
          </p:sp>
          <p:sp>
            <p:nvSpPr>
              <p:cNvPr id="204840" name="Line 41"/>
              <p:cNvSpPr/>
              <p:nvPr/>
            </p:nvSpPr>
            <p:spPr>
              <a:xfrm flipH="1" flipV="1">
                <a:off x="2730" y="1273"/>
                <a:ext cx="78" cy="164"/>
              </a:xfrm>
              <a:prstGeom prst="line">
                <a:avLst/>
              </a:prstGeom>
              <a:ln w="9525" cap="flat" cmpd="sng">
                <a:solidFill>
                  <a:srgbClr val="000000"/>
                </a:solidFill>
                <a:prstDash val="solid"/>
                <a:round/>
                <a:headEnd type="none" w="med" len="med"/>
                <a:tailEnd type="triangle" w="med" len="med"/>
              </a:ln>
            </p:spPr>
          </p:sp>
        </p:grpSp>
      </p:grpSp>
      <p:sp>
        <p:nvSpPr>
          <p:cNvPr id="290858" name="Rectangle 42"/>
          <p:cNvSpPr/>
          <p:nvPr/>
        </p:nvSpPr>
        <p:spPr>
          <a:xfrm>
            <a:off x="5073650" y="3240088"/>
            <a:ext cx="3913188" cy="2860675"/>
          </a:xfrm>
          <a:prstGeom prst="rect">
            <a:avLst/>
          </a:prstGeom>
          <a:noFill/>
          <a:ln w="9525">
            <a:noFill/>
          </a:ln>
        </p:spPr>
        <p:txBody>
          <a:bodyPr anchor="ctr" anchorCtr="0">
            <a:spAutoFit/>
          </a:bodyPr>
          <a:p>
            <a:pPr marL="342900" indent="-342900" defTabSz="914400">
              <a:buNone/>
              <a:tabLst>
                <a:tab pos="457200" algn="l"/>
              </a:tabLst>
            </a:pPr>
            <a:r>
              <a:rPr lang="en-US" altLang="zh-CN" b="1" i="1">
                <a:latin typeface="Arial" panose="020B0604020202020204" pitchFamily="34" charset="0"/>
              </a:rPr>
              <a:t>The image produced by the plane mirror is:</a:t>
            </a:r>
            <a:endParaRPr lang="en-US" altLang="zh-CN" i="1">
              <a:latin typeface="Arial" panose="020B0604020202020204" pitchFamily="34" charset="0"/>
            </a:endParaRPr>
          </a:p>
          <a:p>
            <a:pPr marL="342900" indent="-342900" defTabSz="914400">
              <a:buAutoNum type="arabicPeriod"/>
              <a:tabLst>
                <a:tab pos="457200" algn="l"/>
              </a:tabLst>
            </a:pPr>
            <a:r>
              <a:rPr lang="en-US" altLang="zh-CN" b="1">
                <a:latin typeface="Arial" panose="020B0604020202020204" pitchFamily="34" charset="0"/>
              </a:rPr>
              <a:t>The same size as the object</a:t>
            </a:r>
            <a:endParaRPr lang="en-US" altLang="zh-CN" b="1">
              <a:latin typeface="Arial" panose="020B0604020202020204" pitchFamily="34" charset="0"/>
            </a:endParaRPr>
          </a:p>
          <a:p>
            <a:pPr marL="342900" indent="-342900" defTabSz="914400">
              <a:buAutoNum type="arabicPeriod"/>
              <a:tabLst>
                <a:tab pos="457200" algn="l"/>
              </a:tabLst>
            </a:pPr>
            <a:r>
              <a:rPr lang="en-US" altLang="zh-CN" b="1">
                <a:latin typeface="Arial" panose="020B0604020202020204" pitchFamily="34" charset="0"/>
              </a:rPr>
              <a:t>The same distance behind the mirror as the object is in front</a:t>
            </a:r>
            <a:endParaRPr lang="en-US" altLang="zh-CN" b="1">
              <a:latin typeface="Arial" panose="020B0604020202020204" pitchFamily="34" charset="0"/>
            </a:endParaRPr>
          </a:p>
          <a:p>
            <a:pPr marL="342900" indent="-342900" defTabSz="914400">
              <a:buAutoNum type="arabicPeriod"/>
              <a:tabLst>
                <a:tab pos="457200" algn="l"/>
              </a:tabLst>
            </a:pPr>
            <a:r>
              <a:rPr lang="en-US" altLang="zh-CN" b="1">
                <a:latin typeface="Arial" panose="020B0604020202020204" pitchFamily="34" charset="0"/>
              </a:rPr>
              <a:t>Upright (the same way up as the object)</a:t>
            </a:r>
            <a:endParaRPr lang="en-US" altLang="zh-CN" b="1">
              <a:latin typeface="Arial" panose="020B0604020202020204" pitchFamily="34" charset="0"/>
            </a:endParaRPr>
          </a:p>
          <a:p>
            <a:pPr marL="342900" indent="-342900" defTabSz="914400">
              <a:buAutoNum type="arabicPeriod"/>
              <a:tabLst>
                <a:tab pos="457200" algn="l"/>
              </a:tabLst>
            </a:pPr>
            <a:r>
              <a:rPr lang="en-US" altLang="zh-CN" b="1">
                <a:latin typeface="Arial" panose="020B0604020202020204" pitchFamily="34" charset="0"/>
              </a:rPr>
              <a:t>Back-to-front compared with the object (lateral inversion)</a:t>
            </a:r>
            <a:endParaRPr lang="en-US" altLang="zh-CN" b="1">
              <a:latin typeface="Arial" panose="020B0604020202020204" pitchFamily="34" charset="0"/>
            </a:endParaRPr>
          </a:p>
          <a:p>
            <a:pPr marL="342900" indent="-342900" defTabSz="914400">
              <a:buAutoNum type="arabicPeriod"/>
              <a:tabLst>
                <a:tab pos="457200" algn="l"/>
              </a:tabLst>
            </a:pPr>
            <a:r>
              <a:rPr lang="en-US" altLang="zh-CN" b="1">
                <a:latin typeface="Arial" panose="020B0604020202020204" pitchFamily="34" charset="0"/>
              </a:rPr>
              <a:t>Virtual</a:t>
            </a:r>
            <a:endParaRPr lang="en-US" altLang="zh-CN" b="1">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08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08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0858">
                                            <p:txEl>
                                              <p:charRg st="0" end="4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0858">
                                            <p:txEl>
                                              <p:charRg st="43" end="7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90858">
                                            <p:txEl>
                                              <p:charRg st="71" end="13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90858">
                                            <p:txEl>
                                              <p:charRg st="133" end="173"/>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90858">
                                            <p:txEl>
                                              <p:charRg st="173" end="232"/>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90858">
                                            <p:txEl>
                                              <p:charRg st="232" end="24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6849"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kern="1200" baseline="0">
                <a:latin typeface="+mj-lt"/>
                <a:ea typeface="+mj-ea"/>
                <a:cs typeface="+mj-cs"/>
              </a:rPr>
              <a:t>Mirror </a:t>
            </a:r>
            <a:r>
              <a:rPr lang="en-US" altLang="zh-CN" kern="1200" baseline="0">
                <a:latin typeface="+mj-lt"/>
                <a:ea typeface="+mj-ea"/>
                <a:cs typeface="+mj-cs"/>
              </a:rPr>
              <a:t>images</a:t>
            </a:r>
            <a:endParaRPr lang="en-US" altLang="zh-CN" kern="1200" baseline="0">
              <a:latin typeface="+mj-lt"/>
              <a:ea typeface="+mj-ea"/>
              <a:cs typeface="+mj-cs"/>
            </a:endParaRPr>
          </a:p>
        </p:txBody>
      </p:sp>
      <p:sp>
        <p:nvSpPr>
          <p:cNvPr id="3" name="Text Box 2"/>
          <p:cNvSpPr txBox="1"/>
          <p:nvPr/>
        </p:nvSpPr>
        <p:spPr>
          <a:xfrm>
            <a:off x="467360" y="2242820"/>
            <a:ext cx="3751580" cy="1568450"/>
          </a:xfrm>
          <a:prstGeom prst="rect">
            <a:avLst/>
          </a:prstGeom>
          <a:noFill/>
        </p:spPr>
        <p:txBody>
          <a:bodyPr wrap="square" rtlCol="0">
            <a:spAutoFit/>
          </a:bodyPr>
          <a:p>
            <a:r>
              <a:rPr lang="en-US" altLang="en-US" sz="2400" b="1"/>
              <a:t>The bridge appears: </a:t>
            </a:r>
            <a:endParaRPr lang="en-US" altLang="en-US" sz="2400" i="1"/>
          </a:p>
          <a:p>
            <a:pPr marL="285750" indent="-285750">
              <a:buFont typeface="Arial" panose="020B0604020202020204" pitchFamily="34" charset="0"/>
              <a:buChar char="•"/>
            </a:pPr>
            <a:r>
              <a:rPr lang="en-US" altLang="en-US" sz="2400" i="1"/>
              <a:t>the same size </a:t>
            </a:r>
            <a:endParaRPr lang="en-US" altLang="en-US" sz="2400" i="1"/>
          </a:p>
          <a:p>
            <a:pPr marL="285750" indent="-285750">
              <a:buFont typeface="Arial" panose="020B0604020202020204" pitchFamily="34" charset="0"/>
              <a:buChar char="•"/>
            </a:pPr>
            <a:r>
              <a:rPr lang="en-US" altLang="en-US" sz="2400" i="1"/>
              <a:t>as far below the surface as it is above it</a:t>
            </a:r>
            <a:endParaRPr lang="en-US" altLang="en-US" sz="2400" i="1"/>
          </a:p>
        </p:txBody>
      </p:sp>
      <p:pic>
        <p:nvPicPr>
          <p:cNvPr id="4" name="Picture 3"/>
          <p:cNvPicPr>
            <a:picLocks noChangeAspect="1"/>
          </p:cNvPicPr>
          <p:nvPr/>
        </p:nvPicPr>
        <p:blipFill>
          <a:blip r:embed="rId1"/>
          <a:stretch>
            <a:fillRect/>
          </a:stretch>
        </p:blipFill>
        <p:spPr>
          <a:xfrm>
            <a:off x="4494530" y="675005"/>
            <a:ext cx="4166235" cy="5706745"/>
          </a:xfrm>
          <a:prstGeom prst="rect">
            <a:avLst/>
          </a:prstGeom>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6849"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Virtual images</a:t>
            </a:r>
            <a:endParaRPr lang="en-US" altLang="zh-CN" kern="1200" baseline="0">
              <a:latin typeface="+mj-lt"/>
              <a:ea typeface="+mj-ea"/>
              <a:cs typeface="+mj-cs"/>
            </a:endParaRPr>
          </a:p>
        </p:txBody>
      </p:sp>
      <p:sp>
        <p:nvSpPr>
          <p:cNvPr id="292867" name="Rectangle 3"/>
          <p:cNvSpPr/>
          <p:nvPr/>
        </p:nvSpPr>
        <p:spPr>
          <a:xfrm>
            <a:off x="294005" y="867728"/>
            <a:ext cx="4684395" cy="4030980"/>
          </a:xfrm>
          <a:prstGeom prst="rect">
            <a:avLst/>
          </a:prstGeom>
          <a:noFill/>
          <a:ln w="9525">
            <a:noFill/>
          </a:ln>
        </p:spPr>
        <p:txBody>
          <a:bodyPr wrap="square" anchor="ctr" anchorCtr="0">
            <a:spAutoFit/>
          </a:bodyPr>
          <a:p>
            <a:r>
              <a:rPr lang="en-US" altLang="zh-CN" sz="2400" b="1">
                <a:solidFill>
                  <a:srgbClr val="FF0000"/>
                </a:solidFill>
                <a:latin typeface="Arial" panose="020B0604020202020204" pitchFamily="34" charset="0"/>
              </a:rPr>
              <a:t>VIRTUAL</a:t>
            </a:r>
            <a:r>
              <a:rPr lang="en-US" altLang="zh-CN" sz="2400" b="1">
                <a:solidFill>
                  <a:srgbClr val="FF3300"/>
                </a:solidFill>
                <a:latin typeface="Arial" panose="020B0604020202020204" pitchFamily="34" charset="0"/>
              </a:rPr>
              <a:t> </a:t>
            </a:r>
            <a:r>
              <a:rPr lang="en-US" altLang="zh-CN" sz="2400" b="1">
                <a:latin typeface="Arial" panose="020B0604020202020204" pitchFamily="34" charset="0"/>
              </a:rPr>
              <a:t>images are formed where light rays only appear to come from. </a:t>
            </a:r>
            <a:r>
              <a:rPr lang="en-US" altLang="zh-CN" sz="2400">
                <a:latin typeface="Arial" panose="020B0604020202020204" pitchFamily="34" charset="0"/>
              </a:rPr>
              <a:t> </a:t>
            </a:r>
            <a:r>
              <a:rPr lang="en-US" altLang="zh-CN" sz="2400" b="1">
                <a:latin typeface="Arial" panose="020B0604020202020204" pitchFamily="34" charset="0"/>
              </a:rPr>
              <a:t>A virtual image cannot be cast onto a screen.</a:t>
            </a:r>
            <a:endParaRPr lang="en-US" altLang="zh-CN" sz="2400" b="1">
              <a:latin typeface="Arial" panose="020B0604020202020204" pitchFamily="34" charset="0"/>
            </a:endParaRPr>
          </a:p>
          <a:p>
            <a:endParaRPr lang="en-US" altLang="zh-CN" sz="2400" b="1">
              <a:solidFill>
                <a:srgbClr val="FF3300"/>
              </a:solidFill>
              <a:latin typeface="Arial" panose="020B0604020202020204" pitchFamily="34" charset="0"/>
            </a:endParaRPr>
          </a:p>
          <a:p>
            <a:r>
              <a:rPr lang="en-US" altLang="zh-CN" sz="2400" b="1">
                <a:latin typeface="Arial" panose="020B0604020202020204" pitchFamily="34" charset="0"/>
              </a:rPr>
              <a:t>The image formed by a projector is known as a </a:t>
            </a:r>
            <a:r>
              <a:rPr lang="en-US" altLang="zh-CN" sz="2400" b="1">
                <a:solidFill>
                  <a:srgbClr val="FF0000"/>
                </a:solidFill>
                <a:latin typeface="Arial" panose="020B0604020202020204" pitchFamily="34" charset="0"/>
              </a:rPr>
              <a:t>REAL </a:t>
            </a:r>
            <a:r>
              <a:rPr lang="en-US" altLang="zh-CN" sz="2400" b="1">
                <a:latin typeface="Arial" panose="020B0604020202020204" pitchFamily="34" charset="0"/>
              </a:rPr>
              <a:t>image because light rays travel to it.</a:t>
            </a:r>
            <a:endParaRPr lang="en-US" altLang="zh-CN" sz="2400" b="1">
              <a:latin typeface="Arial" panose="020B0604020202020204" pitchFamily="34" charset="0"/>
            </a:endParaRPr>
          </a:p>
          <a:p>
            <a:endParaRPr lang="en-US" altLang="zh-CN" sz="2000" b="1">
              <a:latin typeface="Arial" panose="020B0604020202020204" pitchFamily="34" charset="0"/>
            </a:endParaRPr>
          </a:p>
          <a:p>
            <a:endParaRPr lang="en-US" altLang="zh-CN" sz="2000" b="1">
              <a:latin typeface="Arial" panose="020B0604020202020204" pitchFamily="34" charset="0"/>
            </a:endParaRPr>
          </a:p>
        </p:txBody>
      </p:sp>
      <p:pic>
        <p:nvPicPr>
          <p:cNvPr id="206851" name="Picture 4"/>
          <p:cNvPicPr>
            <a:picLocks noChangeAspect="1"/>
          </p:cNvPicPr>
          <p:nvPr/>
        </p:nvPicPr>
        <p:blipFill>
          <a:blip r:embed="rId1"/>
          <a:stretch>
            <a:fillRect/>
          </a:stretch>
        </p:blipFill>
        <p:spPr>
          <a:xfrm>
            <a:off x="5130165" y="868045"/>
            <a:ext cx="3772535" cy="446468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2867">
                                            <p:txEl>
                                              <p:charRg st="0" end="11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2867">
                                            <p:txEl>
                                              <p:charRg st="117" end="20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pPr algn="ctr"/>
            <a:r>
              <a:rPr lang="en-US" b="1" dirty="0" smtClean="0">
                <a:solidFill>
                  <a:schemeClr val="bg1"/>
                </a:solidFill>
              </a:rPr>
              <a:t>Try these examples on your worksheet</a:t>
            </a:r>
            <a:endParaRPr lang="en-US" b="1" dirty="0" smtClean="0">
              <a:solidFill>
                <a:schemeClr val="bg1"/>
              </a:solidFill>
            </a:endParaRPr>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98755" y="1107440"/>
            <a:ext cx="8036560" cy="3894455"/>
          </a:xfr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770" y="1414145"/>
            <a:ext cx="8701405" cy="35877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pPr algn="ctr"/>
            <a:r>
              <a:rPr lang="en-US" b="1" dirty="0" smtClean="0">
                <a:solidFill>
                  <a:schemeClr val="bg1"/>
                </a:solidFill>
              </a:rPr>
              <a:t>Why use ray diagrams?</a:t>
            </a:r>
            <a:endParaRPr lang="en-US" b="1" dirty="0" smtClean="0">
              <a:solidFill>
                <a:schemeClr val="bg1"/>
              </a:solidFill>
            </a:endParaRPr>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3340100" y="1162050"/>
            <a:ext cx="5687695" cy="3914140"/>
          </a:xfrm>
        </p:spPr>
      </p:pic>
      <p:pic>
        <p:nvPicPr>
          <p:cNvPr id="3" name="Picture 2"/>
          <p:cNvPicPr>
            <a:picLocks noChangeAspect="1"/>
          </p:cNvPicPr>
          <p:nvPr/>
        </p:nvPicPr>
        <p:blipFill>
          <a:blip r:embed="rId2"/>
          <a:stretch>
            <a:fillRect/>
          </a:stretch>
        </p:blipFill>
        <p:spPr>
          <a:xfrm>
            <a:off x="149860" y="2034540"/>
            <a:ext cx="3769995" cy="2495550"/>
          </a:xfrm>
          <a:prstGeom prst="rect">
            <a:avLst/>
          </a:prstGeom>
        </p:spPr>
      </p:pic>
      <p:sp>
        <p:nvSpPr>
          <p:cNvPr id="5" name="Text Box 4"/>
          <p:cNvSpPr txBox="1"/>
          <p:nvPr/>
        </p:nvSpPr>
        <p:spPr>
          <a:xfrm>
            <a:off x="149860" y="888365"/>
            <a:ext cx="3635375" cy="521970"/>
          </a:xfrm>
          <a:prstGeom prst="rect">
            <a:avLst/>
          </a:prstGeom>
          <a:noFill/>
        </p:spPr>
        <p:txBody>
          <a:bodyPr wrap="square" rtlCol="0">
            <a:spAutoFit/>
          </a:bodyPr>
          <a:p>
            <a:r>
              <a:rPr lang="en-US" altLang="en-US" sz="2800"/>
              <a:t>What is this showing?</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Who can see who?</a:t>
            </a:r>
            <a:endParaRPr lang="en-US" b="1" dirty="0"/>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928620" y="3415030"/>
            <a:ext cx="3286125" cy="895350"/>
          </a:xfr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 y="2958386"/>
            <a:ext cx="9150504" cy="3289235"/>
          </a:xfrm>
          <a:prstGeom prst="rect">
            <a:avLst/>
          </a:prstGeom>
        </p:spPr>
      </p:pic>
      <p:sp>
        <p:nvSpPr>
          <p:cNvPr id="6" name="TextBox 5"/>
          <p:cNvSpPr txBox="1"/>
          <p:nvPr/>
        </p:nvSpPr>
        <p:spPr>
          <a:xfrm>
            <a:off x="4181167" y="1088128"/>
            <a:ext cx="4805045" cy="829945"/>
          </a:xfrm>
          <a:prstGeom prst="rect">
            <a:avLst/>
          </a:prstGeom>
          <a:noFill/>
        </p:spPr>
        <p:txBody>
          <a:bodyPr wrap="none" rtlCol="0">
            <a:spAutoFit/>
          </a:bodyPr>
          <a:lstStyle/>
          <a:p>
            <a:r>
              <a:rPr lang="en-US" sz="2400" b="1" dirty="0" smtClean="0">
                <a:solidFill>
                  <a:srgbClr val="7030A0"/>
                </a:solidFill>
              </a:rPr>
              <a:t>Al cannot see anyone before Ed</a:t>
            </a:r>
            <a:endParaRPr lang="en-US" sz="2400" b="1" dirty="0" smtClean="0">
              <a:solidFill>
                <a:srgbClr val="7030A0"/>
              </a:solidFill>
            </a:endParaRPr>
          </a:p>
          <a:p>
            <a:r>
              <a:rPr lang="en-US" sz="2400" b="1" dirty="0" smtClean="0">
                <a:solidFill>
                  <a:srgbClr val="7030A0"/>
                </a:solidFill>
              </a:rPr>
              <a:t>Al can see </a:t>
            </a:r>
            <a:r>
              <a:rPr lang="en-US" sz="2400" b="1" dirty="0" err="1" smtClean="0">
                <a:solidFill>
                  <a:srgbClr val="7030A0"/>
                </a:solidFill>
              </a:rPr>
              <a:t>ed</a:t>
            </a:r>
            <a:r>
              <a:rPr lang="en-US" sz="2400" b="1" dirty="0" smtClean="0">
                <a:solidFill>
                  <a:srgbClr val="7030A0"/>
                </a:solidFill>
              </a:rPr>
              <a:t> and Fred</a:t>
            </a:r>
            <a:endParaRPr lang="en-US" sz="2400" b="1" dirty="0">
              <a:solidFill>
                <a:srgbClr val="7030A0"/>
              </a:solidFill>
            </a:endParaRPr>
          </a:p>
        </p:txBody>
      </p:sp>
      <p:sp>
        <p:nvSpPr>
          <p:cNvPr id="8" name="TextBox 7"/>
          <p:cNvSpPr txBox="1"/>
          <p:nvPr/>
        </p:nvSpPr>
        <p:spPr>
          <a:xfrm>
            <a:off x="0" y="891920"/>
            <a:ext cx="9150504" cy="1706880"/>
          </a:xfrm>
          <a:prstGeom prst="rect">
            <a:avLst/>
          </a:prstGeom>
          <a:solidFill>
            <a:schemeClr val="bg1"/>
          </a:solidFill>
        </p:spPr>
        <p:txBody>
          <a:bodyPr wrap="square" rtlCol="0">
            <a:spAutoFit/>
          </a:bodyPr>
          <a:lstStyle/>
          <a:p>
            <a:r>
              <a:rPr lang="en-US" sz="2100" b="1" dirty="0" smtClean="0">
                <a:solidFill>
                  <a:srgbClr val="7030A0"/>
                </a:solidFill>
                <a:effectLst/>
              </a:rPr>
              <a:t>Bo can see Di, Ed, and Fred			Cy can see Cy, Di, Ed, and Fred</a:t>
            </a:r>
            <a:endParaRPr lang="en-US" sz="2100" b="1" dirty="0" smtClean="0">
              <a:solidFill>
                <a:srgbClr val="7030A0"/>
              </a:solidFill>
              <a:effectLst/>
            </a:endParaRPr>
          </a:p>
          <a:p>
            <a:r>
              <a:rPr lang="en-US" sz="2100" b="1" dirty="0" smtClean="0">
                <a:solidFill>
                  <a:srgbClr val="7030A0"/>
                </a:solidFill>
                <a:effectLst/>
              </a:rPr>
              <a:t>Di can see </a:t>
            </a:r>
            <a:r>
              <a:rPr lang="en-US" altLang="en-US" sz="2100" b="1" dirty="0" smtClean="0">
                <a:solidFill>
                  <a:srgbClr val="7030A0"/>
                </a:solidFill>
                <a:effectLst/>
              </a:rPr>
              <a:t>Bo, </a:t>
            </a:r>
            <a:r>
              <a:rPr lang="en-US" sz="2100" b="1" dirty="0" smtClean="0">
                <a:solidFill>
                  <a:srgbClr val="7030A0"/>
                </a:solidFill>
                <a:effectLst/>
              </a:rPr>
              <a:t>Cy, Di, Ed, and Fred		Ed can see Bo, Cy, Di, and E</a:t>
            </a:r>
            <a:r>
              <a:rPr lang="en-US" altLang="en-US" sz="2100" b="1" dirty="0" smtClean="0">
                <a:solidFill>
                  <a:srgbClr val="7030A0"/>
                </a:solidFill>
                <a:effectLst/>
              </a:rPr>
              <a:t>d</a:t>
            </a:r>
            <a:endParaRPr lang="en-US" altLang="en-US" sz="2100" b="1" dirty="0" smtClean="0">
              <a:solidFill>
                <a:srgbClr val="7030A0"/>
              </a:solidFill>
              <a:effectLst/>
            </a:endParaRPr>
          </a:p>
          <a:p>
            <a:r>
              <a:rPr lang="en-US" sz="2100" b="1" dirty="0" smtClean="0">
                <a:solidFill>
                  <a:srgbClr val="7030A0"/>
                </a:solidFill>
                <a:effectLst/>
              </a:rPr>
              <a:t>Fred can see Al, Bo, Cy, and Di</a:t>
            </a:r>
            <a:endParaRPr lang="en-US" sz="2100" b="1"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bldLvl="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Who can see who?</a:t>
            </a:r>
            <a:endParaRPr lang="en-US" b="1" dirty="0"/>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116330" y="2072005"/>
            <a:ext cx="7364095" cy="4740275"/>
          </a:xfrm>
        </p:spPr>
      </p:pic>
      <p:sp>
        <p:nvSpPr>
          <p:cNvPr id="5" name="TextBox 4"/>
          <p:cNvSpPr txBox="1"/>
          <p:nvPr/>
        </p:nvSpPr>
        <p:spPr>
          <a:xfrm>
            <a:off x="0" y="857250"/>
            <a:ext cx="9144000" cy="1014730"/>
          </a:xfrm>
          <a:prstGeom prst="rect">
            <a:avLst/>
          </a:prstGeom>
          <a:solidFill>
            <a:schemeClr val="bg1"/>
          </a:solidFill>
        </p:spPr>
        <p:txBody>
          <a:bodyPr wrap="square" rtlCol="0">
            <a:spAutoFit/>
          </a:bodyPr>
          <a:lstStyle/>
          <a:p>
            <a:r>
              <a:rPr lang="en-US" sz="2000" b="1" dirty="0" smtClean="0">
                <a:solidFill>
                  <a:srgbClr val="7030A0"/>
                </a:solidFill>
                <a:effectLst/>
              </a:rPr>
              <a:t>Al can see Ed and Fred		Bo can see Ed, and Fred</a:t>
            </a:r>
            <a:endParaRPr lang="en-US" sz="2000" b="1" dirty="0" smtClean="0">
              <a:solidFill>
                <a:srgbClr val="7030A0"/>
              </a:solidFill>
              <a:effectLst/>
            </a:endParaRPr>
          </a:p>
          <a:p>
            <a:r>
              <a:rPr lang="en-US" sz="2000" b="1" dirty="0" smtClean="0">
                <a:solidFill>
                  <a:srgbClr val="7030A0"/>
                </a:solidFill>
                <a:effectLst/>
              </a:rPr>
              <a:t>Cy can see Cy, Di, Ed, and Fred	Di can see Cy, Di, and Ed,</a:t>
            </a:r>
            <a:endParaRPr lang="en-US" sz="2000" b="1" dirty="0" smtClean="0">
              <a:solidFill>
                <a:srgbClr val="7030A0"/>
              </a:solidFill>
              <a:effectLst/>
            </a:endParaRPr>
          </a:p>
          <a:p>
            <a:r>
              <a:rPr lang="en-US" sz="2000" b="1" dirty="0" smtClean="0">
                <a:solidFill>
                  <a:srgbClr val="7030A0"/>
                </a:solidFill>
                <a:effectLst/>
              </a:rPr>
              <a:t>Ed can see Al, Bo, Cy, Di, and Ed</a:t>
            </a:r>
            <a:r>
              <a:rPr lang="en-US" altLang="en-US" sz="2000" b="1" dirty="0" smtClean="0">
                <a:solidFill>
                  <a:srgbClr val="7030A0"/>
                </a:solidFill>
                <a:effectLst/>
              </a:rPr>
              <a:t>	</a:t>
            </a:r>
            <a:r>
              <a:rPr lang="en-US" sz="2000" b="1" dirty="0" smtClean="0">
                <a:solidFill>
                  <a:srgbClr val="7030A0"/>
                </a:solidFill>
                <a:effectLst/>
              </a:rPr>
              <a:t>Fred can see Bo, Cy, Di, and Ed</a:t>
            </a:r>
            <a:endParaRPr lang="en-US" sz="2000" b="1" dirty="0" smtClean="0">
              <a:solidFill>
                <a:srgbClr val="7030A0"/>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pPr algn="ctr"/>
            <a:r>
              <a:rPr lang="en-US" b="1" dirty="0" smtClean="0">
                <a:solidFill>
                  <a:schemeClr val="bg1"/>
                </a:solidFill>
              </a:rPr>
              <a:t>Who can see who? Online</a:t>
            </a:r>
            <a:endParaRPr lang="en-US" b="1" dirty="0" smtClean="0">
              <a:solidFill>
                <a:schemeClr val="bg1"/>
              </a:solidFill>
            </a:endParaRPr>
          </a:p>
        </p:txBody>
      </p:sp>
      <p:sp>
        <p:nvSpPr>
          <p:cNvPr id="3" name="Content Placeholder 2"/>
          <p:cNvSpPr>
            <a:spLocks noGrp="1"/>
          </p:cNvSpPr>
          <p:nvPr>
            <p:ph idx="1"/>
          </p:nvPr>
        </p:nvSpPr>
        <p:spPr/>
        <p:txBody>
          <a:bodyPr/>
          <a:lstStyle/>
          <a:p>
            <a:pPr marL="0" indent="0">
              <a:buNone/>
            </a:pPr>
            <a:r>
              <a:rPr lang="en-US" dirty="0" smtClean="0">
                <a:hlinkClick r:id="rId1"/>
              </a:rPr>
              <a:t>http://www.physicsclassroom.com/Physics-Interactives/Reflection-and-Mirrors/Who-Can-See-Who/Who-Can-See-Who-Interactive</a:t>
            </a:r>
            <a:endParaRPr lang="en-US" dirty="0" smtClean="0"/>
          </a:p>
          <a:p>
            <a:pPr marL="0" indent="0">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Title 2049"/>
          <p:cNvSpPr>
            <a:spLocks noGrp="1"/>
          </p:cNvSpPr>
          <p:nvPr>
            <p:ph type="ctrTitle"/>
          </p:nvPr>
        </p:nvSpPr>
        <p:spPr>
          <a:xfrm>
            <a:off x="563563" y="2195513"/>
            <a:ext cx="7772400" cy="1470025"/>
          </a:xfrm>
        </p:spPr>
        <p:txBody>
          <a:bodyPr anchor="ctr" anchorCtr="0"/>
          <a:p>
            <a:pPr defTabSz="914400">
              <a:buNone/>
            </a:pPr>
            <a:r>
              <a:rPr lang="en-US" altLang="en-US" sz="6600" kern="1200" baseline="0" dirty="0">
                <a:latin typeface="+mj-lt"/>
                <a:ea typeface="+mj-ea"/>
                <a:cs typeface="+mj-cs"/>
              </a:rPr>
              <a:t>Describing Waves</a:t>
            </a:r>
            <a:endParaRPr lang="en-US" altLang="en-US" sz="6600" kern="1200" baseline="0" dirty="0">
              <a:latin typeface="+mj-lt"/>
              <a:ea typeface="+mj-ea"/>
              <a:cs typeface="+mj-cs"/>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6849"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kern="1200" baseline="0">
                <a:latin typeface="+mj-lt"/>
                <a:ea typeface="+mj-ea"/>
                <a:cs typeface="+mj-cs"/>
              </a:rPr>
              <a:t>Good vs Poor Reflectors</a:t>
            </a:r>
            <a:endParaRPr lang="en-US" altLang="en-US" kern="1200" baseline="0">
              <a:latin typeface="+mj-lt"/>
              <a:ea typeface="+mj-ea"/>
              <a:cs typeface="+mj-cs"/>
            </a:endParaRPr>
          </a:p>
        </p:txBody>
      </p:sp>
      <p:pic>
        <p:nvPicPr>
          <p:cNvPr id="3" name="Content Placeholder 2"/>
          <p:cNvPicPr>
            <a:picLocks noChangeAspect="1"/>
          </p:cNvPicPr>
          <p:nvPr>
            <p:ph idx="1"/>
          </p:nvPr>
        </p:nvPicPr>
        <p:blipFill>
          <a:blip r:embed="rId1"/>
          <a:stretch>
            <a:fillRect/>
          </a:stretch>
        </p:blipFill>
        <p:spPr>
          <a:xfrm>
            <a:off x="1185545" y="748030"/>
            <a:ext cx="6532880" cy="4526280"/>
          </a:xfrm>
          <a:prstGeom prst="rect">
            <a:avLst/>
          </a:prstGeom>
        </p:spPr>
      </p:pic>
      <p:sp>
        <p:nvSpPr>
          <p:cNvPr id="5" name="Text Box 4"/>
          <p:cNvSpPr txBox="1"/>
          <p:nvPr/>
        </p:nvSpPr>
        <p:spPr>
          <a:xfrm>
            <a:off x="498475" y="5273040"/>
            <a:ext cx="8189595" cy="645160"/>
          </a:xfrm>
          <a:prstGeom prst="rect">
            <a:avLst/>
          </a:prstGeom>
          <a:noFill/>
        </p:spPr>
        <p:txBody>
          <a:bodyPr wrap="square" rtlCol="0">
            <a:spAutoFit/>
          </a:bodyPr>
          <a:p>
            <a:r>
              <a:rPr lang="en-US" altLang="en-US"/>
              <a:t>Arrange these in order of reflecting ability.</a:t>
            </a:r>
            <a:endParaRPr lang="en-US" altLang="en-US"/>
          </a:p>
          <a:p>
            <a:r>
              <a:rPr lang="en-US" altLang="en-US"/>
              <a:t>What makes a reflector good/poor?</a:t>
            </a:r>
            <a:endParaRPr lang="en-US" altLang="en-US"/>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6849"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kern="1200" baseline="0">
                <a:latin typeface="+mj-lt"/>
                <a:ea typeface="+mj-ea"/>
                <a:cs typeface="+mj-cs"/>
              </a:rPr>
              <a:t>Smooth vs. Diffuse Reflection</a:t>
            </a:r>
            <a:endParaRPr lang="en-US" altLang="en-US" kern="1200" baseline="0">
              <a:latin typeface="+mj-lt"/>
              <a:ea typeface="+mj-ea"/>
              <a:cs typeface="+mj-cs"/>
            </a:endParaRPr>
          </a:p>
        </p:txBody>
      </p:sp>
      <p:pic>
        <p:nvPicPr>
          <p:cNvPr id="3" name="Picture 2"/>
          <p:cNvPicPr>
            <a:picLocks noChangeAspect="1"/>
          </p:cNvPicPr>
          <p:nvPr/>
        </p:nvPicPr>
        <p:blipFill>
          <a:blip r:embed="rId1"/>
          <a:stretch>
            <a:fillRect/>
          </a:stretch>
        </p:blipFill>
        <p:spPr>
          <a:xfrm>
            <a:off x="2276266" y="3682585"/>
            <a:ext cx="6852127" cy="2649489"/>
          </a:xfrm>
          <a:prstGeom prst="rect">
            <a:avLst/>
          </a:prstGeom>
        </p:spPr>
      </p:pic>
      <p:pic>
        <p:nvPicPr>
          <p:cNvPr id="5" name="Picture 4"/>
          <p:cNvPicPr>
            <a:picLocks noChangeAspect="1"/>
          </p:cNvPicPr>
          <p:nvPr/>
        </p:nvPicPr>
        <p:blipFill>
          <a:blip r:embed="rId2"/>
          <a:stretch>
            <a:fillRect/>
          </a:stretch>
        </p:blipFill>
        <p:spPr>
          <a:xfrm>
            <a:off x="19050" y="2603500"/>
            <a:ext cx="2257425" cy="2223770"/>
          </a:xfrm>
          <a:prstGeom prst="rect">
            <a:avLst/>
          </a:prstGeom>
        </p:spPr>
      </p:pic>
      <p:pic>
        <p:nvPicPr>
          <p:cNvPr id="6" name="Picture 5"/>
          <p:cNvPicPr>
            <a:picLocks noChangeAspect="1"/>
          </p:cNvPicPr>
          <p:nvPr/>
        </p:nvPicPr>
        <p:blipFill rotWithShape="1">
          <a:blip r:embed="rId3"/>
          <a:srcRect l="23608" t="11291"/>
          <a:stretch>
            <a:fillRect/>
          </a:stretch>
        </p:blipFill>
        <p:spPr>
          <a:xfrm>
            <a:off x="2276266" y="822893"/>
            <a:ext cx="6852127" cy="2859539"/>
          </a:xfrm>
          <a:prstGeom prst="rect">
            <a:avLst/>
          </a:prstGeom>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8897" name="Text Box 2"/>
          <p:cNvSpPr txBox="1"/>
          <p:nvPr/>
        </p:nvSpPr>
        <p:spPr>
          <a:xfrm>
            <a:off x="395288" y="333375"/>
            <a:ext cx="8135937" cy="4400550"/>
          </a:xfrm>
          <a:prstGeom prst="rect">
            <a:avLst/>
          </a:prstGeom>
          <a:solidFill>
            <a:schemeClr val="bg1"/>
          </a:solidFill>
          <a:ln w="9525">
            <a:noFill/>
          </a:ln>
        </p:spPr>
        <p:txBody>
          <a:bodyPr anchor="t" anchorCtr="0">
            <a:spAutoFit/>
          </a:bodyPr>
          <a:p>
            <a:pPr eaLnBrk="0" hangingPunct="0">
              <a:spcBef>
                <a:spcPct val="50000"/>
              </a:spcBef>
            </a:pPr>
            <a:r>
              <a:rPr lang="en-US" altLang="zh-CN" sz="2800" b="1">
                <a:solidFill>
                  <a:srgbClr val="FF3300"/>
                </a:solidFill>
                <a:latin typeface="Times New Roman" panose="02020603050405020304" pitchFamily="18" charset="0"/>
              </a:rPr>
              <a:t>Choose appropriate words to fill in the gaps below:</a:t>
            </a:r>
            <a:endParaRPr lang="en-US" altLang="zh-CN" sz="2800" b="1">
              <a:solidFill>
                <a:srgbClr val="FF3300"/>
              </a:solidFill>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The law of reflection states that the angle of __________ is always _______ to the angle of incidence. </a:t>
            </a:r>
            <a:endParaRPr lang="en-US" altLang="zh-CN" sz="2400" b="1">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Both angles are measured relative to the _________, a line that is at _______ degrees to the reflecting surface at the point of reflection.</a:t>
            </a:r>
            <a:endParaRPr lang="en-US" altLang="zh-CN" sz="2400" b="1">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A plane mirror forms a _______ image which is unlike a _____ image in that it cannot be cast onto a screen. The image in a plane mirror is also the same ______ and the same way up as the object.</a:t>
            </a:r>
            <a:endParaRPr lang="en-US" altLang="zh-CN" sz="2400" b="1">
              <a:latin typeface="Times New Roman" panose="02020603050405020304" pitchFamily="18" charset="0"/>
            </a:endParaRPr>
          </a:p>
        </p:txBody>
      </p:sp>
      <p:sp>
        <p:nvSpPr>
          <p:cNvPr id="294915" name="Text Box 3"/>
          <p:cNvSpPr txBox="1"/>
          <p:nvPr/>
        </p:nvSpPr>
        <p:spPr>
          <a:xfrm>
            <a:off x="5051425" y="5221288"/>
            <a:ext cx="6604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real</a:t>
            </a:r>
            <a:endParaRPr lang="en-US" altLang="zh-CN" b="1">
              <a:solidFill>
                <a:schemeClr val="accent2"/>
              </a:solidFill>
              <a:latin typeface="Arial" panose="020B0604020202020204" pitchFamily="34" charset="0"/>
            </a:endParaRPr>
          </a:p>
        </p:txBody>
      </p:sp>
      <p:sp>
        <p:nvSpPr>
          <p:cNvPr id="294916" name="Text Box 4"/>
          <p:cNvSpPr txBox="1"/>
          <p:nvPr/>
        </p:nvSpPr>
        <p:spPr>
          <a:xfrm>
            <a:off x="1925638" y="5221288"/>
            <a:ext cx="976312"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virtual</a:t>
            </a:r>
            <a:endParaRPr lang="en-US" altLang="zh-CN" b="1">
              <a:solidFill>
                <a:schemeClr val="accent2"/>
              </a:solidFill>
              <a:latin typeface="Arial" panose="020B0604020202020204" pitchFamily="34" charset="0"/>
            </a:endParaRPr>
          </a:p>
        </p:txBody>
      </p:sp>
      <p:sp>
        <p:nvSpPr>
          <p:cNvPr id="294917" name="Text Box 5"/>
          <p:cNvSpPr txBox="1"/>
          <p:nvPr/>
        </p:nvSpPr>
        <p:spPr>
          <a:xfrm>
            <a:off x="3849688" y="5221288"/>
            <a:ext cx="1439862"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reflection</a:t>
            </a:r>
            <a:endParaRPr lang="en-US" altLang="zh-CN" b="1">
              <a:solidFill>
                <a:schemeClr val="accent2"/>
              </a:solidFill>
              <a:latin typeface="Arial" panose="020B0604020202020204" pitchFamily="34" charset="0"/>
            </a:endParaRPr>
          </a:p>
        </p:txBody>
      </p:sp>
      <p:sp>
        <p:nvSpPr>
          <p:cNvPr id="294918" name="Text Box 6"/>
          <p:cNvSpPr txBox="1"/>
          <p:nvPr/>
        </p:nvSpPr>
        <p:spPr>
          <a:xfrm>
            <a:off x="2954338" y="5221288"/>
            <a:ext cx="7143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size</a:t>
            </a:r>
            <a:endParaRPr lang="en-US" altLang="zh-CN" b="1">
              <a:solidFill>
                <a:schemeClr val="accent2"/>
              </a:solidFill>
              <a:latin typeface="Arial" panose="020B0604020202020204" pitchFamily="34" charset="0"/>
            </a:endParaRPr>
          </a:p>
        </p:txBody>
      </p:sp>
      <p:sp>
        <p:nvSpPr>
          <p:cNvPr id="294919" name="Text Box 7"/>
          <p:cNvSpPr txBox="1"/>
          <p:nvPr/>
        </p:nvSpPr>
        <p:spPr>
          <a:xfrm>
            <a:off x="909638" y="5221288"/>
            <a:ext cx="1008062"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normal</a:t>
            </a:r>
            <a:endParaRPr lang="en-US" altLang="zh-CN" b="1">
              <a:solidFill>
                <a:schemeClr val="accent2"/>
              </a:solidFill>
              <a:latin typeface="Arial" panose="020B0604020202020204" pitchFamily="34" charset="0"/>
            </a:endParaRPr>
          </a:p>
        </p:txBody>
      </p:sp>
      <p:sp>
        <p:nvSpPr>
          <p:cNvPr id="294920" name="Text Box 8"/>
          <p:cNvSpPr txBox="1"/>
          <p:nvPr/>
        </p:nvSpPr>
        <p:spPr>
          <a:xfrm>
            <a:off x="5815013" y="5221288"/>
            <a:ext cx="792162"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equal</a:t>
            </a:r>
            <a:endParaRPr lang="en-US" altLang="zh-CN" b="1">
              <a:solidFill>
                <a:schemeClr val="accent2"/>
              </a:solidFill>
              <a:latin typeface="Arial" panose="020B0604020202020204" pitchFamily="34" charset="0"/>
            </a:endParaRPr>
          </a:p>
        </p:txBody>
      </p:sp>
      <p:sp>
        <p:nvSpPr>
          <p:cNvPr id="294921" name="Text Box 9"/>
          <p:cNvSpPr txBox="1"/>
          <p:nvPr/>
        </p:nvSpPr>
        <p:spPr>
          <a:xfrm>
            <a:off x="6635750" y="5221288"/>
            <a:ext cx="93345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ninety</a:t>
            </a:r>
            <a:endParaRPr lang="en-US" altLang="zh-CN" b="1">
              <a:solidFill>
                <a:schemeClr val="accent2"/>
              </a:solidFill>
              <a:latin typeface="Arial" panose="020B0604020202020204" pitchFamily="34" charset="0"/>
            </a:endParaRPr>
          </a:p>
        </p:txBody>
      </p:sp>
      <p:sp>
        <p:nvSpPr>
          <p:cNvPr id="294922" name="Text Box 10"/>
          <p:cNvSpPr txBox="1"/>
          <p:nvPr/>
        </p:nvSpPr>
        <p:spPr>
          <a:xfrm>
            <a:off x="3203575" y="4797425"/>
            <a:ext cx="2663825" cy="368300"/>
          </a:xfrm>
          <a:prstGeom prst="rect">
            <a:avLst/>
          </a:prstGeom>
          <a:noFill/>
          <a:ln w="9525">
            <a:noFill/>
          </a:ln>
        </p:spPr>
        <p:txBody>
          <a:bodyPr anchor="t" anchorCtr="0">
            <a:spAutoFit/>
          </a:bodyPr>
          <a:p>
            <a:pPr>
              <a:spcBef>
                <a:spcPct val="50000"/>
              </a:spcBef>
            </a:pPr>
            <a:r>
              <a:rPr lang="en-US" altLang="zh-CN" b="1" i="1">
                <a:latin typeface="Arial" panose="020B0604020202020204" pitchFamily="34" charset="0"/>
              </a:rPr>
              <a:t>WORD SELECTION:</a:t>
            </a:r>
            <a:endParaRPr lang="en-US" altLang="zh-CN" b="1" i="1">
              <a:latin typeface="Arial" panose="020B0604020202020204" pitchFamily="34" charset="0"/>
            </a:endParaRPr>
          </a:p>
        </p:txBody>
      </p:sp>
      <p:sp>
        <p:nvSpPr>
          <p:cNvPr id="294923" name="Text Box 11"/>
          <p:cNvSpPr txBox="1"/>
          <p:nvPr/>
        </p:nvSpPr>
        <p:spPr>
          <a:xfrm>
            <a:off x="550863" y="3551238"/>
            <a:ext cx="6604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real</a:t>
            </a:r>
            <a:endParaRPr lang="en-US" altLang="zh-CN" b="1">
              <a:solidFill>
                <a:schemeClr val="accent2"/>
              </a:solidFill>
              <a:latin typeface="Arial" panose="020B0604020202020204" pitchFamily="34" charset="0"/>
            </a:endParaRPr>
          </a:p>
        </p:txBody>
      </p:sp>
      <p:sp>
        <p:nvSpPr>
          <p:cNvPr id="294924" name="Text Box 12"/>
          <p:cNvSpPr txBox="1"/>
          <p:nvPr/>
        </p:nvSpPr>
        <p:spPr>
          <a:xfrm>
            <a:off x="3724275" y="3217863"/>
            <a:ext cx="976313"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virtual</a:t>
            </a:r>
            <a:endParaRPr lang="en-US" altLang="zh-CN" b="1">
              <a:solidFill>
                <a:schemeClr val="accent2"/>
              </a:solidFill>
              <a:latin typeface="Arial" panose="020B0604020202020204" pitchFamily="34" charset="0"/>
            </a:endParaRPr>
          </a:p>
        </p:txBody>
      </p:sp>
      <p:sp>
        <p:nvSpPr>
          <p:cNvPr id="294925" name="Text Box 13"/>
          <p:cNvSpPr txBox="1"/>
          <p:nvPr/>
        </p:nvSpPr>
        <p:spPr>
          <a:xfrm>
            <a:off x="6316663" y="1011238"/>
            <a:ext cx="1439862"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reflection</a:t>
            </a:r>
            <a:endParaRPr lang="en-US" altLang="zh-CN" b="1">
              <a:solidFill>
                <a:schemeClr val="accent2"/>
              </a:solidFill>
              <a:latin typeface="Arial" panose="020B0604020202020204" pitchFamily="34" charset="0"/>
            </a:endParaRPr>
          </a:p>
        </p:txBody>
      </p:sp>
      <p:sp>
        <p:nvSpPr>
          <p:cNvPr id="294926" name="Text Box 14"/>
          <p:cNvSpPr txBox="1"/>
          <p:nvPr/>
        </p:nvSpPr>
        <p:spPr>
          <a:xfrm>
            <a:off x="5886450" y="3943350"/>
            <a:ext cx="7143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size</a:t>
            </a:r>
            <a:endParaRPr lang="en-US" altLang="zh-CN" b="1">
              <a:solidFill>
                <a:schemeClr val="accent2"/>
              </a:solidFill>
              <a:latin typeface="Arial" panose="020B0604020202020204" pitchFamily="34" charset="0"/>
            </a:endParaRPr>
          </a:p>
        </p:txBody>
      </p:sp>
      <p:sp>
        <p:nvSpPr>
          <p:cNvPr id="294927" name="Text Box 15"/>
          <p:cNvSpPr txBox="1"/>
          <p:nvPr/>
        </p:nvSpPr>
        <p:spPr>
          <a:xfrm>
            <a:off x="6018213" y="1924050"/>
            <a:ext cx="1008062"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normal</a:t>
            </a:r>
            <a:endParaRPr lang="en-US" altLang="zh-CN" b="1">
              <a:solidFill>
                <a:schemeClr val="accent2"/>
              </a:solidFill>
              <a:latin typeface="Arial" panose="020B0604020202020204" pitchFamily="34" charset="0"/>
            </a:endParaRPr>
          </a:p>
        </p:txBody>
      </p:sp>
      <p:sp>
        <p:nvSpPr>
          <p:cNvPr id="294928" name="Text Box 16"/>
          <p:cNvSpPr txBox="1"/>
          <p:nvPr/>
        </p:nvSpPr>
        <p:spPr>
          <a:xfrm>
            <a:off x="1589088" y="1373188"/>
            <a:ext cx="792162"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equal</a:t>
            </a:r>
            <a:endParaRPr lang="en-US" altLang="zh-CN" b="1">
              <a:solidFill>
                <a:schemeClr val="accent2"/>
              </a:solidFill>
              <a:latin typeface="Arial" panose="020B0604020202020204" pitchFamily="34" charset="0"/>
            </a:endParaRPr>
          </a:p>
        </p:txBody>
      </p:sp>
      <p:sp>
        <p:nvSpPr>
          <p:cNvPr id="294929" name="Text Box 17"/>
          <p:cNvSpPr txBox="1"/>
          <p:nvPr/>
        </p:nvSpPr>
        <p:spPr>
          <a:xfrm>
            <a:off x="1757363" y="2274888"/>
            <a:ext cx="93345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ninety</a:t>
            </a:r>
            <a:endParaRPr lang="en-US" altLang="zh-CN" b="1">
              <a:solidFill>
                <a:schemeClr val="accent2"/>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49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49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49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49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49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49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49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49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4925"/>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29491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4928"/>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29492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4927"/>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29491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4929"/>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294921"/>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94924"/>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294916"/>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4923"/>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294915"/>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94926"/>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294918"/>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2949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5" grpId="0"/>
      <p:bldP spid="294915" grpId="1"/>
      <p:bldP spid="294916" grpId="0"/>
      <p:bldP spid="294916" grpId="1"/>
      <p:bldP spid="294917" grpId="0"/>
      <p:bldP spid="294917" grpId="1"/>
      <p:bldP spid="294918" grpId="0"/>
      <p:bldP spid="294918" grpId="1"/>
      <p:bldP spid="294919" grpId="0"/>
      <p:bldP spid="294919" grpId="1"/>
      <p:bldP spid="294920" grpId="0"/>
      <p:bldP spid="294920" grpId="1"/>
      <p:bldP spid="294921" grpId="0"/>
      <p:bldP spid="294921" grpId="1"/>
      <p:bldP spid="294922" grpId="0"/>
      <p:bldP spid="294922" grpId="1"/>
      <p:bldP spid="294923" grpId="0"/>
      <p:bldP spid="294924" grpId="0"/>
      <p:bldP spid="294925" grpId="0"/>
      <p:bldP spid="294926" grpId="0"/>
      <p:bldP spid="294927" grpId="0"/>
      <p:bldP spid="294928" grpId="0"/>
      <p:bldP spid="294929"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495835" y="1004530"/>
            <a:ext cx="2495281" cy="645160"/>
          </a:xfrm>
          <a:prstGeom prst="rect">
            <a:avLst/>
          </a:prstGeom>
          <a:noFill/>
        </p:spPr>
        <p:txBody>
          <a:bodyPr wrap="square" rtlCol="0">
            <a:spAutoFit/>
          </a:bodyPr>
          <a:lstStyle/>
          <a:p>
            <a:r>
              <a:rPr lang="en-GB" sz="3600" dirty="0" smtClean="0">
                <a:solidFill>
                  <a:srgbClr val="366E47"/>
                </a:solidFill>
                <a:latin typeface="Gill Sans MT Condensed" panose="020B0506020104020203" pitchFamily="34" charset="0"/>
              </a:rPr>
              <a:t>Example 1</a:t>
            </a:r>
            <a:endParaRPr lang="tr-TR" sz="3600" dirty="0">
              <a:solidFill>
                <a:srgbClr val="366E47"/>
              </a:solidFill>
              <a:latin typeface="Gill Sans MT Condensed" panose="020B0506020104020203" pitchFamily="34" charset="0"/>
            </a:endParaRPr>
          </a:p>
        </p:txBody>
      </p:sp>
      <p:pic>
        <p:nvPicPr>
          <p:cNvPr id="4" name="Picture 3"/>
          <p:cNvPicPr>
            <a:picLocks noChangeAspect="1"/>
          </p:cNvPicPr>
          <p:nvPr/>
        </p:nvPicPr>
        <p:blipFill>
          <a:blip r:embed="rId1"/>
          <a:stretch>
            <a:fillRect/>
          </a:stretch>
        </p:blipFill>
        <p:spPr>
          <a:xfrm>
            <a:off x="2148205" y="374015"/>
            <a:ext cx="6895465" cy="6069965"/>
          </a:xfrm>
          <a:prstGeom prst="rect">
            <a:avLst/>
          </a:prstGeom>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a:stretch>
            <a:fillRect/>
          </a:stretch>
        </p:blipFill>
        <p:spPr>
          <a:xfrm>
            <a:off x="2723515" y="286385"/>
            <a:ext cx="5276850" cy="5753100"/>
          </a:xfrm>
          <a:prstGeom prst="rect">
            <a:avLst/>
          </a:prstGeom>
        </p:spPr>
      </p:pic>
      <p:sp>
        <p:nvSpPr>
          <p:cNvPr id="6" name="Metin kutusu 5"/>
          <p:cNvSpPr txBox="1"/>
          <p:nvPr/>
        </p:nvSpPr>
        <p:spPr>
          <a:xfrm>
            <a:off x="495835" y="1004530"/>
            <a:ext cx="2495281" cy="645160"/>
          </a:xfrm>
          <a:prstGeom prst="rect">
            <a:avLst/>
          </a:prstGeom>
          <a:noFill/>
        </p:spPr>
        <p:txBody>
          <a:bodyPr wrap="square" rtlCol="0">
            <a:spAutoFit/>
          </a:bodyPr>
          <a:lstStyle/>
          <a:p>
            <a:r>
              <a:rPr lang="en-GB" sz="3600" dirty="0" smtClean="0">
                <a:solidFill>
                  <a:srgbClr val="366E47"/>
                </a:solidFill>
                <a:latin typeface="Gill Sans MT Condensed" panose="020B0506020104020203" pitchFamily="34" charset="0"/>
              </a:rPr>
              <a:t>Example 2</a:t>
            </a:r>
            <a:endParaRPr lang="tr-TR" sz="3600" dirty="0">
              <a:solidFill>
                <a:srgbClr val="366E47"/>
              </a:solidFill>
              <a:latin typeface="Gill Sans MT Condensed" panose="020B0506020104020203" pitchFamily="34" charset="0"/>
            </a:endParaRPr>
          </a:p>
        </p:txBody>
      </p:sp>
      <p:pic>
        <p:nvPicPr>
          <p:cNvPr id="4" name="Picture 3"/>
          <p:cNvPicPr>
            <a:picLocks noChangeAspect="1"/>
          </p:cNvPicPr>
          <p:nvPr/>
        </p:nvPicPr>
        <p:blipFill>
          <a:blip r:embed="rId2"/>
          <a:stretch>
            <a:fillRect/>
          </a:stretch>
        </p:blipFill>
        <p:spPr>
          <a:xfrm>
            <a:off x="2054225" y="46990"/>
            <a:ext cx="6616065" cy="518160"/>
          </a:xfrm>
          <a:prstGeom prst="rect">
            <a:avLst/>
          </a:prstGeom>
        </p:spPr>
      </p:pic>
      <p:pic>
        <p:nvPicPr>
          <p:cNvPr id="9" name="Picture 8"/>
          <p:cNvPicPr>
            <a:picLocks noChangeAspect="1"/>
          </p:cNvPicPr>
          <p:nvPr/>
        </p:nvPicPr>
        <p:blipFill>
          <a:blip r:embed="rId3"/>
          <a:stretch>
            <a:fillRect/>
          </a:stretch>
        </p:blipFill>
        <p:spPr>
          <a:xfrm>
            <a:off x="2630170" y="5777865"/>
            <a:ext cx="6040120" cy="960755"/>
          </a:xfrm>
          <a:prstGeom prst="rect">
            <a:avLst/>
          </a:prstGeom>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495835" y="1004530"/>
            <a:ext cx="2495281" cy="645160"/>
          </a:xfrm>
          <a:prstGeom prst="rect">
            <a:avLst/>
          </a:prstGeom>
          <a:noFill/>
        </p:spPr>
        <p:txBody>
          <a:bodyPr wrap="square" rtlCol="0">
            <a:spAutoFit/>
          </a:bodyPr>
          <a:lstStyle/>
          <a:p>
            <a:r>
              <a:rPr lang="en-GB" sz="3600" dirty="0" smtClean="0">
                <a:solidFill>
                  <a:srgbClr val="366E47"/>
                </a:solidFill>
                <a:latin typeface="Gill Sans MT Condensed" panose="020B0506020104020203" pitchFamily="34" charset="0"/>
              </a:rPr>
              <a:t>Example 2</a:t>
            </a:r>
            <a:endParaRPr lang="tr-TR" sz="3600" dirty="0">
              <a:solidFill>
                <a:srgbClr val="366E47"/>
              </a:solidFill>
              <a:latin typeface="Gill Sans MT Condensed" panose="020B0506020104020203" pitchFamily="34" charset="0"/>
            </a:endParaRPr>
          </a:p>
        </p:txBody>
      </p:sp>
      <p:pic>
        <p:nvPicPr>
          <p:cNvPr id="8194" name="Picture 2" descr="C:\Users\mehmet mutlu\Google Drive\Cambrige curriclum\past exams\question bath\light and other waves\paper 2\2009-7-c.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101215" y="235585"/>
            <a:ext cx="6997065" cy="6219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61" name="Title 2049"/>
          <p:cNvSpPr>
            <a:spLocks noGrp="1"/>
          </p:cNvSpPr>
          <p:nvPr>
            <p:ph type="ctrTitle"/>
          </p:nvPr>
        </p:nvSpPr>
        <p:spPr>
          <a:xfrm>
            <a:off x="563563" y="1782763"/>
            <a:ext cx="7772400" cy="1882775"/>
          </a:xfrm>
          <a:solidFill>
            <a:srgbClr val="C00000"/>
          </a:solidFill>
        </p:spPr>
        <p:txBody>
          <a:bodyPr anchor="ctr" anchorCtr="0"/>
          <a:p>
            <a:pPr defTabSz="914400">
              <a:buNone/>
            </a:pPr>
            <a:r>
              <a:rPr lang="en-US" altLang="en-US" sz="6600" kern="1200" baseline="0" dirty="0">
                <a:latin typeface="+mj-lt"/>
                <a:ea typeface="+mj-ea"/>
                <a:cs typeface="+mj-cs"/>
              </a:rPr>
              <a:t>Reflection of curved mirrors</a:t>
            </a:r>
            <a:endParaRPr lang="en-US" altLang="en-US" sz="6600" kern="1200" baseline="0" dirty="0">
              <a:latin typeface="+mj-lt"/>
              <a:ea typeface="+mj-ea"/>
              <a:cs typeface="+mj-cs"/>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6849"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GB" dirty="0" smtClean="0">
                <a:sym typeface="+mn-ea"/>
              </a:rPr>
              <a:t>C</a:t>
            </a:r>
            <a:r>
              <a:rPr lang="en-GB" altLang="zh-CN" dirty="0" smtClean="0">
                <a:sym typeface="+mn-ea"/>
              </a:rPr>
              <a:t>onvex </a:t>
            </a:r>
            <a:r>
              <a:rPr lang="en-US" altLang="en-GB" dirty="0" smtClean="0">
                <a:sym typeface="+mn-ea"/>
              </a:rPr>
              <a:t>and C</a:t>
            </a:r>
            <a:r>
              <a:rPr lang="en-GB" altLang="zh-CN" dirty="0" smtClean="0">
                <a:sym typeface="+mn-ea"/>
              </a:rPr>
              <a:t>oncave </a:t>
            </a:r>
            <a:r>
              <a:rPr lang="en-US" altLang="en-GB" dirty="0" smtClean="0">
                <a:sym typeface="+mn-ea"/>
              </a:rPr>
              <a:t>M</a:t>
            </a:r>
            <a:r>
              <a:rPr lang="en-GB" altLang="zh-CN" dirty="0" smtClean="0">
                <a:sym typeface="+mn-ea"/>
              </a:rPr>
              <a:t>irror</a:t>
            </a:r>
            <a:r>
              <a:rPr lang="en-US" altLang="en-GB" dirty="0" smtClean="0">
                <a:sym typeface="+mn-ea"/>
              </a:rPr>
              <a:t>s</a:t>
            </a:r>
            <a:endParaRPr lang="en-US" altLang="en-GB" kern="1200" baseline="0" dirty="0" smtClean="0">
              <a:latin typeface="+mj-lt"/>
              <a:ea typeface="+mj-ea"/>
              <a:cs typeface="+mj-cs"/>
              <a:sym typeface="+mn-ea"/>
            </a:endParaRPr>
          </a:p>
        </p:txBody>
      </p:sp>
      <p:pic>
        <p:nvPicPr>
          <p:cNvPr id="3" name="内容占位符 3" descr="Convex-Mirror-10-.jpg"/>
          <p:cNvPicPr>
            <a:picLocks noGrp="1" noChangeAspect="1"/>
          </p:cNvPicPr>
          <p:nvPr>
            <p:ph idx="1"/>
          </p:nvPr>
        </p:nvPicPr>
        <p:blipFill>
          <a:blip r:embed="rId1" cstate="print"/>
          <a:stretch>
            <a:fillRect/>
          </a:stretch>
        </p:blipFill>
        <p:spPr>
          <a:xfrm>
            <a:off x="19050" y="671830"/>
            <a:ext cx="2660015" cy="2703195"/>
          </a:xfrm>
          <a:prstGeom prst="rect">
            <a:avLst/>
          </a:prstGeom>
        </p:spPr>
      </p:pic>
      <p:pic>
        <p:nvPicPr>
          <p:cNvPr id="5" name="图片 4" descr="concave mirror 1.jpg"/>
          <p:cNvPicPr>
            <a:picLocks noChangeAspect="1"/>
          </p:cNvPicPr>
          <p:nvPr/>
        </p:nvPicPr>
        <p:blipFill>
          <a:blip r:embed="rId2" cstate="print"/>
          <a:stretch>
            <a:fillRect/>
          </a:stretch>
        </p:blipFill>
        <p:spPr>
          <a:xfrm>
            <a:off x="6111875" y="668655"/>
            <a:ext cx="3035300" cy="2649855"/>
          </a:xfrm>
          <a:prstGeom prst="rect">
            <a:avLst/>
          </a:prstGeom>
        </p:spPr>
      </p:pic>
      <p:pic>
        <p:nvPicPr>
          <p:cNvPr id="6" name="Picture 5"/>
          <p:cNvPicPr>
            <a:picLocks noChangeAspect="1"/>
          </p:cNvPicPr>
          <p:nvPr/>
        </p:nvPicPr>
        <p:blipFill>
          <a:blip r:embed="rId3"/>
          <a:stretch>
            <a:fillRect/>
          </a:stretch>
        </p:blipFill>
        <p:spPr>
          <a:xfrm>
            <a:off x="2304415" y="2785745"/>
            <a:ext cx="4535170" cy="4093210"/>
          </a:xfrm>
          <a:prstGeom prst="rect">
            <a:avLst/>
          </a:prstGeom>
        </p:spPr>
      </p:pic>
      <p:sp>
        <p:nvSpPr>
          <p:cNvPr id="7" name="Text Box 6"/>
          <p:cNvSpPr txBox="1"/>
          <p:nvPr/>
        </p:nvSpPr>
        <p:spPr>
          <a:xfrm>
            <a:off x="186055" y="4642485"/>
            <a:ext cx="8860155" cy="583565"/>
          </a:xfrm>
          <a:prstGeom prst="rect">
            <a:avLst/>
          </a:prstGeom>
          <a:noFill/>
        </p:spPr>
        <p:txBody>
          <a:bodyPr wrap="square" rtlCol="0">
            <a:spAutoFit/>
          </a:bodyPr>
          <a:p>
            <a:r>
              <a:rPr lang="en-US" altLang="en-US" sz="3200" b="1"/>
              <a:t>Convex						  Concave</a:t>
            </a:r>
            <a:endParaRPr lang="en-US" altLang="en-US" sz="3200" b="1"/>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61" name="Title 2049"/>
          <p:cNvSpPr>
            <a:spLocks noGrp="1"/>
          </p:cNvSpPr>
          <p:nvPr>
            <p:ph type="ctrTitle"/>
          </p:nvPr>
        </p:nvSpPr>
        <p:spPr>
          <a:xfrm>
            <a:off x="563563" y="1782763"/>
            <a:ext cx="7772400" cy="1882775"/>
          </a:xfrm>
          <a:solidFill>
            <a:srgbClr val="C00000"/>
          </a:solidFill>
        </p:spPr>
        <p:txBody>
          <a:bodyPr anchor="ctr" anchorCtr="0"/>
          <a:p>
            <a:pPr defTabSz="914400">
              <a:buNone/>
            </a:pPr>
            <a:r>
              <a:rPr lang="en-US" altLang="en-US" sz="6600" kern="1200" baseline="0" dirty="0">
                <a:latin typeface="+mj-lt"/>
                <a:ea typeface="+mj-ea"/>
                <a:cs typeface="+mj-cs"/>
              </a:rPr>
              <a:t>Convex mirrors</a:t>
            </a:r>
            <a:endParaRPr lang="en-US" altLang="en-US" sz="6600" kern="1200" baseline="0" dirty="0">
              <a:latin typeface="+mj-lt"/>
              <a:ea typeface="+mj-ea"/>
              <a:cs typeface="+mj-cs"/>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337185" y="3491865"/>
            <a:ext cx="1786255" cy="3294380"/>
          </a:xfrm>
          <a:prstGeom prst="rect">
            <a:avLst/>
          </a:prstGeom>
        </p:spPr>
      </p:pic>
      <p:grpSp>
        <p:nvGrpSpPr>
          <p:cNvPr id="186405" name="Group 186404"/>
          <p:cNvGrpSpPr/>
          <p:nvPr/>
        </p:nvGrpSpPr>
        <p:grpSpPr>
          <a:xfrm>
            <a:off x="4311968" y="1260793"/>
            <a:ext cx="1474787" cy="3021012"/>
            <a:chOff x="2807" y="1085"/>
            <a:chExt cx="929" cy="1903"/>
          </a:xfrm>
        </p:grpSpPr>
        <p:grpSp>
          <p:nvGrpSpPr>
            <p:cNvPr id="186370" name="Group 186369"/>
            <p:cNvGrpSpPr/>
            <p:nvPr/>
          </p:nvGrpSpPr>
          <p:grpSpPr>
            <a:xfrm>
              <a:off x="2807" y="1092"/>
              <a:ext cx="346" cy="1896"/>
              <a:chOff x="458" y="1560"/>
              <a:chExt cx="346" cy="1896"/>
            </a:xfrm>
          </p:grpSpPr>
          <p:sp>
            <p:nvSpPr>
              <p:cNvPr id="186371" name="Moon 186370"/>
              <p:cNvSpPr/>
              <p:nvPr/>
            </p:nvSpPr>
            <p:spPr>
              <a:xfrm>
                <a:off x="458" y="1582"/>
                <a:ext cx="271" cy="1846"/>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186372" name="Moon 186371"/>
              <p:cNvSpPr/>
              <p:nvPr/>
            </p:nvSpPr>
            <p:spPr>
              <a:xfrm>
                <a:off x="492" y="1560"/>
                <a:ext cx="312" cy="1896"/>
              </a:xfrm>
              <a:prstGeom prst="moon">
                <a:avLst>
                  <a:gd name="adj" fmla="val 50000"/>
                </a:avLst>
              </a:prstGeom>
              <a:solidFill>
                <a:schemeClr val="bg1"/>
              </a:solidFill>
              <a:ln w="9525">
                <a:noFill/>
              </a:ln>
            </p:spPr>
            <p:txBody>
              <a:bodyPr/>
              <a:p>
                <a:endParaRPr lang="en-US"/>
              </a:p>
            </p:txBody>
          </p:sp>
        </p:grpSp>
        <p:sp>
          <p:nvSpPr>
            <p:cNvPr id="186392" name="Text Box 186391"/>
            <p:cNvSpPr txBox="1"/>
            <p:nvPr/>
          </p:nvSpPr>
          <p:spPr>
            <a:xfrm>
              <a:off x="3057" y="1085"/>
              <a:ext cx="679" cy="487"/>
            </a:xfrm>
            <a:prstGeom prst="rect">
              <a:avLst/>
            </a:prstGeom>
            <a:noFill/>
            <a:ln w="9525">
              <a:noFill/>
            </a:ln>
          </p:spPr>
          <p:txBody>
            <a:bodyPr/>
            <a:p>
              <a:r>
                <a:rPr b="1">
                  <a:latin typeface="Times New Roman" panose="02020603050405020304" pitchFamily="18" charset="0"/>
                </a:rPr>
                <a:t>convex mirror</a:t>
              </a:r>
              <a:endParaRPr b="1">
                <a:latin typeface="Times New Roman" panose="02020603050405020304" pitchFamily="18" charset="0"/>
              </a:endParaRPr>
            </a:p>
          </p:txBody>
        </p:sp>
      </p:grpSp>
      <p:sp>
        <p:nvSpPr>
          <p:cNvPr id="186373" name="Title 186372"/>
          <p:cNvSpPr/>
          <p:nvPr>
            <p:ph type="title"/>
          </p:nvPr>
        </p:nvSpPr>
        <p:spPr>
          <a:solidFill>
            <a:schemeClr val="accent2"/>
          </a:solidFill>
          <a:ln>
            <a:noFill/>
          </a:ln>
        </p:spPr>
        <p:txBody>
          <a:bodyPr/>
          <a:p>
            <a:r>
              <a:t>Convex mirror</a:t>
            </a:r>
          </a:p>
        </p:txBody>
      </p:sp>
      <p:sp>
        <p:nvSpPr>
          <p:cNvPr id="186374" name="Rectangle 186373"/>
          <p:cNvSpPr/>
          <p:nvPr/>
        </p:nvSpPr>
        <p:spPr>
          <a:xfrm>
            <a:off x="1043305" y="659130"/>
            <a:ext cx="6985000" cy="460375"/>
          </a:xfrm>
          <a:prstGeom prst="rect">
            <a:avLst/>
          </a:prstGeom>
          <a:noFill/>
          <a:ln w="9525">
            <a:noFill/>
          </a:ln>
        </p:spPr>
        <p:txBody>
          <a:bodyPr>
            <a:spAutoFit/>
          </a:bodyPr>
          <a:p>
            <a:r>
              <a:rPr sz="2400" b="1"/>
              <a:t>A convex mirror is like the outside of a spoon.</a:t>
            </a:r>
            <a:endParaRPr sz="2400" b="1"/>
          </a:p>
        </p:txBody>
      </p:sp>
      <p:grpSp>
        <p:nvGrpSpPr>
          <p:cNvPr id="186407" name="Group 186406"/>
          <p:cNvGrpSpPr/>
          <p:nvPr/>
        </p:nvGrpSpPr>
        <p:grpSpPr>
          <a:xfrm>
            <a:off x="802005" y="1965643"/>
            <a:ext cx="3597275" cy="0"/>
            <a:chOff x="596" y="1529"/>
            <a:chExt cx="2266" cy="0"/>
          </a:xfrm>
        </p:grpSpPr>
        <p:sp>
          <p:nvSpPr>
            <p:cNvPr id="186376" name="Straight Connector 186375"/>
            <p:cNvSpPr/>
            <p:nvPr/>
          </p:nvSpPr>
          <p:spPr>
            <a:xfrm>
              <a:off x="596" y="1529"/>
              <a:ext cx="2266" cy="0"/>
            </a:xfrm>
            <a:prstGeom prst="line">
              <a:avLst/>
            </a:prstGeom>
            <a:ln w="28575" cap="flat" cmpd="sng">
              <a:solidFill>
                <a:srgbClr val="FF0000"/>
              </a:solidFill>
              <a:prstDash val="solid"/>
              <a:headEnd type="none" w="med" len="med"/>
              <a:tailEnd type="none" w="med" len="med"/>
            </a:ln>
          </p:spPr>
        </p:sp>
        <p:sp>
          <p:nvSpPr>
            <p:cNvPr id="186378" name="Straight Connector 186377"/>
            <p:cNvSpPr/>
            <p:nvPr/>
          </p:nvSpPr>
          <p:spPr>
            <a:xfrm>
              <a:off x="1648" y="1529"/>
              <a:ext cx="396" cy="0"/>
            </a:xfrm>
            <a:prstGeom prst="line">
              <a:avLst/>
            </a:prstGeom>
            <a:ln w="9525" cap="flat" cmpd="sng">
              <a:solidFill>
                <a:srgbClr val="FF0000"/>
              </a:solidFill>
              <a:prstDash val="solid"/>
              <a:headEnd type="none" w="med" len="med"/>
              <a:tailEnd type="triangle" w="med" len="med"/>
            </a:ln>
          </p:spPr>
        </p:sp>
      </p:grpSp>
      <p:sp>
        <p:nvSpPr>
          <p:cNvPr id="186379" name="Straight Connector 186378"/>
          <p:cNvSpPr/>
          <p:nvPr/>
        </p:nvSpPr>
        <p:spPr>
          <a:xfrm flipH="1" flipV="1">
            <a:off x="3148330" y="1430655"/>
            <a:ext cx="554038" cy="238125"/>
          </a:xfrm>
          <a:prstGeom prst="line">
            <a:avLst/>
          </a:prstGeom>
          <a:ln w="9525" cap="flat" cmpd="sng">
            <a:solidFill>
              <a:srgbClr val="FF0000"/>
            </a:solidFill>
            <a:prstDash val="solid"/>
            <a:headEnd type="none" w="med" len="med"/>
            <a:tailEnd type="triangle" w="med" len="med"/>
          </a:ln>
        </p:spPr>
      </p:sp>
      <p:grpSp>
        <p:nvGrpSpPr>
          <p:cNvPr id="186410" name="Group 186409"/>
          <p:cNvGrpSpPr/>
          <p:nvPr/>
        </p:nvGrpSpPr>
        <p:grpSpPr>
          <a:xfrm>
            <a:off x="4437380" y="1976755"/>
            <a:ext cx="1839913" cy="1481138"/>
            <a:chOff x="2886" y="1536"/>
            <a:chExt cx="1159" cy="933"/>
          </a:xfrm>
        </p:grpSpPr>
        <p:sp>
          <p:nvSpPr>
            <p:cNvPr id="186377" name="Straight Connector 186376"/>
            <p:cNvSpPr/>
            <p:nvPr/>
          </p:nvSpPr>
          <p:spPr>
            <a:xfrm flipH="1" flipV="1">
              <a:off x="2891" y="1536"/>
              <a:ext cx="1154" cy="500"/>
            </a:xfrm>
            <a:prstGeom prst="line">
              <a:avLst/>
            </a:prstGeom>
            <a:ln w="28575" cap="flat" cmpd="sng">
              <a:solidFill>
                <a:srgbClr val="FF0000"/>
              </a:solidFill>
              <a:prstDash val="sysDot"/>
              <a:headEnd type="none" w="med" len="med"/>
              <a:tailEnd type="none" w="med" len="med"/>
            </a:ln>
          </p:spPr>
        </p:sp>
        <p:sp>
          <p:nvSpPr>
            <p:cNvPr id="186381" name="Straight Connector 186380"/>
            <p:cNvSpPr/>
            <p:nvPr/>
          </p:nvSpPr>
          <p:spPr>
            <a:xfrm flipH="1">
              <a:off x="2886" y="2037"/>
              <a:ext cx="1130" cy="432"/>
            </a:xfrm>
            <a:prstGeom prst="line">
              <a:avLst/>
            </a:prstGeom>
            <a:ln w="28575" cap="flat" cmpd="sng">
              <a:solidFill>
                <a:srgbClr val="0000FF"/>
              </a:solidFill>
              <a:prstDash val="sysDot"/>
              <a:headEnd type="none" w="med" len="med"/>
              <a:tailEnd type="none" w="med" len="med"/>
            </a:ln>
          </p:spPr>
        </p:sp>
      </p:grpSp>
      <p:grpSp>
        <p:nvGrpSpPr>
          <p:cNvPr id="186408" name="Group 186407"/>
          <p:cNvGrpSpPr/>
          <p:nvPr/>
        </p:nvGrpSpPr>
        <p:grpSpPr>
          <a:xfrm>
            <a:off x="792480" y="3445193"/>
            <a:ext cx="3559175" cy="3175"/>
            <a:chOff x="590" y="2461"/>
            <a:chExt cx="2242" cy="2"/>
          </a:xfrm>
        </p:grpSpPr>
        <p:sp>
          <p:nvSpPr>
            <p:cNvPr id="186380" name="Straight Connector 186379"/>
            <p:cNvSpPr/>
            <p:nvPr/>
          </p:nvSpPr>
          <p:spPr>
            <a:xfrm>
              <a:off x="590" y="2461"/>
              <a:ext cx="2242" cy="0"/>
            </a:xfrm>
            <a:prstGeom prst="line">
              <a:avLst/>
            </a:prstGeom>
            <a:ln w="28575" cap="flat" cmpd="sng">
              <a:solidFill>
                <a:srgbClr val="0000FF"/>
              </a:solidFill>
              <a:prstDash val="solid"/>
              <a:headEnd type="none" w="med" len="med"/>
              <a:tailEnd type="none" w="med" len="med"/>
            </a:ln>
          </p:spPr>
        </p:sp>
        <p:sp>
          <p:nvSpPr>
            <p:cNvPr id="186383" name="Straight Connector 186382"/>
            <p:cNvSpPr/>
            <p:nvPr/>
          </p:nvSpPr>
          <p:spPr>
            <a:xfrm>
              <a:off x="1546" y="2463"/>
              <a:ext cx="390" cy="0"/>
            </a:xfrm>
            <a:prstGeom prst="line">
              <a:avLst/>
            </a:prstGeom>
            <a:ln w="9525" cap="flat" cmpd="sng">
              <a:solidFill>
                <a:srgbClr val="0000FF"/>
              </a:solidFill>
              <a:prstDash val="solid"/>
              <a:headEnd type="none" w="med" len="med"/>
              <a:tailEnd type="triangle" w="med" len="med"/>
            </a:ln>
          </p:spPr>
        </p:sp>
      </p:grpSp>
      <p:grpSp>
        <p:nvGrpSpPr>
          <p:cNvPr id="186412" name="Group 186411"/>
          <p:cNvGrpSpPr/>
          <p:nvPr/>
        </p:nvGrpSpPr>
        <p:grpSpPr>
          <a:xfrm>
            <a:off x="4370705" y="2834005"/>
            <a:ext cx="1870075" cy="2232025"/>
            <a:chOff x="2844" y="2076"/>
            <a:chExt cx="1178" cy="1406"/>
          </a:xfrm>
        </p:grpSpPr>
        <p:sp>
          <p:nvSpPr>
            <p:cNvPr id="186385" name="Straight Connector 186384"/>
            <p:cNvSpPr/>
            <p:nvPr/>
          </p:nvSpPr>
          <p:spPr>
            <a:xfrm>
              <a:off x="2844" y="2076"/>
              <a:ext cx="0" cy="1406"/>
            </a:xfrm>
            <a:prstGeom prst="line">
              <a:avLst/>
            </a:prstGeom>
            <a:ln w="9525" cap="flat" cmpd="sng">
              <a:solidFill>
                <a:srgbClr val="000000"/>
              </a:solidFill>
              <a:prstDash val="dash"/>
              <a:headEnd type="none" w="med" len="med"/>
              <a:tailEnd type="none" w="med" len="med"/>
            </a:ln>
          </p:spPr>
        </p:sp>
        <p:sp>
          <p:nvSpPr>
            <p:cNvPr id="186386" name="Straight Connector 186385"/>
            <p:cNvSpPr/>
            <p:nvPr/>
          </p:nvSpPr>
          <p:spPr>
            <a:xfrm>
              <a:off x="4022" y="2091"/>
              <a:ext cx="0" cy="1085"/>
            </a:xfrm>
            <a:prstGeom prst="line">
              <a:avLst/>
            </a:prstGeom>
            <a:ln w="9525" cap="flat" cmpd="sng">
              <a:solidFill>
                <a:srgbClr val="000000"/>
              </a:solidFill>
              <a:prstDash val="dash"/>
              <a:headEnd type="none" w="med" len="med"/>
              <a:tailEnd type="none" w="med" len="med"/>
            </a:ln>
          </p:spPr>
        </p:sp>
        <p:sp>
          <p:nvSpPr>
            <p:cNvPr id="186388" name="Straight Connector 186387"/>
            <p:cNvSpPr/>
            <p:nvPr/>
          </p:nvSpPr>
          <p:spPr>
            <a:xfrm>
              <a:off x="2862" y="3183"/>
              <a:ext cx="1142" cy="0"/>
            </a:xfrm>
            <a:prstGeom prst="line">
              <a:avLst/>
            </a:prstGeom>
            <a:ln w="9525" cap="flat" cmpd="sng">
              <a:solidFill>
                <a:srgbClr val="000000"/>
              </a:solidFill>
              <a:prstDash val="solid"/>
              <a:headEnd type="triangle" w="med" len="med"/>
              <a:tailEnd type="triangle" w="med" len="med"/>
            </a:ln>
          </p:spPr>
        </p:sp>
        <p:sp>
          <p:nvSpPr>
            <p:cNvPr id="186390" name="Text Box 186389"/>
            <p:cNvSpPr txBox="1"/>
            <p:nvPr/>
          </p:nvSpPr>
          <p:spPr>
            <a:xfrm>
              <a:off x="2949" y="2927"/>
              <a:ext cx="1028" cy="209"/>
            </a:xfrm>
            <a:prstGeom prst="rect">
              <a:avLst/>
            </a:prstGeom>
            <a:noFill/>
            <a:ln w="9525">
              <a:noFill/>
            </a:ln>
          </p:spPr>
          <p:txBody>
            <a:bodyPr/>
            <a:p>
              <a:r>
                <a:rPr b="1">
                  <a:latin typeface="Times New Roman" panose="02020603050405020304" pitchFamily="18" charset="0"/>
                </a:rPr>
                <a:t>focal length, </a:t>
              </a:r>
              <a:r>
                <a:rPr b="1" i="1">
                  <a:latin typeface="Times New Roman" panose="02020603050405020304" pitchFamily="18" charset="0"/>
                </a:rPr>
                <a:t>f</a:t>
              </a:r>
              <a:endParaRPr b="1" i="1">
                <a:latin typeface="Times New Roman" panose="02020603050405020304" pitchFamily="18" charset="0"/>
              </a:endParaRPr>
            </a:p>
          </p:txBody>
        </p:sp>
      </p:grpSp>
      <p:grpSp>
        <p:nvGrpSpPr>
          <p:cNvPr id="186406" name="Group 186405"/>
          <p:cNvGrpSpPr/>
          <p:nvPr/>
        </p:nvGrpSpPr>
        <p:grpSpPr>
          <a:xfrm>
            <a:off x="770255" y="2326005"/>
            <a:ext cx="7267575" cy="655638"/>
            <a:chOff x="576" y="1756"/>
            <a:chExt cx="4578" cy="413"/>
          </a:xfrm>
        </p:grpSpPr>
        <p:sp>
          <p:nvSpPr>
            <p:cNvPr id="186375" name="Straight Connector 186374"/>
            <p:cNvSpPr/>
            <p:nvPr/>
          </p:nvSpPr>
          <p:spPr>
            <a:xfrm>
              <a:off x="620" y="2029"/>
              <a:ext cx="4534" cy="9"/>
            </a:xfrm>
            <a:prstGeom prst="line">
              <a:avLst/>
            </a:prstGeom>
            <a:ln w="19050" cap="flat" cmpd="sng">
              <a:solidFill>
                <a:srgbClr val="000000"/>
              </a:solidFill>
              <a:prstDash val="sysDot"/>
              <a:headEnd type="none" w="med" len="med"/>
              <a:tailEnd type="none" w="med" len="med"/>
            </a:ln>
          </p:spPr>
        </p:sp>
        <p:sp>
          <p:nvSpPr>
            <p:cNvPr id="186387" name="Oval 186386"/>
            <p:cNvSpPr/>
            <p:nvPr/>
          </p:nvSpPr>
          <p:spPr>
            <a:xfrm>
              <a:off x="2778" y="1978"/>
              <a:ext cx="96" cy="96"/>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186393" name="Text Box 186392"/>
            <p:cNvSpPr txBox="1"/>
            <p:nvPr/>
          </p:nvSpPr>
          <p:spPr>
            <a:xfrm>
              <a:off x="576" y="1756"/>
              <a:ext cx="956" cy="413"/>
            </a:xfrm>
            <a:prstGeom prst="rect">
              <a:avLst/>
            </a:prstGeom>
            <a:noFill/>
            <a:ln w="9525">
              <a:noFill/>
            </a:ln>
          </p:spPr>
          <p:txBody>
            <a:bodyPr/>
            <a:p>
              <a:r>
                <a:rPr b="1">
                  <a:latin typeface="Times New Roman" panose="02020603050405020304" pitchFamily="18" charset="0"/>
                </a:rPr>
                <a:t>principal axis</a:t>
              </a:r>
              <a:endParaRPr b="1">
                <a:latin typeface="Times New Roman" panose="02020603050405020304" pitchFamily="18" charset="0"/>
              </a:endParaRPr>
            </a:p>
          </p:txBody>
        </p:sp>
        <p:sp>
          <p:nvSpPr>
            <p:cNvPr id="186394" name="Text Box 186393"/>
            <p:cNvSpPr txBox="1"/>
            <p:nvPr/>
          </p:nvSpPr>
          <p:spPr>
            <a:xfrm>
              <a:off x="2819" y="1813"/>
              <a:ext cx="355" cy="316"/>
            </a:xfrm>
            <a:prstGeom prst="rect">
              <a:avLst/>
            </a:prstGeom>
            <a:noFill/>
            <a:ln w="9525">
              <a:noFill/>
            </a:ln>
          </p:spPr>
          <p:txBody>
            <a:bodyPr/>
            <a:p>
              <a:r>
                <a:rPr b="1">
                  <a:latin typeface="Times New Roman" panose="02020603050405020304" pitchFamily="18" charset="0"/>
                </a:rPr>
                <a:t>O</a:t>
              </a:r>
              <a:endParaRPr b="1">
                <a:latin typeface="Times New Roman" panose="02020603050405020304" pitchFamily="18" charset="0"/>
              </a:endParaRPr>
            </a:p>
          </p:txBody>
        </p:sp>
      </p:grpSp>
      <p:grpSp>
        <p:nvGrpSpPr>
          <p:cNvPr id="186411" name="Group 186410"/>
          <p:cNvGrpSpPr/>
          <p:nvPr/>
        </p:nvGrpSpPr>
        <p:grpSpPr>
          <a:xfrm>
            <a:off x="6164580" y="1670368"/>
            <a:ext cx="1649413" cy="1543050"/>
            <a:chOff x="3974" y="1343"/>
            <a:chExt cx="1039" cy="972"/>
          </a:xfrm>
        </p:grpSpPr>
        <p:sp>
          <p:nvSpPr>
            <p:cNvPr id="186384" name="Oval 186383"/>
            <p:cNvSpPr/>
            <p:nvPr/>
          </p:nvSpPr>
          <p:spPr>
            <a:xfrm>
              <a:off x="3974" y="1989"/>
              <a:ext cx="96" cy="96"/>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186389" name="Text Box 186388"/>
            <p:cNvSpPr txBox="1"/>
            <p:nvPr/>
          </p:nvSpPr>
          <p:spPr>
            <a:xfrm>
              <a:off x="4016" y="2026"/>
              <a:ext cx="294" cy="289"/>
            </a:xfrm>
            <a:prstGeom prst="rect">
              <a:avLst/>
            </a:prstGeom>
            <a:noFill/>
            <a:ln w="9525">
              <a:noFill/>
            </a:ln>
          </p:spPr>
          <p:txBody>
            <a:bodyPr/>
            <a:p>
              <a:r>
                <a:rPr b="1">
                  <a:latin typeface="Times New Roman" panose="02020603050405020304" pitchFamily="18" charset="0"/>
                </a:rPr>
                <a:t>F</a:t>
              </a:r>
              <a:endParaRPr b="1">
                <a:latin typeface="Times New Roman" panose="02020603050405020304" pitchFamily="18" charset="0"/>
              </a:endParaRPr>
            </a:p>
          </p:txBody>
        </p:sp>
        <p:sp>
          <p:nvSpPr>
            <p:cNvPr id="186391" name="Text Box 186390"/>
            <p:cNvSpPr txBox="1"/>
            <p:nvPr/>
          </p:nvSpPr>
          <p:spPr>
            <a:xfrm>
              <a:off x="4244" y="1343"/>
              <a:ext cx="769" cy="487"/>
            </a:xfrm>
            <a:prstGeom prst="rect">
              <a:avLst/>
            </a:prstGeom>
            <a:noFill/>
            <a:ln w="9525">
              <a:noFill/>
            </a:ln>
          </p:spPr>
          <p:txBody>
            <a:bodyPr/>
            <a:p>
              <a:r>
                <a:rPr b="1">
                  <a:latin typeface="Times New Roman" panose="02020603050405020304" pitchFamily="18" charset="0"/>
                </a:rPr>
                <a:t>principal focus</a:t>
              </a:r>
              <a:endParaRPr b="1">
                <a:latin typeface="Times New Roman" panose="02020603050405020304" pitchFamily="18" charset="0"/>
              </a:endParaRPr>
            </a:p>
          </p:txBody>
        </p:sp>
        <p:sp>
          <p:nvSpPr>
            <p:cNvPr id="186395" name="Straight Connector 186394"/>
            <p:cNvSpPr/>
            <p:nvPr/>
          </p:nvSpPr>
          <p:spPr>
            <a:xfrm flipH="1">
              <a:off x="4130" y="1776"/>
              <a:ext cx="240" cy="178"/>
            </a:xfrm>
            <a:prstGeom prst="line">
              <a:avLst/>
            </a:prstGeom>
            <a:ln w="9525" cap="flat" cmpd="sng">
              <a:solidFill>
                <a:srgbClr val="000000"/>
              </a:solidFill>
              <a:prstDash val="solid"/>
              <a:headEnd type="none" w="med" len="med"/>
              <a:tailEnd type="triangle" w="med" len="med"/>
            </a:ln>
          </p:spPr>
        </p:sp>
      </p:grpSp>
      <p:sp>
        <p:nvSpPr>
          <p:cNvPr id="186396" name="Straight Connector 186395"/>
          <p:cNvSpPr/>
          <p:nvPr/>
        </p:nvSpPr>
        <p:spPr>
          <a:xfrm flipH="1" flipV="1">
            <a:off x="2575243" y="1176655"/>
            <a:ext cx="1833562" cy="795338"/>
          </a:xfrm>
          <a:prstGeom prst="line">
            <a:avLst/>
          </a:prstGeom>
          <a:ln w="28575" cap="flat" cmpd="sng">
            <a:solidFill>
              <a:srgbClr val="FF0000"/>
            </a:solidFill>
            <a:prstDash val="solid"/>
            <a:headEnd type="none" w="med" len="med"/>
            <a:tailEnd type="none" w="med" len="med"/>
          </a:ln>
        </p:spPr>
      </p:sp>
      <p:grpSp>
        <p:nvGrpSpPr>
          <p:cNvPr id="186409" name="Group 186408"/>
          <p:cNvGrpSpPr/>
          <p:nvPr/>
        </p:nvGrpSpPr>
        <p:grpSpPr>
          <a:xfrm>
            <a:off x="2576830" y="3486468"/>
            <a:ext cx="1793875" cy="684212"/>
            <a:chOff x="1714" y="2487"/>
            <a:chExt cx="1130" cy="431"/>
          </a:xfrm>
        </p:grpSpPr>
        <p:sp>
          <p:nvSpPr>
            <p:cNvPr id="186382" name="Straight Connector 186381"/>
            <p:cNvSpPr/>
            <p:nvPr/>
          </p:nvSpPr>
          <p:spPr>
            <a:xfrm flipH="1">
              <a:off x="1984" y="2674"/>
              <a:ext cx="385" cy="137"/>
            </a:xfrm>
            <a:prstGeom prst="line">
              <a:avLst/>
            </a:prstGeom>
            <a:ln w="9525" cap="flat" cmpd="sng">
              <a:solidFill>
                <a:srgbClr val="0000FF"/>
              </a:solidFill>
              <a:prstDash val="solid"/>
              <a:headEnd type="none" w="med" len="med"/>
              <a:tailEnd type="triangle" w="med" len="med"/>
            </a:ln>
          </p:spPr>
        </p:sp>
        <p:sp>
          <p:nvSpPr>
            <p:cNvPr id="186397" name="Straight Connector 186396"/>
            <p:cNvSpPr/>
            <p:nvPr/>
          </p:nvSpPr>
          <p:spPr>
            <a:xfrm flipH="1">
              <a:off x="1714" y="2487"/>
              <a:ext cx="1130" cy="431"/>
            </a:xfrm>
            <a:prstGeom prst="line">
              <a:avLst/>
            </a:prstGeom>
            <a:ln w="28575" cap="flat" cmpd="sng">
              <a:solidFill>
                <a:srgbClr val="0000FF"/>
              </a:solidFill>
              <a:prstDash val="solid"/>
              <a:headEnd type="none" w="med" len="med"/>
              <a:tailEnd type="none" w="med" len="med"/>
            </a:ln>
          </p:spPr>
        </p:sp>
      </p:grpSp>
      <p:grpSp>
        <p:nvGrpSpPr>
          <p:cNvPr id="186414" name="Group 186413"/>
          <p:cNvGrpSpPr/>
          <p:nvPr/>
        </p:nvGrpSpPr>
        <p:grpSpPr>
          <a:xfrm>
            <a:off x="4370705" y="2379980"/>
            <a:ext cx="3816350" cy="2828925"/>
            <a:chOff x="2844" y="1790"/>
            <a:chExt cx="2404" cy="1782"/>
          </a:xfrm>
        </p:grpSpPr>
        <p:sp>
          <p:nvSpPr>
            <p:cNvPr id="186398" name="Text Box 186397"/>
            <p:cNvSpPr txBox="1"/>
            <p:nvPr/>
          </p:nvSpPr>
          <p:spPr>
            <a:xfrm>
              <a:off x="4171" y="2431"/>
              <a:ext cx="793" cy="488"/>
            </a:xfrm>
            <a:prstGeom prst="rect">
              <a:avLst/>
            </a:prstGeom>
            <a:noFill/>
            <a:ln w="9525">
              <a:noFill/>
            </a:ln>
          </p:spPr>
          <p:txBody>
            <a:bodyPr/>
            <a:p>
              <a:r>
                <a:rPr b="1">
                  <a:latin typeface="Times New Roman" panose="02020603050405020304" pitchFamily="18" charset="0"/>
                </a:rPr>
                <a:t>centre of curvature</a:t>
              </a:r>
              <a:endParaRPr b="1">
                <a:latin typeface="Times New Roman" panose="02020603050405020304" pitchFamily="18" charset="0"/>
              </a:endParaRPr>
            </a:p>
          </p:txBody>
        </p:sp>
        <p:sp>
          <p:nvSpPr>
            <p:cNvPr id="186401" name="Straight Connector 186400"/>
            <p:cNvSpPr/>
            <p:nvPr/>
          </p:nvSpPr>
          <p:spPr>
            <a:xfrm flipV="1">
              <a:off x="4650" y="2117"/>
              <a:ext cx="353" cy="373"/>
            </a:xfrm>
            <a:prstGeom prst="line">
              <a:avLst/>
            </a:prstGeom>
            <a:ln w="9525" cap="flat" cmpd="sng">
              <a:solidFill>
                <a:srgbClr val="000000"/>
              </a:solidFill>
              <a:prstDash val="solid"/>
              <a:headEnd type="none" w="med" len="med"/>
              <a:tailEnd type="triangle" w="med" len="med"/>
            </a:ln>
          </p:spPr>
        </p:sp>
        <p:sp>
          <p:nvSpPr>
            <p:cNvPr id="186399" name="Text Box 186398"/>
            <p:cNvSpPr txBox="1"/>
            <p:nvPr/>
          </p:nvSpPr>
          <p:spPr>
            <a:xfrm>
              <a:off x="4954" y="1790"/>
              <a:ext cx="294" cy="289"/>
            </a:xfrm>
            <a:prstGeom prst="rect">
              <a:avLst/>
            </a:prstGeom>
            <a:noFill/>
            <a:ln w="9525">
              <a:noFill/>
            </a:ln>
          </p:spPr>
          <p:txBody>
            <a:bodyPr/>
            <a:p>
              <a:r>
                <a:rPr b="1">
                  <a:latin typeface="Times New Roman" panose="02020603050405020304" pitchFamily="18" charset="0"/>
                </a:rPr>
                <a:t>C</a:t>
              </a:r>
              <a:endParaRPr b="1">
                <a:latin typeface="Times New Roman" panose="02020603050405020304" pitchFamily="18" charset="0"/>
              </a:endParaRPr>
            </a:p>
          </p:txBody>
        </p:sp>
        <p:sp>
          <p:nvSpPr>
            <p:cNvPr id="186400" name="Oval 186399"/>
            <p:cNvSpPr/>
            <p:nvPr/>
          </p:nvSpPr>
          <p:spPr>
            <a:xfrm>
              <a:off x="5033" y="1996"/>
              <a:ext cx="96" cy="97"/>
            </a:xfrm>
            <a:prstGeom prst="ellipse">
              <a:avLst/>
            </a:prstGeom>
            <a:solidFill>
              <a:srgbClr val="800080"/>
            </a:solidFill>
            <a:ln w="9525">
              <a:noFill/>
            </a:ln>
          </p:spPr>
          <p:txBody>
            <a:bodyPr/>
            <a:p>
              <a:endParaRPr lang="en-US"/>
            </a:p>
          </p:txBody>
        </p:sp>
        <p:sp>
          <p:nvSpPr>
            <p:cNvPr id="186402" name="Straight Connector 186401"/>
            <p:cNvSpPr/>
            <p:nvPr/>
          </p:nvSpPr>
          <p:spPr>
            <a:xfrm>
              <a:off x="5066" y="2030"/>
              <a:ext cx="0" cy="1452"/>
            </a:xfrm>
            <a:prstGeom prst="line">
              <a:avLst/>
            </a:prstGeom>
            <a:ln w="9525" cap="flat" cmpd="sng">
              <a:solidFill>
                <a:schemeClr val="tx1"/>
              </a:solidFill>
              <a:prstDash val="dash"/>
              <a:headEnd type="none" w="med" len="med"/>
              <a:tailEnd type="none" w="med" len="med"/>
            </a:ln>
          </p:spPr>
        </p:sp>
        <p:sp>
          <p:nvSpPr>
            <p:cNvPr id="186403" name="Straight Connector 186402"/>
            <p:cNvSpPr/>
            <p:nvPr/>
          </p:nvSpPr>
          <p:spPr>
            <a:xfrm>
              <a:off x="2844" y="3346"/>
              <a:ext cx="2222" cy="0"/>
            </a:xfrm>
            <a:prstGeom prst="line">
              <a:avLst/>
            </a:prstGeom>
            <a:ln w="9525" cap="flat" cmpd="sng">
              <a:solidFill>
                <a:schemeClr val="tx1"/>
              </a:solidFill>
              <a:prstDash val="solid"/>
              <a:headEnd type="triangle" w="med" len="med"/>
              <a:tailEnd type="triangle" w="med" len="med"/>
            </a:ln>
          </p:spPr>
        </p:sp>
        <p:sp>
          <p:nvSpPr>
            <p:cNvPr id="186404" name="Text Box 186403"/>
            <p:cNvSpPr txBox="1"/>
            <p:nvPr/>
          </p:nvSpPr>
          <p:spPr>
            <a:xfrm>
              <a:off x="3161" y="3346"/>
              <a:ext cx="1633" cy="226"/>
            </a:xfrm>
            <a:prstGeom prst="rect">
              <a:avLst/>
            </a:prstGeom>
            <a:noFill/>
            <a:ln w="9525">
              <a:noFill/>
            </a:ln>
          </p:spPr>
          <p:txBody>
            <a:bodyPr/>
            <a:p>
              <a:r>
                <a:rPr b="1">
                  <a:latin typeface="Times New Roman" panose="02020603050405020304" pitchFamily="18" charset="0"/>
                </a:rPr>
                <a:t>radius of curvature, </a:t>
              </a:r>
              <a:r>
                <a:rPr b="1" i="1">
                  <a:latin typeface="Times New Roman" panose="02020603050405020304" pitchFamily="18" charset="0"/>
                </a:rPr>
                <a:t>r</a:t>
              </a:r>
              <a:endParaRPr b="1" i="1">
                <a:latin typeface="Times New Roman" panose="02020603050405020304" pitchFamily="18" charset="0"/>
              </a:endParaRPr>
            </a:p>
            <a:p>
              <a:pPr algn="ctr"/>
              <a:r>
                <a:rPr lang="en-US" b="1" i="1">
                  <a:latin typeface="Times New Roman" panose="02020603050405020304" pitchFamily="18" charset="0"/>
                </a:rPr>
                <a:t>(= 2x focal length)</a:t>
              </a:r>
              <a:endParaRPr lang="en-US" b="1" i="1">
                <a:latin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6374">
                                            <p:txEl>
                                              <p:charRg st="0" end="4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64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640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640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637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639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640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8640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64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864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864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864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sz="2800" kern="1200" baseline="0" dirty="0">
                <a:latin typeface="+mj-lt"/>
                <a:ea typeface="+mj-ea"/>
                <a:cs typeface="+mj-cs"/>
              </a:rPr>
              <a:t>5 Definitions</a:t>
            </a:r>
            <a:endParaRPr lang="en-US" altLang="en-US" sz="2800" kern="1200" baseline="0" dirty="0">
              <a:latin typeface="+mj-lt"/>
              <a:ea typeface="+mj-ea"/>
              <a:cs typeface="+mj-cs"/>
            </a:endParaRPr>
          </a:p>
        </p:txBody>
      </p:sp>
      <p:sp>
        <p:nvSpPr>
          <p:cNvPr id="120835" name="Rectangle 3"/>
          <p:cNvSpPr>
            <a:spLocks noGrp="1"/>
          </p:cNvSpPr>
          <p:nvPr>
            <p:ph idx="1"/>
          </p:nvPr>
        </p:nvSpPr>
        <p:spPr>
          <a:xfrm>
            <a:off x="280035" y="741680"/>
            <a:ext cx="8469630" cy="4526280"/>
          </a:xfrm>
        </p:spPr>
        <p:txBody>
          <a:bodyPr vert="horz" wrap="square" lIns="91440" tIns="45720" rIns="91440" bIns="45720" anchor="t" anchorCtr="0"/>
          <a:p>
            <a:pPr marL="0" indent="0">
              <a:lnSpc>
                <a:spcPct val="90000"/>
              </a:lnSpc>
              <a:buNone/>
            </a:pPr>
            <a:r>
              <a:rPr lang="en-US" altLang="en-US" sz="2800" b="1" dirty="0">
                <a:solidFill>
                  <a:schemeClr val="tx1"/>
                </a:solidFill>
              </a:rPr>
              <a:t>Listen carefully to the following 5 definitions, after you have heard the definitions you will draw example waves to show the definitions</a:t>
            </a:r>
            <a:endParaRPr lang="en-US" altLang="en-US" sz="2800" b="1" dirty="0">
              <a:solidFill>
                <a:schemeClr val="tx1"/>
              </a:solidFill>
            </a:endParaRPr>
          </a:p>
        </p:txBody>
      </p:sp>
      <p:sp>
        <p:nvSpPr>
          <p:cNvPr id="304137" name="Freeform 304136"/>
          <p:cNvSpPr/>
          <p:nvPr/>
        </p:nvSpPr>
        <p:spPr>
          <a:xfrm>
            <a:off x="1869123" y="2340293"/>
            <a:ext cx="5427662" cy="2927350"/>
          </a:xfrm>
          <a:custGeom>
            <a:avLst/>
            <a:gdLst/>
            <a:ahLst/>
            <a:cxnLst/>
            <a:pathLst>
              <a:path w="3419" h="1844">
                <a:moveTo>
                  <a:pt x="0" y="869"/>
                </a:moveTo>
                <a:cubicBezTo>
                  <a:pt x="49" y="1011"/>
                  <a:pt x="180" y="1844"/>
                  <a:pt x="293" y="1719"/>
                </a:cubicBezTo>
                <a:cubicBezTo>
                  <a:pt x="406" y="1594"/>
                  <a:pt x="546" y="119"/>
                  <a:pt x="677" y="119"/>
                </a:cubicBezTo>
                <a:cubicBezTo>
                  <a:pt x="808" y="119"/>
                  <a:pt x="945" y="1719"/>
                  <a:pt x="1079" y="1719"/>
                </a:cubicBezTo>
                <a:cubicBezTo>
                  <a:pt x="1213" y="1719"/>
                  <a:pt x="1344" y="119"/>
                  <a:pt x="1481" y="119"/>
                </a:cubicBezTo>
                <a:cubicBezTo>
                  <a:pt x="1618" y="119"/>
                  <a:pt x="1768" y="1719"/>
                  <a:pt x="1902" y="1719"/>
                </a:cubicBezTo>
                <a:cubicBezTo>
                  <a:pt x="2036" y="1719"/>
                  <a:pt x="2147" y="116"/>
                  <a:pt x="2286" y="119"/>
                </a:cubicBezTo>
                <a:cubicBezTo>
                  <a:pt x="2425" y="122"/>
                  <a:pt x="2597" y="1737"/>
                  <a:pt x="2734" y="1737"/>
                </a:cubicBezTo>
                <a:cubicBezTo>
                  <a:pt x="2871" y="1737"/>
                  <a:pt x="2995" y="238"/>
                  <a:pt x="3109" y="119"/>
                </a:cubicBezTo>
                <a:cubicBezTo>
                  <a:pt x="3223" y="0"/>
                  <a:pt x="3354" y="835"/>
                  <a:pt x="3419" y="1024"/>
                </a:cubicBezTo>
              </a:path>
            </a:pathLst>
          </a:custGeom>
          <a:noFill/>
          <a:ln w="38100" cap="flat" cmpd="sng">
            <a:solidFill>
              <a:schemeClr val="accent2"/>
            </a:solidFill>
            <a:prstDash val="solid"/>
            <a:round/>
            <a:headEnd type="none" w="med" len="med"/>
            <a:tailEnd type="none" w="med" len="med"/>
          </a:ln>
        </p:spPr>
        <p:txBody>
          <a:bodyPr/>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835">
                                            <p:txEl>
                                              <p:charRg st="0" end="9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4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0341" name="Title 270340"/>
          <p:cNvSpPr/>
          <p:nvPr>
            <p:ph type="title"/>
          </p:nvPr>
        </p:nvSpPr>
        <p:spPr>
          <a:solidFill>
            <a:schemeClr val="accent2"/>
          </a:solidFill>
          <a:ln>
            <a:noFill/>
          </a:ln>
        </p:spPr>
        <p:txBody>
          <a:bodyPr/>
          <a:p>
            <a:r>
              <a:t>Standard rays – convex mirror</a:t>
            </a:r>
          </a:p>
        </p:txBody>
      </p:sp>
      <p:sp>
        <p:nvSpPr>
          <p:cNvPr id="270342" name="Rectangle 270341"/>
          <p:cNvSpPr/>
          <p:nvPr/>
        </p:nvSpPr>
        <p:spPr>
          <a:xfrm>
            <a:off x="0" y="2308225"/>
            <a:ext cx="9144000" cy="0"/>
          </a:xfrm>
          <a:prstGeom prst="rect">
            <a:avLst/>
          </a:prstGeom>
          <a:noFill/>
          <a:ln w="9525">
            <a:noFill/>
          </a:ln>
        </p:spPr>
        <p:txBody>
          <a:bodyPr/>
          <a:p>
            <a:endParaRPr lang="en-US"/>
          </a:p>
        </p:txBody>
      </p:sp>
      <p:grpSp>
        <p:nvGrpSpPr>
          <p:cNvPr id="270360" name="Group 270359"/>
          <p:cNvGrpSpPr/>
          <p:nvPr/>
        </p:nvGrpSpPr>
        <p:grpSpPr>
          <a:xfrm>
            <a:off x="1428750" y="3214688"/>
            <a:ext cx="3840163" cy="9525"/>
            <a:chOff x="900" y="2025"/>
            <a:chExt cx="2419" cy="6"/>
          </a:xfrm>
        </p:grpSpPr>
        <p:sp>
          <p:nvSpPr>
            <p:cNvPr id="270344" name="Straight Connector 270343"/>
            <p:cNvSpPr/>
            <p:nvPr/>
          </p:nvSpPr>
          <p:spPr>
            <a:xfrm flipV="1">
              <a:off x="900" y="2025"/>
              <a:ext cx="2419" cy="6"/>
            </a:xfrm>
            <a:prstGeom prst="line">
              <a:avLst/>
            </a:prstGeom>
            <a:ln w="28575" cap="flat" cmpd="sng">
              <a:solidFill>
                <a:srgbClr val="FF0000"/>
              </a:solidFill>
              <a:prstDash val="solid"/>
              <a:headEnd type="none" w="med" len="med"/>
              <a:tailEnd type="none" w="med" len="med"/>
            </a:ln>
          </p:spPr>
        </p:sp>
        <p:sp>
          <p:nvSpPr>
            <p:cNvPr id="270346" name="Straight Connector 270345"/>
            <p:cNvSpPr/>
            <p:nvPr/>
          </p:nvSpPr>
          <p:spPr>
            <a:xfrm>
              <a:off x="2285" y="2025"/>
              <a:ext cx="379" cy="0"/>
            </a:xfrm>
            <a:prstGeom prst="line">
              <a:avLst/>
            </a:prstGeom>
            <a:ln w="57150" cap="flat" cmpd="sng">
              <a:solidFill>
                <a:srgbClr val="FF0000"/>
              </a:solidFill>
              <a:prstDash val="solid"/>
              <a:headEnd type="none" w="med" len="med"/>
              <a:tailEnd type="triangle" w="med" len="med"/>
            </a:ln>
          </p:spPr>
        </p:sp>
      </p:grpSp>
      <p:grpSp>
        <p:nvGrpSpPr>
          <p:cNvPr id="270362" name="Group 270361"/>
          <p:cNvGrpSpPr/>
          <p:nvPr/>
        </p:nvGrpSpPr>
        <p:grpSpPr>
          <a:xfrm>
            <a:off x="1365250" y="4405313"/>
            <a:ext cx="3848100" cy="9525"/>
            <a:chOff x="860" y="2775"/>
            <a:chExt cx="2424" cy="6"/>
          </a:xfrm>
        </p:grpSpPr>
        <p:sp>
          <p:nvSpPr>
            <p:cNvPr id="270348" name="Straight Connector 270347"/>
            <p:cNvSpPr/>
            <p:nvPr/>
          </p:nvSpPr>
          <p:spPr>
            <a:xfrm>
              <a:off x="860" y="2775"/>
              <a:ext cx="2424" cy="6"/>
            </a:xfrm>
            <a:prstGeom prst="line">
              <a:avLst/>
            </a:prstGeom>
            <a:ln w="28575" cap="flat" cmpd="sng">
              <a:solidFill>
                <a:srgbClr val="0000FF"/>
              </a:solidFill>
              <a:prstDash val="solid"/>
              <a:headEnd type="none" w="med" len="med"/>
              <a:tailEnd type="none" w="med" len="med"/>
            </a:ln>
          </p:spPr>
        </p:sp>
        <p:sp>
          <p:nvSpPr>
            <p:cNvPr id="270351" name="Straight Connector 270350"/>
            <p:cNvSpPr/>
            <p:nvPr/>
          </p:nvSpPr>
          <p:spPr>
            <a:xfrm>
              <a:off x="1113" y="2776"/>
              <a:ext cx="373" cy="0"/>
            </a:xfrm>
            <a:prstGeom prst="line">
              <a:avLst/>
            </a:prstGeom>
            <a:ln w="57150" cap="flat" cmpd="sng">
              <a:solidFill>
                <a:srgbClr val="0000FF"/>
              </a:solidFill>
              <a:prstDash val="solid"/>
              <a:headEnd type="none" w="med" len="med"/>
              <a:tailEnd type="triangle" w="med" len="med"/>
            </a:ln>
          </p:spPr>
        </p:sp>
      </p:grpSp>
      <p:grpSp>
        <p:nvGrpSpPr>
          <p:cNvPr id="270365" name="Group 270364"/>
          <p:cNvGrpSpPr/>
          <p:nvPr/>
        </p:nvGrpSpPr>
        <p:grpSpPr>
          <a:xfrm>
            <a:off x="7439025" y="3519488"/>
            <a:ext cx="446088" cy="542925"/>
            <a:chOff x="4686" y="2217"/>
            <a:chExt cx="281" cy="342"/>
          </a:xfrm>
        </p:grpSpPr>
        <p:sp>
          <p:nvSpPr>
            <p:cNvPr id="270352" name="Oval 270351"/>
            <p:cNvSpPr/>
            <p:nvPr/>
          </p:nvSpPr>
          <p:spPr>
            <a:xfrm>
              <a:off x="4761" y="2464"/>
              <a:ext cx="91" cy="95"/>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70353" name="Text Box 270352"/>
            <p:cNvSpPr txBox="1"/>
            <p:nvPr/>
          </p:nvSpPr>
          <p:spPr>
            <a:xfrm>
              <a:off x="4686" y="2217"/>
              <a:ext cx="281" cy="285"/>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grpSp>
      <p:grpSp>
        <p:nvGrpSpPr>
          <p:cNvPr id="270359" name="Group 270358"/>
          <p:cNvGrpSpPr/>
          <p:nvPr/>
        </p:nvGrpSpPr>
        <p:grpSpPr>
          <a:xfrm>
            <a:off x="1154113" y="2336800"/>
            <a:ext cx="6513512" cy="3155950"/>
            <a:chOff x="727" y="1472"/>
            <a:chExt cx="4103" cy="1988"/>
          </a:xfrm>
        </p:grpSpPr>
        <p:grpSp>
          <p:nvGrpSpPr>
            <p:cNvPr id="270338" name="Group 270337"/>
            <p:cNvGrpSpPr/>
            <p:nvPr/>
          </p:nvGrpSpPr>
          <p:grpSpPr>
            <a:xfrm>
              <a:off x="3261" y="1564"/>
              <a:ext cx="346" cy="1896"/>
              <a:chOff x="458" y="1560"/>
              <a:chExt cx="346" cy="1896"/>
            </a:xfrm>
          </p:grpSpPr>
          <p:sp>
            <p:nvSpPr>
              <p:cNvPr id="270339" name="Moon 270338"/>
              <p:cNvSpPr/>
              <p:nvPr/>
            </p:nvSpPr>
            <p:spPr>
              <a:xfrm>
                <a:off x="458" y="1582"/>
                <a:ext cx="271" cy="1846"/>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270340" name="Moon 270339"/>
              <p:cNvSpPr/>
              <p:nvPr/>
            </p:nvSpPr>
            <p:spPr>
              <a:xfrm>
                <a:off x="492" y="1560"/>
                <a:ext cx="312" cy="1896"/>
              </a:xfrm>
              <a:prstGeom prst="moon">
                <a:avLst>
                  <a:gd name="adj" fmla="val 50000"/>
                </a:avLst>
              </a:prstGeom>
              <a:solidFill>
                <a:schemeClr val="bg1"/>
              </a:solidFill>
              <a:ln w="9525">
                <a:noFill/>
              </a:ln>
            </p:spPr>
            <p:txBody>
              <a:bodyPr/>
              <a:p>
                <a:endParaRPr lang="en-US"/>
              </a:p>
            </p:txBody>
          </p:sp>
        </p:grpSp>
        <p:sp>
          <p:nvSpPr>
            <p:cNvPr id="270343" name="Straight Connector 270342"/>
            <p:cNvSpPr/>
            <p:nvPr/>
          </p:nvSpPr>
          <p:spPr>
            <a:xfrm>
              <a:off x="894" y="2491"/>
              <a:ext cx="3936" cy="13"/>
            </a:xfrm>
            <a:prstGeom prst="line">
              <a:avLst/>
            </a:prstGeom>
            <a:ln w="19050" cap="flat" cmpd="sng">
              <a:solidFill>
                <a:srgbClr val="000000"/>
              </a:solidFill>
              <a:prstDash val="sysDot"/>
              <a:headEnd type="none" w="med" len="med"/>
              <a:tailEnd type="none" w="med" len="med"/>
            </a:ln>
          </p:spPr>
        </p:sp>
        <p:sp>
          <p:nvSpPr>
            <p:cNvPr id="270354" name="Text Box 270353"/>
            <p:cNvSpPr txBox="1"/>
            <p:nvPr/>
          </p:nvSpPr>
          <p:spPr>
            <a:xfrm>
              <a:off x="3534" y="1472"/>
              <a:ext cx="648" cy="480"/>
            </a:xfrm>
            <a:prstGeom prst="rect">
              <a:avLst/>
            </a:prstGeom>
            <a:noFill/>
            <a:ln w="9525">
              <a:noFill/>
            </a:ln>
          </p:spPr>
          <p:txBody>
            <a:bodyPr/>
            <a:p>
              <a:r>
                <a:rPr b="1">
                  <a:cs typeface="Times New Roman" panose="02020603050405020304" pitchFamily="18" charset="0"/>
                </a:rPr>
                <a:t>convex mirror</a:t>
              </a:r>
              <a:endParaRPr b="1">
                <a:cs typeface="Times New Roman" panose="02020603050405020304" pitchFamily="18" charset="0"/>
              </a:endParaRPr>
            </a:p>
          </p:txBody>
        </p:sp>
        <p:sp>
          <p:nvSpPr>
            <p:cNvPr id="270355" name="Text Box 270354"/>
            <p:cNvSpPr txBox="1"/>
            <p:nvPr/>
          </p:nvSpPr>
          <p:spPr>
            <a:xfrm>
              <a:off x="727" y="2286"/>
              <a:ext cx="994" cy="251"/>
            </a:xfrm>
            <a:prstGeom prst="rect">
              <a:avLst/>
            </a:prstGeom>
            <a:noFill/>
            <a:ln w="9525">
              <a:noFill/>
            </a:ln>
          </p:spPr>
          <p:txBody>
            <a:bodyPr/>
            <a:p>
              <a:r>
                <a:rPr b="1">
                  <a:cs typeface="Times New Roman" panose="02020603050405020304" pitchFamily="18" charset="0"/>
                </a:rPr>
                <a:t>principal axis</a:t>
              </a:r>
              <a:endParaRPr b="1">
                <a:cs typeface="Times New Roman" panose="02020603050405020304" pitchFamily="18" charset="0"/>
              </a:endParaRPr>
            </a:p>
          </p:txBody>
        </p:sp>
      </p:grpSp>
      <p:grpSp>
        <p:nvGrpSpPr>
          <p:cNvPr id="270361" name="Group 270360"/>
          <p:cNvGrpSpPr/>
          <p:nvPr/>
        </p:nvGrpSpPr>
        <p:grpSpPr>
          <a:xfrm>
            <a:off x="3535363" y="2662238"/>
            <a:ext cx="1679575" cy="536575"/>
            <a:chOff x="2227" y="1677"/>
            <a:chExt cx="1058" cy="338"/>
          </a:xfrm>
        </p:grpSpPr>
        <p:sp>
          <p:nvSpPr>
            <p:cNvPr id="270347" name="Straight Connector 270346"/>
            <p:cNvSpPr/>
            <p:nvPr/>
          </p:nvSpPr>
          <p:spPr>
            <a:xfrm flipH="1" flipV="1">
              <a:off x="2509" y="1771"/>
              <a:ext cx="378" cy="108"/>
            </a:xfrm>
            <a:prstGeom prst="line">
              <a:avLst/>
            </a:prstGeom>
            <a:ln w="57150" cap="flat" cmpd="sng">
              <a:solidFill>
                <a:srgbClr val="FF0000"/>
              </a:solidFill>
              <a:prstDash val="solid"/>
              <a:headEnd type="none" w="med" len="med"/>
              <a:tailEnd type="triangle" w="med" len="med"/>
            </a:ln>
          </p:spPr>
        </p:sp>
        <p:sp>
          <p:nvSpPr>
            <p:cNvPr id="270356" name="Straight Connector 270355"/>
            <p:cNvSpPr/>
            <p:nvPr/>
          </p:nvSpPr>
          <p:spPr>
            <a:xfrm flipH="1" flipV="1">
              <a:off x="2227" y="1677"/>
              <a:ext cx="1058" cy="338"/>
            </a:xfrm>
            <a:prstGeom prst="line">
              <a:avLst/>
            </a:prstGeom>
            <a:ln w="28575" cap="flat" cmpd="sng">
              <a:solidFill>
                <a:srgbClr val="FF0000"/>
              </a:solidFill>
              <a:prstDash val="solid"/>
              <a:headEnd type="none" w="med" len="med"/>
              <a:tailEnd type="none" w="med" len="med"/>
            </a:ln>
          </p:spPr>
        </p:sp>
      </p:grpSp>
      <p:grpSp>
        <p:nvGrpSpPr>
          <p:cNvPr id="270363" name="Group 270362"/>
          <p:cNvGrpSpPr/>
          <p:nvPr/>
        </p:nvGrpSpPr>
        <p:grpSpPr>
          <a:xfrm>
            <a:off x="2878138" y="4433888"/>
            <a:ext cx="2316162" cy="417512"/>
            <a:chOff x="1813" y="2793"/>
            <a:chExt cx="1459" cy="263"/>
          </a:xfrm>
        </p:grpSpPr>
        <p:sp>
          <p:nvSpPr>
            <p:cNvPr id="270350" name="Straight Connector 270349"/>
            <p:cNvSpPr/>
            <p:nvPr/>
          </p:nvSpPr>
          <p:spPr>
            <a:xfrm flipH="1">
              <a:off x="2135" y="2944"/>
              <a:ext cx="334" cy="61"/>
            </a:xfrm>
            <a:prstGeom prst="line">
              <a:avLst/>
            </a:prstGeom>
            <a:ln w="57150" cap="flat" cmpd="sng">
              <a:solidFill>
                <a:srgbClr val="0000FF"/>
              </a:solidFill>
              <a:prstDash val="solid"/>
              <a:headEnd type="none" w="med" len="med"/>
              <a:tailEnd type="triangle" w="med" len="med"/>
            </a:ln>
          </p:spPr>
        </p:sp>
        <p:sp>
          <p:nvSpPr>
            <p:cNvPr id="270357" name="Straight Connector 270356"/>
            <p:cNvSpPr/>
            <p:nvPr/>
          </p:nvSpPr>
          <p:spPr>
            <a:xfrm flipH="1">
              <a:off x="1813" y="2793"/>
              <a:ext cx="1459" cy="263"/>
            </a:xfrm>
            <a:prstGeom prst="line">
              <a:avLst/>
            </a:prstGeom>
            <a:ln w="28575" cap="flat" cmpd="sng">
              <a:solidFill>
                <a:srgbClr val="0000FF"/>
              </a:solidFill>
              <a:prstDash val="solid"/>
              <a:headEnd type="none" w="med" len="med"/>
              <a:tailEnd type="none" w="med" len="med"/>
            </a:ln>
          </p:spPr>
        </p:sp>
      </p:grpSp>
      <p:sp>
        <p:nvSpPr>
          <p:cNvPr id="270358" name="Rectangle 270357"/>
          <p:cNvSpPr/>
          <p:nvPr/>
        </p:nvSpPr>
        <p:spPr>
          <a:xfrm>
            <a:off x="708025" y="1059815"/>
            <a:ext cx="7950200" cy="829945"/>
          </a:xfrm>
          <a:prstGeom prst="rect">
            <a:avLst/>
          </a:prstGeom>
          <a:noFill/>
          <a:ln w="9525">
            <a:noFill/>
          </a:ln>
        </p:spPr>
        <p:txBody>
          <a:bodyPr anchor="ctr" anchorCtr="0">
            <a:spAutoFit/>
          </a:bodyPr>
          <a:p>
            <a:r>
              <a:rPr sz="2400" b="1">
                <a:solidFill>
                  <a:srgbClr val="000000"/>
                </a:solidFill>
                <a:cs typeface="Times New Roman" panose="02020603050405020304" pitchFamily="18" charset="0"/>
              </a:rPr>
              <a:t>(a) Rays incident parallel to the principal axis appear to come from the principal focus after reflection.</a:t>
            </a:r>
            <a:endParaRPr sz="2400"/>
          </a:p>
        </p:txBody>
      </p:sp>
      <p:sp>
        <p:nvSpPr>
          <p:cNvPr id="270345" name="Straight Connector 270344"/>
          <p:cNvSpPr/>
          <p:nvPr/>
        </p:nvSpPr>
        <p:spPr>
          <a:xfrm flipH="1" flipV="1">
            <a:off x="5268913" y="3224213"/>
            <a:ext cx="2362200" cy="762000"/>
          </a:xfrm>
          <a:prstGeom prst="line">
            <a:avLst/>
          </a:prstGeom>
          <a:ln w="28575" cap="flat" cmpd="sng">
            <a:solidFill>
              <a:srgbClr val="FF0000"/>
            </a:solidFill>
            <a:prstDash val="sysDot"/>
            <a:headEnd type="none" w="med" len="med"/>
            <a:tailEnd type="none" w="med" len="med"/>
          </a:ln>
        </p:spPr>
      </p:sp>
      <p:sp>
        <p:nvSpPr>
          <p:cNvPr id="270349" name="Straight Connector 270348"/>
          <p:cNvSpPr/>
          <p:nvPr/>
        </p:nvSpPr>
        <p:spPr>
          <a:xfrm flipH="1">
            <a:off x="5249863" y="3998913"/>
            <a:ext cx="2316162" cy="417512"/>
          </a:xfrm>
          <a:prstGeom prst="line">
            <a:avLst/>
          </a:prstGeom>
          <a:ln w="28575" cap="flat" cmpd="sng">
            <a:solidFill>
              <a:srgbClr val="0000FF"/>
            </a:solidFill>
            <a:prstDash val="sysDot"/>
            <a:headEnd type="none" w="med" len="med"/>
            <a:tailEnd type="non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0358">
                                            <p:txEl>
                                              <p:charRg st="0" end="10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035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036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036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036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03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03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036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03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Convex Mirror</a:t>
            </a:r>
            <a:endParaRPr lang="en-US" altLang="en-US"/>
          </a:p>
        </p:txBody>
      </p:sp>
      <p:grpSp>
        <p:nvGrpSpPr>
          <p:cNvPr id="274456" name="Group 274455"/>
          <p:cNvGrpSpPr/>
          <p:nvPr/>
        </p:nvGrpSpPr>
        <p:grpSpPr>
          <a:xfrm>
            <a:off x="1020763" y="1924050"/>
            <a:ext cx="7289800" cy="3009900"/>
            <a:chOff x="643" y="1040"/>
            <a:chExt cx="4592" cy="1896"/>
          </a:xfrm>
        </p:grpSpPr>
        <p:grpSp>
          <p:nvGrpSpPr>
            <p:cNvPr id="274434" name="Group 274433"/>
            <p:cNvGrpSpPr/>
            <p:nvPr/>
          </p:nvGrpSpPr>
          <p:grpSpPr>
            <a:xfrm>
              <a:off x="2554" y="1040"/>
              <a:ext cx="346" cy="1896"/>
              <a:chOff x="458" y="1560"/>
              <a:chExt cx="346" cy="1896"/>
            </a:xfrm>
          </p:grpSpPr>
          <p:sp>
            <p:nvSpPr>
              <p:cNvPr id="274435" name="Moon 274434"/>
              <p:cNvSpPr/>
              <p:nvPr/>
            </p:nvSpPr>
            <p:spPr>
              <a:xfrm>
                <a:off x="458" y="1582"/>
                <a:ext cx="271" cy="1846"/>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274436" name="Moon 274435"/>
              <p:cNvSpPr/>
              <p:nvPr/>
            </p:nvSpPr>
            <p:spPr>
              <a:xfrm>
                <a:off x="492" y="1560"/>
                <a:ext cx="312" cy="1896"/>
              </a:xfrm>
              <a:prstGeom prst="moon">
                <a:avLst>
                  <a:gd name="adj" fmla="val 50000"/>
                </a:avLst>
              </a:prstGeom>
              <a:solidFill>
                <a:schemeClr val="bg1"/>
              </a:solidFill>
              <a:ln w="9525">
                <a:noFill/>
              </a:ln>
            </p:spPr>
            <p:txBody>
              <a:bodyPr/>
              <a:p>
                <a:endParaRPr lang="en-US"/>
              </a:p>
            </p:txBody>
          </p:sp>
        </p:grpSp>
        <p:sp>
          <p:nvSpPr>
            <p:cNvPr id="274440" name="Straight Connector 274439"/>
            <p:cNvSpPr/>
            <p:nvPr/>
          </p:nvSpPr>
          <p:spPr>
            <a:xfrm>
              <a:off x="830" y="1986"/>
              <a:ext cx="4405" cy="13"/>
            </a:xfrm>
            <a:prstGeom prst="line">
              <a:avLst/>
            </a:prstGeom>
            <a:ln w="19050" cap="flat" cmpd="sng">
              <a:solidFill>
                <a:srgbClr val="000000"/>
              </a:solidFill>
              <a:prstDash val="sysDot"/>
              <a:headEnd type="none" w="med" len="med"/>
              <a:tailEnd type="none" w="med" len="med"/>
            </a:ln>
          </p:spPr>
        </p:sp>
        <p:sp>
          <p:nvSpPr>
            <p:cNvPr id="274447" name="Oval 274446"/>
            <p:cNvSpPr/>
            <p:nvPr/>
          </p:nvSpPr>
          <p:spPr>
            <a:xfrm>
              <a:off x="3519" y="1943"/>
              <a:ext cx="102" cy="96"/>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74448" name="Text Box 274447"/>
            <p:cNvSpPr txBox="1"/>
            <p:nvPr/>
          </p:nvSpPr>
          <p:spPr>
            <a:xfrm>
              <a:off x="4729" y="1750"/>
              <a:ext cx="315" cy="288"/>
            </a:xfrm>
            <a:prstGeom prst="rect">
              <a:avLst/>
            </a:prstGeom>
            <a:noFill/>
            <a:ln w="9525">
              <a:noFill/>
            </a:ln>
          </p:spPr>
          <p:txBody>
            <a:bodyPr/>
            <a:p>
              <a:r>
                <a:rPr b="1">
                  <a:cs typeface="Times New Roman" panose="02020603050405020304" pitchFamily="18" charset="0"/>
                </a:rPr>
                <a:t>C</a:t>
              </a:r>
              <a:endParaRPr b="1">
                <a:cs typeface="Times New Roman" panose="02020603050405020304" pitchFamily="18" charset="0"/>
              </a:endParaRPr>
            </a:p>
          </p:txBody>
        </p:sp>
        <p:sp>
          <p:nvSpPr>
            <p:cNvPr id="274449" name="Text Box 274448"/>
            <p:cNvSpPr txBox="1"/>
            <p:nvPr/>
          </p:nvSpPr>
          <p:spPr>
            <a:xfrm>
              <a:off x="2644" y="1161"/>
              <a:ext cx="727" cy="486"/>
            </a:xfrm>
            <a:prstGeom prst="rect">
              <a:avLst/>
            </a:prstGeom>
            <a:noFill/>
            <a:ln w="9525">
              <a:noFill/>
            </a:ln>
          </p:spPr>
          <p:txBody>
            <a:bodyPr/>
            <a:p>
              <a:r>
                <a:rPr b="1">
                  <a:cs typeface="Times New Roman" panose="02020603050405020304" pitchFamily="18" charset="0"/>
                </a:rPr>
                <a:t>convex mirror</a:t>
              </a:r>
              <a:endParaRPr b="1">
                <a:cs typeface="Times New Roman" panose="02020603050405020304" pitchFamily="18" charset="0"/>
              </a:endParaRPr>
            </a:p>
          </p:txBody>
        </p:sp>
        <p:sp>
          <p:nvSpPr>
            <p:cNvPr id="274450" name="Text Box 274449"/>
            <p:cNvSpPr txBox="1"/>
            <p:nvPr/>
          </p:nvSpPr>
          <p:spPr>
            <a:xfrm>
              <a:off x="643" y="1778"/>
              <a:ext cx="1112" cy="254"/>
            </a:xfrm>
            <a:prstGeom prst="rect">
              <a:avLst/>
            </a:prstGeom>
            <a:noFill/>
            <a:ln w="9525">
              <a:noFill/>
            </a:ln>
          </p:spPr>
          <p:txBody>
            <a:bodyPr/>
            <a:p>
              <a:r>
                <a:rPr b="1">
                  <a:cs typeface="Times New Roman" panose="02020603050405020304" pitchFamily="18" charset="0"/>
                </a:rPr>
                <a:t>principal axis</a:t>
              </a:r>
              <a:endParaRPr b="1">
                <a:cs typeface="Times New Roman" panose="02020603050405020304" pitchFamily="18" charset="0"/>
              </a:endParaRPr>
            </a:p>
          </p:txBody>
        </p:sp>
        <p:sp>
          <p:nvSpPr>
            <p:cNvPr id="274453" name="Oval 274452"/>
            <p:cNvSpPr/>
            <p:nvPr/>
          </p:nvSpPr>
          <p:spPr>
            <a:xfrm>
              <a:off x="4615" y="1945"/>
              <a:ext cx="102" cy="97"/>
            </a:xfrm>
            <a:prstGeom prst="ellipse">
              <a:avLst/>
            </a:prstGeom>
            <a:solidFill>
              <a:srgbClr val="800080"/>
            </a:solidFill>
            <a:ln w="9525">
              <a:noFill/>
            </a:ln>
          </p:spPr>
          <p:txBody>
            <a:bodyPr/>
            <a:p>
              <a:endParaRPr lang="en-US"/>
            </a:p>
          </p:txBody>
        </p:sp>
        <p:sp>
          <p:nvSpPr>
            <p:cNvPr id="274454" name="Text Box 274453"/>
            <p:cNvSpPr txBox="1"/>
            <p:nvPr/>
          </p:nvSpPr>
          <p:spPr>
            <a:xfrm>
              <a:off x="3366" y="1779"/>
              <a:ext cx="315" cy="288"/>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grpSp>
      <p:sp>
        <p:nvSpPr>
          <p:cNvPr id="274438" name="Rectangle 274437"/>
          <p:cNvSpPr/>
          <p:nvPr/>
        </p:nvSpPr>
        <p:spPr>
          <a:xfrm>
            <a:off x="0" y="2308225"/>
            <a:ext cx="9144000" cy="0"/>
          </a:xfrm>
          <a:prstGeom prst="rect">
            <a:avLst/>
          </a:prstGeom>
          <a:noFill/>
          <a:ln w="9525">
            <a:noFill/>
          </a:ln>
        </p:spPr>
        <p:txBody>
          <a:bodyPr/>
          <a:p>
            <a:endParaRPr lang="en-US"/>
          </a:p>
        </p:txBody>
      </p:sp>
      <p:sp>
        <p:nvSpPr>
          <p:cNvPr id="274439" name="Rectangle 274438"/>
          <p:cNvSpPr/>
          <p:nvPr/>
        </p:nvSpPr>
        <p:spPr>
          <a:xfrm>
            <a:off x="481013" y="719773"/>
            <a:ext cx="8118475" cy="1198880"/>
          </a:xfrm>
          <a:prstGeom prst="rect">
            <a:avLst/>
          </a:prstGeom>
          <a:noFill/>
          <a:ln w="9525">
            <a:noFill/>
          </a:ln>
        </p:spPr>
        <p:txBody>
          <a:bodyPr anchor="ctr" anchorCtr="0">
            <a:spAutoFit/>
          </a:bodyPr>
          <a:p>
            <a:r>
              <a:rPr sz="2400" b="1">
                <a:solidFill>
                  <a:srgbClr val="000000"/>
                </a:solidFill>
                <a:cs typeface="Times New Roman" panose="02020603050405020304" pitchFamily="18" charset="0"/>
              </a:rPr>
              <a:t>(b) Rays heading for the centre of curvature before reflection are reflected back along their initial paths.</a:t>
            </a:r>
            <a:endParaRPr sz="2400"/>
          </a:p>
          <a:p>
            <a:pPr eaLnBrk="0" hangingPunct="0"/>
            <a:endParaRPr sz="2400"/>
          </a:p>
        </p:txBody>
      </p:sp>
      <p:grpSp>
        <p:nvGrpSpPr>
          <p:cNvPr id="274458" name="Group 274457"/>
          <p:cNvGrpSpPr/>
          <p:nvPr/>
        </p:nvGrpSpPr>
        <p:grpSpPr>
          <a:xfrm>
            <a:off x="1182688" y="2351088"/>
            <a:ext cx="6156325" cy="1058862"/>
            <a:chOff x="745" y="1309"/>
            <a:chExt cx="3878" cy="667"/>
          </a:xfrm>
        </p:grpSpPr>
        <p:sp>
          <p:nvSpPr>
            <p:cNvPr id="274441" name="Straight Connector 274440"/>
            <p:cNvSpPr/>
            <p:nvPr/>
          </p:nvSpPr>
          <p:spPr>
            <a:xfrm flipH="1" flipV="1">
              <a:off x="745" y="1309"/>
              <a:ext cx="3878" cy="667"/>
            </a:xfrm>
            <a:prstGeom prst="line">
              <a:avLst/>
            </a:prstGeom>
            <a:ln w="28575" cap="flat" cmpd="sng">
              <a:solidFill>
                <a:srgbClr val="FF0000"/>
              </a:solidFill>
              <a:prstDash val="sysDot"/>
              <a:headEnd type="none" w="med" len="med"/>
              <a:tailEnd type="none" w="med" len="med"/>
            </a:ln>
          </p:spPr>
        </p:sp>
        <p:sp>
          <p:nvSpPr>
            <p:cNvPr id="274442" name="Straight Connector 274441"/>
            <p:cNvSpPr/>
            <p:nvPr/>
          </p:nvSpPr>
          <p:spPr>
            <a:xfrm>
              <a:off x="1965" y="1519"/>
              <a:ext cx="381" cy="62"/>
            </a:xfrm>
            <a:prstGeom prst="line">
              <a:avLst/>
            </a:prstGeom>
            <a:ln w="57150" cap="flat" cmpd="sng">
              <a:solidFill>
                <a:srgbClr val="FF0000"/>
              </a:solidFill>
              <a:prstDash val="solid"/>
              <a:headEnd type="triangle" w="med" len="med"/>
              <a:tailEnd type="none" w="med" len="med"/>
            </a:ln>
          </p:spPr>
        </p:sp>
      </p:grpSp>
      <p:grpSp>
        <p:nvGrpSpPr>
          <p:cNvPr id="274460" name="Group 274459"/>
          <p:cNvGrpSpPr/>
          <p:nvPr/>
        </p:nvGrpSpPr>
        <p:grpSpPr>
          <a:xfrm>
            <a:off x="2409825" y="3460750"/>
            <a:ext cx="4972050" cy="1562100"/>
            <a:chOff x="1518" y="2008"/>
            <a:chExt cx="3132" cy="984"/>
          </a:xfrm>
        </p:grpSpPr>
        <p:sp>
          <p:nvSpPr>
            <p:cNvPr id="274444" name="Straight Connector 274443"/>
            <p:cNvSpPr/>
            <p:nvPr/>
          </p:nvSpPr>
          <p:spPr>
            <a:xfrm flipH="1">
              <a:off x="1518" y="2008"/>
              <a:ext cx="3132" cy="984"/>
            </a:xfrm>
            <a:prstGeom prst="line">
              <a:avLst/>
            </a:prstGeom>
            <a:ln w="28575" cap="flat" cmpd="sng">
              <a:solidFill>
                <a:srgbClr val="0000FF"/>
              </a:solidFill>
              <a:prstDash val="sysDot"/>
              <a:headEnd type="none" w="med" len="med"/>
              <a:tailEnd type="none" w="med" len="med"/>
            </a:ln>
          </p:spPr>
        </p:sp>
        <p:sp>
          <p:nvSpPr>
            <p:cNvPr id="274446" name="Straight Connector 274445"/>
            <p:cNvSpPr/>
            <p:nvPr/>
          </p:nvSpPr>
          <p:spPr>
            <a:xfrm flipV="1">
              <a:off x="2166" y="2697"/>
              <a:ext cx="287" cy="83"/>
            </a:xfrm>
            <a:prstGeom prst="line">
              <a:avLst/>
            </a:prstGeom>
            <a:ln w="57150" cap="flat" cmpd="sng">
              <a:solidFill>
                <a:srgbClr val="0000FF"/>
              </a:solidFill>
              <a:prstDash val="solid"/>
              <a:headEnd type="triangle" w="med" len="med"/>
              <a:tailEnd type="none" w="med" len="med"/>
            </a:ln>
          </p:spPr>
        </p:sp>
      </p:grpSp>
      <p:grpSp>
        <p:nvGrpSpPr>
          <p:cNvPr id="274457" name="Group 274456"/>
          <p:cNvGrpSpPr/>
          <p:nvPr/>
        </p:nvGrpSpPr>
        <p:grpSpPr>
          <a:xfrm>
            <a:off x="1173163" y="2347913"/>
            <a:ext cx="2903537" cy="495300"/>
            <a:chOff x="739" y="1307"/>
            <a:chExt cx="1829" cy="312"/>
          </a:xfrm>
        </p:grpSpPr>
        <p:sp>
          <p:nvSpPr>
            <p:cNvPr id="274443" name="Straight Connector 274442"/>
            <p:cNvSpPr/>
            <p:nvPr/>
          </p:nvSpPr>
          <p:spPr>
            <a:xfrm flipH="1" flipV="1">
              <a:off x="1030" y="1355"/>
              <a:ext cx="340" cy="58"/>
            </a:xfrm>
            <a:prstGeom prst="line">
              <a:avLst/>
            </a:prstGeom>
            <a:ln w="57150" cap="flat" cmpd="sng">
              <a:solidFill>
                <a:srgbClr val="FF0000"/>
              </a:solidFill>
              <a:prstDash val="solid"/>
              <a:headEnd type="triangle" w="med" len="med"/>
              <a:tailEnd type="none" w="med" len="med"/>
            </a:ln>
          </p:spPr>
        </p:sp>
        <p:sp>
          <p:nvSpPr>
            <p:cNvPr id="274451" name="Straight Connector 274450"/>
            <p:cNvSpPr/>
            <p:nvPr/>
          </p:nvSpPr>
          <p:spPr>
            <a:xfrm flipH="1" flipV="1">
              <a:off x="739" y="1307"/>
              <a:ext cx="1829" cy="312"/>
            </a:xfrm>
            <a:prstGeom prst="line">
              <a:avLst/>
            </a:prstGeom>
            <a:ln w="28575" cap="flat" cmpd="sng">
              <a:solidFill>
                <a:srgbClr val="FF0000"/>
              </a:solidFill>
              <a:prstDash val="solid"/>
              <a:headEnd type="none" w="med" len="med"/>
              <a:tailEnd type="none" w="med" len="med"/>
            </a:ln>
          </p:spPr>
        </p:sp>
      </p:grpSp>
      <p:grpSp>
        <p:nvGrpSpPr>
          <p:cNvPr id="274459" name="Group 274458"/>
          <p:cNvGrpSpPr/>
          <p:nvPr/>
        </p:nvGrpSpPr>
        <p:grpSpPr>
          <a:xfrm>
            <a:off x="1752600" y="4481513"/>
            <a:ext cx="2389188" cy="758825"/>
            <a:chOff x="1104" y="2651"/>
            <a:chExt cx="1505" cy="478"/>
          </a:xfrm>
        </p:grpSpPr>
        <p:sp>
          <p:nvSpPr>
            <p:cNvPr id="274445" name="Straight Connector 274444"/>
            <p:cNvSpPr/>
            <p:nvPr/>
          </p:nvSpPr>
          <p:spPr>
            <a:xfrm flipH="1">
              <a:off x="1574" y="2862"/>
              <a:ext cx="340" cy="118"/>
            </a:xfrm>
            <a:prstGeom prst="line">
              <a:avLst/>
            </a:prstGeom>
            <a:ln w="57150" cap="flat" cmpd="sng">
              <a:solidFill>
                <a:srgbClr val="0000FF"/>
              </a:solidFill>
              <a:prstDash val="solid"/>
              <a:headEnd type="triangle" w="med" len="med"/>
              <a:tailEnd type="none" w="med" len="med"/>
            </a:ln>
          </p:spPr>
        </p:sp>
        <p:sp>
          <p:nvSpPr>
            <p:cNvPr id="274452" name="Straight Connector 274451"/>
            <p:cNvSpPr/>
            <p:nvPr/>
          </p:nvSpPr>
          <p:spPr>
            <a:xfrm flipH="1">
              <a:off x="1104" y="2651"/>
              <a:ext cx="1505" cy="478"/>
            </a:xfrm>
            <a:prstGeom prst="line">
              <a:avLst/>
            </a:prstGeom>
            <a:ln w="28575" cap="flat" cmpd="sng">
              <a:solidFill>
                <a:srgbClr val="0000FF"/>
              </a:solidFill>
              <a:prstDash val="solid"/>
              <a:headEnd type="non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44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44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44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44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44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Convex Mirror</a:t>
            </a:r>
            <a:endParaRPr lang="en-US" altLang="en-US"/>
          </a:p>
        </p:txBody>
      </p:sp>
      <p:sp>
        <p:nvSpPr>
          <p:cNvPr id="278534" name="Rectangle 278533"/>
          <p:cNvSpPr/>
          <p:nvPr/>
        </p:nvSpPr>
        <p:spPr>
          <a:xfrm>
            <a:off x="0" y="2308225"/>
            <a:ext cx="9144000" cy="0"/>
          </a:xfrm>
          <a:prstGeom prst="rect">
            <a:avLst/>
          </a:prstGeom>
          <a:noFill/>
          <a:ln w="9525">
            <a:noFill/>
          </a:ln>
        </p:spPr>
        <p:txBody>
          <a:bodyPr/>
          <a:p>
            <a:endParaRPr lang="en-US"/>
          </a:p>
        </p:txBody>
      </p:sp>
      <p:sp>
        <p:nvSpPr>
          <p:cNvPr id="278535" name="Rectangle 278534"/>
          <p:cNvSpPr/>
          <p:nvPr/>
        </p:nvSpPr>
        <p:spPr>
          <a:xfrm>
            <a:off x="558800" y="566579"/>
            <a:ext cx="7783513" cy="1106805"/>
          </a:xfrm>
          <a:prstGeom prst="rect">
            <a:avLst/>
          </a:prstGeom>
          <a:noFill/>
          <a:ln w="9525">
            <a:noFill/>
          </a:ln>
        </p:spPr>
        <p:txBody>
          <a:bodyPr anchor="ctr" anchorCtr="0">
            <a:spAutoFit/>
          </a:bodyPr>
          <a:p>
            <a:r>
              <a:rPr sz="2400" b="1">
                <a:solidFill>
                  <a:srgbClr val="000000"/>
                </a:solidFill>
                <a:cs typeface="Times New Roman" panose="02020603050405020304" pitchFamily="18" charset="0"/>
              </a:rPr>
              <a:t>(c) Rays striking the centre of the mirror are reflected as if the mirror was flat.</a:t>
            </a:r>
            <a:endParaRPr sz="2400"/>
          </a:p>
          <a:p>
            <a:pPr eaLnBrk="0" hangingPunct="0"/>
          </a:p>
        </p:txBody>
      </p:sp>
      <p:grpSp>
        <p:nvGrpSpPr>
          <p:cNvPr id="278550" name="Group 278549"/>
          <p:cNvGrpSpPr/>
          <p:nvPr/>
        </p:nvGrpSpPr>
        <p:grpSpPr>
          <a:xfrm>
            <a:off x="666750" y="1854200"/>
            <a:ext cx="5935663" cy="1262063"/>
            <a:chOff x="462" y="1034"/>
            <a:chExt cx="3739" cy="795"/>
          </a:xfrm>
        </p:grpSpPr>
        <p:sp>
          <p:nvSpPr>
            <p:cNvPr id="278537" name="Straight Connector 278536"/>
            <p:cNvSpPr/>
            <p:nvPr/>
          </p:nvSpPr>
          <p:spPr>
            <a:xfrm>
              <a:off x="462" y="1034"/>
              <a:ext cx="3739" cy="795"/>
            </a:xfrm>
            <a:prstGeom prst="line">
              <a:avLst/>
            </a:prstGeom>
            <a:ln w="28575" cap="flat" cmpd="sng">
              <a:solidFill>
                <a:srgbClr val="FF0000"/>
              </a:solidFill>
              <a:prstDash val="solid"/>
              <a:headEnd type="none" w="med" len="med"/>
              <a:tailEnd type="none" w="med" len="med"/>
            </a:ln>
          </p:spPr>
        </p:sp>
        <p:sp>
          <p:nvSpPr>
            <p:cNvPr id="278539" name="Straight Connector 278538"/>
            <p:cNvSpPr/>
            <p:nvPr/>
          </p:nvSpPr>
          <p:spPr>
            <a:xfrm>
              <a:off x="2128" y="1390"/>
              <a:ext cx="446" cy="95"/>
            </a:xfrm>
            <a:prstGeom prst="line">
              <a:avLst/>
            </a:prstGeom>
            <a:ln w="57150" cap="flat" cmpd="sng">
              <a:solidFill>
                <a:srgbClr val="FF0000"/>
              </a:solidFill>
              <a:prstDash val="solid"/>
              <a:headEnd type="none" w="med" len="med"/>
              <a:tailEnd type="triangle" w="med" len="med"/>
            </a:ln>
          </p:spPr>
        </p:sp>
      </p:grpSp>
      <p:grpSp>
        <p:nvGrpSpPr>
          <p:cNvPr id="278551" name="Group 278550"/>
          <p:cNvGrpSpPr/>
          <p:nvPr/>
        </p:nvGrpSpPr>
        <p:grpSpPr>
          <a:xfrm>
            <a:off x="1547813" y="3132138"/>
            <a:ext cx="4927600" cy="1219200"/>
            <a:chOff x="1017" y="1839"/>
            <a:chExt cx="3104" cy="768"/>
          </a:xfrm>
        </p:grpSpPr>
        <p:sp>
          <p:nvSpPr>
            <p:cNvPr id="278538" name="Straight Connector 278537"/>
            <p:cNvSpPr/>
            <p:nvPr/>
          </p:nvSpPr>
          <p:spPr>
            <a:xfrm flipH="1">
              <a:off x="1017" y="1839"/>
              <a:ext cx="3104" cy="768"/>
            </a:xfrm>
            <a:prstGeom prst="line">
              <a:avLst/>
            </a:prstGeom>
            <a:ln w="28575" cap="flat" cmpd="sng">
              <a:solidFill>
                <a:srgbClr val="FF0000"/>
              </a:solidFill>
              <a:prstDash val="solid"/>
              <a:headEnd type="none" w="med" len="med"/>
              <a:tailEnd type="none" w="med" len="med"/>
            </a:ln>
          </p:spPr>
        </p:sp>
        <p:sp>
          <p:nvSpPr>
            <p:cNvPr id="278540" name="Straight Connector 278539"/>
            <p:cNvSpPr/>
            <p:nvPr/>
          </p:nvSpPr>
          <p:spPr>
            <a:xfrm flipH="1">
              <a:off x="1488" y="2367"/>
              <a:ext cx="444" cy="112"/>
            </a:xfrm>
            <a:prstGeom prst="line">
              <a:avLst/>
            </a:prstGeom>
            <a:ln w="57150" cap="flat" cmpd="sng">
              <a:solidFill>
                <a:srgbClr val="FF0000"/>
              </a:solidFill>
              <a:prstDash val="solid"/>
              <a:headEnd type="none" w="med" len="med"/>
              <a:tailEnd type="triangle" w="med" len="med"/>
            </a:ln>
          </p:spPr>
        </p:sp>
      </p:grpSp>
      <p:grpSp>
        <p:nvGrpSpPr>
          <p:cNvPr id="278553" name="Group 278552"/>
          <p:cNvGrpSpPr/>
          <p:nvPr/>
        </p:nvGrpSpPr>
        <p:grpSpPr>
          <a:xfrm>
            <a:off x="723900" y="2525713"/>
            <a:ext cx="5851525" cy="565150"/>
            <a:chOff x="498" y="1457"/>
            <a:chExt cx="3686" cy="356"/>
          </a:xfrm>
        </p:grpSpPr>
        <p:sp>
          <p:nvSpPr>
            <p:cNvPr id="278542" name="Straight Connector 278541"/>
            <p:cNvSpPr/>
            <p:nvPr/>
          </p:nvSpPr>
          <p:spPr>
            <a:xfrm flipH="1" flipV="1">
              <a:off x="498" y="1457"/>
              <a:ext cx="3686" cy="356"/>
            </a:xfrm>
            <a:prstGeom prst="line">
              <a:avLst/>
            </a:prstGeom>
            <a:ln w="28575" cap="flat" cmpd="sng">
              <a:solidFill>
                <a:srgbClr val="0000FF"/>
              </a:solidFill>
              <a:prstDash val="solid"/>
              <a:headEnd type="none" w="med" len="med"/>
              <a:tailEnd type="none" w="med" len="med"/>
            </a:ln>
          </p:spPr>
        </p:sp>
        <p:sp>
          <p:nvSpPr>
            <p:cNvPr id="278543" name="Straight Connector 278542"/>
            <p:cNvSpPr/>
            <p:nvPr/>
          </p:nvSpPr>
          <p:spPr>
            <a:xfrm flipH="1" flipV="1">
              <a:off x="1046" y="1517"/>
              <a:ext cx="389" cy="41"/>
            </a:xfrm>
            <a:prstGeom prst="line">
              <a:avLst/>
            </a:prstGeom>
            <a:ln w="57150" cap="flat" cmpd="sng">
              <a:solidFill>
                <a:srgbClr val="0000FF"/>
              </a:solidFill>
              <a:prstDash val="solid"/>
              <a:headEnd type="none" w="med" len="med"/>
              <a:tailEnd type="triangle" w="med" len="med"/>
            </a:ln>
          </p:spPr>
        </p:sp>
      </p:grpSp>
      <p:grpSp>
        <p:nvGrpSpPr>
          <p:cNvPr id="278552" name="Group 278551"/>
          <p:cNvGrpSpPr/>
          <p:nvPr/>
        </p:nvGrpSpPr>
        <p:grpSpPr>
          <a:xfrm>
            <a:off x="700088" y="3100388"/>
            <a:ext cx="5889625" cy="452437"/>
            <a:chOff x="483" y="1819"/>
            <a:chExt cx="3710" cy="285"/>
          </a:xfrm>
        </p:grpSpPr>
        <p:sp>
          <p:nvSpPr>
            <p:cNvPr id="278541" name="Straight Connector 278540"/>
            <p:cNvSpPr/>
            <p:nvPr/>
          </p:nvSpPr>
          <p:spPr>
            <a:xfrm flipV="1">
              <a:off x="483" y="1819"/>
              <a:ext cx="3710" cy="285"/>
            </a:xfrm>
            <a:prstGeom prst="line">
              <a:avLst/>
            </a:prstGeom>
            <a:ln w="28575" cap="flat" cmpd="sng">
              <a:solidFill>
                <a:srgbClr val="0000FF"/>
              </a:solidFill>
              <a:prstDash val="solid"/>
              <a:headEnd type="none" w="med" len="med"/>
              <a:tailEnd type="none" w="med" len="med"/>
            </a:ln>
          </p:spPr>
        </p:sp>
        <p:sp>
          <p:nvSpPr>
            <p:cNvPr id="278544" name="Straight Connector 278543"/>
            <p:cNvSpPr/>
            <p:nvPr/>
          </p:nvSpPr>
          <p:spPr>
            <a:xfrm flipV="1">
              <a:off x="956" y="2035"/>
              <a:ext cx="496" cy="34"/>
            </a:xfrm>
            <a:prstGeom prst="line">
              <a:avLst/>
            </a:prstGeom>
            <a:ln w="57150" cap="flat" cmpd="sng">
              <a:solidFill>
                <a:srgbClr val="0000FF"/>
              </a:solidFill>
              <a:prstDash val="solid"/>
              <a:headEnd type="none" w="med" len="med"/>
              <a:tailEnd type="triangle" w="med" len="med"/>
            </a:ln>
          </p:spPr>
        </p:sp>
      </p:grpSp>
      <p:grpSp>
        <p:nvGrpSpPr>
          <p:cNvPr id="278549" name="Group 278548"/>
          <p:cNvGrpSpPr/>
          <p:nvPr/>
        </p:nvGrpSpPr>
        <p:grpSpPr>
          <a:xfrm>
            <a:off x="687388" y="1593850"/>
            <a:ext cx="7361237" cy="3009900"/>
            <a:chOff x="475" y="870"/>
            <a:chExt cx="4637" cy="1896"/>
          </a:xfrm>
        </p:grpSpPr>
        <p:grpSp>
          <p:nvGrpSpPr>
            <p:cNvPr id="278530" name="Group 278529"/>
            <p:cNvGrpSpPr/>
            <p:nvPr/>
          </p:nvGrpSpPr>
          <p:grpSpPr>
            <a:xfrm>
              <a:off x="4177" y="870"/>
              <a:ext cx="346" cy="1896"/>
              <a:chOff x="458" y="1560"/>
              <a:chExt cx="346" cy="1896"/>
            </a:xfrm>
          </p:grpSpPr>
          <p:sp>
            <p:nvSpPr>
              <p:cNvPr id="278531" name="Moon 278530"/>
              <p:cNvSpPr/>
              <p:nvPr/>
            </p:nvSpPr>
            <p:spPr>
              <a:xfrm>
                <a:off x="458" y="1582"/>
                <a:ext cx="271" cy="1846"/>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278532" name="Moon 278531"/>
              <p:cNvSpPr/>
              <p:nvPr/>
            </p:nvSpPr>
            <p:spPr>
              <a:xfrm>
                <a:off x="492" y="1560"/>
                <a:ext cx="312" cy="1896"/>
              </a:xfrm>
              <a:prstGeom prst="moon">
                <a:avLst>
                  <a:gd name="adj" fmla="val 50000"/>
                </a:avLst>
              </a:prstGeom>
              <a:solidFill>
                <a:schemeClr val="bg1"/>
              </a:solidFill>
              <a:ln w="9525">
                <a:noFill/>
              </a:ln>
            </p:spPr>
            <p:txBody>
              <a:bodyPr/>
              <a:p>
                <a:endParaRPr lang="en-US"/>
              </a:p>
            </p:txBody>
          </p:sp>
        </p:grpSp>
        <p:sp>
          <p:nvSpPr>
            <p:cNvPr id="278536" name="Straight Connector 278535"/>
            <p:cNvSpPr/>
            <p:nvPr/>
          </p:nvSpPr>
          <p:spPr>
            <a:xfrm>
              <a:off x="475" y="1806"/>
              <a:ext cx="4637" cy="15"/>
            </a:xfrm>
            <a:prstGeom prst="line">
              <a:avLst/>
            </a:prstGeom>
            <a:ln w="19050" cap="flat" cmpd="sng">
              <a:solidFill>
                <a:srgbClr val="000000"/>
              </a:solidFill>
              <a:prstDash val="sysDot"/>
              <a:headEnd type="none" w="med" len="med"/>
              <a:tailEnd type="none" w="med" len="med"/>
            </a:ln>
          </p:spPr>
        </p:sp>
        <p:sp>
          <p:nvSpPr>
            <p:cNvPr id="278545" name="Oval 278544"/>
            <p:cNvSpPr/>
            <p:nvPr/>
          </p:nvSpPr>
          <p:spPr>
            <a:xfrm>
              <a:off x="4144" y="1781"/>
              <a:ext cx="108" cy="103"/>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78546" name="Text Box 278545"/>
            <p:cNvSpPr txBox="1"/>
            <p:nvPr/>
          </p:nvSpPr>
          <p:spPr>
            <a:xfrm>
              <a:off x="4171" y="1589"/>
              <a:ext cx="765" cy="518"/>
            </a:xfrm>
            <a:prstGeom prst="rect">
              <a:avLst/>
            </a:prstGeom>
            <a:noFill/>
            <a:ln w="9525">
              <a:noFill/>
            </a:ln>
          </p:spPr>
          <p:txBody>
            <a:bodyPr/>
            <a:p>
              <a:r>
                <a:rPr b="1">
                  <a:cs typeface="Times New Roman" panose="02020603050405020304" pitchFamily="18" charset="0"/>
                </a:rPr>
                <a:t>O</a:t>
              </a:r>
              <a:endParaRPr b="1">
                <a:cs typeface="Times New Roman" panose="02020603050405020304" pitchFamily="18" charset="0"/>
              </a:endParaRPr>
            </a:p>
          </p:txBody>
        </p:sp>
      </p:grpSp>
      <p:sp>
        <p:nvSpPr>
          <p:cNvPr id="278547" name="Rectangle 278546"/>
          <p:cNvSpPr/>
          <p:nvPr/>
        </p:nvSpPr>
        <p:spPr>
          <a:xfrm>
            <a:off x="0" y="2196307"/>
            <a:ext cx="309880" cy="368300"/>
          </a:xfrm>
          <a:prstGeom prst="rect">
            <a:avLst/>
          </a:prstGeom>
          <a:noFill/>
          <a:ln w="9525">
            <a:noFill/>
          </a:ln>
        </p:spPr>
        <p:txBody>
          <a:bodyPr wrap="none" anchor="ctr" anchorCtr="0">
            <a:spAutoFit/>
          </a:body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85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85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85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85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85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92910" name="Group 292909"/>
          <p:cNvGrpSpPr/>
          <p:nvPr/>
        </p:nvGrpSpPr>
        <p:grpSpPr>
          <a:xfrm>
            <a:off x="1069975" y="1265238"/>
            <a:ext cx="7118350" cy="3009900"/>
            <a:chOff x="674" y="797"/>
            <a:chExt cx="4484" cy="1896"/>
          </a:xfrm>
        </p:grpSpPr>
        <p:grpSp>
          <p:nvGrpSpPr>
            <p:cNvPr id="292866" name="Group 292865"/>
            <p:cNvGrpSpPr/>
            <p:nvPr/>
          </p:nvGrpSpPr>
          <p:grpSpPr>
            <a:xfrm>
              <a:off x="2788" y="797"/>
              <a:ext cx="346" cy="1896"/>
              <a:chOff x="458" y="1560"/>
              <a:chExt cx="346" cy="1896"/>
            </a:xfrm>
          </p:grpSpPr>
          <p:sp>
            <p:nvSpPr>
              <p:cNvPr id="292867" name="Moon 292866"/>
              <p:cNvSpPr/>
              <p:nvPr/>
            </p:nvSpPr>
            <p:spPr>
              <a:xfrm>
                <a:off x="458" y="1582"/>
                <a:ext cx="271" cy="1846"/>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292868" name="Moon 292867"/>
              <p:cNvSpPr/>
              <p:nvPr/>
            </p:nvSpPr>
            <p:spPr>
              <a:xfrm>
                <a:off x="492" y="1560"/>
                <a:ext cx="312" cy="1896"/>
              </a:xfrm>
              <a:prstGeom prst="moon">
                <a:avLst>
                  <a:gd name="adj" fmla="val 50000"/>
                </a:avLst>
              </a:prstGeom>
              <a:solidFill>
                <a:schemeClr val="bg1"/>
              </a:solidFill>
              <a:ln w="9525">
                <a:noFill/>
              </a:ln>
            </p:spPr>
            <p:txBody>
              <a:bodyPr/>
              <a:p>
                <a:endParaRPr lang="en-US"/>
              </a:p>
            </p:txBody>
          </p:sp>
        </p:grpSp>
        <p:sp>
          <p:nvSpPr>
            <p:cNvPr id="292871" name="Straight Connector 292870"/>
            <p:cNvSpPr/>
            <p:nvPr/>
          </p:nvSpPr>
          <p:spPr>
            <a:xfrm>
              <a:off x="674" y="1719"/>
              <a:ext cx="4475" cy="13"/>
            </a:xfrm>
            <a:prstGeom prst="line">
              <a:avLst/>
            </a:prstGeom>
            <a:ln w="19050" cap="flat" cmpd="sng">
              <a:solidFill>
                <a:srgbClr val="000000"/>
              </a:solidFill>
              <a:prstDash val="sysDot"/>
              <a:headEnd type="none" w="med" len="med"/>
              <a:tailEnd type="none" w="med" len="med"/>
            </a:ln>
          </p:spPr>
        </p:sp>
        <p:sp>
          <p:nvSpPr>
            <p:cNvPr id="292878" name="Oval 292877"/>
            <p:cNvSpPr/>
            <p:nvPr/>
          </p:nvSpPr>
          <p:spPr>
            <a:xfrm>
              <a:off x="3922" y="1677"/>
              <a:ext cx="98" cy="89"/>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92879" name="Text Box 292878"/>
            <p:cNvSpPr txBox="1"/>
            <p:nvPr/>
          </p:nvSpPr>
          <p:spPr>
            <a:xfrm>
              <a:off x="4859" y="1759"/>
              <a:ext cx="299" cy="267"/>
            </a:xfrm>
            <a:prstGeom prst="rect">
              <a:avLst/>
            </a:prstGeom>
            <a:noFill/>
            <a:ln w="9525">
              <a:noFill/>
            </a:ln>
          </p:spPr>
          <p:txBody>
            <a:bodyPr/>
            <a:p>
              <a:r>
                <a:rPr b="1">
                  <a:cs typeface="Times New Roman" panose="02020603050405020304" pitchFamily="18" charset="0"/>
                </a:rPr>
                <a:t>C</a:t>
              </a:r>
              <a:endParaRPr b="1">
                <a:cs typeface="Times New Roman" panose="02020603050405020304" pitchFamily="18" charset="0"/>
              </a:endParaRPr>
            </a:p>
          </p:txBody>
        </p:sp>
        <p:sp>
          <p:nvSpPr>
            <p:cNvPr id="292897" name="Oval 292896"/>
            <p:cNvSpPr/>
            <p:nvPr/>
          </p:nvSpPr>
          <p:spPr>
            <a:xfrm>
              <a:off x="4955" y="1684"/>
              <a:ext cx="97" cy="90"/>
            </a:xfrm>
            <a:prstGeom prst="ellipse">
              <a:avLst/>
            </a:prstGeom>
            <a:solidFill>
              <a:srgbClr val="800080"/>
            </a:solidFill>
            <a:ln w="9525">
              <a:noFill/>
            </a:ln>
          </p:spPr>
          <p:txBody>
            <a:bodyPr/>
            <a:p>
              <a:endParaRPr lang="en-US"/>
            </a:p>
          </p:txBody>
        </p:sp>
        <p:sp>
          <p:nvSpPr>
            <p:cNvPr id="292898" name="Text Box 292897"/>
            <p:cNvSpPr txBox="1"/>
            <p:nvPr/>
          </p:nvSpPr>
          <p:spPr>
            <a:xfrm>
              <a:off x="3822" y="1775"/>
              <a:ext cx="299" cy="267"/>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grpSp>
      <p:sp>
        <p:nvSpPr>
          <p:cNvPr id="292869" name="Title 292868"/>
          <p:cNvSpPr/>
          <p:nvPr>
            <p:ph type="title"/>
          </p:nvPr>
        </p:nvSpPr>
        <p:spPr>
          <a:solidFill>
            <a:schemeClr val="accent2"/>
          </a:solidFill>
          <a:ln>
            <a:noFill/>
          </a:ln>
        </p:spPr>
        <p:txBody>
          <a:bodyPr/>
          <a:p>
            <a:r>
              <a:rPr sz="4000"/>
              <a:t>Convex mirror images</a:t>
            </a:r>
            <a:endParaRPr sz="4000"/>
          </a:p>
        </p:txBody>
      </p:sp>
      <p:sp>
        <p:nvSpPr>
          <p:cNvPr id="292870" name="Rectangle 292869"/>
          <p:cNvSpPr/>
          <p:nvPr/>
        </p:nvSpPr>
        <p:spPr>
          <a:xfrm>
            <a:off x="1722438" y="702310"/>
            <a:ext cx="5611495" cy="706755"/>
          </a:xfrm>
          <a:prstGeom prst="rect">
            <a:avLst/>
          </a:prstGeom>
          <a:noFill/>
          <a:ln w="9525">
            <a:noFill/>
          </a:ln>
        </p:spPr>
        <p:txBody>
          <a:bodyPr wrap="none" anchor="ctr" anchorCtr="0">
            <a:spAutoFit/>
          </a:bodyPr>
          <a:p>
            <a:r>
              <a:rPr sz="2000" b="1">
                <a:solidFill>
                  <a:srgbClr val="0000FF"/>
                </a:solidFill>
                <a:cs typeface="Times New Roman" panose="02020603050405020304" pitchFamily="18" charset="0"/>
              </a:rPr>
              <a:t>Objects at all distances from a convex mirror</a:t>
            </a:r>
            <a:endParaRPr sz="2000"/>
          </a:p>
          <a:p>
            <a:pPr eaLnBrk="0" hangingPunct="0"/>
            <a:endParaRPr sz="2000"/>
          </a:p>
        </p:txBody>
      </p:sp>
      <p:grpSp>
        <p:nvGrpSpPr>
          <p:cNvPr id="292912" name="Group 292911"/>
          <p:cNvGrpSpPr/>
          <p:nvPr/>
        </p:nvGrpSpPr>
        <p:grpSpPr>
          <a:xfrm>
            <a:off x="2405063" y="1898650"/>
            <a:ext cx="2120900" cy="17463"/>
            <a:chOff x="1515" y="1196"/>
            <a:chExt cx="1336" cy="11"/>
          </a:xfrm>
        </p:grpSpPr>
        <p:sp>
          <p:nvSpPr>
            <p:cNvPr id="292873" name="Straight Connector 292872"/>
            <p:cNvSpPr/>
            <p:nvPr/>
          </p:nvSpPr>
          <p:spPr>
            <a:xfrm flipH="1" flipV="1">
              <a:off x="1515" y="1196"/>
              <a:ext cx="1336" cy="10"/>
            </a:xfrm>
            <a:prstGeom prst="line">
              <a:avLst/>
            </a:prstGeom>
            <a:ln w="28575" cap="flat" cmpd="sng">
              <a:solidFill>
                <a:srgbClr val="FF0000"/>
              </a:solidFill>
              <a:prstDash val="solid"/>
              <a:headEnd type="none" w="med" len="med"/>
              <a:tailEnd type="none" w="med" len="med"/>
            </a:ln>
          </p:spPr>
        </p:sp>
        <p:sp>
          <p:nvSpPr>
            <p:cNvPr id="292874" name="Straight Connector 292873"/>
            <p:cNvSpPr/>
            <p:nvPr/>
          </p:nvSpPr>
          <p:spPr>
            <a:xfrm>
              <a:off x="2202" y="1207"/>
              <a:ext cx="404" cy="0"/>
            </a:xfrm>
            <a:prstGeom prst="line">
              <a:avLst/>
            </a:prstGeom>
            <a:ln w="9525" cap="flat" cmpd="sng">
              <a:solidFill>
                <a:srgbClr val="FF0000"/>
              </a:solidFill>
              <a:prstDash val="solid"/>
              <a:headEnd type="none" w="med" len="med"/>
              <a:tailEnd type="triangle" w="med" len="med"/>
            </a:ln>
          </p:spPr>
        </p:sp>
      </p:grpSp>
      <p:sp>
        <p:nvSpPr>
          <p:cNvPr id="292876" name="Straight Connector 292875"/>
          <p:cNvSpPr/>
          <p:nvPr/>
        </p:nvSpPr>
        <p:spPr>
          <a:xfrm flipH="1">
            <a:off x="2165350" y="2757488"/>
            <a:ext cx="2217738" cy="919162"/>
          </a:xfrm>
          <a:prstGeom prst="line">
            <a:avLst/>
          </a:prstGeom>
          <a:ln w="28575" cap="flat" cmpd="sng">
            <a:solidFill>
              <a:srgbClr val="0000FF"/>
            </a:solidFill>
            <a:prstDash val="solid"/>
            <a:headEnd type="none" w="med" len="med"/>
            <a:tailEnd type="none" w="med" len="med"/>
          </a:ln>
        </p:spPr>
      </p:sp>
      <p:sp>
        <p:nvSpPr>
          <p:cNvPr id="292877" name="Straight Connector 292876"/>
          <p:cNvSpPr/>
          <p:nvPr/>
        </p:nvSpPr>
        <p:spPr>
          <a:xfrm flipV="1">
            <a:off x="3306763" y="2967038"/>
            <a:ext cx="604837" cy="238125"/>
          </a:xfrm>
          <a:prstGeom prst="line">
            <a:avLst/>
          </a:prstGeom>
          <a:ln w="9525" cap="flat" cmpd="sng">
            <a:solidFill>
              <a:srgbClr val="0000FF"/>
            </a:solidFill>
            <a:prstDash val="solid"/>
            <a:headEnd type="triangle" w="med" len="med"/>
            <a:tailEnd type="none" w="med" len="med"/>
          </a:ln>
        </p:spPr>
      </p:sp>
      <p:grpSp>
        <p:nvGrpSpPr>
          <p:cNvPr id="292911" name="Group 292910"/>
          <p:cNvGrpSpPr/>
          <p:nvPr/>
        </p:nvGrpSpPr>
        <p:grpSpPr>
          <a:xfrm>
            <a:off x="1562100" y="1881188"/>
            <a:ext cx="1073150" cy="850900"/>
            <a:chOff x="984" y="1185"/>
            <a:chExt cx="676" cy="536"/>
          </a:xfrm>
        </p:grpSpPr>
        <p:sp>
          <p:nvSpPr>
            <p:cNvPr id="292880" name="Straight Connector 292879"/>
            <p:cNvSpPr/>
            <p:nvPr/>
          </p:nvSpPr>
          <p:spPr>
            <a:xfrm flipV="1">
              <a:off x="1506" y="1185"/>
              <a:ext cx="0" cy="536"/>
            </a:xfrm>
            <a:prstGeom prst="line">
              <a:avLst/>
            </a:prstGeom>
            <a:ln w="57150" cap="flat" cmpd="sng">
              <a:solidFill>
                <a:srgbClr val="FF00FF"/>
              </a:solidFill>
              <a:prstDash val="solid"/>
              <a:headEnd type="none" w="med" len="med"/>
              <a:tailEnd type="triangle" w="med" len="med"/>
            </a:ln>
          </p:spPr>
        </p:sp>
        <p:sp>
          <p:nvSpPr>
            <p:cNvPr id="292882" name="Text Box 292881"/>
            <p:cNvSpPr txBox="1"/>
            <p:nvPr/>
          </p:nvSpPr>
          <p:spPr>
            <a:xfrm>
              <a:off x="984" y="1318"/>
              <a:ext cx="676" cy="267"/>
            </a:xfrm>
            <a:prstGeom prst="rect">
              <a:avLst/>
            </a:prstGeom>
            <a:noFill/>
            <a:ln w="9525">
              <a:noFill/>
            </a:ln>
          </p:spPr>
          <p:txBody>
            <a:bodyPr/>
            <a:p>
              <a:r>
                <a:rPr b="1">
                  <a:cs typeface="Times New Roman" panose="02020603050405020304" pitchFamily="18" charset="0"/>
                </a:rPr>
                <a:t>object</a:t>
              </a:r>
              <a:endParaRPr b="1">
                <a:cs typeface="Times New Roman" panose="02020603050405020304" pitchFamily="18" charset="0"/>
              </a:endParaRPr>
            </a:p>
          </p:txBody>
        </p:sp>
      </p:grpSp>
      <p:sp>
        <p:nvSpPr>
          <p:cNvPr id="292885" name="Straight Connector 292884"/>
          <p:cNvSpPr/>
          <p:nvPr/>
        </p:nvSpPr>
        <p:spPr>
          <a:xfrm flipV="1">
            <a:off x="4405313" y="1889125"/>
            <a:ext cx="1927225" cy="844550"/>
          </a:xfrm>
          <a:prstGeom prst="line">
            <a:avLst/>
          </a:prstGeom>
          <a:ln w="28575" cap="flat" cmpd="sng">
            <a:solidFill>
              <a:srgbClr val="0000FF"/>
            </a:solidFill>
            <a:prstDash val="sysDot"/>
            <a:headEnd type="none" w="med" len="med"/>
            <a:tailEnd type="none" w="med" len="med"/>
          </a:ln>
        </p:spPr>
      </p:sp>
      <p:grpSp>
        <p:nvGrpSpPr>
          <p:cNvPr id="292913" name="Group 292912"/>
          <p:cNvGrpSpPr/>
          <p:nvPr/>
        </p:nvGrpSpPr>
        <p:grpSpPr>
          <a:xfrm>
            <a:off x="3462338" y="1465263"/>
            <a:ext cx="2833687" cy="1276350"/>
            <a:chOff x="2181" y="923"/>
            <a:chExt cx="1785" cy="804"/>
          </a:xfrm>
        </p:grpSpPr>
        <p:sp>
          <p:nvSpPr>
            <p:cNvPr id="292872" name="Straight Connector 292871"/>
            <p:cNvSpPr/>
            <p:nvPr/>
          </p:nvSpPr>
          <p:spPr>
            <a:xfrm>
              <a:off x="2181" y="923"/>
              <a:ext cx="647" cy="287"/>
            </a:xfrm>
            <a:prstGeom prst="line">
              <a:avLst/>
            </a:prstGeom>
            <a:ln w="28575" cap="flat" cmpd="sng">
              <a:solidFill>
                <a:srgbClr val="FF0000"/>
              </a:solidFill>
              <a:prstDash val="solid"/>
              <a:headEnd type="none" w="med" len="med"/>
              <a:tailEnd type="none" w="med" len="med"/>
            </a:ln>
          </p:spPr>
        </p:sp>
        <p:sp>
          <p:nvSpPr>
            <p:cNvPr id="292884" name="Straight Connector 292883"/>
            <p:cNvSpPr/>
            <p:nvPr/>
          </p:nvSpPr>
          <p:spPr>
            <a:xfrm flipH="1" flipV="1">
              <a:off x="2257" y="952"/>
              <a:ext cx="1709" cy="775"/>
            </a:xfrm>
            <a:prstGeom prst="line">
              <a:avLst/>
            </a:prstGeom>
            <a:ln w="28575" cap="flat" cmpd="sng">
              <a:solidFill>
                <a:srgbClr val="FF0000"/>
              </a:solidFill>
              <a:prstDash val="sysDot"/>
              <a:headEnd type="none" w="med" len="med"/>
              <a:tailEnd type="none" w="med" len="med"/>
            </a:ln>
          </p:spPr>
        </p:sp>
        <p:sp>
          <p:nvSpPr>
            <p:cNvPr id="292886" name="Straight Connector 292885"/>
            <p:cNvSpPr/>
            <p:nvPr/>
          </p:nvSpPr>
          <p:spPr>
            <a:xfrm flipH="1" flipV="1">
              <a:off x="2290" y="970"/>
              <a:ext cx="303" cy="139"/>
            </a:xfrm>
            <a:prstGeom prst="line">
              <a:avLst/>
            </a:prstGeom>
            <a:ln w="9525" cap="flat" cmpd="sng">
              <a:solidFill>
                <a:srgbClr val="FF0000"/>
              </a:solidFill>
              <a:prstDash val="solid"/>
              <a:headEnd type="none" w="med" len="med"/>
              <a:tailEnd type="triangle" w="med" len="med"/>
            </a:ln>
          </p:spPr>
        </p:sp>
      </p:grpSp>
      <p:grpSp>
        <p:nvGrpSpPr>
          <p:cNvPr id="292887" name="Group 292886"/>
          <p:cNvGrpSpPr/>
          <p:nvPr/>
        </p:nvGrpSpPr>
        <p:grpSpPr>
          <a:xfrm>
            <a:off x="1365250" y="2555875"/>
            <a:ext cx="1287463" cy="1449388"/>
            <a:chOff x="1002" y="1805"/>
            <a:chExt cx="1416" cy="1536"/>
          </a:xfrm>
        </p:grpSpPr>
        <p:sp>
          <p:nvSpPr>
            <p:cNvPr id="292888" name="Straight Connector 292887"/>
            <p:cNvSpPr/>
            <p:nvPr/>
          </p:nvSpPr>
          <p:spPr>
            <a:xfrm>
              <a:off x="1402" y="1805"/>
              <a:ext cx="0" cy="0"/>
            </a:xfrm>
            <a:prstGeom prst="line">
              <a:avLst/>
            </a:prstGeom>
            <a:ln w="9525" cap="flat" cmpd="sng">
              <a:solidFill>
                <a:srgbClr val="000000"/>
              </a:solidFill>
              <a:prstDash val="solid"/>
              <a:headEnd type="none" w="med" len="med"/>
              <a:tailEnd type="triangle" w="med" len="med"/>
            </a:ln>
          </p:spPr>
        </p:sp>
        <p:sp>
          <p:nvSpPr>
            <p:cNvPr id="292889" name="Freeform 292888"/>
            <p:cNvSpPr/>
            <p:nvPr/>
          </p:nvSpPr>
          <p:spPr>
            <a:xfrm flipV="1">
              <a:off x="1002" y="1980"/>
              <a:ext cx="256" cy="650"/>
            </a:xfrm>
            <a:custGeom>
              <a:avLst/>
              <a:gdLst>
                <a:gd name="txL" fmla="*/ 0 w 21600"/>
                <a:gd name="txT" fmla="*/ 0 h 21600"/>
                <a:gd name="txR" fmla="*/ 21600 w 21600"/>
                <a:gd name="txB" fmla="*/ 21600 h 21600"/>
              </a:gdLst>
              <a:ahLst/>
              <a:cxnLst>
                <a:cxn ang="270">
                  <a:pos x="0" y="0"/>
                </a:cxn>
                <a:cxn ang="90">
                  <a:pos x="21600" y="21600"/>
                </a:cxn>
                <a:cxn ang="90">
                  <a:pos x="0" y="21600"/>
                </a:cxn>
              </a:cxnLst>
              <a:rect l="txL" t="txT" r="txR" b="txB"/>
              <a:pathLst>
                <a:path w="21600" h="21600" fill="none">
                  <a:moveTo>
                    <a:pt x="0" y="0"/>
                  </a:moveTo>
                  <a:arcTo wR="21600" hR="21600" stAng="-5400000" swAng="5400000"/>
                </a:path>
                <a:path w="21600" h="21600" stroke="0">
                  <a:moveTo>
                    <a:pt x="0" y="0"/>
                  </a:moveTo>
                  <a:arcTo wR="21600" hR="21600" stAng="-5400000" swAng="5400000"/>
                  <a:lnTo>
                    <a:pt x="0" y="21600"/>
                  </a:lnTo>
                  <a:close/>
                </a:path>
              </a:pathLst>
            </a:custGeom>
            <a:noFill/>
            <a:ln w="9525" cap="flat" cmpd="sng">
              <a:solidFill>
                <a:srgbClr val="000000"/>
              </a:solidFill>
              <a:prstDash val="solid"/>
              <a:headEnd type="none" w="med" len="med"/>
              <a:tailEnd type="none" w="med" len="med"/>
            </a:ln>
          </p:spPr>
          <p:txBody>
            <a:bodyPr/>
            <a:p>
              <a:endParaRPr lang="en-US"/>
            </a:p>
          </p:txBody>
        </p:sp>
        <p:sp>
          <p:nvSpPr>
            <p:cNvPr id="292890" name="Freeform 292889"/>
            <p:cNvSpPr/>
            <p:nvPr/>
          </p:nvSpPr>
          <p:spPr>
            <a:xfrm>
              <a:off x="1097" y="2808"/>
              <a:ext cx="405" cy="95"/>
            </a:xfrm>
            <a:custGeom>
              <a:avLst/>
              <a:gdLst>
                <a:gd name="txL" fmla="*/ 0 w 21600"/>
                <a:gd name="txT" fmla="*/ 0 h 21600"/>
                <a:gd name="txR" fmla="*/ 21600 w 21600"/>
                <a:gd name="txB" fmla="*/ 21600 h 21600"/>
              </a:gdLst>
              <a:ahLst/>
              <a:cxnLst>
                <a:cxn ang="270">
                  <a:pos x="0" y="0"/>
                </a:cxn>
                <a:cxn ang="90">
                  <a:pos x="21600" y="21600"/>
                </a:cxn>
                <a:cxn ang="90">
                  <a:pos x="0" y="21600"/>
                </a:cxn>
              </a:cxnLst>
              <a:rect l="txL" t="txT" r="txR" b="txB"/>
              <a:pathLst>
                <a:path w="21600" h="21600" fill="none">
                  <a:moveTo>
                    <a:pt x="0" y="0"/>
                  </a:moveTo>
                  <a:arcTo wR="21600" hR="21600" stAng="-5400000" swAng="5400000"/>
                </a:path>
                <a:path w="21600" h="21600" stroke="0">
                  <a:moveTo>
                    <a:pt x="0" y="0"/>
                  </a:moveTo>
                  <a:arcTo wR="21600" hR="21600" stAng="-5400000" swAng="5400000"/>
                  <a:lnTo>
                    <a:pt x="0" y="21600"/>
                  </a:lnTo>
                  <a:close/>
                </a:path>
              </a:pathLst>
            </a:custGeom>
            <a:noFill/>
            <a:ln w="9525" cap="flat" cmpd="sng">
              <a:solidFill>
                <a:srgbClr val="000000"/>
              </a:solidFill>
              <a:prstDash val="solid"/>
              <a:headEnd type="none" w="med" len="med"/>
              <a:tailEnd type="none" w="med" len="med"/>
            </a:ln>
          </p:spPr>
          <p:txBody>
            <a:bodyPr/>
            <a:p>
              <a:endParaRPr lang="en-US"/>
            </a:p>
          </p:txBody>
        </p:sp>
        <p:sp>
          <p:nvSpPr>
            <p:cNvPr id="292891" name="Oval 292890"/>
            <p:cNvSpPr/>
            <p:nvPr/>
          </p:nvSpPr>
          <p:spPr>
            <a:xfrm>
              <a:off x="1140" y="2342"/>
              <a:ext cx="437" cy="459"/>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292892" name="Oval 292891"/>
            <p:cNvSpPr/>
            <p:nvPr/>
          </p:nvSpPr>
          <p:spPr>
            <a:xfrm>
              <a:off x="1300" y="2352"/>
              <a:ext cx="288" cy="332"/>
            </a:xfrm>
            <a:prstGeom prst="ellipse">
              <a:avLst/>
            </a:prstGeom>
            <a:solidFill>
              <a:srgbClr val="0000FF"/>
            </a:solidFill>
            <a:ln w="9525" cap="flat" cmpd="sng">
              <a:solidFill>
                <a:srgbClr val="000000"/>
              </a:solidFill>
              <a:prstDash val="solid"/>
              <a:headEnd type="none" w="med" len="med"/>
              <a:tailEnd type="none" w="med" len="med"/>
            </a:ln>
          </p:spPr>
          <p:txBody>
            <a:bodyPr/>
            <a:p>
              <a:endParaRPr lang="en-US"/>
            </a:p>
          </p:txBody>
        </p:sp>
        <p:sp>
          <p:nvSpPr>
            <p:cNvPr id="292893" name="Oval 292892"/>
            <p:cNvSpPr/>
            <p:nvPr/>
          </p:nvSpPr>
          <p:spPr>
            <a:xfrm>
              <a:off x="1439" y="2428"/>
              <a:ext cx="143" cy="143"/>
            </a:xfrm>
            <a:prstGeom prst="ellipse">
              <a:avLst/>
            </a:prstGeom>
            <a:solidFill>
              <a:srgbClr val="000000"/>
            </a:solidFill>
            <a:ln w="9525" cap="flat" cmpd="sng">
              <a:solidFill>
                <a:srgbClr val="000000"/>
              </a:solidFill>
              <a:prstDash val="solid"/>
              <a:headEnd type="none" w="med" len="med"/>
              <a:tailEnd type="none" w="med" len="med"/>
            </a:ln>
          </p:spPr>
          <p:txBody>
            <a:bodyPr/>
            <a:p>
              <a:endParaRPr lang="en-US"/>
            </a:p>
          </p:txBody>
        </p:sp>
        <p:sp>
          <p:nvSpPr>
            <p:cNvPr id="292894" name="Text Box 292893"/>
            <p:cNvSpPr txBox="1"/>
            <p:nvPr/>
          </p:nvSpPr>
          <p:spPr>
            <a:xfrm>
              <a:off x="1004" y="2892"/>
              <a:ext cx="1414" cy="449"/>
            </a:xfrm>
            <a:prstGeom prst="rect">
              <a:avLst/>
            </a:prstGeom>
            <a:noFill/>
            <a:ln w="9525">
              <a:noFill/>
            </a:ln>
          </p:spPr>
          <p:txBody>
            <a:bodyPr/>
            <a:p>
              <a:r>
                <a:rPr b="1">
                  <a:cs typeface="Times New Roman" panose="02020603050405020304" pitchFamily="18" charset="0"/>
                </a:rPr>
                <a:t>observer</a:t>
              </a:r>
              <a:endParaRPr b="1">
                <a:cs typeface="Times New Roman" panose="02020603050405020304" pitchFamily="18" charset="0"/>
              </a:endParaRPr>
            </a:p>
          </p:txBody>
        </p:sp>
      </p:grpSp>
      <p:grpSp>
        <p:nvGrpSpPr>
          <p:cNvPr id="292917" name="Group 292916"/>
          <p:cNvGrpSpPr/>
          <p:nvPr/>
        </p:nvGrpSpPr>
        <p:grpSpPr>
          <a:xfrm>
            <a:off x="5249863" y="2308225"/>
            <a:ext cx="1036637" cy="1104900"/>
            <a:chOff x="3307" y="1454"/>
            <a:chExt cx="653" cy="696"/>
          </a:xfrm>
        </p:grpSpPr>
        <p:sp>
          <p:nvSpPr>
            <p:cNvPr id="292881" name="Straight Connector 292880"/>
            <p:cNvSpPr/>
            <p:nvPr/>
          </p:nvSpPr>
          <p:spPr>
            <a:xfrm flipV="1">
              <a:off x="3370" y="1454"/>
              <a:ext cx="0" cy="263"/>
            </a:xfrm>
            <a:prstGeom prst="line">
              <a:avLst/>
            </a:prstGeom>
            <a:ln w="57150" cap="flat" cmpd="sng">
              <a:pattFill prst="narHorz">
                <a:fgClr>
                  <a:srgbClr val="FF00FF"/>
                </a:fgClr>
                <a:bgClr>
                  <a:srgbClr val="FFFFFF"/>
                </a:bgClr>
              </a:pattFill>
              <a:prstDash val="solid"/>
              <a:headEnd type="none" w="med" len="med"/>
              <a:tailEnd type="triangle" w="med" len="med"/>
            </a:ln>
          </p:spPr>
        </p:sp>
        <p:sp>
          <p:nvSpPr>
            <p:cNvPr id="292883" name="Text Box 292882"/>
            <p:cNvSpPr txBox="1"/>
            <p:nvPr/>
          </p:nvSpPr>
          <p:spPr>
            <a:xfrm>
              <a:off x="3307" y="1883"/>
              <a:ext cx="653" cy="267"/>
            </a:xfrm>
            <a:prstGeom prst="rect">
              <a:avLst/>
            </a:prstGeom>
            <a:noFill/>
            <a:ln w="9525">
              <a:noFill/>
            </a:ln>
          </p:spPr>
          <p:txBody>
            <a:bodyPr/>
            <a:p>
              <a:r>
                <a:rPr b="1">
                  <a:cs typeface="Times New Roman" panose="02020603050405020304" pitchFamily="18" charset="0"/>
                </a:rPr>
                <a:t>image</a:t>
              </a:r>
              <a:endParaRPr b="1">
                <a:cs typeface="Times New Roman" panose="02020603050405020304" pitchFamily="18" charset="0"/>
              </a:endParaRPr>
            </a:p>
          </p:txBody>
        </p:sp>
        <p:sp>
          <p:nvSpPr>
            <p:cNvPr id="292895" name="Straight Connector 292894"/>
            <p:cNvSpPr/>
            <p:nvPr/>
          </p:nvSpPr>
          <p:spPr>
            <a:xfrm flipH="1" flipV="1">
              <a:off x="3413" y="1623"/>
              <a:ext cx="75" cy="292"/>
            </a:xfrm>
            <a:prstGeom prst="line">
              <a:avLst/>
            </a:prstGeom>
            <a:ln w="9525" cap="flat" cmpd="sng">
              <a:solidFill>
                <a:srgbClr val="000000"/>
              </a:solidFill>
              <a:prstDash val="solid"/>
              <a:headEnd type="none" w="med" len="med"/>
              <a:tailEnd type="triangle" w="med" len="med"/>
            </a:ln>
          </p:spPr>
        </p:sp>
      </p:grpSp>
      <p:grpSp>
        <p:nvGrpSpPr>
          <p:cNvPr id="292916" name="Group 292915"/>
          <p:cNvGrpSpPr/>
          <p:nvPr/>
        </p:nvGrpSpPr>
        <p:grpSpPr>
          <a:xfrm>
            <a:off x="2409825" y="1903413"/>
            <a:ext cx="1998663" cy="839787"/>
            <a:chOff x="1518" y="1199"/>
            <a:chExt cx="1259" cy="529"/>
          </a:xfrm>
        </p:grpSpPr>
        <p:sp>
          <p:nvSpPr>
            <p:cNvPr id="292875" name="Straight Connector 292874"/>
            <p:cNvSpPr/>
            <p:nvPr/>
          </p:nvSpPr>
          <p:spPr>
            <a:xfrm>
              <a:off x="1518" y="1199"/>
              <a:ext cx="1259" cy="529"/>
            </a:xfrm>
            <a:prstGeom prst="line">
              <a:avLst/>
            </a:prstGeom>
            <a:ln w="28575" cap="flat" cmpd="sng">
              <a:solidFill>
                <a:srgbClr val="0000FF"/>
              </a:solidFill>
              <a:prstDash val="solid"/>
              <a:headEnd type="none" w="med" len="med"/>
              <a:tailEnd type="none" w="med" len="med"/>
            </a:ln>
          </p:spPr>
        </p:sp>
        <p:sp>
          <p:nvSpPr>
            <p:cNvPr id="292896" name="Straight Connector 292895"/>
            <p:cNvSpPr/>
            <p:nvPr/>
          </p:nvSpPr>
          <p:spPr>
            <a:xfrm>
              <a:off x="1986" y="1395"/>
              <a:ext cx="264" cy="100"/>
            </a:xfrm>
            <a:prstGeom prst="line">
              <a:avLst/>
            </a:prstGeom>
            <a:ln w="9525" cap="flat" cmpd="sng">
              <a:solidFill>
                <a:srgbClr val="0000FF"/>
              </a:solidFill>
              <a:prstDash val="solid"/>
              <a:headEnd type="none" w="med" len="med"/>
              <a:tailEnd type="triangle" w="med" len="med"/>
            </a:ln>
          </p:spPr>
        </p:sp>
      </p:grpSp>
      <p:grpSp>
        <p:nvGrpSpPr>
          <p:cNvPr id="292914" name="Group 292913"/>
          <p:cNvGrpSpPr/>
          <p:nvPr/>
        </p:nvGrpSpPr>
        <p:grpSpPr>
          <a:xfrm>
            <a:off x="1423988" y="1741488"/>
            <a:ext cx="3035300" cy="479425"/>
            <a:chOff x="897" y="1097"/>
            <a:chExt cx="1912" cy="302"/>
          </a:xfrm>
        </p:grpSpPr>
        <p:sp>
          <p:nvSpPr>
            <p:cNvPr id="292900" name="Straight Connector 292899"/>
            <p:cNvSpPr/>
            <p:nvPr/>
          </p:nvSpPr>
          <p:spPr>
            <a:xfrm flipH="1" flipV="1">
              <a:off x="897" y="1097"/>
              <a:ext cx="1912" cy="302"/>
            </a:xfrm>
            <a:prstGeom prst="line">
              <a:avLst/>
            </a:prstGeom>
            <a:ln w="28575" cap="flat" cmpd="sng">
              <a:solidFill>
                <a:schemeClr val="folHlink"/>
              </a:solidFill>
              <a:prstDash val="solid"/>
              <a:headEnd type="none" w="med" len="med"/>
              <a:tailEnd type="none" w="med" len="med"/>
            </a:ln>
          </p:spPr>
        </p:sp>
        <p:sp>
          <p:nvSpPr>
            <p:cNvPr id="292901" name="Straight Connector 292900"/>
            <p:cNvSpPr/>
            <p:nvPr/>
          </p:nvSpPr>
          <p:spPr>
            <a:xfrm>
              <a:off x="2151" y="1298"/>
              <a:ext cx="308" cy="43"/>
            </a:xfrm>
            <a:prstGeom prst="line">
              <a:avLst/>
            </a:prstGeom>
            <a:ln w="9525" cap="flat" cmpd="sng">
              <a:solidFill>
                <a:schemeClr val="folHlink"/>
              </a:solidFill>
              <a:prstDash val="solid"/>
              <a:headEnd type="none" w="med" len="med"/>
              <a:tailEnd type="triangle" w="med" len="med"/>
            </a:ln>
          </p:spPr>
        </p:sp>
      </p:grpSp>
      <p:grpSp>
        <p:nvGrpSpPr>
          <p:cNvPr id="292915" name="Group 292914"/>
          <p:cNvGrpSpPr/>
          <p:nvPr/>
        </p:nvGrpSpPr>
        <p:grpSpPr>
          <a:xfrm>
            <a:off x="1592263" y="1774825"/>
            <a:ext cx="6342062" cy="969963"/>
            <a:chOff x="1003" y="1118"/>
            <a:chExt cx="3995" cy="611"/>
          </a:xfrm>
        </p:grpSpPr>
        <p:sp>
          <p:nvSpPr>
            <p:cNvPr id="292899" name="Straight Connector 292898"/>
            <p:cNvSpPr/>
            <p:nvPr/>
          </p:nvSpPr>
          <p:spPr>
            <a:xfrm flipH="1" flipV="1">
              <a:off x="1520" y="1198"/>
              <a:ext cx="3478" cy="531"/>
            </a:xfrm>
            <a:prstGeom prst="line">
              <a:avLst/>
            </a:prstGeom>
            <a:ln w="28575" cap="flat" cmpd="sng">
              <a:solidFill>
                <a:schemeClr val="folHlink"/>
              </a:solidFill>
              <a:prstDash val="sysDot"/>
              <a:headEnd type="none" w="med" len="med"/>
              <a:tailEnd type="none" w="med" len="med"/>
            </a:ln>
          </p:spPr>
        </p:sp>
        <p:sp>
          <p:nvSpPr>
            <p:cNvPr id="292902" name="Straight Connector 292901"/>
            <p:cNvSpPr/>
            <p:nvPr/>
          </p:nvSpPr>
          <p:spPr>
            <a:xfrm>
              <a:off x="1003" y="1118"/>
              <a:ext cx="309" cy="44"/>
            </a:xfrm>
            <a:prstGeom prst="line">
              <a:avLst/>
            </a:prstGeom>
            <a:ln w="9525" cap="flat" cmpd="sng">
              <a:solidFill>
                <a:schemeClr val="folHlink"/>
              </a:solidFill>
              <a:prstDash val="solid"/>
              <a:headEnd type="triangle" w="med" len="med"/>
              <a:tailEnd type="none" w="med" len="med"/>
            </a:ln>
          </p:spPr>
        </p:sp>
      </p:grpSp>
      <p:sp>
        <p:nvSpPr>
          <p:cNvPr id="292903" name="Rectangle 292902"/>
          <p:cNvSpPr/>
          <p:nvPr/>
        </p:nvSpPr>
        <p:spPr>
          <a:xfrm>
            <a:off x="97155" y="4369435"/>
            <a:ext cx="5785485" cy="1753235"/>
          </a:xfrm>
          <a:prstGeom prst="rect">
            <a:avLst/>
          </a:prstGeom>
          <a:noFill/>
          <a:ln w="9525">
            <a:noFill/>
          </a:ln>
        </p:spPr>
        <p:txBody>
          <a:bodyPr wrap="square" anchor="ctr" anchorCtr="0">
            <a:spAutoFit/>
          </a:bodyPr>
          <a:p>
            <a:pPr defTabSz="914400" eaLnBrk="0" hangingPunct="0">
              <a:tabLst>
                <a:tab pos="457200" algn="l"/>
              </a:tabLst>
            </a:pPr>
            <a:r>
              <a:rPr b="1">
                <a:solidFill>
                  <a:srgbClr val="000000"/>
                </a:solidFill>
                <a:cs typeface="Times New Roman" panose="02020603050405020304" pitchFamily="18" charset="0"/>
              </a:rPr>
              <a:t>Use:</a:t>
            </a:r>
            <a:r>
              <a:rPr>
                <a:solidFill>
                  <a:srgbClr val="000000"/>
                </a:solidFill>
                <a:cs typeface="Times New Roman" panose="02020603050405020304" pitchFamily="18" charset="0"/>
              </a:rPr>
              <a:t> 	Security mirrors</a:t>
            </a:r>
            <a:endParaRPr>
              <a:solidFill>
                <a:srgbClr val="000000"/>
              </a:solidFill>
              <a:cs typeface="Times New Roman" panose="02020603050405020304" pitchFamily="18" charset="0"/>
            </a:endParaRPr>
          </a:p>
          <a:p>
            <a:pPr defTabSz="914400" eaLnBrk="0" hangingPunct="0">
              <a:tabLst>
                <a:tab pos="457200" algn="l"/>
              </a:tabLst>
            </a:pPr>
            <a:r>
              <a:rPr b="1">
                <a:solidFill>
                  <a:srgbClr val="000000"/>
                </a:solidFill>
                <a:cs typeface="Times New Roman" panose="02020603050405020304" pitchFamily="18" charset="0"/>
              </a:rPr>
              <a:t>The image formed is:</a:t>
            </a:r>
            <a:endParaRPr b="1"/>
          </a:p>
          <a:p>
            <a:pPr defTabSz="914400" eaLnBrk="0" hangingPunct="0">
              <a:tabLst>
                <a:tab pos="457200" algn="l"/>
              </a:tabLst>
            </a:pPr>
            <a:r>
              <a:rPr b="1"/>
              <a:t>		</a:t>
            </a:r>
            <a:r>
              <a:rPr>
                <a:solidFill>
                  <a:srgbClr val="000000"/>
                </a:solidFill>
                <a:cs typeface="Times New Roman" panose="02020603050405020304" pitchFamily="18" charset="0"/>
              </a:rPr>
              <a:t>Smaller than the object</a:t>
            </a:r>
            <a:endParaRPr>
              <a:solidFill>
                <a:srgbClr val="000000"/>
              </a:solidFill>
              <a:cs typeface="Times New Roman" panose="02020603050405020304" pitchFamily="18" charset="0"/>
            </a:endParaRPr>
          </a:p>
          <a:p>
            <a:pPr defTabSz="914400" eaLnBrk="0" hangingPunct="0">
              <a:tabLst>
                <a:tab pos="457200" algn="l"/>
              </a:tabLst>
            </a:pPr>
            <a:r>
              <a:rPr>
                <a:solidFill>
                  <a:srgbClr val="000000"/>
                </a:solidFill>
                <a:cs typeface="Times New Roman" panose="02020603050405020304" pitchFamily="18" charset="0"/>
              </a:rPr>
              <a:t>		On the other side of the mirror from the object</a:t>
            </a:r>
            <a:endParaRPr>
              <a:solidFill>
                <a:srgbClr val="000000"/>
              </a:solidFill>
              <a:cs typeface="Times New Roman" panose="02020603050405020304" pitchFamily="18" charset="0"/>
            </a:endParaRPr>
          </a:p>
          <a:p>
            <a:pPr defTabSz="914400" eaLnBrk="0" hangingPunct="0">
              <a:tabLst>
                <a:tab pos="457200" algn="l"/>
              </a:tabLst>
            </a:pPr>
            <a:r>
              <a:rPr>
                <a:solidFill>
                  <a:srgbClr val="000000"/>
                </a:solidFill>
                <a:cs typeface="Times New Roman" panose="02020603050405020304" pitchFamily="18" charset="0"/>
              </a:rPr>
              <a:t>		Upright</a:t>
            </a:r>
            <a:endParaRPr>
              <a:solidFill>
                <a:srgbClr val="000000"/>
              </a:solidFill>
              <a:cs typeface="Times New Roman" panose="02020603050405020304" pitchFamily="18" charset="0"/>
            </a:endParaRPr>
          </a:p>
          <a:p>
            <a:pPr defTabSz="914400" eaLnBrk="0" hangingPunct="0">
              <a:tabLst>
                <a:tab pos="457200" algn="l"/>
              </a:tabLst>
            </a:pPr>
            <a:r>
              <a:rPr>
                <a:solidFill>
                  <a:srgbClr val="000000"/>
                </a:solidFill>
                <a:cs typeface="Times New Roman" panose="02020603050405020304" pitchFamily="18" charset="0"/>
              </a:rPr>
              <a:t>		Virtual</a:t>
            </a:r>
            <a:endParaRPr>
              <a:solidFill>
                <a:srgbClr val="000000"/>
              </a:solidFill>
              <a:cs typeface="Times New Roman" panose="02020603050405020304" pitchFamily="18" charset="0"/>
            </a:endParaRPr>
          </a:p>
        </p:txBody>
      </p:sp>
      <p:sp>
        <p:nvSpPr>
          <p:cNvPr id="292909" name="Text Box 292908"/>
          <p:cNvSpPr txBox="1"/>
          <p:nvPr/>
        </p:nvSpPr>
        <p:spPr>
          <a:xfrm>
            <a:off x="6067425" y="5904548"/>
            <a:ext cx="2551113" cy="645160"/>
          </a:xfrm>
          <a:prstGeom prst="rect">
            <a:avLst/>
          </a:prstGeom>
          <a:noFill/>
          <a:ln w="9525">
            <a:noFill/>
          </a:ln>
        </p:spPr>
        <p:txBody>
          <a:bodyPr>
            <a:spAutoFit/>
          </a:bodyPr>
          <a:p>
            <a:pPr>
              <a:spcBef>
                <a:spcPct val="50000"/>
              </a:spcBef>
            </a:pPr>
            <a:r>
              <a:rPr b="1"/>
              <a:t>Convex mirrors give a wide field of view</a:t>
            </a:r>
            <a:endParaRPr b="1"/>
          </a:p>
        </p:txBody>
      </p:sp>
      <p:pic>
        <p:nvPicPr>
          <p:cNvPr id="3" name="Content Placeholder 2"/>
          <p:cNvPicPr>
            <a:picLocks noChangeAspect="1"/>
          </p:cNvPicPr>
          <p:nvPr>
            <p:ph idx="1"/>
          </p:nvPr>
        </p:nvPicPr>
        <p:blipFill>
          <a:blip r:embed="rId1"/>
          <a:stretch>
            <a:fillRect/>
          </a:stretch>
        </p:blipFill>
        <p:spPr>
          <a:xfrm>
            <a:off x="5864860" y="3721735"/>
            <a:ext cx="3282315" cy="21831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28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29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29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29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29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29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29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29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9287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9287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9288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9288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9291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92903">
                                            <p:txEl>
                                              <p:charRg st="0" end="23"/>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92903">
                                            <p:txEl>
                                              <p:charRg st="23" end="44"/>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92903">
                                            <p:txEl>
                                              <p:charRg st="44" end="70"/>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92903">
                                            <p:txEl>
                                              <p:charRg st="70" end="124"/>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92903">
                                            <p:txEl>
                                              <p:charRg st="124" end="134"/>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92903">
                                            <p:txEl>
                                              <p:charRg st="134" end="144"/>
                                            </p:tx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92909"/>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70" grpId="0"/>
      <p:bldP spid="292909"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8658" name="Title 198657"/>
          <p:cNvSpPr/>
          <p:nvPr>
            <p:ph type="title"/>
          </p:nvPr>
        </p:nvSpPr>
        <p:spPr>
          <a:solidFill>
            <a:schemeClr val="accent2"/>
          </a:solidFill>
          <a:ln>
            <a:noFill/>
          </a:ln>
        </p:spPr>
        <p:txBody>
          <a:bodyPr/>
          <a:p>
            <a:r>
              <a:t>Mirror definitions</a:t>
            </a:r>
          </a:p>
        </p:txBody>
      </p:sp>
      <p:sp>
        <p:nvSpPr>
          <p:cNvPr id="198659" name="Rectangle 198658"/>
          <p:cNvSpPr/>
          <p:nvPr/>
        </p:nvSpPr>
        <p:spPr>
          <a:xfrm>
            <a:off x="684213" y="919480"/>
            <a:ext cx="7991475" cy="5015865"/>
          </a:xfrm>
          <a:prstGeom prst="rect">
            <a:avLst/>
          </a:prstGeom>
          <a:noFill/>
          <a:ln w="9525">
            <a:noFill/>
          </a:ln>
        </p:spPr>
        <p:txBody>
          <a:bodyPr anchor="ctr" anchorCtr="0">
            <a:spAutoFit/>
          </a:bodyPr>
          <a:p>
            <a:r>
              <a:rPr sz="2000" b="1"/>
              <a:t>The </a:t>
            </a:r>
            <a:r>
              <a:rPr sz="2000" b="1">
                <a:solidFill>
                  <a:srgbClr val="FF3300"/>
                </a:solidFill>
              </a:rPr>
              <a:t>principal axis</a:t>
            </a:r>
            <a:r>
              <a:rPr sz="2000" b="1"/>
              <a:t> is a construction line that is perpendicular to and passes through the centre of the mirror, O.</a:t>
            </a:r>
            <a:endParaRPr sz="2000"/>
          </a:p>
          <a:p>
            <a:endParaRPr sz="2000" b="1"/>
          </a:p>
          <a:p>
            <a:r>
              <a:rPr sz="2000" b="1"/>
              <a:t>The </a:t>
            </a:r>
            <a:r>
              <a:rPr sz="2000" b="1">
                <a:solidFill>
                  <a:srgbClr val="FF3300"/>
                </a:solidFill>
              </a:rPr>
              <a:t>principal focus, F</a:t>
            </a:r>
            <a:r>
              <a:rPr sz="2000" b="1"/>
              <a:t> is the point through which all rays travelling parallel to the principal axis before reflection pass through or appear to come from after reflection.</a:t>
            </a:r>
            <a:endParaRPr sz="2000"/>
          </a:p>
          <a:p>
            <a:endParaRPr sz="2000" b="1"/>
          </a:p>
          <a:p>
            <a:r>
              <a:rPr sz="2000" b="1"/>
              <a:t>The </a:t>
            </a:r>
            <a:r>
              <a:rPr sz="2000" b="1">
                <a:solidFill>
                  <a:srgbClr val="FF3300"/>
                </a:solidFill>
              </a:rPr>
              <a:t>focal length, </a:t>
            </a:r>
            <a:r>
              <a:rPr sz="2000" b="1" i="1">
                <a:solidFill>
                  <a:srgbClr val="FF3300"/>
                </a:solidFill>
              </a:rPr>
              <a:t>f</a:t>
            </a:r>
            <a:r>
              <a:rPr sz="2000" b="1"/>
              <a:t>  is the distance from the centre of the mirror, O to the principal focus, F.</a:t>
            </a:r>
            <a:endParaRPr sz="2000"/>
          </a:p>
          <a:p>
            <a:endParaRPr sz="2000" b="1"/>
          </a:p>
          <a:p>
            <a:r>
              <a:rPr sz="2000" b="1"/>
              <a:t>The </a:t>
            </a:r>
            <a:r>
              <a:rPr sz="2000" b="1">
                <a:solidFill>
                  <a:srgbClr val="FF3300"/>
                </a:solidFill>
              </a:rPr>
              <a:t>centre of curvature, C</a:t>
            </a:r>
            <a:r>
              <a:rPr sz="2000" b="1"/>
              <a:t> is the centre of the circle of which the surface of the mirror is a part. </a:t>
            </a:r>
            <a:endParaRPr sz="2000" b="1"/>
          </a:p>
          <a:p>
            <a:endParaRPr sz="2000" b="1"/>
          </a:p>
          <a:p>
            <a:r>
              <a:rPr sz="2000" b="1"/>
              <a:t>The </a:t>
            </a:r>
            <a:r>
              <a:rPr sz="2000" b="1">
                <a:solidFill>
                  <a:srgbClr val="FF3300"/>
                </a:solidFill>
              </a:rPr>
              <a:t>radius of curvature, </a:t>
            </a:r>
            <a:r>
              <a:rPr sz="2000" b="1" i="1">
                <a:solidFill>
                  <a:srgbClr val="FF3300"/>
                </a:solidFill>
              </a:rPr>
              <a:t>r</a:t>
            </a:r>
            <a:r>
              <a:rPr sz="2000" b="1">
                <a:solidFill>
                  <a:srgbClr val="FF3300"/>
                </a:solidFill>
              </a:rPr>
              <a:t>  </a:t>
            </a:r>
            <a:r>
              <a:rPr sz="2000" b="1"/>
              <a:t>is the distance along the principal axis between the centre of the mirror, O and the centre of curvature and equal to</a:t>
            </a:r>
            <a:r>
              <a:rPr sz="2000" b="1">
                <a:solidFill>
                  <a:srgbClr val="FF3300"/>
                </a:solidFill>
              </a:rPr>
              <a:t> </a:t>
            </a:r>
            <a:r>
              <a:rPr sz="2000" b="1">
                <a:solidFill>
                  <a:schemeClr val="accent2"/>
                </a:solidFill>
              </a:rPr>
              <a:t>TWICE</a:t>
            </a:r>
            <a:r>
              <a:rPr sz="2000" b="1"/>
              <a:t> the focal length, </a:t>
            </a:r>
            <a:r>
              <a:rPr sz="2000" b="1" i="1"/>
              <a:t>f </a:t>
            </a:r>
            <a:r>
              <a:rPr sz="2000" b="1"/>
              <a:t>of the mirror.</a:t>
            </a:r>
            <a:endParaRPr sz="2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8659">
                                            <p:txEl>
                                              <p:charRg st="0" end="11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8659">
                                            <p:txEl>
                                              <p:charRg st="116" end="28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8659">
                                            <p:txEl>
                                              <p:charRg st="290" end="38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8659">
                                            <p:txEl>
                                              <p:charRg st="388" end="49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8659">
                                            <p:txEl>
                                              <p:charRg st="491" end="67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61" name="Title 2049"/>
          <p:cNvSpPr>
            <a:spLocks noGrp="1"/>
          </p:cNvSpPr>
          <p:nvPr>
            <p:ph type="ctrTitle"/>
          </p:nvPr>
        </p:nvSpPr>
        <p:spPr>
          <a:xfrm>
            <a:off x="563563" y="1782763"/>
            <a:ext cx="7772400" cy="1882775"/>
          </a:xfrm>
          <a:solidFill>
            <a:srgbClr val="C00000"/>
          </a:solidFill>
        </p:spPr>
        <p:txBody>
          <a:bodyPr anchor="ctr" anchorCtr="0"/>
          <a:p>
            <a:pPr defTabSz="914400">
              <a:buNone/>
            </a:pPr>
            <a:r>
              <a:rPr lang="en-US" altLang="en-US" sz="6600" kern="1200" baseline="0" dirty="0">
                <a:latin typeface="+mj-lt"/>
                <a:ea typeface="+mj-ea"/>
                <a:cs typeface="+mj-cs"/>
              </a:rPr>
              <a:t>Concave mirrors</a:t>
            </a:r>
            <a:endParaRPr lang="en-US" altLang="en-US" sz="6600" kern="1200" baseline="0" dirty="0">
              <a:latin typeface="+mj-lt"/>
              <a:ea typeface="+mj-ea"/>
              <a:cs typeface="+mj-cs"/>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19685" y="3571875"/>
            <a:ext cx="1824355" cy="3243580"/>
          </a:xfrm>
          <a:prstGeom prst="rect">
            <a:avLst/>
          </a:prstGeom>
        </p:spPr>
      </p:pic>
      <p:grpSp>
        <p:nvGrpSpPr>
          <p:cNvPr id="176130" name="Group 176129"/>
          <p:cNvGrpSpPr/>
          <p:nvPr/>
        </p:nvGrpSpPr>
        <p:grpSpPr>
          <a:xfrm>
            <a:off x="6322695" y="1314450"/>
            <a:ext cx="673100" cy="3016250"/>
            <a:chOff x="4984" y="1440"/>
            <a:chExt cx="424" cy="1900"/>
          </a:xfrm>
        </p:grpSpPr>
        <p:sp>
          <p:nvSpPr>
            <p:cNvPr id="176131" name="Moon 176130"/>
            <p:cNvSpPr/>
            <p:nvPr/>
          </p:nvSpPr>
          <p:spPr>
            <a:xfrm flipH="1">
              <a:off x="4984" y="1450"/>
              <a:ext cx="256" cy="1878"/>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176132" name="Moon 176131"/>
            <p:cNvSpPr/>
            <p:nvPr/>
          </p:nvSpPr>
          <p:spPr>
            <a:xfrm flipH="1">
              <a:off x="5056" y="1440"/>
              <a:ext cx="352" cy="1900"/>
            </a:xfrm>
            <a:prstGeom prst="moon">
              <a:avLst>
                <a:gd name="adj" fmla="val 50000"/>
              </a:avLst>
            </a:prstGeom>
            <a:solidFill>
              <a:schemeClr val="bg1"/>
            </a:solidFill>
            <a:ln w="9525">
              <a:noFill/>
            </a:ln>
          </p:spPr>
          <p:txBody>
            <a:bodyPr/>
            <a:p>
              <a:endParaRPr lang="en-US"/>
            </a:p>
          </p:txBody>
        </p:sp>
      </p:grpSp>
      <p:sp>
        <p:nvSpPr>
          <p:cNvPr id="176133" name="Title 176132"/>
          <p:cNvSpPr/>
          <p:nvPr>
            <p:ph type="title"/>
          </p:nvPr>
        </p:nvSpPr>
        <p:spPr>
          <a:solidFill>
            <a:schemeClr val="accent2"/>
          </a:solidFill>
          <a:ln>
            <a:noFill/>
          </a:ln>
        </p:spPr>
        <p:txBody>
          <a:bodyPr/>
          <a:p>
            <a:r>
              <a:t>Concave mirror</a:t>
            </a:r>
          </a:p>
        </p:txBody>
      </p:sp>
      <p:sp>
        <p:nvSpPr>
          <p:cNvPr id="176134" name="Rectangle 176133"/>
          <p:cNvSpPr/>
          <p:nvPr/>
        </p:nvSpPr>
        <p:spPr>
          <a:xfrm>
            <a:off x="1120617" y="744538"/>
            <a:ext cx="6824345" cy="460375"/>
          </a:xfrm>
          <a:prstGeom prst="rect">
            <a:avLst/>
          </a:prstGeom>
          <a:noFill/>
          <a:ln w="9525">
            <a:noFill/>
          </a:ln>
        </p:spPr>
        <p:txBody>
          <a:bodyPr wrap="none" anchor="ctr" anchorCtr="0">
            <a:spAutoFit/>
          </a:bodyPr>
          <a:p>
            <a:pPr algn="ctr"/>
            <a:r>
              <a:rPr sz="2400" b="1"/>
              <a:t>A concave mirror is like the inside of a spoon.</a:t>
            </a:r>
            <a:endParaRPr sz="2400" b="1"/>
          </a:p>
        </p:txBody>
      </p:sp>
      <p:sp>
        <p:nvSpPr>
          <p:cNvPr id="176135" name="Straight Connector 176134"/>
          <p:cNvSpPr/>
          <p:nvPr/>
        </p:nvSpPr>
        <p:spPr>
          <a:xfrm>
            <a:off x="1699895" y="2746375"/>
            <a:ext cx="6188075" cy="22225"/>
          </a:xfrm>
          <a:prstGeom prst="line">
            <a:avLst/>
          </a:prstGeom>
          <a:ln w="19050" cap="flat" cmpd="sng">
            <a:solidFill>
              <a:srgbClr val="000000"/>
            </a:solidFill>
            <a:prstDash val="sysDot"/>
            <a:headEnd type="none" w="med" len="med"/>
            <a:tailEnd type="none" w="med" len="med"/>
          </a:ln>
        </p:spPr>
      </p:sp>
      <p:grpSp>
        <p:nvGrpSpPr>
          <p:cNvPr id="176165" name="Group 176164"/>
          <p:cNvGrpSpPr/>
          <p:nvPr/>
        </p:nvGrpSpPr>
        <p:grpSpPr>
          <a:xfrm>
            <a:off x="1682433" y="1560513"/>
            <a:ext cx="4786312" cy="11112"/>
            <a:chOff x="1069" y="1247"/>
            <a:chExt cx="3015" cy="7"/>
          </a:xfrm>
        </p:grpSpPr>
        <p:sp>
          <p:nvSpPr>
            <p:cNvPr id="176136" name="Straight Connector 176135"/>
            <p:cNvSpPr/>
            <p:nvPr/>
          </p:nvSpPr>
          <p:spPr>
            <a:xfrm flipV="1">
              <a:off x="1069" y="1247"/>
              <a:ext cx="3015" cy="7"/>
            </a:xfrm>
            <a:prstGeom prst="line">
              <a:avLst/>
            </a:prstGeom>
            <a:ln w="28575" cap="flat" cmpd="sng">
              <a:solidFill>
                <a:srgbClr val="FF0000"/>
              </a:solidFill>
              <a:prstDash val="solid"/>
              <a:headEnd type="none" w="med" len="med"/>
              <a:tailEnd type="none" w="med" len="med"/>
            </a:ln>
          </p:spPr>
        </p:sp>
        <p:sp>
          <p:nvSpPr>
            <p:cNvPr id="176138" name="Straight Connector 176137"/>
            <p:cNvSpPr/>
            <p:nvPr/>
          </p:nvSpPr>
          <p:spPr>
            <a:xfrm>
              <a:off x="2537" y="1247"/>
              <a:ext cx="375" cy="0"/>
            </a:xfrm>
            <a:prstGeom prst="line">
              <a:avLst/>
            </a:prstGeom>
            <a:ln w="9525" cap="flat" cmpd="sng">
              <a:solidFill>
                <a:srgbClr val="FF0000"/>
              </a:solidFill>
              <a:prstDash val="solid"/>
              <a:headEnd type="none" w="med" len="med"/>
              <a:tailEnd type="triangle" w="med" len="med"/>
            </a:ln>
          </p:spPr>
        </p:sp>
      </p:grpSp>
      <p:grpSp>
        <p:nvGrpSpPr>
          <p:cNvPr id="176166" name="Group 176165"/>
          <p:cNvGrpSpPr/>
          <p:nvPr/>
        </p:nvGrpSpPr>
        <p:grpSpPr>
          <a:xfrm>
            <a:off x="2422208" y="1549400"/>
            <a:ext cx="4046537" cy="2349500"/>
            <a:chOff x="1535" y="1240"/>
            <a:chExt cx="2549" cy="1480"/>
          </a:xfrm>
        </p:grpSpPr>
        <p:sp>
          <p:nvSpPr>
            <p:cNvPr id="176137" name="Straight Connector 176136"/>
            <p:cNvSpPr/>
            <p:nvPr/>
          </p:nvSpPr>
          <p:spPr>
            <a:xfrm flipH="1">
              <a:off x="1535" y="1240"/>
              <a:ext cx="2549" cy="1480"/>
            </a:xfrm>
            <a:prstGeom prst="line">
              <a:avLst/>
            </a:prstGeom>
            <a:ln w="28575" cap="flat" cmpd="sng">
              <a:solidFill>
                <a:srgbClr val="FF0000"/>
              </a:solidFill>
              <a:prstDash val="solid"/>
              <a:headEnd type="none" w="med" len="med"/>
              <a:tailEnd type="none" w="med" len="med"/>
            </a:ln>
          </p:spPr>
        </p:sp>
        <p:sp>
          <p:nvSpPr>
            <p:cNvPr id="176139" name="Straight Connector 176138"/>
            <p:cNvSpPr/>
            <p:nvPr/>
          </p:nvSpPr>
          <p:spPr>
            <a:xfrm flipH="1">
              <a:off x="1689" y="2447"/>
              <a:ext cx="319" cy="182"/>
            </a:xfrm>
            <a:prstGeom prst="line">
              <a:avLst/>
            </a:prstGeom>
            <a:ln w="9525" cap="flat" cmpd="sng">
              <a:solidFill>
                <a:srgbClr val="FF0000"/>
              </a:solidFill>
              <a:prstDash val="solid"/>
              <a:headEnd type="none" w="med" len="med"/>
              <a:tailEnd type="triangle" w="med" len="med"/>
            </a:ln>
          </p:spPr>
        </p:sp>
      </p:grpSp>
      <p:grpSp>
        <p:nvGrpSpPr>
          <p:cNvPr id="176168" name="Group 176167"/>
          <p:cNvGrpSpPr/>
          <p:nvPr/>
        </p:nvGrpSpPr>
        <p:grpSpPr>
          <a:xfrm>
            <a:off x="1998345" y="2281238"/>
            <a:ext cx="4651375" cy="908050"/>
            <a:chOff x="1268" y="1701"/>
            <a:chExt cx="2930" cy="572"/>
          </a:xfrm>
        </p:grpSpPr>
        <p:sp>
          <p:nvSpPr>
            <p:cNvPr id="176141" name="Straight Connector 176140"/>
            <p:cNvSpPr/>
            <p:nvPr/>
          </p:nvSpPr>
          <p:spPr>
            <a:xfrm flipH="1" flipV="1">
              <a:off x="1268" y="1701"/>
              <a:ext cx="2930" cy="572"/>
            </a:xfrm>
            <a:prstGeom prst="line">
              <a:avLst/>
            </a:prstGeom>
            <a:ln w="28575" cap="flat" cmpd="sng">
              <a:solidFill>
                <a:srgbClr val="0000FF"/>
              </a:solidFill>
              <a:prstDash val="solid"/>
              <a:headEnd type="none" w="med" len="med"/>
              <a:tailEnd type="none" w="med" len="med"/>
            </a:ln>
          </p:spPr>
        </p:sp>
        <p:sp>
          <p:nvSpPr>
            <p:cNvPr id="176142" name="Straight Connector 176141"/>
            <p:cNvSpPr/>
            <p:nvPr/>
          </p:nvSpPr>
          <p:spPr>
            <a:xfrm flipH="1" flipV="1">
              <a:off x="1473" y="1743"/>
              <a:ext cx="313" cy="62"/>
            </a:xfrm>
            <a:prstGeom prst="line">
              <a:avLst/>
            </a:prstGeom>
            <a:ln w="9525" cap="flat" cmpd="sng">
              <a:solidFill>
                <a:srgbClr val="0000FF"/>
              </a:solidFill>
              <a:prstDash val="solid"/>
              <a:headEnd type="none" w="med" len="med"/>
              <a:tailEnd type="triangle" w="med" len="med"/>
            </a:ln>
          </p:spPr>
        </p:sp>
      </p:grpSp>
      <p:grpSp>
        <p:nvGrpSpPr>
          <p:cNvPr id="176167" name="Group 176166"/>
          <p:cNvGrpSpPr/>
          <p:nvPr/>
        </p:nvGrpSpPr>
        <p:grpSpPr>
          <a:xfrm>
            <a:off x="1645920" y="3211513"/>
            <a:ext cx="5003800" cy="1587"/>
            <a:chOff x="1046" y="2287"/>
            <a:chExt cx="3152" cy="1"/>
          </a:xfrm>
        </p:grpSpPr>
        <p:sp>
          <p:nvSpPr>
            <p:cNvPr id="176140" name="Straight Connector 176139"/>
            <p:cNvSpPr/>
            <p:nvPr/>
          </p:nvSpPr>
          <p:spPr>
            <a:xfrm>
              <a:off x="1046" y="2287"/>
              <a:ext cx="3152" cy="0"/>
            </a:xfrm>
            <a:prstGeom prst="line">
              <a:avLst/>
            </a:prstGeom>
            <a:ln w="28575" cap="flat" cmpd="sng">
              <a:solidFill>
                <a:srgbClr val="0000FF"/>
              </a:solidFill>
              <a:prstDash val="solid"/>
              <a:headEnd type="none" w="med" len="med"/>
              <a:tailEnd type="none" w="med" len="med"/>
            </a:ln>
          </p:spPr>
        </p:sp>
        <p:sp>
          <p:nvSpPr>
            <p:cNvPr id="176143" name="Straight Connector 176142"/>
            <p:cNvSpPr/>
            <p:nvPr/>
          </p:nvSpPr>
          <p:spPr>
            <a:xfrm>
              <a:off x="1296" y="2288"/>
              <a:ext cx="370" cy="0"/>
            </a:xfrm>
            <a:prstGeom prst="line">
              <a:avLst/>
            </a:prstGeom>
            <a:ln w="9525" cap="flat" cmpd="sng">
              <a:solidFill>
                <a:srgbClr val="0000FF"/>
              </a:solidFill>
              <a:prstDash val="solid"/>
              <a:headEnd type="none" w="med" len="med"/>
              <a:tailEnd type="triangle" w="med" len="med"/>
            </a:ln>
          </p:spPr>
        </p:sp>
      </p:grpSp>
      <p:sp>
        <p:nvSpPr>
          <p:cNvPr id="176147" name="Oval 176146"/>
          <p:cNvSpPr/>
          <p:nvPr/>
        </p:nvSpPr>
        <p:spPr>
          <a:xfrm>
            <a:off x="6595745" y="2708275"/>
            <a:ext cx="144463" cy="155575"/>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176150" name="Text Box 176149"/>
          <p:cNvSpPr txBox="1"/>
          <p:nvPr/>
        </p:nvSpPr>
        <p:spPr>
          <a:xfrm>
            <a:off x="7064058" y="3128963"/>
            <a:ext cx="1003300" cy="925512"/>
          </a:xfrm>
          <a:prstGeom prst="rect">
            <a:avLst/>
          </a:prstGeom>
          <a:noFill/>
          <a:ln w="9525">
            <a:noFill/>
          </a:ln>
        </p:spPr>
        <p:txBody>
          <a:bodyPr/>
          <a:p>
            <a:r>
              <a:rPr b="1">
                <a:latin typeface="Times New Roman" panose="02020603050405020304" pitchFamily="18" charset="0"/>
              </a:rPr>
              <a:t>centre</a:t>
            </a:r>
            <a:endParaRPr b="1">
              <a:latin typeface="Times New Roman" panose="02020603050405020304" pitchFamily="18" charset="0"/>
            </a:endParaRPr>
          </a:p>
          <a:p>
            <a:r>
              <a:rPr b="1">
                <a:latin typeface="Times New Roman" panose="02020603050405020304" pitchFamily="18" charset="0"/>
              </a:rPr>
              <a:t>of the mirror</a:t>
            </a:r>
            <a:endParaRPr b="1">
              <a:latin typeface="Times New Roman" panose="02020603050405020304" pitchFamily="18" charset="0"/>
            </a:endParaRPr>
          </a:p>
        </p:txBody>
      </p:sp>
      <p:sp>
        <p:nvSpPr>
          <p:cNvPr id="176153" name="Text Box 176152"/>
          <p:cNvSpPr txBox="1"/>
          <p:nvPr/>
        </p:nvSpPr>
        <p:spPr>
          <a:xfrm>
            <a:off x="6610033" y="1358900"/>
            <a:ext cx="990600" cy="642938"/>
          </a:xfrm>
          <a:prstGeom prst="rect">
            <a:avLst/>
          </a:prstGeom>
          <a:noFill/>
          <a:ln w="9525">
            <a:noFill/>
          </a:ln>
        </p:spPr>
        <p:txBody>
          <a:bodyPr/>
          <a:p>
            <a:r>
              <a:rPr b="1">
                <a:latin typeface="Times New Roman" panose="02020603050405020304" pitchFamily="18" charset="0"/>
              </a:rPr>
              <a:t>concave mirror</a:t>
            </a:r>
            <a:endParaRPr b="1">
              <a:latin typeface="Times New Roman" panose="02020603050405020304" pitchFamily="18" charset="0"/>
            </a:endParaRPr>
          </a:p>
        </p:txBody>
      </p:sp>
      <p:sp>
        <p:nvSpPr>
          <p:cNvPr id="176154" name="Text Box 176153"/>
          <p:cNvSpPr txBox="1"/>
          <p:nvPr/>
        </p:nvSpPr>
        <p:spPr>
          <a:xfrm>
            <a:off x="5019358" y="2401888"/>
            <a:ext cx="1563687" cy="411162"/>
          </a:xfrm>
          <a:prstGeom prst="rect">
            <a:avLst/>
          </a:prstGeom>
          <a:noFill/>
          <a:ln w="9525">
            <a:noFill/>
          </a:ln>
        </p:spPr>
        <p:txBody>
          <a:bodyPr/>
          <a:p>
            <a:r>
              <a:rPr b="1">
                <a:latin typeface="Times New Roman" panose="02020603050405020304" pitchFamily="18" charset="0"/>
              </a:rPr>
              <a:t>principal axis</a:t>
            </a:r>
            <a:endParaRPr b="1">
              <a:latin typeface="Times New Roman" panose="02020603050405020304" pitchFamily="18" charset="0"/>
            </a:endParaRPr>
          </a:p>
        </p:txBody>
      </p:sp>
      <p:sp>
        <p:nvSpPr>
          <p:cNvPr id="176155" name="Text Box 176154"/>
          <p:cNvSpPr txBox="1"/>
          <p:nvPr/>
        </p:nvSpPr>
        <p:spPr>
          <a:xfrm>
            <a:off x="6632258" y="2416175"/>
            <a:ext cx="352425" cy="322263"/>
          </a:xfrm>
          <a:prstGeom prst="rect">
            <a:avLst/>
          </a:prstGeom>
          <a:noFill/>
          <a:ln w="9525">
            <a:noFill/>
          </a:ln>
        </p:spPr>
        <p:txBody>
          <a:bodyPr/>
          <a:p>
            <a:r>
              <a:rPr b="1">
                <a:latin typeface="Times New Roman" panose="02020603050405020304" pitchFamily="18" charset="0"/>
              </a:rPr>
              <a:t>O</a:t>
            </a:r>
            <a:endParaRPr b="1">
              <a:latin typeface="Times New Roman" panose="02020603050405020304" pitchFamily="18" charset="0"/>
            </a:endParaRPr>
          </a:p>
        </p:txBody>
      </p:sp>
      <p:grpSp>
        <p:nvGrpSpPr>
          <p:cNvPr id="176171" name="Group 176170"/>
          <p:cNvGrpSpPr/>
          <p:nvPr/>
        </p:nvGrpSpPr>
        <p:grpSpPr>
          <a:xfrm>
            <a:off x="4392295" y="2746375"/>
            <a:ext cx="2284413" cy="2244725"/>
            <a:chOff x="2776" y="1994"/>
            <a:chExt cx="1439" cy="1414"/>
          </a:xfrm>
        </p:grpSpPr>
        <p:sp>
          <p:nvSpPr>
            <p:cNvPr id="176146" name="Straight Connector 176145"/>
            <p:cNvSpPr/>
            <p:nvPr/>
          </p:nvSpPr>
          <p:spPr>
            <a:xfrm>
              <a:off x="4195" y="2001"/>
              <a:ext cx="0" cy="1407"/>
            </a:xfrm>
            <a:prstGeom prst="line">
              <a:avLst/>
            </a:prstGeom>
            <a:ln w="9525" cap="flat" cmpd="sng">
              <a:solidFill>
                <a:srgbClr val="000000"/>
              </a:solidFill>
              <a:prstDash val="dash"/>
              <a:headEnd type="none" w="med" len="med"/>
              <a:tailEnd type="none" w="med" len="med"/>
            </a:ln>
          </p:spPr>
        </p:sp>
        <p:sp>
          <p:nvSpPr>
            <p:cNvPr id="176148" name="Straight Connector 176147"/>
            <p:cNvSpPr/>
            <p:nvPr/>
          </p:nvSpPr>
          <p:spPr>
            <a:xfrm>
              <a:off x="2776" y="3132"/>
              <a:ext cx="1439" cy="0"/>
            </a:xfrm>
            <a:prstGeom prst="line">
              <a:avLst/>
            </a:prstGeom>
            <a:ln w="9525" cap="flat" cmpd="sng">
              <a:solidFill>
                <a:srgbClr val="000000"/>
              </a:solidFill>
              <a:prstDash val="solid"/>
              <a:headEnd type="triangle" w="med" len="med"/>
              <a:tailEnd type="triangle" w="med" len="med"/>
            </a:ln>
          </p:spPr>
        </p:sp>
        <p:sp>
          <p:nvSpPr>
            <p:cNvPr id="176151" name="Text Box 176150"/>
            <p:cNvSpPr txBox="1"/>
            <p:nvPr/>
          </p:nvSpPr>
          <p:spPr>
            <a:xfrm>
              <a:off x="3011" y="2894"/>
              <a:ext cx="973" cy="287"/>
            </a:xfrm>
            <a:prstGeom prst="rect">
              <a:avLst/>
            </a:prstGeom>
            <a:noFill/>
            <a:ln w="9525">
              <a:noFill/>
            </a:ln>
          </p:spPr>
          <p:txBody>
            <a:bodyPr/>
            <a:p>
              <a:r>
                <a:rPr b="1">
                  <a:latin typeface="Times New Roman" panose="02020603050405020304" pitchFamily="18" charset="0"/>
                </a:rPr>
                <a:t>focal length, </a:t>
              </a:r>
              <a:r>
                <a:rPr b="1" i="1">
                  <a:latin typeface="Times New Roman" panose="02020603050405020304" pitchFamily="18" charset="0"/>
                </a:rPr>
                <a:t>f</a:t>
              </a:r>
              <a:endParaRPr b="1" i="1">
                <a:latin typeface="Times New Roman" panose="02020603050405020304" pitchFamily="18" charset="0"/>
              </a:endParaRPr>
            </a:p>
          </p:txBody>
        </p:sp>
        <p:sp>
          <p:nvSpPr>
            <p:cNvPr id="176145" name="Straight Connector 176144"/>
            <p:cNvSpPr/>
            <p:nvPr/>
          </p:nvSpPr>
          <p:spPr>
            <a:xfrm>
              <a:off x="2776" y="1994"/>
              <a:ext cx="0" cy="1138"/>
            </a:xfrm>
            <a:prstGeom prst="line">
              <a:avLst/>
            </a:prstGeom>
            <a:ln w="9525" cap="flat" cmpd="sng">
              <a:solidFill>
                <a:srgbClr val="000000"/>
              </a:solidFill>
              <a:prstDash val="dash"/>
              <a:headEnd type="none" w="med" len="med"/>
              <a:tailEnd type="none" w="med" len="med"/>
            </a:ln>
          </p:spPr>
        </p:sp>
      </p:grpSp>
      <p:grpSp>
        <p:nvGrpSpPr>
          <p:cNvPr id="176170" name="Group 176169"/>
          <p:cNvGrpSpPr/>
          <p:nvPr/>
        </p:nvGrpSpPr>
        <p:grpSpPr>
          <a:xfrm>
            <a:off x="3000058" y="1608138"/>
            <a:ext cx="1725612" cy="1227137"/>
            <a:chOff x="1899" y="1277"/>
            <a:chExt cx="1087" cy="773"/>
          </a:xfrm>
        </p:grpSpPr>
        <p:sp>
          <p:nvSpPr>
            <p:cNvPr id="176144" name="Oval 176143"/>
            <p:cNvSpPr/>
            <p:nvPr/>
          </p:nvSpPr>
          <p:spPr>
            <a:xfrm>
              <a:off x="2725" y="1952"/>
              <a:ext cx="90" cy="98"/>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176149" name="Text Box 176148"/>
            <p:cNvSpPr txBox="1"/>
            <p:nvPr/>
          </p:nvSpPr>
          <p:spPr>
            <a:xfrm>
              <a:off x="2707" y="1693"/>
              <a:ext cx="279" cy="294"/>
            </a:xfrm>
            <a:prstGeom prst="rect">
              <a:avLst/>
            </a:prstGeom>
            <a:noFill/>
            <a:ln w="9525">
              <a:noFill/>
            </a:ln>
          </p:spPr>
          <p:txBody>
            <a:bodyPr/>
            <a:p>
              <a:r>
                <a:rPr b="1">
                  <a:latin typeface="Times New Roman" panose="02020603050405020304" pitchFamily="18" charset="0"/>
                </a:rPr>
                <a:t>F</a:t>
              </a:r>
              <a:endParaRPr b="1">
                <a:latin typeface="Times New Roman" panose="02020603050405020304" pitchFamily="18" charset="0"/>
              </a:endParaRPr>
            </a:p>
          </p:txBody>
        </p:sp>
        <p:sp>
          <p:nvSpPr>
            <p:cNvPr id="176152" name="Text Box 176151"/>
            <p:cNvSpPr txBox="1"/>
            <p:nvPr/>
          </p:nvSpPr>
          <p:spPr>
            <a:xfrm>
              <a:off x="1899" y="1277"/>
              <a:ext cx="751" cy="496"/>
            </a:xfrm>
            <a:prstGeom prst="rect">
              <a:avLst/>
            </a:prstGeom>
            <a:noFill/>
            <a:ln w="9525">
              <a:noFill/>
            </a:ln>
          </p:spPr>
          <p:txBody>
            <a:bodyPr/>
            <a:p>
              <a:r>
                <a:rPr b="1">
                  <a:latin typeface="Times New Roman" panose="02020603050405020304" pitchFamily="18" charset="0"/>
                </a:rPr>
                <a:t>principal focus</a:t>
              </a:r>
              <a:endParaRPr b="1">
                <a:latin typeface="Times New Roman" panose="02020603050405020304" pitchFamily="18" charset="0"/>
              </a:endParaRPr>
            </a:p>
          </p:txBody>
        </p:sp>
        <p:sp>
          <p:nvSpPr>
            <p:cNvPr id="176156" name="Straight Connector 176155"/>
            <p:cNvSpPr/>
            <p:nvPr/>
          </p:nvSpPr>
          <p:spPr>
            <a:xfrm>
              <a:off x="2320" y="1666"/>
              <a:ext cx="399" cy="230"/>
            </a:xfrm>
            <a:prstGeom prst="line">
              <a:avLst/>
            </a:prstGeom>
            <a:ln w="9525" cap="flat" cmpd="sng">
              <a:solidFill>
                <a:srgbClr val="000000"/>
              </a:solidFill>
              <a:prstDash val="solid"/>
              <a:headEnd type="none" w="med" len="med"/>
              <a:tailEnd type="triangle" w="med" len="med"/>
            </a:ln>
          </p:spPr>
        </p:sp>
      </p:grpSp>
      <p:sp>
        <p:nvSpPr>
          <p:cNvPr id="176157" name="Straight Connector 176156"/>
          <p:cNvSpPr/>
          <p:nvPr/>
        </p:nvSpPr>
        <p:spPr>
          <a:xfrm flipH="1" flipV="1">
            <a:off x="6784658" y="2890838"/>
            <a:ext cx="344487" cy="387350"/>
          </a:xfrm>
          <a:prstGeom prst="line">
            <a:avLst/>
          </a:prstGeom>
          <a:ln w="9525" cap="flat" cmpd="sng">
            <a:solidFill>
              <a:srgbClr val="000000"/>
            </a:solidFill>
            <a:prstDash val="solid"/>
            <a:headEnd type="none" w="med" len="med"/>
            <a:tailEnd type="triangle" w="med" len="med"/>
          </a:ln>
        </p:spPr>
      </p:sp>
      <p:grpSp>
        <p:nvGrpSpPr>
          <p:cNvPr id="176173" name="Group 176172"/>
          <p:cNvGrpSpPr/>
          <p:nvPr/>
        </p:nvGrpSpPr>
        <p:grpSpPr>
          <a:xfrm>
            <a:off x="1317308" y="2665413"/>
            <a:ext cx="5327650" cy="2540000"/>
            <a:chOff x="839" y="1943"/>
            <a:chExt cx="3356" cy="1600"/>
          </a:xfrm>
        </p:grpSpPr>
        <p:sp>
          <p:nvSpPr>
            <p:cNvPr id="176159" name="Text Box 176158"/>
            <p:cNvSpPr txBox="1"/>
            <p:nvPr/>
          </p:nvSpPr>
          <p:spPr>
            <a:xfrm>
              <a:off x="1493" y="2006"/>
              <a:ext cx="279" cy="293"/>
            </a:xfrm>
            <a:prstGeom prst="rect">
              <a:avLst/>
            </a:prstGeom>
            <a:noFill/>
            <a:ln w="9525">
              <a:noFill/>
            </a:ln>
          </p:spPr>
          <p:txBody>
            <a:bodyPr/>
            <a:p>
              <a:r>
                <a:rPr b="1">
                  <a:latin typeface="Times New Roman" panose="02020603050405020304" pitchFamily="18" charset="0"/>
                </a:rPr>
                <a:t>C</a:t>
              </a:r>
              <a:endParaRPr b="1">
                <a:latin typeface="Times New Roman" panose="02020603050405020304" pitchFamily="18" charset="0"/>
              </a:endParaRPr>
            </a:p>
          </p:txBody>
        </p:sp>
        <p:sp>
          <p:nvSpPr>
            <p:cNvPr id="176158" name="Oval 176157"/>
            <p:cNvSpPr/>
            <p:nvPr/>
          </p:nvSpPr>
          <p:spPr>
            <a:xfrm>
              <a:off x="1566" y="1943"/>
              <a:ext cx="91" cy="99"/>
            </a:xfrm>
            <a:prstGeom prst="ellipse">
              <a:avLst/>
            </a:prstGeom>
            <a:solidFill>
              <a:srgbClr val="800080"/>
            </a:solidFill>
            <a:ln w="9525">
              <a:noFill/>
            </a:ln>
          </p:spPr>
          <p:txBody>
            <a:bodyPr/>
            <a:p>
              <a:endParaRPr lang="en-US"/>
            </a:p>
          </p:txBody>
        </p:sp>
        <p:sp>
          <p:nvSpPr>
            <p:cNvPr id="176160" name="Text Box 176159"/>
            <p:cNvSpPr txBox="1"/>
            <p:nvPr/>
          </p:nvSpPr>
          <p:spPr>
            <a:xfrm>
              <a:off x="839" y="2312"/>
              <a:ext cx="751" cy="496"/>
            </a:xfrm>
            <a:prstGeom prst="rect">
              <a:avLst/>
            </a:prstGeom>
            <a:noFill/>
            <a:ln w="9525">
              <a:noFill/>
            </a:ln>
          </p:spPr>
          <p:txBody>
            <a:bodyPr/>
            <a:p>
              <a:r>
                <a:rPr b="1">
                  <a:latin typeface="Times New Roman" panose="02020603050405020304" pitchFamily="18" charset="0"/>
                </a:rPr>
                <a:t>centre of curvature</a:t>
              </a:r>
              <a:endParaRPr b="1">
                <a:latin typeface="Times New Roman" panose="02020603050405020304" pitchFamily="18" charset="0"/>
              </a:endParaRPr>
            </a:p>
          </p:txBody>
        </p:sp>
        <p:sp>
          <p:nvSpPr>
            <p:cNvPr id="176161" name="Straight Connector 176160"/>
            <p:cNvSpPr/>
            <p:nvPr/>
          </p:nvSpPr>
          <p:spPr>
            <a:xfrm flipV="1">
              <a:off x="1288" y="2059"/>
              <a:ext cx="266" cy="331"/>
            </a:xfrm>
            <a:prstGeom prst="line">
              <a:avLst/>
            </a:prstGeom>
            <a:ln w="9525" cap="flat" cmpd="sng">
              <a:solidFill>
                <a:srgbClr val="000000"/>
              </a:solidFill>
              <a:prstDash val="solid"/>
              <a:headEnd type="none" w="med" len="med"/>
              <a:tailEnd type="triangle" w="med" len="med"/>
            </a:ln>
          </p:spPr>
        </p:sp>
        <p:sp>
          <p:nvSpPr>
            <p:cNvPr id="176162" name="Straight Connector 176161"/>
            <p:cNvSpPr/>
            <p:nvPr/>
          </p:nvSpPr>
          <p:spPr>
            <a:xfrm>
              <a:off x="1610" y="3317"/>
              <a:ext cx="2585" cy="0"/>
            </a:xfrm>
            <a:prstGeom prst="line">
              <a:avLst/>
            </a:prstGeom>
            <a:ln w="9525" cap="flat" cmpd="sng">
              <a:solidFill>
                <a:schemeClr val="tx1"/>
              </a:solidFill>
              <a:prstDash val="solid"/>
              <a:headEnd type="triangle" w="med" len="med"/>
              <a:tailEnd type="triangle" w="med" len="med"/>
            </a:ln>
          </p:spPr>
        </p:sp>
        <p:sp>
          <p:nvSpPr>
            <p:cNvPr id="176163" name="Text Box 176162"/>
            <p:cNvSpPr txBox="1"/>
            <p:nvPr/>
          </p:nvSpPr>
          <p:spPr>
            <a:xfrm>
              <a:off x="2154" y="3317"/>
              <a:ext cx="1633" cy="226"/>
            </a:xfrm>
            <a:prstGeom prst="rect">
              <a:avLst/>
            </a:prstGeom>
            <a:noFill/>
            <a:ln w="9525">
              <a:noFill/>
            </a:ln>
          </p:spPr>
          <p:txBody>
            <a:bodyPr/>
            <a:p>
              <a:r>
                <a:rPr b="1">
                  <a:latin typeface="Times New Roman" panose="02020603050405020304" pitchFamily="18" charset="0"/>
                </a:rPr>
                <a:t>radius of curvature, </a:t>
              </a:r>
              <a:r>
                <a:rPr b="1" i="1">
                  <a:latin typeface="Times New Roman" panose="02020603050405020304" pitchFamily="18" charset="0"/>
                </a:rPr>
                <a:t>r</a:t>
              </a:r>
              <a:endParaRPr b="1" i="1">
                <a:latin typeface="Times New Roman" panose="02020603050405020304" pitchFamily="18" charset="0"/>
              </a:endParaRPr>
            </a:p>
          </p:txBody>
        </p:sp>
        <p:sp>
          <p:nvSpPr>
            <p:cNvPr id="176164" name="Straight Connector 176163"/>
            <p:cNvSpPr/>
            <p:nvPr/>
          </p:nvSpPr>
          <p:spPr>
            <a:xfrm>
              <a:off x="1610" y="2001"/>
              <a:ext cx="0" cy="1452"/>
            </a:xfrm>
            <a:prstGeom prst="line">
              <a:avLst/>
            </a:prstGeom>
            <a:ln w="9525" cap="flat" cmpd="sng">
              <a:solidFill>
                <a:schemeClr val="tx1"/>
              </a:solidFill>
              <a:prstDash val="dash"/>
              <a:headEnd type="non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6134">
                                            <p:txEl>
                                              <p:charRg st="0" end="4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61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615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61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615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6147"/>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17615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615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615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61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615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616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616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7616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7616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7617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7617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76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50" grpId="0"/>
      <p:bldP spid="176153" grpId="0"/>
      <p:bldP spid="176154" grpId="0"/>
      <p:bldP spid="176155" grpId="0"/>
      <p:bldP spid="176155" grpId="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2757" name="Title 202756"/>
          <p:cNvSpPr/>
          <p:nvPr>
            <p:ph type="title"/>
          </p:nvPr>
        </p:nvSpPr>
        <p:spPr>
          <a:solidFill>
            <a:schemeClr val="accent2"/>
          </a:solidFill>
          <a:ln>
            <a:noFill/>
          </a:ln>
        </p:spPr>
        <p:txBody>
          <a:bodyPr/>
          <a:p>
            <a:r>
              <a:t>Standard rays – concave mirror</a:t>
            </a:r>
          </a:p>
        </p:txBody>
      </p:sp>
      <p:grpSp>
        <p:nvGrpSpPr>
          <p:cNvPr id="202776" name="Group 202775"/>
          <p:cNvGrpSpPr/>
          <p:nvPr/>
        </p:nvGrpSpPr>
        <p:grpSpPr>
          <a:xfrm>
            <a:off x="2276475" y="2586038"/>
            <a:ext cx="4473575" cy="2497137"/>
            <a:chOff x="1434" y="1629"/>
            <a:chExt cx="2818" cy="1573"/>
          </a:xfrm>
        </p:grpSpPr>
        <p:sp>
          <p:nvSpPr>
            <p:cNvPr id="202760" name="Straight Connector 202759"/>
            <p:cNvSpPr/>
            <p:nvPr/>
          </p:nvSpPr>
          <p:spPr>
            <a:xfrm flipH="1">
              <a:off x="1434" y="1629"/>
              <a:ext cx="2818" cy="1573"/>
            </a:xfrm>
            <a:prstGeom prst="line">
              <a:avLst/>
            </a:prstGeom>
            <a:ln w="28575" cap="flat" cmpd="sng">
              <a:solidFill>
                <a:srgbClr val="FF0000"/>
              </a:solidFill>
              <a:prstDash val="solid"/>
              <a:headEnd type="none" w="med" len="med"/>
              <a:tailEnd type="none" w="med" len="med"/>
            </a:ln>
          </p:spPr>
        </p:sp>
        <p:sp>
          <p:nvSpPr>
            <p:cNvPr id="202762" name="Straight Connector 202761"/>
            <p:cNvSpPr/>
            <p:nvPr/>
          </p:nvSpPr>
          <p:spPr>
            <a:xfrm flipH="1">
              <a:off x="1610" y="2914"/>
              <a:ext cx="353" cy="193"/>
            </a:xfrm>
            <a:prstGeom prst="line">
              <a:avLst/>
            </a:prstGeom>
            <a:ln w="76200" cap="flat" cmpd="sng">
              <a:solidFill>
                <a:srgbClr val="FF0000"/>
              </a:solidFill>
              <a:prstDash val="solid"/>
              <a:headEnd type="none" w="med" len="med"/>
              <a:tailEnd type="triangle" w="med" len="med"/>
            </a:ln>
          </p:spPr>
        </p:sp>
      </p:grpSp>
      <p:grpSp>
        <p:nvGrpSpPr>
          <p:cNvPr id="202778" name="Group 202777"/>
          <p:cNvGrpSpPr/>
          <p:nvPr/>
        </p:nvGrpSpPr>
        <p:grpSpPr>
          <a:xfrm>
            <a:off x="1808163" y="3363913"/>
            <a:ext cx="5140325" cy="966787"/>
            <a:chOff x="1139" y="2119"/>
            <a:chExt cx="3238" cy="609"/>
          </a:xfrm>
        </p:grpSpPr>
        <p:sp>
          <p:nvSpPr>
            <p:cNvPr id="202764" name="Straight Connector 202763"/>
            <p:cNvSpPr/>
            <p:nvPr/>
          </p:nvSpPr>
          <p:spPr>
            <a:xfrm flipH="1" flipV="1">
              <a:off x="1139" y="2119"/>
              <a:ext cx="3238" cy="609"/>
            </a:xfrm>
            <a:prstGeom prst="line">
              <a:avLst/>
            </a:prstGeom>
            <a:ln w="28575" cap="flat" cmpd="sng">
              <a:solidFill>
                <a:srgbClr val="0000FF"/>
              </a:solidFill>
              <a:prstDash val="solid"/>
              <a:headEnd type="none" w="med" len="med"/>
              <a:tailEnd type="none" w="med" len="med"/>
            </a:ln>
          </p:spPr>
        </p:sp>
        <p:sp>
          <p:nvSpPr>
            <p:cNvPr id="202765" name="Straight Connector 202764"/>
            <p:cNvSpPr/>
            <p:nvPr/>
          </p:nvSpPr>
          <p:spPr>
            <a:xfrm flipH="1" flipV="1">
              <a:off x="1383" y="2160"/>
              <a:ext cx="346" cy="67"/>
            </a:xfrm>
            <a:prstGeom prst="line">
              <a:avLst/>
            </a:prstGeom>
            <a:ln w="76200" cap="flat" cmpd="sng">
              <a:solidFill>
                <a:srgbClr val="0000FF"/>
              </a:solidFill>
              <a:prstDash val="solid"/>
              <a:headEnd type="none" w="med" len="med"/>
              <a:tailEnd type="triangle" w="med" len="med"/>
            </a:ln>
          </p:spPr>
        </p:sp>
      </p:grpSp>
      <p:grpSp>
        <p:nvGrpSpPr>
          <p:cNvPr id="202775" name="Group 202774"/>
          <p:cNvGrpSpPr/>
          <p:nvPr/>
        </p:nvGrpSpPr>
        <p:grpSpPr>
          <a:xfrm>
            <a:off x="1458913" y="2598738"/>
            <a:ext cx="5291137" cy="11112"/>
            <a:chOff x="919" y="1637"/>
            <a:chExt cx="3333" cy="7"/>
          </a:xfrm>
        </p:grpSpPr>
        <p:sp>
          <p:nvSpPr>
            <p:cNvPr id="202759" name="Straight Connector 202758"/>
            <p:cNvSpPr/>
            <p:nvPr/>
          </p:nvSpPr>
          <p:spPr>
            <a:xfrm flipV="1">
              <a:off x="919" y="1637"/>
              <a:ext cx="3333" cy="7"/>
            </a:xfrm>
            <a:prstGeom prst="line">
              <a:avLst/>
            </a:prstGeom>
            <a:ln w="28575" cap="flat" cmpd="sng">
              <a:solidFill>
                <a:srgbClr val="FF0000"/>
              </a:solidFill>
              <a:prstDash val="solid"/>
              <a:headEnd type="none" w="med" len="med"/>
              <a:tailEnd type="none" w="med" len="med"/>
            </a:ln>
          </p:spPr>
        </p:sp>
        <p:sp>
          <p:nvSpPr>
            <p:cNvPr id="202761" name="Straight Connector 202760"/>
            <p:cNvSpPr/>
            <p:nvPr/>
          </p:nvSpPr>
          <p:spPr>
            <a:xfrm>
              <a:off x="2562" y="1643"/>
              <a:ext cx="415" cy="0"/>
            </a:xfrm>
            <a:prstGeom prst="line">
              <a:avLst/>
            </a:prstGeom>
            <a:ln w="76200" cap="flat" cmpd="sng">
              <a:solidFill>
                <a:srgbClr val="FF0000"/>
              </a:solidFill>
              <a:prstDash val="solid"/>
              <a:headEnd type="none" w="med" len="med"/>
              <a:tailEnd type="triangle" w="med" len="med"/>
            </a:ln>
          </p:spPr>
        </p:sp>
      </p:grpSp>
      <p:grpSp>
        <p:nvGrpSpPr>
          <p:cNvPr id="202777" name="Group 202776"/>
          <p:cNvGrpSpPr/>
          <p:nvPr/>
        </p:nvGrpSpPr>
        <p:grpSpPr>
          <a:xfrm>
            <a:off x="1419225" y="4352925"/>
            <a:ext cx="5529263" cy="12700"/>
            <a:chOff x="894" y="2742"/>
            <a:chExt cx="3483" cy="8"/>
          </a:xfrm>
        </p:grpSpPr>
        <p:sp>
          <p:nvSpPr>
            <p:cNvPr id="202763" name="Straight Connector 202762"/>
            <p:cNvSpPr/>
            <p:nvPr/>
          </p:nvSpPr>
          <p:spPr>
            <a:xfrm>
              <a:off x="894" y="2742"/>
              <a:ext cx="3483" cy="0"/>
            </a:xfrm>
            <a:prstGeom prst="line">
              <a:avLst/>
            </a:prstGeom>
            <a:ln w="28575" cap="flat" cmpd="sng">
              <a:solidFill>
                <a:srgbClr val="0000FF"/>
              </a:solidFill>
              <a:prstDash val="solid"/>
              <a:headEnd type="none" w="med" len="med"/>
              <a:tailEnd type="none" w="med" len="med"/>
            </a:ln>
          </p:spPr>
        </p:sp>
        <p:sp>
          <p:nvSpPr>
            <p:cNvPr id="202766" name="Straight Connector 202765"/>
            <p:cNvSpPr/>
            <p:nvPr/>
          </p:nvSpPr>
          <p:spPr>
            <a:xfrm>
              <a:off x="1156" y="2750"/>
              <a:ext cx="409" cy="0"/>
            </a:xfrm>
            <a:prstGeom prst="line">
              <a:avLst/>
            </a:prstGeom>
            <a:ln w="76200" cap="flat" cmpd="sng">
              <a:solidFill>
                <a:srgbClr val="0000FF"/>
              </a:solidFill>
              <a:prstDash val="solid"/>
              <a:headEnd type="none" w="med" len="med"/>
              <a:tailEnd type="triangle" w="med" len="med"/>
            </a:ln>
          </p:spPr>
        </p:sp>
      </p:grpSp>
      <p:grpSp>
        <p:nvGrpSpPr>
          <p:cNvPr id="202779" name="Group 202778"/>
          <p:cNvGrpSpPr/>
          <p:nvPr/>
        </p:nvGrpSpPr>
        <p:grpSpPr>
          <a:xfrm>
            <a:off x="4333875" y="3351213"/>
            <a:ext cx="488950" cy="601662"/>
            <a:chOff x="2730" y="2111"/>
            <a:chExt cx="308" cy="379"/>
          </a:xfrm>
        </p:grpSpPr>
        <p:sp>
          <p:nvSpPr>
            <p:cNvPr id="202767" name="Oval 202766"/>
            <p:cNvSpPr/>
            <p:nvPr/>
          </p:nvSpPr>
          <p:spPr>
            <a:xfrm>
              <a:off x="2749" y="2386"/>
              <a:ext cx="100" cy="104"/>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02768" name="Text Box 202767"/>
            <p:cNvSpPr txBox="1"/>
            <p:nvPr/>
          </p:nvSpPr>
          <p:spPr>
            <a:xfrm>
              <a:off x="2730" y="2111"/>
              <a:ext cx="308" cy="312"/>
            </a:xfrm>
            <a:prstGeom prst="rect">
              <a:avLst/>
            </a:prstGeom>
            <a:noFill/>
            <a:ln w="9525">
              <a:noFill/>
            </a:ln>
          </p:spPr>
          <p:txBody>
            <a:bodyPr/>
            <a:p>
              <a:r>
                <a:rPr b="1">
                  <a:latin typeface="Times New Roman" panose="02020603050405020304" pitchFamily="18" charset="0"/>
                </a:rPr>
                <a:t>F</a:t>
              </a:r>
              <a:endParaRPr b="1">
                <a:latin typeface="Times New Roman" panose="02020603050405020304" pitchFamily="18" charset="0"/>
              </a:endParaRPr>
            </a:p>
          </p:txBody>
        </p:sp>
      </p:grpSp>
      <p:grpSp>
        <p:nvGrpSpPr>
          <p:cNvPr id="202774" name="Group 202773"/>
          <p:cNvGrpSpPr/>
          <p:nvPr/>
        </p:nvGrpSpPr>
        <p:grpSpPr>
          <a:xfrm>
            <a:off x="1477963" y="2382838"/>
            <a:ext cx="6838950" cy="3030537"/>
            <a:chOff x="931" y="1501"/>
            <a:chExt cx="4308" cy="1909"/>
          </a:xfrm>
        </p:grpSpPr>
        <p:grpSp>
          <p:nvGrpSpPr>
            <p:cNvPr id="202754" name="Group 202753"/>
            <p:cNvGrpSpPr/>
            <p:nvPr/>
          </p:nvGrpSpPr>
          <p:grpSpPr>
            <a:xfrm>
              <a:off x="4154" y="1510"/>
              <a:ext cx="424" cy="1900"/>
              <a:chOff x="4984" y="1440"/>
              <a:chExt cx="424" cy="1900"/>
            </a:xfrm>
          </p:grpSpPr>
          <p:sp>
            <p:nvSpPr>
              <p:cNvPr id="202755" name="Moon 202754"/>
              <p:cNvSpPr/>
              <p:nvPr/>
            </p:nvSpPr>
            <p:spPr>
              <a:xfrm flipH="1">
                <a:off x="4984" y="1450"/>
                <a:ext cx="256" cy="1878"/>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202756" name="Moon 202755"/>
              <p:cNvSpPr/>
              <p:nvPr/>
            </p:nvSpPr>
            <p:spPr>
              <a:xfrm flipH="1">
                <a:off x="5056" y="1440"/>
                <a:ext cx="352" cy="1900"/>
              </a:xfrm>
              <a:prstGeom prst="moon">
                <a:avLst>
                  <a:gd name="adj" fmla="val 50000"/>
                </a:avLst>
              </a:prstGeom>
              <a:solidFill>
                <a:schemeClr val="bg1"/>
              </a:solidFill>
              <a:ln w="9525">
                <a:noFill/>
              </a:ln>
            </p:spPr>
            <p:txBody>
              <a:bodyPr/>
              <a:p>
                <a:endParaRPr lang="en-US"/>
              </a:p>
            </p:txBody>
          </p:sp>
        </p:grpSp>
        <p:sp>
          <p:nvSpPr>
            <p:cNvPr id="202758" name="Straight Connector 202757"/>
            <p:cNvSpPr/>
            <p:nvPr/>
          </p:nvSpPr>
          <p:spPr>
            <a:xfrm>
              <a:off x="931" y="2431"/>
              <a:ext cx="4308" cy="14"/>
            </a:xfrm>
            <a:prstGeom prst="line">
              <a:avLst/>
            </a:prstGeom>
            <a:ln w="19050" cap="flat" cmpd="sng">
              <a:solidFill>
                <a:srgbClr val="000000"/>
              </a:solidFill>
              <a:prstDash val="sysDot"/>
              <a:headEnd type="none" w="med" len="med"/>
              <a:tailEnd type="none" w="med" len="med"/>
            </a:ln>
          </p:spPr>
        </p:sp>
        <p:sp>
          <p:nvSpPr>
            <p:cNvPr id="202769" name="Text Box 202768"/>
            <p:cNvSpPr txBox="1"/>
            <p:nvPr/>
          </p:nvSpPr>
          <p:spPr>
            <a:xfrm>
              <a:off x="4349" y="1501"/>
              <a:ext cx="711" cy="527"/>
            </a:xfrm>
            <a:prstGeom prst="rect">
              <a:avLst/>
            </a:prstGeom>
            <a:noFill/>
            <a:ln w="9525">
              <a:noFill/>
            </a:ln>
          </p:spPr>
          <p:txBody>
            <a:bodyPr/>
            <a:p>
              <a:r>
                <a:rPr b="1">
                  <a:latin typeface="Times New Roman" panose="02020603050405020304" pitchFamily="18" charset="0"/>
                </a:rPr>
                <a:t>concave mirror</a:t>
              </a:r>
              <a:endParaRPr b="1">
                <a:latin typeface="Times New Roman" panose="02020603050405020304" pitchFamily="18" charset="0"/>
              </a:endParaRPr>
            </a:p>
          </p:txBody>
        </p:sp>
      </p:grpSp>
      <p:sp>
        <p:nvSpPr>
          <p:cNvPr id="202770" name="Text Box 202769"/>
          <p:cNvSpPr txBox="1"/>
          <p:nvPr/>
        </p:nvSpPr>
        <p:spPr>
          <a:xfrm>
            <a:off x="755650" y="3500438"/>
            <a:ext cx="1727200" cy="438150"/>
          </a:xfrm>
          <a:prstGeom prst="rect">
            <a:avLst/>
          </a:prstGeom>
          <a:noFill/>
          <a:ln w="9525">
            <a:noFill/>
          </a:ln>
        </p:spPr>
        <p:txBody>
          <a:bodyPr/>
          <a:p>
            <a:r>
              <a:rPr b="1">
                <a:latin typeface="Times New Roman" panose="02020603050405020304" pitchFamily="18" charset="0"/>
              </a:rPr>
              <a:t>principal axis</a:t>
            </a:r>
            <a:endParaRPr b="1">
              <a:latin typeface="Times New Roman" panose="02020603050405020304" pitchFamily="18" charset="0"/>
            </a:endParaRPr>
          </a:p>
        </p:txBody>
      </p:sp>
      <p:sp>
        <p:nvSpPr>
          <p:cNvPr id="202771" name="Rectangle 202770"/>
          <p:cNvSpPr/>
          <p:nvPr/>
        </p:nvSpPr>
        <p:spPr>
          <a:xfrm>
            <a:off x="611188" y="1018540"/>
            <a:ext cx="7561262" cy="829945"/>
          </a:xfrm>
          <a:prstGeom prst="rect">
            <a:avLst/>
          </a:prstGeom>
          <a:noFill/>
          <a:ln w="9525">
            <a:noFill/>
          </a:ln>
        </p:spPr>
        <p:txBody>
          <a:bodyPr anchor="ctr" anchorCtr="0">
            <a:spAutoFit/>
          </a:bodyPr>
          <a:p>
            <a:r>
              <a:rPr sz="2400" b="1"/>
              <a:t>(a) Rays incident parallel to the principal axis pass through the principal focus after reflection.</a:t>
            </a:r>
            <a:endParaRPr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2771">
                                            <p:txEl>
                                              <p:charRg st="0" end="10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77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277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27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277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27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277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27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70"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Concave Mirror</a:t>
            </a:r>
            <a:endParaRPr lang="en-US" altLang="en-US"/>
          </a:p>
        </p:txBody>
      </p:sp>
      <p:sp>
        <p:nvSpPr>
          <p:cNvPr id="206854" name="Rectangle 206853"/>
          <p:cNvSpPr/>
          <p:nvPr/>
        </p:nvSpPr>
        <p:spPr>
          <a:xfrm>
            <a:off x="601980" y="950278"/>
            <a:ext cx="8064500" cy="1198880"/>
          </a:xfrm>
          <a:prstGeom prst="rect">
            <a:avLst/>
          </a:prstGeom>
          <a:noFill/>
          <a:ln w="9525">
            <a:noFill/>
          </a:ln>
        </p:spPr>
        <p:txBody>
          <a:bodyPr anchor="ctr" anchorCtr="0">
            <a:spAutoFit/>
          </a:bodyPr>
          <a:p>
            <a:r>
              <a:rPr sz="2400" b="1"/>
              <a:t>(b) Rays passing through the centre of curvature before reflection are reflected back along their initial path.</a:t>
            </a:r>
            <a:endParaRPr sz="2400" b="1"/>
          </a:p>
        </p:txBody>
      </p:sp>
      <p:grpSp>
        <p:nvGrpSpPr>
          <p:cNvPr id="206875" name="Group 206874"/>
          <p:cNvGrpSpPr/>
          <p:nvPr/>
        </p:nvGrpSpPr>
        <p:grpSpPr>
          <a:xfrm>
            <a:off x="1430655" y="2459355"/>
            <a:ext cx="5376863" cy="1746250"/>
            <a:chOff x="834" y="1172"/>
            <a:chExt cx="3387" cy="1100"/>
          </a:xfrm>
        </p:grpSpPr>
        <p:sp>
          <p:nvSpPr>
            <p:cNvPr id="206856" name="Straight Connector 206855"/>
            <p:cNvSpPr/>
            <p:nvPr/>
          </p:nvSpPr>
          <p:spPr>
            <a:xfrm flipH="1">
              <a:off x="834" y="1172"/>
              <a:ext cx="3387" cy="1100"/>
            </a:xfrm>
            <a:prstGeom prst="line">
              <a:avLst/>
            </a:prstGeom>
            <a:ln w="28575" cap="flat" cmpd="sng">
              <a:solidFill>
                <a:srgbClr val="FF0000"/>
              </a:solidFill>
              <a:prstDash val="solid"/>
              <a:headEnd type="none" w="med" len="med"/>
              <a:tailEnd type="none" w="med" len="med"/>
            </a:ln>
          </p:spPr>
        </p:sp>
        <p:sp>
          <p:nvSpPr>
            <p:cNvPr id="206858" name="Straight Connector 206857"/>
            <p:cNvSpPr/>
            <p:nvPr/>
          </p:nvSpPr>
          <p:spPr>
            <a:xfrm flipH="1">
              <a:off x="1945" y="1774"/>
              <a:ext cx="368" cy="119"/>
            </a:xfrm>
            <a:prstGeom prst="line">
              <a:avLst/>
            </a:prstGeom>
            <a:ln w="76200" cap="flat" cmpd="sng">
              <a:solidFill>
                <a:srgbClr val="FF0000"/>
              </a:solidFill>
              <a:prstDash val="solid"/>
              <a:headEnd type="triangle" w="med" len="med"/>
              <a:tailEnd type="none" w="med" len="med"/>
            </a:ln>
          </p:spPr>
        </p:sp>
      </p:grpSp>
      <p:grpSp>
        <p:nvGrpSpPr>
          <p:cNvPr id="206876" name="Group 206875"/>
          <p:cNvGrpSpPr/>
          <p:nvPr/>
        </p:nvGrpSpPr>
        <p:grpSpPr>
          <a:xfrm>
            <a:off x="1465580" y="3637280"/>
            <a:ext cx="5502275" cy="1131888"/>
            <a:chOff x="856" y="1914"/>
            <a:chExt cx="3466" cy="713"/>
          </a:xfrm>
        </p:grpSpPr>
        <p:sp>
          <p:nvSpPr>
            <p:cNvPr id="206859" name="Straight Connector 206858"/>
            <p:cNvSpPr/>
            <p:nvPr/>
          </p:nvSpPr>
          <p:spPr>
            <a:xfrm flipH="1" flipV="1">
              <a:off x="856" y="1914"/>
              <a:ext cx="3466" cy="713"/>
            </a:xfrm>
            <a:prstGeom prst="line">
              <a:avLst/>
            </a:prstGeom>
            <a:ln w="28575" cap="flat" cmpd="sng">
              <a:solidFill>
                <a:srgbClr val="0000FF"/>
              </a:solidFill>
              <a:prstDash val="solid"/>
              <a:headEnd type="none" w="med" len="med"/>
              <a:tailEnd type="none" w="med" len="med"/>
            </a:ln>
          </p:spPr>
        </p:sp>
        <p:sp>
          <p:nvSpPr>
            <p:cNvPr id="206860" name="Straight Connector 206859"/>
            <p:cNvSpPr/>
            <p:nvPr/>
          </p:nvSpPr>
          <p:spPr>
            <a:xfrm flipH="1" flipV="1">
              <a:off x="1900" y="2137"/>
              <a:ext cx="347" cy="73"/>
            </a:xfrm>
            <a:prstGeom prst="line">
              <a:avLst/>
            </a:prstGeom>
            <a:ln w="76200" cap="flat" cmpd="sng">
              <a:solidFill>
                <a:srgbClr val="0000FF"/>
              </a:solidFill>
              <a:prstDash val="solid"/>
              <a:headEnd type="triangle" w="med" len="med"/>
              <a:tailEnd type="none" w="med" len="med"/>
            </a:ln>
          </p:spPr>
        </p:sp>
      </p:grpSp>
      <p:sp>
        <p:nvSpPr>
          <p:cNvPr id="206857" name="Straight Connector 206856"/>
          <p:cNvSpPr/>
          <p:nvPr/>
        </p:nvSpPr>
        <p:spPr>
          <a:xfrm flipV="1">
            <a:off x="4491355" y="2983230"/>
            <a:ext cx="660400" cy="203200"/>
          </a:xfrm>
          <a:prstGeom prst="line">
            <a:avLst/>
          </a:prstGeom>
          <a:ln w="76200" cap="flat" cmpd="sng">
            <a:solidFill>
              <a:srgbClr val="FF0000"/>
            </a:solidFill>
            <a:prstDash val="solid"/>
            <a:headEnd type="triangle" w="med" len="med"/>
            <a:tailEnd type="none" w="med" len="med"/>
          </a:ln>
        </p:spPr>
      </p:sp>
      <p:sp>
        <p:nvSpPr>
          <p:cNvPr id="206861" name="Straight Connector 206860"/>
          <p:cNvSpPr/>
          <p:nvPr/>
        </p:nvSpPr>
        <p:spPr>
          <a:xfrm>
            <a:off x="4491355" y="4278630"/>
            <a:ext cx="635000" cy="134938"/>
          </a:xfrm>
          <a:prstGeom prst="line">
            <a:avLst/>
          </a:prstGeom>
          <a:ln w="76200" cap="flat" cmpd="sng">
            <a:solidFill>
              <a:srgbClr val="0000FF"/>
            </a:solidFill>
            <a:prstDash val="solid"/>
            <a:headEnd type="triangle" w="med" len="med"/>
            <a:tailEnd type="none" w="med" len="med"/>
          </a:ln>
        </p:spPr>
      </p:sp>
      <p:grpSp>
        <p:nvGrpSpPr>
          <p:cNvPr id="206874" name="Group 206873"/>
          <p:cNvGrpSpPr/>
          <p:nvPr/>
        </p:nvGrpSpPr>
        <p:grpSpPr>
          <a:xfrm>
            <a:off x="1394143" y="2357755"/>
            <a:ext cx="6985000" cy="3028950"/>
            <a:chOff x="811" y="1108"/>
            <a:chExt cx="4400" cy="1908"/>
          </a:xfrm>
        </p:grpSpPr>
        <p:grpSp>
          <p:nvGrpSpPr>
            <p:cNvPr id="206850" name="Group 206849"/>
            <p:cNvGrpSpPr/>
            <p:nvPr/>
          </p:nvGrpSpPr>
          <p:grpSpPr>
            <a:xfrm>
              <a:off x="4177" y="1116"/>
              <a:ext cx="424" cy="1900"/>
              <a:chOff x="4984" y="1440"/>
              <a:chExt cx="424" cy="1900"/>
            </a:xfrm>
          </p:grpSpPr>
          <p:sp>
            <p:nvSpPr>
              <p:cNvPr id="206851" name="Moon 206850"/>
              <p:cNvSpPr/>
              <p:nvPr/>
            </p:nvSpPr>
            <p:spPr>
              <a:xfrm flipH="1">
                <a:off x="4984" y="1450"/>
                <a:ext cx="256" cy="1878"/>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206852" name="Moon 206851"/>
              <p:cNvSpPr/>
              <p:nvPr/>
            </p:nvSpPr>
            <p:spPr>
              <a:xfrm flipH="1">
                <a:off x="5056" y="1440"/>
                <a:ext cx="352" cy="1900"/>
              </a:xfrm>
              <a:prstGeom prst="moon">
                <a:avLst>
                  <a:gd name="adj" fmla="val 50000"/>
                </a:avLst>
              </a:prstGeom>
              <a:solidFill>
                <a:schemeClr val="bg1"/>
              </a:solidFill>
              <a:ln w="9525">
                <a:noFill/>
              </a:ln>
            </p:spPr>
            <p:txBody>
              <a:bodyPr/>
              <a:p>
                <a:endParaRPr lang="en-US"/>
              </a:p>
            </p:txBody>
          </p:sp>
        </p:grpSp>
        <p:sp>
          <p:nvSpPr>
            <p:cNvPr id="206855" name="Straight Connector 206854"/>
            <p:cNvSpPr/>
            <p:nvPr/>
          </p:nvSpPr>
          <p:spPr>
            <a:xfrm>
              <a:off x="891" y="2047"/>
              <a:ext cx="4320" cy="16"/>
            </a:xfrm>
            <a:prstGeom prst="line">
              <a:avLst/>
            </a:prstGeom>
            <a:ln w="19050" cap="flat" cmpd="sng">
              <a:solidFill>
                <a:srgbClr val="000000"/>
              </a:solidFill>
              <a:prstDash val="sysDot"/>
              <a:headEnd type="none" w="med" len="med"/>
              <a:tailEnd type="none" w="med" len="med"/>
            </a:ln>
          </p:spPr>
        </p:sp>
        <p:sp>
          <p:nvSpPr>
            <p:cNvPr id="206862" name="Oval 206861"/>
            <p:cNvSpPr/>
            <p:nvPr/>
          </p:nvSpPr>
          <p:spPr>
            <a:xfrm>
              <a:off x="2714" y="1998"/>
              <a:ext cx="100" cy="114"/>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06863" name="Text Box 206862"/>
            <p:cNvSpPr txBox="1"/>
            <p:nvPr/>
          </p:nvSpPr>
          <p:spPr>
            <a:xfrm>
              <a:off x="2695" y="1698"/>
              <a:ext cx="308" cy="340"/>
            </a:xfrm>
            <a:prstGeom prst="rect">
              <a:avLst/>
            </a:prstGeom>
            <a:noFill/>
            <a:ln w="9525">
              <a:noFill/>
            </a:ln>
          </p:spPr>
          <p:txBody>
            <a:bodyPr/>
            <a:p>
              <a:r>
                <a:rPr b="1">
                  <a:latin typeface="Times New Roman" panose="02020603050405020304" pitchFamily="18" charset="0"/>
                </a:rPr>
                <a:t>F</a:t>
              </a:r>
              <a:endParaRPr b="1">
                <a:latin typeface="Times New Roman" panose="02020603050405020304" pitchFamily="18" charset="0"/>
              </a:endParaRPr>
            </a:p>
          </p:txBody>
        </p:sp>
        <p:sp>
          <p:nvSpPr>
            <p:cNvPr id="206864" name="Text Box 206863"/>
            <p:cNvSpPr txBox="1"/>
            <p:nvPr/>
          </p:nvSpPr>
          <p:spPr>
            <a:xfrm>
              <a:off x="3152" y="1789"/>
              <a:ext cx="1091" cy="300"/>
            </a:xfrm>
            <a:prstGeom prst="rect">
              <a:avLst/>
            </a:prstGeom>
            <a:noFill/>
            <a:ln w="9525">
              <a:noFill/>
            </a:ln>
          </p:spPr>
          <p:txBody>
            <a:bodyPr/>
            <a:p>
              <a:r>
                <a:rPr b="1">
                  <a:latin typeface="Times New Roman" panose="02020603050405020304" pitchFamily="18" charset="0"/>
                </a:rPr>
                <a:t>principal axis</a:t>
              </a:r>
              <a:endParaRPr b="1">
                <a:latin typeface="Times New Roman" panose="02020603050405020304" pitchFamily="18" charset="0"/>
              </a:endParaRPr>
            </a:p>
          </p:txBody>
        </p:sp>
        <p:sp>
          <p:nvSpPr>
            <p:cNvPr id="206865" name="Oval 206864"/>
            <p:cNvSpPr/>
            <p:nvPr/>
          </p:nvSpPr>
          <p:spPr>
            <a:xfrm>
              <a:off x="1458" y="1989"/>
              <a:ext cx="100" cy="114"/>
            </a:xfrm>
            <a:prstGeom prst="ellipse">
              <a:avLst/>
            </a:prstGeom>
            <a:solidFill>
              <a:srgbClr val="800080"/>
            </a:solidFill>
            <a:ln w="9525">
              <a:noFill/>
            </a:ln>
          </p:spPr>
          <p:txBody>
            <a:bodyPr/>
            <a:p>
              <a:endParaRPr lang="en-US"/>
            </a:p>
          </p:txBody>
        </p:sp>
        <p:sp>
          <p:nvSpPr>
            <p:cNvPr id="206866" name="Text Box 206865"/>
            <p:cNvSpPr txBox="1"/>
            <p:nvPr/>
          </p:nvSpPr>
          <p:spPr>
            <a:xfrm>
              <a:off x="1358" y="2134"/>
              <a:ext cx="309" cy="341"/>
            </a:xfrm>
            <a:prstGeom prst="rect">
              <a:avLst/>
            </a:prstGeom>
            <a:noFill/>
            <a:ln w="9525">
              <a:noFill/>
            </a:ln>
          </p:spPr>
          <p:txBody>
            <a:bodyPr/>
            <a:p>
              <a:r>
                <a:rPr b="1">
                  <a:latin typeface="Times New Roman" panose="02020603050405020304" pitchFamily="18" charset="0"/>
                </a:rPr>
                <a:t>C</a:t>
              </a:r>
              <a:endParaRPr b="1">
                <a:latin typeface="Times New Roman" panose="02020603050405020304" pitchFamily="18" charset="0"/>
              </a:endParaRPr>
            </a:p>
          </p:txBody>
        </p:sp>
        <p:sp>
          <p:nvSpPr>
            <p:cNvPr id="206867" name="Text Box 206866"/>
            <p:cNvSpPr txBox="1"/>
            <p:nvPr/>
          </p:nvSpPr>
          <p:spPr>
            <a:xfrm>
              <a:off x="811" y="1108"/>
              <a:ext cx="1077" cy="557"/>
            </a:xfrm>
            <a:prstGeom prst="rect">
              <a:avLst/>
            </a:prstGeom>
            <a:noFill/>
            <a:ln w="9525">
              <a:noFill/>
            </a:ln>
          </p:spPr>
          <p:txBody>
            <a:bodyPr/>
            <a:p>
              <a:r>
                <a:rPr b="1">
                  <a:latin typeface="Times New Roman" panose="02020603050405020304" pitchFamily="18" charset="0"/>
                </a:rPr>
                <a:t>centre of curvature</a:t>
              </a:r>
              <a:endParaRPr b="1">
                <a:latin typeface="Times New Roman" panose="02020603050405020304" pitchFamily="18" charset="0"/>
              </a:endParaRPr>
            </a:p>
          </p:txBody>
        </p:sp>
        <p:sp>
          <p:nvSpPr>
            <p:cNvPr id="206868" name="Straight Connector 206867"/>
            <p:cNvSpPr/>
            <p:nvPr/>
          </p:nvSpPr>
          <p:spPr>
            <a:xfrm>
              <a:off x="1322" y="1580"/>
              <a:ext cx="148" cy="373"/>
            </a:xfrm>
            <a:prstGeom prst="line">
              <a:avLst/>
            </a:prstGeom>
            <a:ln w="9525" cap="flat" cmpd="sng">
              <a:solidFill>
                <a:srgbClr val="000000"/>
              </a:solidFill>
              <a:prstDash val="solid"/>
              <a:headEnd type="none" w="med" len="med"/>
              <a:tailEnd type="triangl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68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8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68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68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68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Concave Mirror</a:t>
            </a:r>
            <a:endParaRPr lang="en-US" altLang="en-US"/>
          </a:p>
        </p:txBody>
      </p:sp>
      <p:sp>
        <p:nvSpPr>
          <p:cNvPr id="210950" name="Rectangle 210949"/>
          <p:cNvSpPr/>
          <p:nvPr/>
        </p:nvSpPr>
        <p:spPr>
          <a:xfrm>
            <a:off x="482283" y="1035050"/>
            <a:ext cx="7920037" cy="829945"/>
          </a:xfrm>
          <a:prstGeom prst="rect">
            <a:avLst/>
          </a:prstGeom>
          <a:noFill/>
          <a:ln w="9525">
            <a:noFill/>
          </a:ln>
        </p:spPr>
        <p:txBody>
          <a:bodyPr anchor="ctr" anchorCtr="0">
            <a:spAutoFit/>
          </a:bodyPr>
          <a:p>
            <a:r>
              <a:rPr sz="2400" b="1"/>
              <a:t>(c) Rays striking the centre of the mirror are reflected as if the mirror was flat.</a:t>
            </a:r>
            <a:endParaRPr sz="2400" b="1"/>
          </a:p>
        </p:txBody>
      </p:sp>
      <p:grpSp>
        <p:nvGrpSpPr>
          <p:cNvPr id="210968" name="Group 210967"/>
          <p:cNvGrpSpPr/>
          <p:nvPr/>
        </p:nvGrpSpPr>
        <p:grpSpPr>
          <a:xfrm>
            <a:off x="1722120" y="3578860"/>
            <a:ext cx="4999038" cy="1270000"/>
            <a:chOff x="1130" y="1860"/>
            <a:chExt cx="3149" cy="800"/>
          </a:xfrm>
        </p:grpSpPr>
        <p:sp>
          <p:nvSpPr>
            <p:cNvPr id="210953" name="Straight Connector 210952"/>
            <p:cNvSpPr/>
            <p:nvPr/>
          </p:nvSpPr>
          <p:spPr>
            <a:xfrm flipH="1">
              <a:off x="1130" y="1860"/>
              <a:ext cx="3149" cy="800"/>
            </a:xfrm>
            <a:prstGeom prst="line">
              <a:avLst/>
            </a:prstGeom>
            <a:ln w="28575" cap="flat" cmpd="sng">
              <a:solidFill>
                <a:srgbClr val="FF0000"/>
              </a:solidFill>
              <a:prstDash val="solid"/>
              <a:headEnd type="none" w="med" len="med"/>
              <a:tailEnd type="none" w="med" len="med"/>
            </a:ln>
          </p:spPr>
        </p:sp>
        <p:sp>
          <p:nvSpPr>
            <p:cNvPr id="210955" name="Straight Connector 210954"/>
            <p:cNvSpPr/>
            <p:nvPr/>
          </p:nvSpPr>
          <p:spPr>
            <a:xfrm flipH="1">
              <a:off x="1610" y="2436"/>
              <a:ext cx="450" cy="117"/>
            </a:xfrm>
            <a:prstGeom prst="line">
              <a:avLst/>
            </a:prstGeom>
            <a:ln w="76200" cap="flat" cmpd="sng">
              <a:solidFill>
                <a:srgbClr val="FF0000"/>
              </a:solidFill>
              <a:prstDash val="solid"/>
              <a:headEnd type="none" w="med" len="med"/>
              <a:tailEnd type="triangle" w="med" len="med"/>
            </a:ln>
          </p:spPr>
        </p:sp>
      </p:grpSp>
      <p:grpSp>
        <p:nvGrpSpPr>
          <p:cNvPr id="210970" name="Group 210969"/>
          <p:cNvGrpSpPr/>
          <p:nvPr/>
        </p:nvGrpSpPr>
        <p:grpSpPr>
          <a:xfrm>
            <a:off x="887095" y="2948623"/>
            <a:ext cx="5935663" cy="587375"/>
            <a:chOff x="604" y="1463"/>
            <a:chExt cx="3739" cy="370"/>
          </a:xfrm>
        </p:grpSpPr>
        <p:sp>
          <p:nvSpPr>
            <p:cNvPr id="210957" name="Straight Connector 210956"/>
            <p:cNvSpPr/>
            <p:nvPr/>
          </p:nvSpPr>
          <p:spPr>
            <a:xfrm flipH="1" flipV="1">
              <a:off x="604" y="1463"/>
              <a:ext cx="3739" cy="370"/>
            </a:xfrm>
            <a:prstGeom prst="line">
              <a:avLst/>
            </a:prstGeom>
            <a:ln w="28575" cap="flat" cmpd="sng">
              <a:solidFill>
                <a:srgbClr val="0000FF"/>
              </a:solidFill>
              <a:prstDash val="solid"/>
              <a:headEnd type="none" w="med" len="med"/>
              <a:tailEnd type="none" w="med" len="med"/>
            </a:ln>
          </p:spPr>
        </p:sp>
        <p:sp>
          <p:nvSpPr>
            <p:cNvPr id="210958" name="Straight Connector 210957"/>
            <p:cNvSpPr/>
            <p:nvPr/>
          </p:nvSpPr>
          <p:spPr>
            <a:xfrm flipH="1" flipV="1">
              <a:off x="1156" y="1528"/>
              <a:ext cx="394" cy="42"/>
            </a:xfrm>
            <a:prstGeom prst="line">
              <a:avLst/>
            </a:prstGeom>
            <a:ln w="76200" cap="flat" cmpd="sng">
              <a:solidFill>
                <a:srgbClr val="0000FF"/>
              </a:solidFill>
              <a:prstDash val="solid"/>
              <a:headEnd type="none" w="med" len="med"/>
              <a:tailEnd type="triangle" w="med" len="med"/>
            </a:ln>
          </p:spPr>
        </p:sp>
      </p:grpSp>
      <p:grpSp>
        <p:nvGrpSpPr>
          <p:cNvPr id="210967" name="Group 210966"/>
          <p:cNvGrpSpPr/>
          <p:nvPr/>
        </p:nvGrpSpPr>
        <p:grpSpPr>
          <a:xfrm>
            <a:off x="828358" y="2248535"/>
            <a:ext cx="6021387" cy="1314450"/>
            <a:chOff x="567" y="1022"/>
            <a:chExt cx="3793" cy="828"/>
          </a:xfrm>
        </p:grpSpPr>
        <p:sp>
          <p:nvSpPr>
            <p:cNvPr id="210952" name="Straight Connector 210951"/>
            <p:cNvSpPr/>
            <p:nvPr/>
          </p:nvSpPr>
          <p:spPr>
            <a:xfrm>
              <a:off x="567" y="1022"/>
              <a:ext cx="3793" cy="828"/>
            </a:xfrm>
            <a:prstGeom prst="line">
              <a:avLst/>
            </a:prstGeom>
            <a:ln w="28575" cap="flat" cmpd="sng">
              <a:solidFill>
                <a:srgbClr val="FF0000"/>
              </a:solidFill>
              <a:prstDash val="solid"/>
              <a:headEnd type="none" w="med" len="med"/>
              <a:tailEnd type="none" w="med" len="med"/>
            </a:ln>
          </p:spPr>
        </p:sp>
        <p:sp>
          <p:nvSpPr>
            <p:cNvPr id="210954" name="Straight Connector 210953"/>
            <p:cNvSpPr/>
            <p:nvPr/>
          </p:nvSpPr>
          <p:spPr>
            <a:xfrm>
              <a:off x="2245" y="1392"/>
              <a:ext cx="454" cy="91"/>
            </a:xfrm>
            <a:prstGeom prst="line">
              <a:avLst/>
            </a:prstGeom>
            <a:ln w="76200" cap="flat" cmpd="sng">
              <a:solidFill>
                <a:srgbClr val="FF0000"/>
              </a:solidFill>
              <a:prstDash val="solid"/>
              <a:headEnd type="none" w="med" len="med"/>
              <a:tailEnd type="triangle" w="med" len="med"/>
            </a:ln>
          </p:spPr>
        </p:sp>
      </p:grpSp>
      <p:grpSp>
        <p:nvGrpSpPr>
          <p:cNvPr id="210969" name="Group 210968"/>
          <p:cNvGrpSpPr/>
          <p:nvPr/>
        </p:nvGrpSpPr>
        <p:grpSpPr>
          <a:xfrm>
            <a:off x="828358" y="3556635"/>
            <a:ext cx="5973762" cy="471488"/>
            <a:chOff x="567" y="1846"/>
            <a:chExt cx="3763" cy="297"/>
          </a:xfrm>
        </p:grpSpPr>
        <p:sp>
          <p:nvSpPr>
            <p:cNvPr id="210956" name="Straight Connector 210955"/>
            <p:cNvSpPr/>
            <p:nvPr/>
          </p:nvSpPr>
          <p:spPr>
            <a:xfrm flipV="1">
              <a:off x="567" y="1846"/>
              <a:ext cx="3763" cy="297"/>
            </a:xfrm>
            <a:prstGeom prst="line">
              <a:avLst/>
            </a:prstGeom>
            <a:ln w="28575" cap="flat" cmpd="sng">
              <a:solidFill>
                <a:srgbClr val="0000FF"/>
              </a:solidFill>
              <a:prstDash val="solid"/>
              <a:headEnd type="none" w="med" len="med"/>
              <a:tailEnd type="none" w="med" len="med"/>
            </a:ln>
          </p:spPr>
        </p:sp>
        <p:sp>
          <p:nvSpPr>
            <p:cNvPr id="210959" name="Straight Connector 210958"/>
            <p:cNvSpPr/>
            <p:nvPr/>
          </p:nvSpPr>
          <p:spPr>
            <a:xfrm flipV="1">
              <a:off x="1066" y="2073"/>
              <a:ext cx="503" cy="36"/>
            </a:xfrm>
            <a:prstGeom prst="line">
              <a:avLst/>
            </a:prstGeom>
            <a:ln w="76200" cap="flat" cmpd="sng">
              <a:solidFill>
                <a:srgbClr val="0000FF"/>
              </a:solidFill>
              <a:prstDash val="solid"/>
              <a:headEnd type="none" w="med" len="med"/>
              <a:tailEnd type="triangle" w="med" len="med"/>
            </a:ln>
          </p:spPr>
        </p:sp>
      </p:grpSp>
      <p:grpSp>
        <p:nvGrpSpPr>
          <p:cNvPr id="210966" name="Group 210965"/>
          <p:cNvGrpSpPr/>
          <p:nvPr/>
        </p:nvGrpSpPr>
        <p:grpSpPr>
          <a:xfrm>
            <a:off x="850583" y="2062798"/>
            <a:ext cx="7466012" cy="3016250"/>
            <a:chOff x="581" y="905"/>
            <a:chExt cx="4703" cy="1900"/>
          </a:xfrm>
        </p:grpSpPr>
        <p:grpSp>
          <p:nvGrpSpPr>
            <p:cNvPr id="210946" name="Group 210945"/>
            <p:cNvGrpSpPr/>
            <p:nvPr/>
          </p:nvGrpSpPr>
          <p:grpSpPr>
            <a:xfrm>
              <a:off x="4136" y="905"/>
              <a:ext cx="424" cy="1900"/>
              <a:chOff x="4984" y="1440"/>
              <a:chExt cx="424" cy="1900"/>
            </a:xfrm>
          </p:grpSpPr>
          <p:sp>
            <p:nvSpPr>
              <p:cNvPr id="210947" name="Moon 210946"/>
              <p:cNvSpPr/>
              <p:nvPr/>
            </p:nvSpPr>
            <p:spPr>
              <a:xfrm flipH="1">
                <a:off x="4984" y="1450"/>
                <a:ext cx="256" cy="1878"/>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210948" name="Moon 210947"/>
              <p:cNvSpPr/>
              <p:nvPr/>
            </p:nvSpPr>
            <p:spPr>
              <a:xfrm flipH="1">
                <a:off x="5056" y="1440"/>
                <a:ext cx="352" cy="1900"/>
              </a:xfrm>
              <a:prstGeom prst="moon">
                <a:avLst>
                  <a:gd name="adj" fmla="val 50000"/>
                </a:avLst>
              </a:prstGeom>
              <a:solidFill>
                <a:schemeClr val="bg1"/>
              </a:solidFill>
              <a:ln w="9525">
                <a:noFill/>
              </a:ln>
            </p:spPr>
            <p:txBody>
              <a:bodyPr/>
              <a:p>
                <a:endParaRPr lang="en-US"/>
              </a:p>
            </p:txBody>
          </p:sp>
        </p:grpSp>
        <p:sp>
          <p:nvSpPr>
            <p:cNvPr id="210951" name="Straight Connector 210950"/>
            <p:cNvSpPr/>
            <p:nvPr/>
          </p:nvSpPr>
          <p:spPr>
            <a:xfrm>
              <a:off x="581" y="1826"/>
              <a:ext cx="4703" cy="15"/>
            </a:xfrm>
            <a:prstGeom prst="line">
              <a:avLst/>
            </a:prstGeom>
            <a:ln w="19050" cap="flat" cmpd="sng">
              <a:solidFill>
                <a:srgbClr val="000000"/>
              </a:solidFill>
              <a:prstDash val="sysDot"/>
              <a:headEnd type="none" w="med" len="med"/>
              <a:tailEnd type="none" w="med" len="med"/>
            </a:ln>
          </p:spPr>
        </p:sp>
        <p:sp>
          <p:nvSpPr>
            <p:cNvPr id="210960" name="Oval 210959"/>
            <p:cNvSpPr/>
            <p:nvPr/>
          </p:nvSpPr>
          <p:spPr>
            <a:xfrm>
              <a:off x="4302" y="1800"/>
              <a:ext cx="110" cy="107"/>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10961" name="Text Box 210960"/>
            <p:cNvSpPr txBox="1"/>
            <p:nvPr/>
          </p:nvSpPr>
          <p:spPr>
            <a:xfrm>
              <a:off x="4329" y="1600"/>
              <a:ext cx="776" cy="539"/>
            </a:xfrm>
            <a:prstGeom prst="rect">
              <a:avLst/>
            </a:prstGeom>
            <a:noFill/>
            <a:ln w="9525">
              <a:noFill/>
            </a:ln>
          </p:spPr>
          <p:txBody>
            <a:bodyPr/>
            <a:p>
              <a:r>
                <a:rPr b="1">
                  <a:latin typeface="Times New Roman" panose="02020603050405020304" pitchFamily="18" charset="0"/>
                </a:rPr>
                <a:t>O</a:t>
              </a:r>
              <a:endParaRPr b="1">
                <a:latin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09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09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09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09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09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sz="2800" kern="1200" baseline="0" dirty="0">
                <a:latin typeface="+mj-lt"/>
                <a:ea typeface="+mj-ea"/>
                <a:cs typeface="+mj-cs"/>
              </a:rPr>
              <a:t>1. Amplitude (</a:t>
            </a:r>
            <a:r>
              <a:rPr lang="en-US" altLang="zh-CN" sz="2800" i="1" kern="1200" baseline="0" dirty="0">
                <a:solidFill>
                  <a:srgbClr val="FF0000"/>
                </a:solidFill>
                <a:latin typeface="+mj-lt"/>
                <a:ea typeface="+mj-ea"/>
                <a:cs typeface="+mj-cs"/>
              </a:rPr>
              <a:t>A</a:t>
            </a:r>
            <a:r>
              <a:rPr lang="en-US" altLang="zh-CN" sz="2800" kern="1200" baseline="0" dirty="0">
                <a:latin typeface="+mj-lt"/>
                <a:ea typeface="+mj-ea"/>
                <a:cs typeface="+mj-cs"/>
              </a:rPr>
              <a:t>)</a:t>
            </a:r>
            <a:endParaRPr lang="en-US" altLang="zh-CN" sz="2800" kern="1200" baseline="0" dirty="0">
              <a:latin typeface="+mj-lt"/>
              <a:ea typeface="+mj-ea"/>
              <a:cs typeface="+mj-cs"/>
            </a:endParaRPr>
          </a:p>
        </p:txBody>
      </p:sp>
      <p:sp>
        <p:nvSpPr>
          <p:cNvPr id="120835" name="Rectangle 3"/>
          <p:cNvSpPr>
            <a:spLocks noGrp="1"/>
          </p:cNvSpPr>
          <p:nvPr>
            <p:ph idx="1"/>
          </p:nvPr>
        </p:nvSpPr>
        <p:spPr>
          <a:xfrm>
            <a:off x="280035" y="741680"/>
            <a:ext cx="8469630" cy="4526280"/>
          </a:xfrm>
        </p:spPr>
        <p:txBody>
          <a:bodyPr vert="horz" wrap="square" lIns="91440" tIns="45720" rIns="91440" bIns="45720" anchor="t" anchorCtr="0"/>
          <a:p>
            <a:pPr marL="0" indent="0">
              <a:spcBef>
                <a:spcPct val="50000"/>
              </a:spcBef>
              <a:buNone/>
            </a:pPr>
            <a:r>
              <a:rPr lang="en-US" altLang="zh-CN" sz="2800" b="1" dirty="0">
                <a:solidFill>
                  <a:srgbClr val="FF0000"/>
                </a:solidFill>
              </a:rPr>
              <a:t>Amplitude</a:t>
            </a:r>
            <a:r>
              <a:rPr lang="en-US" altLang="en-US" sz="2800" b="1" dirty="0">
                <a:solidFill>
                  <a:schemeClr val="tx1"/>
                </a:solidFill>
              </a:rPr>
              <a:t>:</a:t>
            </a:r>
            <a:r>
              <a:rPr lang="en-US" altLang="en-US" sz="2800" b="1" dirty="0">
                <a:solidFill>
                  <a:srgbClr val="FF0000"/>
                </a:solidFill>
              </a:rPr>
              <a:t> </a:t>
            </a:r>
            <a:r>
              <a:rPr lang="en-US" altLang="zh-CN" sz="2800" b="1" dirty="0">
                <a:latin typeface="Arial" panose="020B0604020202020204" pitchFamily="34" charset="0"/>
                <a:sym typeface="+mn-ea"/>
              </a:rPr>
              <a:t>the height of a </a:t>
            </a:r>
            <a:r>
              <a:rPr lang="en-US" altLang="zh-CN" sz="2800" b="1" dirty="0">
                <a:solidFill>
                  <a:srgbClr val="00B050"/>
                </a:solidFill>
                <a:latin typeface="Arial" panose="020B0604020202020204" pitchFamily="34" charset="0"/>
                <a:sym typeface="+mn-ea"/>
              </a:rPr>
              <a:t>crest </a:t>
            </a:r>
            <a:r>
              <a:rPr lang="en-US" altLang="zh-CN" sz="2800" b="1" dirty="0">
                <a:latin typeface="Arial" panose="020B0604020202020204" pitchFamily="34" charset="0"/>
                <a:sym typeface="+mn-ea"/>
              </a:rPr>
              <a:t>OR the depth of a </a:t>
            </a:r>
            <a:r>
              <a:rPr lang="en-US" altLang="zh-CN" sz="2800" b="1" dirty="0">
                <a:solidFill>
                  <a:srgbClr val="7030A0"/>
                </a:solidFill>
                <a:latin typeface="Arial" panose="020B0604020202020204" pitchFamily="34" charset="0"/>
                <a:sym typeface="+mn-ea"/>
              </a:rPr>
              <a:t>trough</a:t>
            </a:r>
            <a:r>
              <a:rPr lang="en-US" altLang="en-US" sz="2800" b="1" dirty="0">
                <a:solidFill>
                  <a:srgbClr val="7030A0"/>
                </a:solidFill>
                <a:latin typeface="Arial" panose="020B0604020202020204" pitchFamily="34" charset="0"/>
                <a:sym typeface="+mn-ea"/>
              </a:rPr>
              <a:t>. </a:t>
            </a:r>
            <a:r>
              <a:rPr lang="en-US" altLang="en-US" sz="2800" b="1" dirty="0">
                <a:solidFill>
                  <a:schemeClr val="tx1"/>
                </a:solidFill>
                <a:latin typeface="Arial" panose="020B0604020202020204" pitchFamily="34" charset="0"/>
                <a:sym typeface="+mn-ea"/>
              </a:rPr>
              <a:t>It i</a:t>
            </a:r>
            <a:r>
              <a:rPr lang="en-US" altLang="zh-CN" sz="2800" b="1" dirty="0">
                <a:sym typeface="+mn-ea"/>
              </a:rPr>
              <a:t>s the maximum </a:t>
            </a:r>
            <a:r>
              <a:rPr lang="en-US" altLang="en-US" sz="2800" b="1" dirty="0">
                <a:sym typeface="+mn-ea"/>
              </a:rPr>
              <a:t>displacement </a:t>
            </a:r>
            <a:r>
              <a:rPr lang="en-US" altLang="zh-CN" sz="2800" b="1" dirty="0">
                <a:sym typeface="+mn-ea"/>
              </a:rPr>
              <a:t>of the particles from their rest position.</a:t>
            </a:r>
            <a:endParaRPr lang="en-US" altLang="zh-CN" sz="2800" b="1" dirty="0"/>
          </a:p>
          <a:p>
            <a:pPr marL="0" indent="0">
              <a:spcBef>
                <a:spcPct val="50000"/>
              </a:spcBef>
              <a:buNone/>
            </a:pPr>
            <a:endParaRPr lang="en-US" altLang="en-US" sz="2800" b="1" dirty="0">
              <a:solidFill>
                <a:srgbClr val="7030A0"/>
              </a:solidFill>
              <a:latin typeface="Arial" panose="020B0604020202020204" pitchFamily="34" charset="0"/>
            </a:endParaRPr>
          </a:p>
          <a:p>
            <a:pPr marL="0" indent="0">
              <a:lnSpc>
                <a:spcPct val="90000"/>
              </a:lnSpc>
              <a:buNone/>
            </a:pPr>
            <a:endParaRPr lang="en-US" altLang="zh-CN" sz="2800" b="1" dirty="0"/>
          </a:p>
        </p:txBody>
      </p:sp>
      <p:sp>
        <p:nvSpPr>
          <p:cNvPr id="304137" name="Freeform 304136"/>
          <p:cNvSpPr/>
          <p:nvPr/>
        </p:nvSpPr>
        <p:spPr>
          <a:xfrm>
            <a:off x="1934528" y="2946718"/>
            <a:ext cx="5427662" cy="2927350"/>
          </a:xfrm>
          <a:custGeom>
            <a:avLst/>
            <a:gdLst/>
            <a:ahLst/>
            <a:cxnLst/>
            <a:pathLst>
              <a:path w="3419" h="1844">
                <a:moveTo>
                  <a:pt x="0" y="869"/>
                </a:moveTo>
                <a:cubicBezTo>
                  <a:pt x="49" y="1011"/>
                  <a:pt x="180" y="1844"/>
                  <a:pt x="293" y="1719"/>
                </a:cubicBezTo>
                <a:cubicBezTo>
                  <a:pt x="406" y="1594"/>
                  <a:pt x="546" y="119"/>
                  <a:pt x="677" y="119"/>
                </a:cubicBezTo>
                <a:cubicBezTo>
                  <a:pt x="808" y="119"/>
                  <a:pt x="945" y="1719"/>
                  <a:pt x="1079" y="1719"/>
                </a:cubicBezTo>
                <a:cubicBezTo>
                  <a:pt x="1213" y="1719"/>
                  <a:pt x="1344" y="119"/>
                  <a:pt x="1481" y="119"/>
                </a:cubicBezTo>
                <a:cubicBezTo>
                  <a:pt x="1618" y="119"/>
                  <a:pt x="1768" y="1719"/>
                  <a:pt x="1902" y="1719"/>
                </a:cubicBezTo>
                <a:cubicBezTo>
                  <a:pt x="2036" y="1719"/>
                  <a:pt x="2147" y="116"/>
                  <a:pt x="2286" y="119"/>
                </a:cubicBezTo>
                <a:cubicBezTo>
                  <a:pt x="2425" y="122"/>
                  <a:pt x="2597" y="1737"/>
                  <a:pt x="2734" y="1737"/>
                </a:cubicBezTo>
                <a:cubicBezTo>
                  <a:pt x="2871" y="1737"/>
                  <a:pt x="2995" y="238"/>
                  <a:pt x="3109" y="119"/>
                </a:cubicBezTo>
                <a:cubicBezTo>
                  <a:pt x="3223" y="0"/>
                  <a:pt x="3354" y="835"/>
                  <a:pt x="3419" y="1024"/>
                </a:cubicBezTo>
              </a:path>
            </a:pathLst>
          </a:custGeom>
          <a:noFill/>
          <a:ln w="38100" cap="flat" cmpd="sng">
            <a:solidFill>
              <a:schemeClr val="accent2"/>
            </a:solidFill>
            <a:prstDash val="solid"/>
            <a:round/>
            <a:headEnd type="none" w="med" len="med"/>
            <a:tailEnd type="none" w="med" len="med"/>
          </a:ln>
        </p:spPr>
        <p:txBody>
          <a:bodyPr/>
          <a:p>
            <a:endParaRPr lang="en-US"/>
          </a:p>
        </p:txBody>
      </p:sp>
      <p:grpSp>
        <p:nvGrpSpPr>
          <p:cNvPr id="304150" name="Group 304149"/>
          <p:cNvGrpSpPr/>
          <p:nvPr/>
        </p:nvGrpSpPr>
        <p:grpSpPr>
          <a:xfrm>
            <a:off x="1240790" y="3107055"/>
            <a:ext cx="2566988" cy="1262063"/>
            <a:chOff x="678" y="1710"/>
            <a:chExt cx="1617" cy="795"/>
          </a:xfrm>
        </p:grpSpPr>
        <p:sp>
          <p:nvSpPr>
            <p:cNvPr id="24581" name="Text Box 7"/>
            <p:cNvSpPr txBox="1"/>
            <p:nvPr/>
          </p:nvSpPr>
          <p:spPr>
            <a:xfrm>
              <a:off x="678" y="1992"/>
              <a:ext cx="844" cy="182"/>
            </a:xfrm>
            <a:prstGeom prst="rect">
              <a:avLst/>
            </a:prstGeom>
            <a:noFill/>
            <a:ln w="9525">
              <a:noFill/>
            </a:ln>
          </p:spPr>
          <p:txBody>
            <a:bodyPr anchor="t" anchorCtr="0"/>
            <a:p>
              <a:r>
                <a:rPr lang="en-US" altLang="zh-CN" b="1" dirty="0">
                  <a:solidFill>
                    <a:srgbClr val="FF0000"/>
                  </a:solidFill>
                  <a:latin typeface="Arial" panose="020B0604020202020204" pitchFamily="34" charset="0"/>
                </a:rPr>
                <a:t>amplitude</a:t>
              </a:r>
              <a:endParaRPr lang="en-US" altLang="zh-CN" dirty="0">
                <a:latin typeface="Arial" panose="020B0604020202020204" pitchFamily="34" charset="0"/>
              </a:endParaRPr>
            </a:p>
          </p:txBody>
        </p:sp>
        <p:grpSp>
          <p:nvGrpSpPr>
            <p:cNvPr id="24582" name="Group 304141"/>
            <p:cNvGrpSpPr/>
            <p:nvPr/>
          </p:nvGrpSpPr>
          <p:grpSpPr>
            <a:xfrm>
              <a:off x="1170" y="1710"/>
              <a:ext cx="1125" cy="795"/>
              <a:chOff x="1170" y="1710"/>
              <a:chExt cx="1125" cy="795"/>
            </a:xfrm>
          </p:grpSpPr>
          <p:sp>
            <p:nvSpPr>
              <p:cNvPr id="24583" name="Straight Connector 304139"/>
              <p:cNvSpPr/>
              <p:nvPr/>
            </p:nvSpPr>
            <p:spPr>
              <a:xfrm flipH="1" flipV="1">
                <a:off x="1490" y="1719"/>
                <a:ext cx="9" cy="786"/>
              </a:xfrm>
              <a:prstGeom prst="line">
                <a:avLst/>
              </a:prstGeom>
              <a:ln w="38100" cap="flat" cmpd="sng">
                <a:solidFill>
                  <a:srgbClr val="FF0000"/>
                </a:solidFill>
                <a:prstDash val="solid"/>
                <a:round/>
                <a:headEnd type="none" w="med" len="med"/>
                <a:tailEnd type="triangle" w="med" len="med"/>
              </a:ln>
            </p:spPr>
          </p:sp>
          <p:sp>
            <p:nvSpPr>
              <p:cNvPr id="24584" name="Straight Connector 304140"/>
              <p:cNvSpPr/>
              <p:nvPr/>
            </p:nvSpPr>
            <p:spPr>
              <a:xfrm flipV="1">
                <a:off x="1170" y="1710"/>
                <a:ext cx="1125" cy="9"/>
              </a:xfrm>
              <a:prstGeom prst="line">
                <a:avLst/>
              </a:prstGeom>
              <a:ln w="9525" cap="flat" cmpd="sng">
                <a:solidFill>
                  <a:schemeClr val="tx1"/>
                </a:solidFill>
                <a:prstDash val="dash"/>
                <a:round/>
                <a:headEnd type="none" w="med" len="med"/>
                <a:tailEnd type="none" w="med" len="med"/>
              </a:ln>
            </p:spPr>
          </p:sp>
        </p:grpSp>
      </p:grpSp>
      <p:grpSp>
        <p:nvGrpSpPr>
          <p:cNvPr id="304151" name="Group 304150"/>
          <p:cNvGrpSpPr/>
          <p:nvPr/>
        </p:nvGrpSpPr>
        <p:grpSpPr>
          <a:xfrm>
            <a:off x="6127115" y="4454843"/>
            <a:ext cx="1879600" cy="1262062"/>
            <a:chOff x="3756" y="2559"/>
            <a:chExt cx="1184" cy="795"/>
          </a:xfrm>
        </p:grpSpPr>
        <p:grpSp>
          <p:nvGrpSpPr>
            <p:cNvPr id="24586" name="Group 304142"/>
            <p:cNvGrpSpPr/>
            <p:nvPr/>
          </p:nvGrpSpPr>
          <p:grpSpPr>
            <a:xfrm flipV="1">
              <a:off x="3756" y="2559"/>
              <a:ext cx="1125" cy="795"/>
              <a:chOff x="1170" y="1710"/>
              <a:chExt cx="1125" cy="795"/>
            </a:xfrm>
          </p:grpSpPr>
          <p:sp>
            <p:nvSpPr>
              <p:cNvPr id="24587" name="Straight Connector 304143"/>
              <p:cNvSpPr/>
              <p:nvPr/>
            </p:nvSpPr>
            <p:spPr>
              <a:xfrm flipH="1" flipV="1">
                <a:off x="1490" y="1719"/>
                <a:ext cx="9" cy="786"/>
              </a:xfrm>
              <a:prstGeom prst="line">
                <a:avLst/>
              </a:prstGeom>
              <a:ln w="38100" cap="flat" cmpd="sng">
                <a:solidFill>
                  <a:srgbClr val="FF0000"/>
                </a:solidFill>
                <a:prstDash val="solid"/>
                <a:round/>
                <a:headEnd type="none" w="med" len="med"/>
                <a:tailEnd type="triangle" w="med" len="med"/>
              </a:ln>
            </p:spPr>
          </p:sp>
          <p:sp>
            <p:nvSpPr>
              <p:cNvPr id="24588" name="Straight Connector 304144"/>
              <p:cNvSpPr/>
              <p:nvPr/>
            </p:nvSpPr>
            <p:spPr>
              <a:xfrm flipV="1">
                <a:off x="1170" y="1710"/>
                <a:ext cx="1125" cy="9"/>
              </a:xfrm>
              <a:prstGeom prst="line">
                <a:avLst/>
              </a:prstGeom>
              <a:ln w="9525" cap="flat" cmpd="sng">
                <a:solidFill>
                  <a:schemeClr val="tx1"/>
                </a:solidFill>
                <a:prstDash val="dash"/>
                <a:round/>
                <a:headEnd type="none" w="med" len="med"/>
                <a:tailEnd type="none" w="med" len="med"/>
              </a:ln>
            </p:spPr>
          </p:sp>
        </p:grpSp>
        <p:sp>
          <p:nvSpPr>
            <p:cNvPr id="24589" name="Text Box 7"/>
            <p:cNvSpPr txBox="1"/>
            <p:nvPr/>
          </p:nvSpPr>
          <p:spPr>
            <a:xfrm>
              <a:off x="4096" y="2896"/>
              <a:ext cx="844" cy="182"/>
            </a:xfrm>
            <a:prstGeom prst="rect">
              <a:avLst/>
            </a:prstGeom>
            <a:noFill/>
            <a:ln w="9525">
              <a:noFill/>
            </a:ln>
          </p:spPr>
          <p:txBody>
            <a:bodyPr anchor="t" anchorCtr="0"/>
            <a:p>
              <a:r>
                <a:rPr lang="en-US" altLang="zh-CN" b="1" dirty="0">
                  <a:solidFill>
                    <a:srgbClr val="FF0000"/>
                  </a:solidFill>
                  <a:latin typeface="Arial" panose="020B0604020202020204" pitchFamily="34" charset="0"/>
                </a:rPr>
                <a:t>amplitude</a:t>
              </a:r>
              <a:endParaRPr lang="en-US" altLang="zh-CN" dirty="0">
                <a:latin typeface="Arial" panose="020B0604020202020204" pitchFamily="34" charset="0"/>
              </a:endParaRPr>
            </a:p>
          </p:txBody>
        </p:sp>
      </p:grpSp>
      <p:grpSp>
        <p:nvGrpSpPr>
          <p:cNvPr id="304149" name="Group 304148"/>
          <p:cNvGrpSpPr/>
          <p:nvPr/>
        </p:nvGrpSpPr>
        <p:grpSpPr>
          <a:xfrm>
            <a:off x="440690" y="4035743"/>
            <a:ext cx="7364413" cy="701675"/>
            <a:chOff x="174" y="2267"/>
            <a:chExt cx="4639" cy="442"/>
          </a:xfrm>
        </p:grpSpPr>
        <p:sp>
          <p:nvSpPr>
            <p:cNvPr id="24592" name="Line 5"/>
            <p:cNvSpPr/>
            <p:nvPr/>
          </p:nvSpPr>
          <p:spPr>
            <a:xfrm>
              <a:off x="852" y="2499"/>
              <a:ext cx="3961" cy="14"/>
            </a:xfrm>
            <a:prstGeom prst="line">
              <a:avLst/>
            </a:prstGeom>
            <a:ln w="38100" cap="flat" cmpd="sng">
              <a:solidFill>
                <a:srgbClr val="000000"/>
              </a:solidFill>
              <a:prstDash val="dash"/>
              <a:round/>
              <a:headEnd type="none" w="med" len="med"/>
              <a:tailEnd type="none" w="med" len="med"/>
            </a:ln>
          </p:spPr>
        </p:sp>
        <p:sp>
          <p:nvSpPr>
            <p:cNvPr id="24593" name="Text Box 304147"/>
            <p:cNvSpPr txBox="1"/>
            <p:nvPr/>
          </p:nvSpPr>
          <p:spPr>
            <a:xfrm>
              <a:off x="174" y="2267"/>
              <a:ext cx="841" cy="442"/>
            </a:xfrm>
            <a:prstGeom prst="rect">
              <a:avLst/>
            </a:prstGeom>
            <a:noFill/>
            <a:ln w="9525">
              <a:noFill/>
            </a:ln>
          </p:spPr>
          <p:txBody>
            <a:bodyPr anchor="t" anchorCtr="0">
              <a:spAutoFit/>
            </a:bodyPr>
            <a:p>
              <a:pPr algn="ctr">
                <a:spcBef>
                  <a:spcPct val="50000"/>
                </a:spcBef>
              </a:pPr>
              <a:r>
                <a:rPr lang="en-US" altLang="zh-CN" sz="2000" b="1" dirty="0">
                  <a:latin typeface="Arial" panose="020B0604020202020204" pitchFamily="34" charset="0"/>
                </a:rPr>
                <a:t>rest position</a:t>
              </a:r>
              <a:endParaRPr lang="en-US" altLang="zh-CN" sz="2000" b="1" dirty="0">
                <a:latin typeface="Arial" panose="020B0604020202020204" pitchFamily="34" charset="0"/>
              </a:endParaRPr>
            </a:p>
          </p:txBody>
        </p:sp>
      </p:grpSp>
      <p:sp>
        <p:nvSpPr>
          <p:cNvPr id="24594" name="Text Box 1"/>
          <p:cNvSpPr txBox="1"/>
          <p:nvPr/>
        </p:nvSpPr>
        <p:spPr>
          <a:xfrm>
            <a:off x="2529840" y="2646680"/>
            <a:ext cx="1208088" cy="460375"/>
          </a:xfrm>
          <a:prstGeom prst="rect">
            <a:avLst/>
          </a:prstGeom>
          <a:noFill/>
          <a:ln w="9525">
            <a:noFill/>
          </a:ln>
        </p:spPr>
        <p:txBody>
          <a:bodyPr wrap="square" anchor="t" anchorCtr="0">
            <a:spAutoFit/>
          </a:bodyPr>
          <a:p>
            <a:r>
              <a:rPr lang="en-US" altLang="en-US" sz="2400" b="1">
                <a:solidFill>
                  <a:srgbClr val="00B050"/>
                </a:solidFill>
                <a:latin typeface="Arial" panose="020B0604020202020204" pitchFamily="34" charset="0"/>
              </a:rPr>
              <a:t>crest</a:t>
            </a:r>
            <a:endParaRPr lang="en-US" altLang="en-US" sz="2400" b="1">
              <a:solidFill>
                <a:srgbClr val="00B050"/>
              </a:solidFill>
              <a:latin typeface="Arial" panose="020B0604020202020204" pitchFamily="34" charset="0"/>
            </a:endParaRPr>
          </a:p>
        </p:txBody>
      </p:sp>
      <p:sp>
        <p:nvSpPr>
          <p:cNvPr id="24595" name="Text Box 2"/>
          <p:cNvSpPr txBox="1"/>
          <p:nvPr/>
        </p:nvSpPr>
        <p:spPr>
          <a:xfrm>
            <a:off x="5876290" y="5702618"/>
            <a:ext cx="1208088" cy="460375"/>
          </a:xfrm>
          <a:prstGeom prst="rect">
            <a:avLst/>
          </a:prstGeom>
          <a:noFill/>
          <a:ln w="9525">
            <a:noFill/>
          </a:ln>
        </p:spPr>
        <p:txBody>
          <a:bodyPr wrap="square" anchor="t" anchorCtr="0">
            <a:spAutoFit/>
          </a:bodyPr>
          <a:p>
            <a:r>
              <a:rPr lang="en-US" altLang="en-US" sz="2400" b="1">
                <a:solidFill>
                  <a:srgbClr val="7030A0"/>
                </a:solidFill>
                <a:latin typeface="Arial" panose="020B0604020202020204" pitchFamily="34" charset="0"/>
              </a:rPr>
              <a:t>trough</a:t>
            </a:r>
            <a:endParaRPr lang="en-US" altLang="en-US" sz="2400" b="1">
              <a:solidFill>
                <a:srgbClr val="7030A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835">
                                            <p:txEl>
                                              <p:charRg st="0" end="9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41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41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41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41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3477" name="Title 233476"/>
          <p:cNvSpPr/>
          <p:nvPr>
            <p:ph type="title"/>
          </p:nvPr>
        </p:nvSpPr>
        <p:spPr>
          <a:solidFill>
            <a:schemeClr val="accent2"/>
          </a:solidFill>
          <a:ln>
            <a:noFill/>
          </a:ln>
        </p:spPr>
        <p:txBody>
          <a:bodyPr/>
          <a:p>
            <a:r>
              <a:rPr sz="3600"/>
              <a:t>Concave mirror images</a:t>
            </a:r>
            <a:endParaRPr sz="3600"/>
          </a:p>
        </p:txBody>
      </p:sp>
      <p:sp>
        <p:nvSpPr>
          <p:cNvPr id="233478" name="Rectangle 233477"/>
          <p:cNvSpPr/>
          <p:nvPr/>
        </p:nvSpPr>
        <p:spPr>
          <a:xfrm>
            <a:off x="769938" y="972344"/>
            <a:ext cx="7307580" cy="368300"/>
          </a:xfrm>
          <a:prstGeom prst="rect">
            <a:avLst/>
          </a:prstGeom>
          <a:noFill/>
          <a:ln w="9525">
            <a:noFill/>
          </a:ln>
        </p:spPr>
        <p:txBody>
          <a:bodyPr wrap="none" anchor="ctr" anchorCtr="0">
            <a:spAutoFit/>
          </a:bodyPr>
          <a:p>
            <a:r>
              <a:rPr b="1"/>
              <a:t>1. Object more than the radius of curvature away from the mirror.</a:t>
            </a:r>
            <a:r>
              <a:t> </a:t>
            </a:r>
          </a:p>
        </p:txBody>
      </p:sp>
      <p:grpSp>
        <p:nvGrpSpPr>
          <p:cNvPr id="233506" name="Group 233505"/>
          <p:cNvGrpSpPr/>
          <p:nvPr/>
        </p:nvGrpSpPr>
        <p:grpSpPr>
          <a:xfrm>
            <a:off x="1487488" y="1763713"/>
            <a:ext cx="5454650" cy="34925"/>
            <a:chOff x="937" y="1111"/>
            <a:chExt cx="3436" cy="22"/>
          </a:xfrm>
        </p:grpSpPr>
        <p:sp>
          <p:nvSpPr>
            <p:cNvPr id="233480" name="Straight Connector 233479"/>
            <p:cNvSpPr/>
            <p:nvPr/>
          </p:nvSpPr>
          <p:spPr>
            <a:xfrm>
              <a:off x="937" y="1111"/>
              <a:ext cx="3436" cy="22"/>
            </a:xfrm>
            <a:prstGeom prst="line">
              <a:avLst/>
            </a:prstGeom>
            <a:ln w="28575" cap="flat" cmpd="sng">
              <a:solidFill>
                <a:srgbClr val="FF0000"/>
              </a:solidFill>
              <a:prstDash val="solid"/>
              <a:headEnd type="none" w="med" len="med"/>
              <a:tailEnd type="none" w="med" len="med"/>
            </a:ln>
          </p:spPr>
        </p:sp>
        <p:sp>
          <p:nvSpPr>
            <p:cNvPr id="233482" name="Straight Connector 233481"/>
            <p:cNvSpPr/>
            <p:nvPr/>
          </p:nvSpPr>
          <p:spPr>
            <a:xfrm>
              <a:off x="2665" y="1124"/>
              <a:ext cx="428" cy="0"/>
            </a:xfrm>
            <a:prstGeom prst="line">
              <a:avLst/>
            </a:prstGeom>
            <a:ln w="9525" cap="flat" cmpd="sng">
              <a:solidFill>
                <a:srgbClr val="FF0000"/>
              </a:solidFill>
              <a:prstDash val="solid"/>
              <a:headEnd type="none" w="med" len="med"/>
              <a:tailEnd type="triangle" w="med" len="med"/>
            </a:ln>
          </p:spPr>
        </p:sp>
      </p:grpSp>
      <p:grpSp>
        <p:nvGrpSpPr>
          <p:cNvPr id="233507" name="Group 233506"/>
          <p:cNvGrpSpPr/>
          <p:nvPr/>
        </p:nvGrpSpPr>
        <p:grpSpPr>
          <a:xfrm>
            <a:off x="3595688" y="1781175"/>
            <a:ext cx="3403600" cy="2449513"/>
            <a:chOff x="2265" y="1122"/>
            <a:chExt cx="2144" cy="1543"/>
          </a:xfrm>
        </p:grpSpPr>
        <p:sp>
          <p:nvSpPr>
            <p:cNvPr id="233481" name="Straight Connector 233480"/>
            <p:cNvSpPr/>
            <p:nvPr/>
          </p:nvSpPr>
          <p:spPr>
            <a:xfrm flipH="1">
              <a:off x="2265" y="1122"/>
              <a:ext cx="2144" cy="1543"/>
            </a:xfrm>
            <a:prstGeom prst="line">
              <a:avLst/>
            </a:prstGeom>
            <a:ln w="28575" cap="flat" cmpd="sng">
              <a:solidFill>
                <a:srgbClr val="FF0000"/>
              </a:solidFill>
              <a:prstDash val="solid"/>
              <a:headEnd type="none" w="med" len="med"/>
              <a:tailEnd type="none" w="med" len="med"/>
            </a:ln>
          </p:spPr>
        </p:sp>
        <p:sp>
          <p:nvSpPr>
            <p:cNvPr id="233483" name="Straight Connector 233482"/>
            <p:cNvSpPr/>
            <p:nvPr/>
          </p:nvSpPr>
          <p:spPr>
            <a:xfrm flipH="1">
              <a:off x="2378" y="2334"/>
              <a:ext cx="338" cy="238"/>
            </a:xfrm>
            <a:prstGeom prst="line">
              <a:avLst/>
            </a:prstGeom>
            <a:ln w="9525" cap="flat" cmpd="sng">
              <a:solidFill>
                <a:srgbClr val="FF0000"/>
              </a:solidFill>
              <a:prstDash val="solid"/>
              <a:headEnd type="none" w="med" len="med"/>
              <a:tailEnd type="triangle" w="med" len="med"/>
            </a:ln>
          </p:spPr>
        </p:sp>
      </p:grpSp>
      <p:grpSp>
        <p:nvGrpSpPr>
          <p:cNvPr id="233509" name="Group 233508"/>
          <p:cNvGrpSpPr/>
          <p:nvPr/>
        </p:nvGrpSpPr>
        <p:grpSpPr>
          <a:xfrm>
            <a:off x="1493838" y="1776413"/>
            <a:ext cx="5641975" cy="1085850"/>
            <a:chOff x="941" y="1119"/>
            <a:chExt cx="3554" cy="684"/>
          </a:xfrm>
        </p:grpSpPr>
        <p:sp>
          <p:nvSpPr>
            <p:cNvPr id="233485" name="Straight Connector 233484"/>
            <p:cNvSpPr/>
            <p:nvPr/>
          </p:nvSpPr>
          <p:spPr>
            <a:xfrm flipH="1" flipV="1">
              <a:off x="941" y="1119"/>
              <a:ext cx="3554" cy="684"/>
            </a:xfrm>
            <a:prstGeom prst="line">
              <a:avLst/>
            </a:prstGeom>
            <a:ln w="28575" cap="flat" cmpd="sng">
              <a:solidFill>
                <a:srgbClr val="0000FF"/>
              </a:solidFill>
              <a:prstDash val="solid"/>
              <a:headEnd type="none" w="med" len="med"/>
              <a:tailEnd type="none" w="med" len="med"/>
            </a:ln>
          </p:spPr>
        </p:sp>
        <p:sp>
          <p:nvSpPr>
            <p:cNvPr id="233486" name="Straight Connector 233485"/>
            <p:cNvSpPr/>
            <p:nvPr/>
          </p:nvSpPr>
          <p:spPr>
            <a:xfrm flipH="1" flipV="1">
              <a:off x="1927" y="1296"/>
              <a:ext cx="357" cy="81"/>
            </a:xfrm>
            <a:prstGeom prst="line">
              <a:avLst/>
            </a:prstGeom>
            <a:ln w="9525" cap="flat" cmpd="sng">
              <a:solidFill>
                <a:srgbClr val="0000FF"/>
              </a:solidFill>
              <a:prstDash val="solid"/>
              <a:headEnd type="triangle" w="med" len="med"/>
              <a:tailEnd type="none" w="med" len="med"/>
            </a:ln>
          </p:spPr>
        </p:sp>
      </p:grpSp>
      <p:grpSp>
        <p:nvGrpSpPr>
          <p:cNvPr id="233510" name="Group 233509"/>
          <p:cNvGrpSpPr/>
          <p:nvPr/>
        </p:nvGrpSpPr>
        <p:grpSpPr>
          <a:xfrm>
            <a:off x="1666875" y="2882900"/>
            <a:ext cx="5505450" cy="1066800"/>
            <a:chOff x="1050" y="1816"/>
            <a:chExt cx="3468" cy="672"/>
          </a:xfrm>
        </p:grpSpPr>
        <p:sp>
          <p:nvSpPr>
            <p:cNvPr id="233484" name="Straight Connector 233483"/>
            <p:cNvSpPr/>
            <p:nvPr/>
          </p:nvSpPr>
          <p:spPr>
            <a:xfrm flipV="1">
              <a:off x="1050" y="1816"/>
              <a:ext cx="3468" cy="672"/>
            </a:xfrm>
            <a:prstGeom prst="line">
              <a:avLst/>
            </a:prstGeom>
            <a:ln w="28575" cap="flat" cmpd="sng">
              <a:solidFill>
                <a:srgbClr val="0000FF"/>
              </a:solidFill>
              <a:prstDash val="solid"/>
              <a:headEnd type="none" w="med" len="med"/>
              <a:tailEnd type="none" w="med" len="med"/>
            </a:ln>
          </p:spPr>
        </p:sp>
        <p:sp>
          <p:nvSpPr>
            <p:cNvPr id="233487" name="Straight Connector 233486"/>
            <p:cNvSpPr/>
            <p:nvPr/>
          </p:nvSpPr>
          <p:spPr>
            <a:xfrm flipV="1">
              <a:off x="1834" y="2254"/>
              <a:ext cx="437" cy="79"/>
            </a:xfrm>
            <a:prstGeom prst="line">
              <a:avLst/>
            </a:prstGeom>
            <a:ln w="9525" cap="flat" cmpd="sng">
              <a:solidFill>
                <a:srgbClr val="0000FF"/>
              </a:solidFill>
              <a:prstDash val="solid"/>
              <a:headEnd type="triangle" w="med" len="med"/>
              <a:tailEnd type="none" w="med" len="med"/>
            </a:ln>
          </p:spPr>
        </p:sp>
      </p:grpSp>
      <p:sp>
        <p:nvSpPr>
          <p:cNvPr id="233493" name="Straight Connector 233492"/>
          <p:cNvSpPr/>
          <p:nvPr/>
        </p:nvSpPr>
        <p:spPr>
          <a:xfrm>
            <a:off x="1531938" y="2824163"/>
            <a:ext cx="0" cy="0"/>
          </a:xfrm>
          <a:prstGeom prst="line">
            <a:avLst/>
          </a:prstGeom>
          <a:ln w="9525" cap="flat" cmpd="sng">
            <a:solidFill>
              <a:srgbClr val="000000"/>
            </a:solidFill>
            <a:prstDash val="solid"/>
            <a:headEnd type="none" w="med" len="med"/>
            <a:tailEnd type="triangle" w="med" len="med"/>
          </a:ln>
        </p:spPr>
      </p:sp>
      <p:grpSp>
        <p:nvGrpSpPr>
          <p:cNvPr id="233505" name="Group 233504"/>
          <p:cNvGrpSpPr/>
          <p:nvPr/>
        </p:nvGrpSpPr>
        <p:grpSpPr>
          <a:xfrm>
            <a:off x="1477963" y="1801813"/>
            <a:ext cx="1138237" cy="1033462"/>
            <a:chOff x="931" y="1135"/>
            <a:chExt cx="717" cy="651"/>
          </a:xfrm>
        </p:grpSpPr>
        <p:sp>
          <p:nvSpPr>
            <p:cNvPr id="233494" name="Straight Connector 233493"/>
            <p:cNvSpPr/>
            <p:nvPr/>
          </p:nvSpPr>
          <p:spPr>
            <a:xfrm flipV="1">
              <a:off x="949" y="1135"/>
              <a:ext cx="0" cy="651"/>
            </a:xfrm>
            <a:prstGeom prst="line">
              <a:avLst/>
            </a:prstGeom>
            <a:ln w="57150" cap="flat" cmpd="sng">
              <a:solidFill>
                <a:srgbClr val="FF00FF"/>
              </a:solidFill>
              <a:prstDash val="solid"/>
              <a:headEnd type="none" w="med" len="med"/>
              <a:tailEnd type="triangle" w="med" len="med"/>
            </a:ln>
          </p:spPr>
        </p:sp>
        <p:sp>
          <p:nvSpPr>
            <p:cNvPr id="233496" name="Text Box 233495"/>
            <p:cNvSpPr txBox="1"/>
            <p:nvPr/>
          </p:nvSpPr>
          <p:spPr>
            <a:xfrm>
              <a:off x="931" y="1369"/>
              <a:ext cx="717" cy="272"/>
            </a:xfrm>
            <a:prstGeom prst="rect">
              <a:avLst/>
            </a:prstGeom>
            <a:noFill/>
            <a:ln w="9525">
              <a:noFill/>
            </a:ln>
          </p:spPr>
          <p:txBody>
            <a:bodyPr/>
            <a:p>
              <a:r>
                <a:rPr b="1">
                  <a:latin typeface="Times New Roman" panose="02020603050405020304" pitchFamily="18" charset="0"/>
                </a:rPr>
                <a:t>object</a:t>
              </a:r>
              <a:endParaRPr b="1">
                <a:latin typeface="Times New Roman" panose="02020603050405020304" pitchFamily="18" charset="0"/>
              </a:endParaRPr>
            </a:p>
          </p:txBody>
        </p:sp>
      </p:grpSp>
      <p:grpSp>
        <p:nvGrpSpPr>
          <p:cNvPr id="233511" name="Group 233510"/>
          <p:cNvGrpSpPr/>
          <p:nvPr/>
        </p:nvGrpSpPr>
        <p:grpSpPr>
          <a:xfrm>
            <a:off x="4271963" y="2506663"/>
            <a:ext cx="1101725" cy="889000"/>
            <a:chOff x="2691" y="1579"/>
            <a:chExt cx="694" cy="560"/>
          </a:xfrm>
        </p:grpSpPr>
        <p:sp>
          <p:nvSpPr>
            <p:cNvPr id="233495" name="Straight Connector 233494"/>
            <p:cNvSpPr/>
            <p:nvPr/>
          </p:nvSpPr>
          <p:spPr>
            <a:xfrm flipV="1">
              <a:off x="3025" y="1810"/>
              <a:ext cx="0" cy="329"/>
            </a:xfrm>
            <a:prstGeom prst="line">
              <a:avLst/>
            </a:prstGeom>
            <a:ln w="57150" cap="flat" cmpd="sng">
              <a:pattFill prst="narHorz">
                <a:fgClr>
                  <a:srgbClr val="FF00FF"/>
                </a:fgClr>
                <a:bgClr>
                  <a:srgbClr val="FFFFFF"/>
                </a:bgClr>
              </a:pattFill>
              <a:prstDash val="solid"/>
              <a:headEnd type="triangle" w="med" len="med"/>
              <a:tailEnd type="none" w="med" len="med"/>
            </a:ln>
          </p:spPr>
        </p:sp>
        <p:sp>
          <p:nvSpPr>
            <p:cNvPr id="233497" name="Text Box 233496"/>
            <p:cNvSpPr txBox="1"/>
            <p:nvPr/>
          </p:nvSpPr>
          <p:spPr>
            <a:xfrm>
              <a:off x="2691" y="1579"/>
              <a:ext cx="694" cy="272"/>
            </a:xfrm>
            <a:prstGeom prst="rect">
              <a:avLst/>
            </a:prstGeom>
            <a:noFill/>
            <a:ln w="9525">
              <a:noFill/>
            </a:ln>
          </p:spPr>
          <p:txBody>
            <a:bodyPr/>
            <a:p>
              <a:r>
                <a:rPr b="1">
                  <a:latin typeface="Times New Roman" panose="02020603050405020304" pitchFamily="18" charset="0"/>
                </a:rPr>
                <a:t>image</a:t>
              </a:r>
              <a:endParaRPr b="1">
                <a:latin typeface="Times New Roman" panose="02020603050405020304" pitchFamily="18" charset="0"/>
              </a:endParaRPr>
            </a:p>
          </p:txBody>
        </p:sp>
      </p:grpSp>
      <p:grpSp>
        <p:nvGrpSpPr>
          <p:cNvPr id="233508" name="Group 233507"/>
          <p:cNvGrpSpPr/>
          <p:nvPr/>
        </p:nvGrpSpPr>
        <p:grpSpPr>
          <a:xfrm>
            <a:off x="1517650" y="1806575"/>
            <a:ext cx="5291138" cy="2462213"/>
            <a:chOff x="956" y="1138"/>
            <a:chExt cx="3333" cy="1551"/>
          </a:xfrm>
        </p:grpSpPr>
        <p:sp>
          <p:nvSpPr>
            <p:cNvPr id="233498" name="Straight Connector 233497"/>
            <p:cNvSpPr/>
            <p:nvPr/>
          </p:nvSpPr>
          <p:spPr>
            <a:xfrm>
              <a:off x="956" y="1138"/>
              <a:ext cx="3333" cy="1551"/>
            </a:xfrm>
            <a:prstGeom prst="line">
              <a:avLst/>
            </a:prstGeom>
            <a:ln w="28575" cap="flat" cmpd="sng">
              <a:solidFill>
                <a:schemeClr val="folHlink"/>
              </a:solidFill>
              <a:prstDash val="solid"/>
              <a:headEnd type="none" w="med" len="med"/>
              <a:tailEnd type="none" w="med" len="med"/>
            </a:ln>
          </p:spPr>
        </p:sp>
        <p:sp>
          <p:nvSpPr>
            <p:cNvPr id="233499" name="Straight Connector 233498"/>
            <p:cNvSpPr/>
            <p:nvPr/>
          </p:nvSpPr>
          <p:spPr>
            <a:xfrm>
              <a:off x="1618" y="1447"/>
              <a:ext cx="269" cy="126"/>
            </a:xfrm>
            <a:prstGeom prst="line">
              <a:avLst/>
            </a:prstGeom>
            <a:ln w="9525" cap="flat" cmpd="sng">
              <a:solidFill>
                <a:schemeClr val="folHlink"/>
              </a:solidFill>
              <a:prstDash val="solid"/>
              <a:headEnd type="none" w="med" len="med"/>
              <a:tailEnd type="triangle" w="med" len="med"/>
            </a:ln>
          </p:spPr>
        </p:sp>
      </p:grpSp>
      <p:sp>
        <p:nvSpPr>
          <p:cNvPr id="233500" name="Straight Connector 233499"/>
          <p:cNvSpPr/>
          <p:nvPr/>
        </p:nvSpPr>
        <p:spPr>
          <a:xfrm flipH="1" flipV="1">
            <a:off x="5316538" y="3575050"/>
            <a:ext cx="349250" cy="147638"/>
          </a:xfrm>
          <a:prstGeom prst="line">
            <a:avLst/>
          </a:prstGeom>
          <a:ln w="9525" cap="flat" cmpd="sng">
            <a:solidFill>
              <a:schemeClr val="folHlink"/>
            </a:solidFill>
            <a:prstDash val="solid"/>
            <a:headEnd type="none" w="med" len="med"/>
            <a:tailEnd type="triangle" w="med" len="med"/>
          </a:ln>
        </p:spPr>
      </p:sp>
      <p:grpSp>
        <p:nvGrpSpPr>
          <p:cNvPr id="233504" name="Group 233503"/>
          <p:cNvGrpSpPr/>
          <p:nvPr/>
        </p:nvGrpSpPr>
        <p:grpSpPr>
          <a:xfrm>
            <a:off x="1020763" y="1377950"/>
            <a:ext cx="7537450" cy="3016250"/>
            <a:chOff x="643" y="868"/>
            <a:chExt cx="4748" cy="1900"/>
          </a:xfrm>
        </p:grpSpPr>
        <p:grpSp>
          <p:nvGrpSpPr>
            <p:cNvPr id="233474" name="Group 233473"/>
            <p:cNvGrpSpPr/>
            <p:nvPr/>
          </p:nvGrpSpPr>
          <p:grpSpPr>
            <a:xfrm>
              <a:off x="4274" y="868"/>
              <a:ext cx="424" cy="1900"/>
              <a:chOff x="4984" y="1440"/>
              <a:chExt cx="424" cy="1900"/>
            </a:xfrm>
          </p:grpSpPr>
          <p:sp>
            <p:nvSpPr>
              <p:cNvPr id="233475" name="Moon 233474"/>
              <p:cNvSpPr/>
              <p:nvPr/>
            </p:nvSpPr>
            <p:spPr>
              <a:xfrm flipH="1">
                <a:off x="4984" y="1450"/>
                <a:ext cx="256" cy="1878"/>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233476" name="Moon 233475"/>
              <p:cNvSpPr/>
              <p:nvPr/>
            </p:nvSpPr>
            <p:spPr>
              <a:xfrm flipH="1">
                <a:off x="5056" y="1440"/>
                <a:ext cx="352" cy="1900"/>
              </a:xfrm>
              <a:prstGeom prst="moon">
                <a:avLst>
                  <a:gd name="adj" fmla="val 50000"/>
                </a:avLst>
              </a:prstGeom>
              <a:solidFill>
                <a:schemeClr val="bg1"/>
              </a:solidFill>
              <a:ln w="9525">
                <a:noFill/>
              </a:ln>
            </p:spPr>
            <p:txBody>
              <a:bodyPr/>
              <a:p>
                <a:endParaRPr lang="en-US"/>
              </a:p>
            </p:txBody>
          </p:sp>
        </p:grpSp>
        <p:sp>
          <p:nvSpPr>
            <p:cNvPr id="233479" name="Straight Connector 233478"/>
            <p:cNvSpPr/>
            <p:nvPr/>
          </p:nvSpPr>
          <p:spPr>
            <a:xfrm>
              <a:off x="643" y="1797"/>
              <a:ext cx="4748" cy="13"/>
            </a:xfrm>
            <a:prstGeom prst="line">
              <a:avLst/>
            </a:prstGeom>
            <a:ln w="19050" cap="flat" cmpd="sng">
              <a:solidFill>
                <a:srgbClr val="000000"/>
              </a:solidFill>
              <a:prstDash val="sysDot"/>
              <a:headEnd type="none" w="med" len="med"/>
              <a:tailEnd type="none" w="med" len="med"/>
            </a:ln>
          </p:spPr>
        </p:sp>
        <p:sp>
          <p:nvSpPr>
            <p:cNvPr id="233488" name="Oval 233487"/>
            <p:cNvSpPr/>
            <p:nvPr/>
          </p:nvSpPr>
          <p:spPr>
            <a:xfrm>
              <a:off x="3394" y="1751"/>
              <a:ext cx="104" cy="91"/>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33489" name="Text Box 233488"/>
            <p:cNvSpPr txBox="1"/>
            <p:nvPr/>
          </p:nvSpPr>
          <p:spPr>
            <a:xfrm>
              <a:off x="3260" y="1576"/>
              <a:ext cx="317" cy="272"/>
            </a:xfrm>
            <a:prstGeom prst="rect">
              <a:avLst/>
            </a:prstGeom>
            <a:noFill/>
            <a:ln w="9525">
              <a:noFill/>
            </a:ln>
          </p:spPr>
          <p:txBody>
            <a:bodyPr/>
            <a:p>
              <a:r>
                <a:rPr b="1">
                  <a:latin typeface="Times New Roman" panose="02020603050405020304" pitchFamily="18" charset="0"/>
                </a:rPr>
                <a:t>F</a:t>
              </a:r>
              <a:endParaRPr b="1">
                <a:latin typeface="Times New Roman" panose="02020603050405020304" pitchFamily="18" charset="0"/>
              </a:endParaRPr>
            </a:p>
          </p:txBody>
        </p:sp>
        <p:sp>
          <p:nvSpPr>
            <p:cNvPr id="233490" name="Text Box 233489"/>
            <p:cNvSpPr txBox="1"/>
            <p:nvPr/>
          </p:nvSpPr>
          <p:spPr>
            <a:xfrm>
              <a:off x="2359" y="1539"/>
              <a:ext cx="409" cy="273"/>
            </a:xfrm>
            <a:prstGeom prst="rect">
              <a:avLst/>
            </a:prstGeom>
            <a:noFill/>
            <a:ln w="9525">
              <a:noFill/>
            </a:ln>
          </p:spPr>
          <p:txBody>
            <a:bodyPr/>
            <a:p>
              <a:r>
                <a:rPr b="1">
                  <a:latin typeface="Times New Roman" panose="02020603050405020304" pitchFamily="18" charset="0"/>
                </a:rPr>
                <a:t>C</a:t>
              </a:r>
              <a:endParaRPr b="1">
                <a:latin typeface="Times New Roman" panose="02020603050405020304" pitchFamily="18" charset="0"/>
              </a:endParaRPr>
            </a:p>
          </p:txBody>
        </p:sp>
        <p:sp>
          <p:nvSpPr>
            <p:cNvPr id="233491" name="Oval 233490"/>
            <p:cNvSpPr/>
            <p:nvPr/>
          </p:nvSpPr>
          <p:spPr>
            <a:xfrm>
              <a:off x="4459" y="1765"/>
              <a:ext cx="104" cy="91"/>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33492" name="Text Box 233491"/>
            <p:cNvSpPr txBox="1"/>
            <p:nvPr/>
          </p:nvSpPr>
          <p:spPr>
            <a:xfrm>
              <a:off x="4532" y="1555"/>
              <a:ext cx="317" cy="273"/>
            </a:xfrm>
            <a:prstGeom prst="rect">
              <a:avLst/>
            </a:prstGeom>
            <a:noFill/>
            <a:ln w="9525">
              <a:noFill/>
            </a:ln>
          </p:spPr>
          <p:txBody>
            <a:bodyPr/>
            <a:p>
              <a:r>
                <a:rPr b="1">
                  <a:latin typeface="Times New Roman" panose="02020603050405020304" pitchFamily="18" charset="0"/>
                </a:rPr>
                <a:t>O</a:t>
              </a:r>
              <a:endParaRPr b="1">
                <a:latin typeface="Times New Roman" panose="02020603050405020304" pitchFamily="18" charset="0"/>
              </a:endParaRPr>
            </a:p>
          </p:txBody>
        </p:sp>
        <p:sp>
          <p:nvSpPr>
            <p:cNvPr id="233501" name="Oval 233500"/>
            <p:cNvSpPr/>
            <p:nvPr/>
          </p:nvSpPr>
          <p:spPr>
            <a:xfrm>
              <a:off x="2317" y="1757"/>
              <a:ext cx="104" cy="91"/>
            </a:xfrm>
            <a:prstGeom prst="ellipse">
              <a:avLst/>
            </a:prstGeom>
            <a:solidFill>
              <a:srgbClr val="800080"/>
            </a:solidFill>
            <a:ln w="9525">
              <a:noFill/>
            </a:ln>
          </p:spPr>
          <p:txBody>
            <a:bodyPr/>
            <a:p>
              <a:endParaRPr lang="en-US"/>
            </a:p>
          </p:txBody>
        </p:sp>
      </p:grpSp>
      <p:sp>
        <p:nvSpPr>
          <p:cNvPr id="233502" name="Rectangle 233501"/>
          <p:cNvSpPr/>
          <p:nvPr/>
        </p:nvSpPr>
        <p:spPr>
          <a:xfrm>
            <a:off x="1058863" y="4628833"/>
            <a:ext cx="6303962" cy="1753235"/>
          </a:xfrm>
          <a:prstGeom prst="rect">
            <a:avLst/>
          </a:prstGeom>
          <a:noFill/>
          <a:ln w="9525">
            <a:noFill/>
          </a:ln>
        </p:spPr>
        <p:txBody>
          <a:bodyPr anchor="ctr" anchorCtr="0">
            <a:spAutoFit/>
          </a:bodyPr>
          <a:p>
            <a:pPr defTabSz="914400">
              <a:tabLst>
                <a:tab pos="457200" algn="l"/>
              </a:tabLst>
            </a:pPr>
            <a:r>
              <a:rPr b="1"/>
              <a:t>Use:</a:t>
            </a:r>
            <a:r>
              <a:t> 	Satellite receiver (with microwaves)</a:t>
            </a:r>
          </a:p>
          <a:p>
            <a:pPr defTabSz="914400">
              <a:tabLst>
                <a:tab pos="457200" algn="l"/>
              </a:tabLst>
            </a:pPr>
            <a:r>
              <a:rPr b="1"/>
              <a:t>The image formed is:</a:t>
            </a:r>
            <a:endParaRPr b="1"/>
          </a:p>
          <a:p>
            <a:pPr defTabSz="914400">
              <a:tabLst>
                <a:tab pos="457200" algn="l"/>
              </a:tabLst>
            </a:pPr>
            <a:r>
              <a:t>		Smaller than the object  (diminished)</a:t>
            </a:r>
          </a:p>
          <a:p>
            <a:pPr defTabSz="914400">
              <a:tabLst>
                <a:tab pos="457200" algn="l"/>
              </a:tabLst>
            </a:pPr>
            <a:r>
              <a:t>		Between F and C</a:t>
            </a:r>
          </a:p>
          <a:p>
            <a:pPr defTabSz="914400">
              <a:tabLst>
                <a:tab pos="457200" algn="l"/>
              </a:tabLst>
            </a:pPr>
            <a:r>
              <a:t>		Inverted  (upside down)</a:t>
            </a:r>
          </a:p>
          <a:p>
            <a:pPr defTabSz="914400">
              <a:tabLst>
                <a:tab pos="457200" algn="l"/>
              </a:tabLst>
            </a:pPr>
            <a:r>
              <a:t>		Real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34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35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350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350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350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350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350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350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35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35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3502">
                                            <p:txEl>
                                              <p:charRg st="0" end="4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33502">
                                            <p:txEl>
                                              <p:charRg st="43" end="6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33502">
                                            <p:txEl>
                                              <p:charRg st="64" end="10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33502">
                                            <p:txEl>
                                              <p:charRg st="104" end="12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33502">
                                            <p:txEl>
                                              <p:charRg st="122" end="148"/>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33502">
                                            <p:txEl>
                                              <p:charRg st="148" end="15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8"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Concave Mirror</a:t>
            </a:r>
            <a:endParaRPr lang="en-US" altLang="en-US"/>
          </a:p>
        </p:txBody>
      </p:sp>
      <p:sp>
        <p:nvSpPr>
          <p:cNvPr id="247814" name="Rectangle 247813"/>
          <p:cNvSpPr/>
          <p:nvPr/>
        </p:nvSpPr>
        <p:spPr>
          <a:xfrm>
            <a:off x="2733358" y="656431"/>
            <a:ext cx="3027680" cy="368300"/>
          </a:xfrm>
          <a:prstGeom prst="rect">
            <a:avLst/>
          </a:prstGeom>
          <a:noFill/>
          <a:ln w="9525">
            <a:noFill/>
          </a:ln>
        </p:spPr>
        <p:txBody>
          <a:bodyPr wrap="none" anchor="ctr" anchorCtr="0">
            <a:spAutoFit/>
          </a:bodyPr>
          <a:p>
            <a:r>
              <a:rPr b="1"/>
              <a:t>2. Object between F and C</a:t>
            </a:r>
            <a:endParaRPr b="1"/>
          </a:p>
        </p:txBody>
      </p:sp>
      <p:grpSp>
        <p:nvGrpSpPr>
          <p:cNvPr id="247843" name="Group 247842"/>
          <p:cNvGrpSpPr/>
          <p:nvPr/>
        </p:nvGrpSpPr>
        <p:grpSpPr>
          <a:xfrm>
            <a:off x="4905058" y="2238375"/>
            <a:ext cx="2312987" cy="11113"/>
            <a:chOff x="3115" y="1200"/>
            <a:chExt cx="1457" cy="7"/>
          </a:xfrm>
        </p:grpSpPr>
        <p:sp>
          <p:nvSpPr>
            <p:cNvPr id="247816" name="Straight Connector 247815"/>
            <p:cNvSpPr/>
            <p:nvPr/>
          </p:nvSpPr>
          <p:spPr>
            <a:xfrm flipV="1">
              <a:off x="3115" y="1200"/>
              <a:ext cx="1457" cy="7"/>
            </a:xfrm>
            <a:prstGeom prst="line">
              <a:avLst/>
            </a:prstGeom>
            <a:ln w="28575" cap="flat" cmpd="sng">
              <a:solidFill>
                <a:srgbClr val="FF0000"/>
              </a:solidFill>
              <a:prstDash val="solid"/>
              <a:headEnd type="none" w="med" len="med"/>
              <a:tailEnd type="none" w="med" len="med"/>
            </a:ln>
          </p:spPr>
        </p:sp>
        <p:sp>
          <p:nvSpPr>
            <p:cNvPr id="247818" name="Straight Connector 247817"/>
            <p:cNvSpPr/>
            <p:nvPr/>
          </p:nvSpPr>
          <p:spPr>
            <a:xfrm>
              <a:off x="3809" y="1200"/>
              <a:ext cx="402" cy="0"/>
            </a:xfrm>
            <a:prstGeom prst="line">
              <a:avLst/>
            </a:prstGeom>
            <a:ln w="9525" cap="flat" cmpd="sng">
              <a:solidFill>
                <a:srgbClr val="FF0000"/>
              </a:solidFill>
              <a:prstDash val="solid"/>
              <a:headEnd type="none" w="med" len="med"/>
              <a:tailEnd type="triangle" w="med" len="med"/>
            </a:ln>
          </p:spPr>
        </p:sp>
      </p:grpSp>
      <p:grpSp>
        <p:nvGrpSpPr>
          <p:cNvPr id="247844" name="Group 247843"/>
          <p:cNvGrpSpPr/>
          <p:nvPr/>
        </p:nvGrpSpPr>
        <p:grpSpPr>
          <a:xfrm>
            <a:off x="928370" y="2239963"/>
            <a:ext cx="6350000" cy="1881187"/>
            <a:chOff x="610" y="1201"/>
            <a:chExt cx="4000" cy="1185"/>
          </a:xfrm>
        </p:grpSpPr>
        <p:sp>
          <p:nvSpPr>
            <p:cNvPr id="247817" name="Straight Connector 247816"/>
            <p:cNvSpPr/>
            <p:nvPr/>
          </p:nvSpPr>
          <p:spPr>
            <a:xfrm flipH="1">
              <a:off x="610" y="1201"/>
              <a:ext cx="4000" cy="1185"/>
            </a:xfrm>
            <a:prstGeom prst="line">
              <a:avLst/>
            </a:prstGeom>
            <a:ln w="28575" cap="flat" cmpd="sng">
              <a:solidFill>
                <a:srgbClr val="FF0000"/>
              </a:solidFill>
              <a:prstDash val="solid"/>
              <a:headEnd type="none" w="med" len="med"/>
              <a:tailEnd type="none" w="med" len="med"/>
            </a:ln>
          </p:spPr>
        </p:sp>
        <p:sp>
          <p:nvSpPr>
            <p:cNvPr id="247819" name="Straight Connector 247818"/>
            <p:cNvSpPr/>
            <p:nvPr/>
          </p:nvSpPr>
          <p:spPr>
            <a:xfrm flipH="1">
              <a:off x="2508" y="1574"/>
              <a:ext cx="886" cy="248"/>
            </a:xfrm>
            <a:prstGeom prst="line">
              <a:avLst/>
            </a:prstGeom>
            <a:ln w="9525" cap="flat" cmpd="sng">
              <a:solidFill>
                <a:srgbClr val="FF0000"/>
              </a:solidFill>
              <a:prstDash val="solid"/>
              <a:headEnd type="none" w="med" len="med"/>
              <a:tailEnd type="triangle" w="med" len="med"/>
            </a:ln>
          </p:spPr>
        </p:sp>
      </p:grpSp>
      <p:grpSp>
        <p:nvGrpSpPr>
          <p:cNvPr id="247850" name="Group 247849"/>
          <p:cNvGrpSpPr/>
          <p:nvPr/>
        </p:nvGrpSpPr>
        <p:grpSpPr>
          <a:xfrm>
            <a:off x="4909820" y="2263775"/>
            <a:ext cx="2373313" cy="454025"/>
            <a:chOff x="3118" y="1216"/>
            <a:chExt cx="1495" cy="286"/>
          </a:xfrm>
        </p:grpSpPr>
        <p:sp>
          <p:nvSpPr>
            <p:cNvPr id="247821" name="Straight Connector 247820"/>
            <p:cNvSpPr/>
            <p:nvPr/>
          </p:nvSpPr>
          <p:spPr>
            <a:xfrm flipH="1" flipV="1">
              <a:off x="3118" y="1216"/>
              <a:ext cx="1495" cy="286"/>
            </a:xfrm>
            <a:prstGeom prst="line">
              <a:avLst/>
            </a:prstGeom>
            <a:ln w="28575" cap="flat" cmpd="sng">
              <a:solidFill>
                <a:srgbClr val="0000FF"/>
              </a:solidFill>
              <a:prstDash val="solid"/>
              <a:headEnd type="none" w="med" len="med"/>
              <a:tailEnd type="none" w="med" len="med"/>
            </a:ln>
          </p:spPr>
        </p:sp>
        <p:sp>
          <p:nvSpPr>
            <p:cNvPr id="247822" name="Straight Connector 247821"/>
            <p:cNvSpPr/>
            <p:nvPr/>
          </p:nvSpPr>
          <p:spPr>
            <a:xfrm flipH="1" flipV="1">
              <a:off x="4033" y="1374"/>
              <a:ext cx="343" cy="79"/>
            </a:xfrm>
            <a:prstGeom prst="line">
              <a:avLst/>
            </a:prstGeom>
            <a:ln w="9525" cap="flat" cmpd="sng">
              <a:solidFill>
                <a:srgbClr val="0000FF"/>
              </a:solidFill>
              <a:prstDash val="solid"/>
              <a:headEnd type="triangle" w="med" len="med"/>
              <a:tailEnd type="none" w="med" len="med"/>
            </a:ln>
          </p:spPr>
        </p:sp>
      </p:grpSp>
      <p:grpSp>
        <p:nvGrpSpPr>
          <p:cNvPr id="247851" name="Group 247850"/>
          <p:cNvGrpSpPr/>
          <p:nvPr/>
        </p:nvGrpSpPr>
        <p:grpSpPr>
          <a:xfrm>
            <a:off x="1009333" y="2740025"/>
            <a:ext cx="6307137" cy="1169988"/>
            <a:chOff x="661" y="1516"/>
            <a:chExt cx="3973" cy="737"/>
          </a:xfrm>
        </p:grpSpPr>
        <p:sp>
          <p:nvSpPr>
            <p:cNvPr id="247820" name="Straight Connector 247819"/>
            <p:cNvSpPr/>
            <p:nvPr/>
          </p:nvSpPr>
          <p:spPr>
            <a:xfrm flipV="1">
              <a:off x="661" y="1516"/>
              <a:ext cx="3973" cy="737"/>
            </a:xfrm>
            <a:prstGeom prst="line">
              <a:avLst/>
            </a:prstGeom>
            <a:ln w="28575" cap="flat" cmpd="sng">
              <a:solidFill>
                <a:srgbClr val="0000FF"/>
              </a:solidFill>
              <a:prstDash val="solid"/>
              <a:headEnd type="none" w="med" len="med"/>
              <a:tailEnd type="none" w="med" len="med"/>
            </a:ln>
          </p:spPr>
        </p:sp>
        <p:sp>
          <p:nvSpPr>
            <p:cNvPr id="247823" name="Straight Connector 247822"/>
            <p:cNvSpPr/>
            <p:nvPr/>
          </p:nvSpPr>
          <p:spPr>
            <a:xfrm flipV="1">
              <a:off x="2410" y="1739"/>
              <a:ext cx="985" cy="196"/>
            </a:xfrm>
            <a:prstGeom prst="line">
              <a:avLst/>
            </a:prstGeom>
            <a:ln w="9525" cap="flat" cmpd="sng">
              <a:solidFill>
                <a:srgbClr val="0000FF"/>
              </a:solidFill>
              <a:prstDash val="solid"/>
              <a:headEnd type="triangle" w="med" len="med"/>
              <a:tailEnd type="none" w="med" len="med"/>
            </a:ln>
          </p:spPr>
        </p:sp>
      </p:grpSp>
      <p:grpSp>
        <p:nvGrpSpPr>
          <p:cNvPr id="247841" name="Group 247840"/>
          <p:cNvGrpSpPr/>
          <p:nvPr/>
        </p:nvGrpSpPr>
        <p:grpSpPr>
          <a:xfrm>
            <a:off x="1536383" y="1003300"/>
            <a:ext cx="7083425" cy="3444875"/>
            <a:chOff x="993" y="422"/>
            <a:chExt cx="4462" cy="2170"/>
          </a:xfrm>
        </p:grpSpPr>
        <p:grpSp>
          <p:nvGrpSpPr>
            <p:cNvPr id="247810" name="Group 247809"/>
            <p:cNvGrpSpPr/>
            <p:nvPr/>
          </p:nvGrpSpPr>
          <p:grpSpPr>
            <a:xfrm>
              <a:off x="4418" y="422"/>
              <a:ext cx="424" cy="2170"/>
              <a:chOff x="4984" y="1440"/>
              <a:chExt cx="424" cy="1900"/>
            </a:xfrm>
          </p:grpSpPr>
          <p:sp>
            <p:nvSpPr>
              <p:cNvPr id="247811" name="Moon 247810"/>
              <p:cNvSpPr/>
              <p:nvPr/>
            </p:nvSpPr>
            <p:spPr>
              <a:xfrm flipH="1">
                <a:off x="4984" y="1450"/>
                <a:ext cx="256" cy="1878"/>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247812" name="Moon 247811"/>
              <p:cNvSpPr/>
              <p:nvPr/>
            </p:nvSpPr>
            <p:spPr>
              <a:xfrm flipH="1">
                <a:off x="5056" y="1440"/>
                <a:ext cx="352" cy="1900"/>
              </a:xfrm>
              <a:prstGeom prst="moon">
                <a:avLst>
                  <a:gd name="adj" fmla="val 50000"/>
                </a:avLst>
              </a:prstGeom>
              <a:solidFill>
                <a:schemeClr val="bg1"/>
              </a:solidFill>
              <a:ln w="9525">
                <a:noFill/>
              </a:ln>
            </p:spPr>
            <p:txBody>
              <a:bodyPr/>
              <a:p>
                <a:endParaRPr lang="en-US"/>
              </a:p>
            </p:txBody>
          </p:sp>
        </p:grpSp>
        <p:sp>
          <p:nvSpPr>
            <p:cNvPr id="247815" name="Straight Connector 247814"/>
            <p:cNvSpPr/>
            <p:nvPr/>
          </p:nvSpPr>
          <p:spPr>
            <a:xfrm>
              <a:off x="993" y="1495"/>
              <a:ext cx="4462" cy="14"/>
            </a:xfrm>
            <a:prstGeom prst="line">
              <a:avLst/>
            </a:prstGeom>
            <a:ln w="19050" cap="flat" cmpd="sng">
              <a:solidFill>
                <a:srgbClr val="000000"/>
              </a:solidFill>
              <a:prstDash val="sysDot"/>
              <a:headEnd type="none" w="med" len="med"/>
              <a:tailEnd type="none" w="med" len="med"/>
            </a:ln>
          </p:spPr>
        </p:sp>
        <p:sp>
          <p:nvSpPr>
            <p:cNvPr id="247824" name="Oval 247823"/>
            <p:cNvSpPr/>
            <p:nvPr/>
          </p:nvSpPr>
          <p:spPr>
            <a:xfrm>
              <a:off x="3592" y="1443"/>
              <a:ext cx="97" cy="99"/>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47825" name="Text Box 247824"/>
            <p:cNvSpPr txBox="1"/>
            <p:nvPr/>
          </p:nvSpPr>
          <p:spPr>
            <a:xfrm>
              <a:off x="3388" y="1277"/>
              <a:ext cx="298" cy="297"/>
            </a:xfrm>
            <a:prstGeom prst="rect">
              <a:avLst/>
            </a:prstGeom>
            <a:noFill/>
            <a:ln w="9525">
              <a:noFill/>
            </a:ln>
          </p:spPr>
          <p:txBody>
            <a:bodyPr/>
            <a:p>
              <a:r>
                <a:rPr b="1">
                  <a:latin typeface="Times New Roman" panose="02020603050405020304" pitchFamily="18" charset="0"/>
                </a:rPr>
                <a:t>F</a:t>
              </a:r>
              <a:endParaRPr b="1">
                <a:latin typeface="Times New Roman" panose="02020603050405020304" pitchFamily="18" charset="0"/>
              </a:endParaRPr>
            </a:p>
          </p:txBody>
        </p:sp>
        <p:sp>
          <p:nvSpPr>
            <p:cNvPr id="247826" name="Oval 247825"/>
            <p:cNvSpPr/>
            <p:nvPr/>
          </p:nvSpPr>
          <p:spPr>
            <a:xfrm>
              <a:off x="2567" y="1451"/>
              <a:ext cx="97" cy="99"/>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47827" name="Text Box 247826"/>
            <p:cNvSpPr txBox="1"/>
            <p:nvPr/>
          </p:nvSpPr>
          <p:spPr>
            <a:xfrm>
              <a:off x="2502" y="1240"/>
              <a:ext cx="385" cy="297"/>
            </a:xfrm>
            <a:prstGeom prst="rect">
              <a:avLst/>
            </a:prstGeom>
            <a:noFill/>
            <a:ln w="9525">
              <a:noFill/>
            </a:ln>
          </p:spPr>
          <p:txBody>
            <a:bodyPr/>
            <a:p>
              <a:r>
                <a:rPr b="1">
                  <a:latin typeface="Times New Roman" panose="02020603050405020304" pitchFamily="18" charset="0"/>
                </a:rPr>
                <a:t>C</a:t>
              </a:r>
              <a:endParaRPr b="1">
                <a:latin typeface="Times New Roman" panose="02020603050405020304" pitchFamily="18" charset="0"/>
              </a:endParaRPr>
            </a:p>
          </p:txBody>
        </p:sp>
        <p:sp>
          <p:nvSpPr>
            <p:cNvPr id="247828" name="Oval 247827"/>
            <p:cNvSpPr/>
            <p:nvPr/>
          </p:nvSpPr>
          <p:spPr>
            <a:xfrm>
              <a:off x="4579" y="1459"/>
              <a:ext cx="98" cy="100"/>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47829" name="Text Box 247828"/>
            <p:cNvSpPr txBox="1"/>
            <p:nvPr/>
          </p:nvSpPr>
          <p:spPr>
            <a:xfrm>
              <a:off x="4647" y="1231"/>
              <a:ext cx="299" cy="297"/>
            </a:xfrm>
            <a:prstGeom prst="rect">
              <a:avLst/>
            </a:prstGeom>
            <a:noFill/>
            <a:ln w="9525">
              <a:noFill/>
            </a:ln>
          </p:spPr>
          <p:txBody>
            <a:bodyPr/>
            <a:p>
              <a:r>
                <a:rPr b="1">
                  <a:latin typeface="Times New Roman" panose="02020603050405020304" pitchFamily="18" charset="0"/>
                </a:rPr>
                <a:t>O</a:t>
              </a:r>
              <a:endParaRPr b="1">
                <a:latin typeface="Times New Roman" panose="02020603050405020304" pitchFamily="18" charset="0"/>
              </a:endParaRPr>
            </a:p>
          </p:txBody>
        </p:sp>
      </p:grpSp>
      <p:sp>
        <p:nvSpPr>
          <p:cNvPr id="247830" name="Straight Connector 247829"/>
          <p:cNvSpPr/>
          <p:nvPr/>
        </p:nvSpPr>
        <p:spPr>
          <a:xfrm>
            <a:off x="2015808" y="2674938"/>
            <a:ext cx="0" cy="0"/>
          </a:xfrm>
          <a:prstGeom prst="line">
            <a:avLst/>
          </a:prstGeom>
          <a:ln w="9525" cap="flat" cmpd="sng">
            <a:solidFill>
              <a:srgbClr val="000000"/>
            </a:solidFill>
            <a:prstDash val="solid"/>
            <a:headEnd type="none" w="med" len="med"/>
            <a:tailEnd type="triangle" w="med" len="med"/>
          </a:ln>
        </p:spPr>
      </p:sp>
      <p:grpSp>
        <p:nvGrpSpPr>
          <p:cNvPr id="247852" name="Group 247851"/>
          <p:cNvGrpSpPr/>
          <p:nvPr/>
        </p:nvGrpSpPr>
        <p:grpSpPr>
          <a:xfrm>
            <a:off x="1718945" y="2705100"/>
            <a:ext cx="1035050" cy="863600"/>
            <a:chOff x="1108" y="1494"/>
            <a:chExt cx="652" cy="544"/>
          </a:xfrm>
        </p:grpSpPr>
        <p:sp>
          <p:nvSpPr>
            <p:cNvPr id="247831" name="Straight Connector 247830"/>
            <p:cNvSpPr/>
            <p:nvPr/>
          </p:nvSpPr>
          <p:spPr>
            <a:xfrm flipV="1">
              <a:off x="1635" y="1494"/>
              <a:ext cx="0" cy="544"/>
            </a:xfrm>
            <a:prstGeom prst="line">
              <a:avLst/>
            </a:prstGeom>
            <a:ln w="57150" cap="flat" cmpd="sng">
              <a:pattFill prst="narHorz">
                <a:fgClr>
                  <a:srgbClr val="FF00FF"/>
                </a:fgClr>
                <a:bgClr>
                  <a:srgbClr val="FFFFFF"/>
                </a:bgClr>
              </a:pattFill>
              <a:prstDash val="solid"/>
              <a:headEnd type="triangle" w="med" len="med"/>
              <a:tailEnd type="none" w="med" len="med"/>
            </a:ln>
          </p:spPr>
        </p:sp>
        <p:sp>
          <p:nvSpPr>
            <p:cNvPr id="247834" name="Text Box 247833"/>
            <p:cNvSpPr txBox="1"/>
            <p:nvPr/>
          </p:nvSpPr>
          <p:spPr>
            <a:xfrm>
              <a:off x="1108" y="1604"/>
              <a:ext cx="652" cy="297"/>
            </a:xfrm>
            <a:prstGeom prst="rect">
              <a:avLst/>
            </a:prstGeom>
            <a:noFill/>
            <a:ln w="9525">
              <a:noFill/>
            </a:ln>
          </p:spPr>
          <p:txBody>
            <a:bodyPr/>
            <a:p>
              <a:r>
                <a:rPr b="1">
                  <a:latin typeface="Times New Roman" panose="02020603050405020304" pitchFamily="18" charset="0"/>
                </a:rPr>
                <a:t>image</a:t>
              </a:r>
              <a:endParaRPr b="1">
                <a:latin typeface="Times New Roman" panose="02020603050405020304" pitchFamily="18" charset="0"/>
              </a:endParaRPr>
            </a:p>
          </p:txBody>
        </p:sp>
      </p:grpSp>
      <p:grpSp>
        <p:nvGrpSpPr>
          <p:cNvPr id="247842" name="Group 247841"/>
          <p:cNvGrpSpPr/>
          <p:nvPr/>
        </p:nvGrpSpPr>
        <p:grpSpPr>
          <a:xfrm>
            <a:off x="3141345" y="1592263"/>
            <a:ext cx="1771650" cy="1108075"/>
            <a:chOff x="2004" y="785"/>
            <a:chExt cx="1116" cy="698"/>
          </a:xfrm>
        </p:grpSpPr>
        <p:sp>
          <p:nvSpPr>
            <p:cNvPr id="247832" name="Straight Connector 247831"/>
            <p:cNvSpPr/>
            <p:nvPr/>
          </p:nvSpPr>
          <p:spPr>
            <a:xfrm flipV="1">
              <a:off x="3120" y="1191"/>
              <a:ext cx="0" cy="292"/>
            </a:xfrm>
            <a:prstGeom prst="line">
              <a:avLst/>
            </a:prstGeom>
            <a:ln w="57150" cap="flat" cmpd="sng">
              <a:solidFill>
                <a:srgbClr val="FF00FF"/>
              </a:solidFill>
              <a:prstDash val="solid"/>
              <a:headEnd type="none" w="med" len="med"/>
              <a:tailEnd type="triangle" w="med" len="med"/>
            </a:ln>
          </p:spPr>
        </p:sp>
        <p:sp>
          <p:nvSpPr>
            <p:cNvPr id="247833" name="Text Box 247832"/>
            <p:cNvSpPr txBox="1"/>
            <p:nvPr/>
          </p:nvSpPr>
          <p:spPr>
            <a:xfrm>
              <a:off x="2004" y="785"/>
              <a:ext cx="674" cy="297"/>
            </a:xfrm>
            <a:prstGeom prst="rect">
              <a:avLst/>
            </a:prstGeom>
            <a:noFill/>
            <a:ln w="9525">
              <a:noFill/>
            </a:ln>
          </p:spPr>
          <p:txBody>
            <a:bodyPr/>
            <a:p>
              <a:r>
                <a:rPr b="1">
                  <a:latin typeface="Times New Roman" panose="02020603050405020304" pitchFamily="18" charset="0"/>
                </a:rPr>
                <a:t>object</a:t>
              </a:r>
              <a:endParaRPr b="1">
                <a:latin typeface="Times New Roman" panose="02020603050405020304" pitchFamily="18" charset="0"/>
              </a:endParaRPr>
            </a:p>
          </p:txBody>
        </p:sp>
        <p:sp>
          <p:nvSpPr>
            <p:cNvPr id="247835" name="Straight Connector 247834"/>
            <p:cNvSpPr/>
            <p:nvPr/>
          </p:nvSpPr>
          <p:spPr>
            <a:xfrm>
              <a:off x="2508" y="981"/>
              <a:ext cx="558" cy="355"/>
            </a:xfrm>
            <a:prstGeom prst="line">
              <a:avLst/>
            </a:prstGeom>
            <a:ln w="9525" cap="flat" cmpd="sng">
              <a:solidFill>
                <a:srgbClr val="000000"/>
              </a:solidFill>
              <a:prstDash val="solid"/>
              <a:headEnd type="none" w="med" len="med"/>
              <a:tailEnd type="triangle" w="med" len="med"/>
            </a:ln>
          </p:spPr>
        </p:sp>
      </p:grpSp>
      <p:sp>
        <p:nvSpPr>
          <p:cNvPr id="247836" name="Rectangle 247835"/>
          <p:cNvSpPr/>
          <p:nvPr/>
        </p:nvSpPr>
        <p:spPr>
          <a:xfrm>
            <a:off x="1682433" y="4293871"/>
            <a:ext cx="5281612" cy="1753235"/>
          </a:xfrm>
          <a:prstGeom prst="rect">
            <a:avLst/>
          </a:prstGeom>
          <a:noFill/>
          <a:ln w="9525">
            <a:noFill/>
          </a:ln>
        </p:spPr>
        <p:txBody>
          <a:bodyPr anchor="ctr" anchorCtr="0">
            <a:spAutoFit/>
          </a:bodyPr>
          <a:p>
            <a:pPr defTabSz="914400">
              <a:tabLst>
                <a:tab pos="457200" algn="l"/>
              </a:tabLst>
            </a:pPr>
            <a:r>
              <a:rPr b="1"/>
              <a:t>Use:</a:t>
            </a:r>
            <a:r>
              <a:t> 	Satellite transmitter (with microwaves)</a:t>
            </a:r>
          </a:p>
          <a:p>
            <a:pPr defTabSz="914400">
              <a:tabLst>
                <a:tab pos="457200" algn="l"/>
              </a:tabLst>
            </a:pPr>
            <a:r>
              <a:rPr b="1"/>
              <a:t>The image formed is:</a:t>
            </a:r>
            <a:endParaRPr b="1"/>
          </a:p>
          <a:p>
            <a:pPr defTabSz="914400">
              <a:tabLst>
                <a:tab pos="457200" algn="l"/>
              </a:tabLst>
            </a:pPr>
            <a:r>
              <a:t>		Larger than the object  (magnified)</a:t>
            </a:r>
          </a:p>
          <a:p>
            <a:pPr defTabSz="914400">
              <a:tabLst>
                <a:tab pos="457200" algn="l"/>
              </a:tabLst>
            </a:pPr>
            <a:r>
              <a:t>		Beyond C</a:t>
            </a:r>
          </a:p>
          <a:p>
            <a:pPr defTabSz="914400">
              <a:tabLst>
                <a:tab pos="457200" algn="l"/>
              </a:tabLst>
            </a:pPr>
            <a:r>
              <a:t>		Inverted</a:t>
            </a:r>
          </a:p>
          <a:p>
            <a:pPr defTabSz="914400">
              <a:tabLst>
                <a:tab pos="457200" algn="l"/>
              </a:tabLst>
            </a:pPr>
            <a:r>
              <a:t>		Real</a:t>
            </a:r>
          </a:p>
        </p:txBody>
      </p:sp>
      <p:grpSp>
        <p:nvGrpSpPr>
          <p:cNvPr id="247849" name="Group 247848"/>
          <p:cNvGrpSpPr/>
          <p:nvPr/>
        </p:nvGrpSpPr>
        <p:grpSpPr>
          <a:xfrm>
            <a:off x="1820545" y="2244725"/>
            <a:ext cx="3092450" cy="1784350"/>
            <a:chOff x="1172" y="1204"/>
            <a:chExt cx="1948" cy="1124"/>
          </a:xfrm>
        </p:grpSpPr>
        <p:sp>
          <p:nvSpPr>
            <p:cNvPr id="247837" name="Straight Connector 247836"/>
            <p:cNvSpPr/>
            <p:nvPr/>
          </p:nvSpPr>
          <p:spPr>
            <a:xfrm flipV="1">
              <a:off x="1172" y="1204"/>
              <a:ext cx="1948" cy="1124"/>
            </a:xfrm>
            <a:prstGeom prst="line">
              <a:avLst/>
            </a:prstGeom>
            <a:ln w="28575" cap="flat" cmpd="sng">
              <a:solidFill>
                <a:schemeClr val="folHlink"/>
              </a:solidFill>
              <a:prstDash val="solid"/>
              <a:headEnd type="none" w="med" len="med"/>
              <a:tailEnd type="none" w="med" len="med"/>
            </a:ln>
          </p:spPr>
        </p:sp>
        <p:sp>
          <p:nvSpPr>
            <p:cNvPr id="247839" name="Straight Connector 247838"/>
            <p:cNvSpPr/>
            <p:nvPr/>
          </p:nvSpPr>
          <p:spPr>
            <a:xfrm flipH="1">
              <a:off x="1954" y="1574"/>
              <a:ext cx="533" cy="306"/>
            </a:xfrm>
            <a:prstGeom prst="line">
              <a:avLst/>
            </a:prstGeom>
            <a:ln w="28575" cap="flat" cmpd="sng">
              <a:solidFill>
                <a:schemeClr val="folHlink"/>
              </a:solidFill>
              <a:prstDash val="solid"/>
              <a:headEnd type="none" w="med" len="med"/>
              <a:tailEnd type="triangle" w="med" len="med"/>
            </a:ln>
          </p:spPr>
        </p:sp>
      </p:grpSp>
      <p:grpSp>
        <p:nvGrpSpPr>
          <p:cNvPr id="247848" name="Group 247847"/>
          <p:cNvGrpSpPr/>
          <p:nvPr/>
        </p:nvGrpSpPr>
        <p:grpSpPr>
          <a:xfrm>
            <a:off x="4139883" y="1038225"/>
            <a:ext cx="2901950" cy="1658938"/>
            <a:chOff x="2633" y="444"/>
            <a:chExt cx="1828" cy="1045"/>
          </a:xfrm>
        </p:grpSpPr>
        <p:sp>
          <p:nvSpPr>
            <p:cNvPr id="247838" name="Straight Connector 247837"/>
            <p:cNvSpPr/>
            <p:nvPr/>
          </p:nvSpPr>
          <p:spPr>
            <a:xfrm flipV="1">
              <a:off x="3508" y="644"/>
              <a:ext cx="611" cy="349"/>
            </a:xfrm>
            <a:prstGeom prst="line">
              <a:avLst/>
            </a:prstGeom>
            <a:ln w="28575" cap="flat" cmpd="sng">
              <a:solidFill>
                <a:schemeClr val="folHlink"/>
              </a:solidFill>
              <a:prstDash val="solid"/>
              <a:headEnd type="none" w="med" len="med"/>
              <a:tailEnd type="triangle" w="med" len="med"/>
            </a:ln>
          </p:spPr>
        </p:sp>
        <p:sp>
          <p:nvSpPr>
            <p:cNvPr id="247846" name="Straight Connector 247845"/>
            <p:cNvSpPr/>
            <p:nvPr/>
          </p:nvSpPr>
          <p:spPr>
            <a:xfrm flipV="1">
              <a:off x="2633" y="1214"/>
              <a:ext cx="478" cy="275"/>
            </a:xfrm>
            <a:prstGeom prst="line">
              <a:avLst/>
            </a:prstGeom>
            <a:ln w="28575" cap="flat" cmpd="sng">
              <a:solidFill>
                <a:schemeClr val="folHlink"/>
              </a:solidFill>
              <a:prstDash val="dash"/>
              <a:headEnd type="none" w="med" len="med"/>
              <a:tailEnd type="none" w="med" len="med"/>
            </a:ln>
          </p:spPr>
        </p:sp>
        <p:sp>
          <p:nvSpPr>
            <p:cNvPr id="247847" name="Straight Connector 247846"/>
            <p:cNvSpPr/>
            <p:nvPr/>
          </p:nvSpPr>
          <p:spPr>
            <a:xfrm flipV="1">
              <a:off x="3138" y="444"/>
              <a:ext cx="1323" cy="760"/>
            </a:xfrm>
            <a:prstGeom prst="line">
              <a:avLst/>
            </a:prstGeom>
            <a:ln w="28575" cap="flat" cmpd="sng">
              <a:solidFill>
                <a:schemeClr val="folHlink"/>
              </a:solidFill>
              <a:prstDash val="solid"/>
              <a:headEnd type="non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78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78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78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78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784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784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78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785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785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7836">
                                            <p:txEl>
                                              <p:charRg st="0" end="4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7836">
                                            <p:txEl>
                                              <p:charRg st="46" end="6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47836">
                                            <p:txEl>
                                              <p:charRg st="67" end="10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47836">
                                            <p:txEl>
                                              <p:charRg st="105" end="11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47836">
                                            <p:txEl>
                                              <p:charRg st="116" end="127"/>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47836">
                                            <p:txEl>
                                              <p:charRg st="127" end="13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Concave Mirror</a:t>
            </a:r>
            <a:endParaRPr lang="en-US" altLang="en-US"/>
          </a:p>
        </p:txBody>
      </p:sp>
      <p:grpSp>
        <p:nvGrpSpPr>
          <p:cNvPr id="266283" name="Group 266282"/>
          <p:cNvGrpSpPr/>
          <p:nvPr/>
        </p:nvGrpSpPr>
        <p:grpSpPr>
          <a:xfrm>
            <a:off x="1287780" y="1185863"/>
            <a:ext cx="6819900" cy="3016250"/>
            <a:chOff x="828" y="571"/>
            <a:chExt cx="4296" cy="1900"/>
          </a:xfrm>
        </p:grpSpPr>
        <p:grpSp>
          <p:nvGrpSpPr>
            <p:cNvPr id="266242" name="Group 266241"/>
            <p:cNvGrpSpPr/>
            <p:nvPr/>
          </p:nvGrpSpPr>
          <p:grpSpPr>
            <a:xfrm>
              <a:off x="3422" y="571"/>
              <a:ext cx="424" cy="1900"/>
              <a:chOff x="4984" y="1440"/>
              <a:chExt cx="424" cy="1900"/>
            </a:xfrm>
          </p:grpSpPr>
          <p:sp>
            <p:nvSpPr>
              <p:cNvPr id="266243" name="Moon 266242"/>
              <p:cNvSpPr/>
              <p:nvPr/>
            </p:nvSpPr>
            <p:spPr>
              <a:xfrm flipH="1">
                <a:off x="4984" y="1450"/>
                <a:ext cx="256" cy="1878"/>
              </a:xfrm>
              <a:prstGeom prst="moon">
                <a:avLst>
                  <a:gd name="adj" fmla="val 18958"/>
                </a:avLst>
              </a:prstGeom>
              <a:pattFill prst="wdUpDiag">
                <a:fgClr>
                  <a:srgbClr val="000000"/>
                </a:fgClr>
                <a:bgClr>
                  <a:srgbClr val="FFFFFF"/>
                </a:bgClr>
              </a:pattFill>
              <a:ln w="9525" cap="flat" cmpd="sng">
                <a:solidFill>
                  <a:srgbClr val="000000"/>
                </a:solidFill>
                <a:prstDash val="solid"/>
                <a:miter/>
                <a:headEnd type="none" w="med" len="med"/>
                <a:tailEnd type="none" w="med" len="med"/>
              </a:ln>
            </p:spPr>
            <p:txBody>
              <a:bodyPr/>
              <a:p>
                <a:endParaRPr lang="en-US"/>
              </a:p>
            </p:txBody>
          </p:sp>
          <p:sp>
            <p:nvSpPr>
              <p:cNvPr id="266244" name="Moon 266243"/>
              <p:cNvSpPr/>
              <p:nvPr/>
            </p:nvSpPr>
            <p:spPr>
              <a:xfrm flipH="1">
                <a:off x="5056" y="1440"/>
                <a:ext cx="352" cy="1900"/>
              </a:xfrm>
              <a:prstGeom prst="moon">
                <a:avLst>
                  <a:gd name="adj" fmla="val 50000"/>
                </a:avLst>
              </a:prstGeom>
              <a:solidFill>
                <a:schemeClr val="bg1"/>
              </a:solidFill>
              <a:ln w="9525">
                <a:noFill/>
              </a:ln>
            </p:spPr>
            <p:txBody>
              <a:bodyPr/>
              <a:p>
                <a:endParaRPr lang="en-US"/>
              </a:p>
            </p:txBody>
          </p:sp>
        </p:grpSp>
        <p:sp>
          <p:nvSpPr>
            <p:cNvPr id="266248" name="Straight Connector 266247"/>
            <p:cNvSpPr/>
            <p:nvPr/>
          </p:nvSpPr>
          <p:spPr>
            <a:xfrm>
              <a:off x="828" y="1496"/>
              <a:ext cx="4296" cy="14"/>
            </a:xfrm>
            <a:prstGeom prst="line">
              <a:avLst/>
            </a:prstGeom>
            <a:ln w="19050" cap="flat" cmpd="sng">
              <a:solidFill>
                <a:srgbClr val="000000"/>
              </a:solidFill>
              <a:prstDash val="sysDot"/>
              <a:headEnd type="none" w="med" len="med"/>
              <a:tailEnd type="none" w="med" len="med"/>
            </a:ln>
          </p:spPr>
        </p:sp>
        <p:sp>
          <p:nvSpPr>
            <p:cNvPr id="266255" name="Oval 266254"/>
            <p:cNvSpPr/>
            <p:nvPr/>
          </p:nvSpPr>
          <p:spPr>
            <a:xfrm>
              <a:off x="2226" y="1463"/>
              <a:ext cx="92" cy="96"/>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66256" name="Text Box 266255"/>
            <p:cNvSpPr txBox="1"/>
            <p:nvPr/>
          </p:nvSpPr>
          <p:spPr>
            <a:xfrm>
              <a:off x="2148" y="1544"/>
              <a:ext cx="281" cy="289"/>
            </a:xfrm>
            <a:prstGeom prst="rect">
              <a:avLst/>
            </a:prstGeom>
            <a:noFill/>
            <a:ln w="9525">
              <a:noFill/>
            </a:ln>
          </p:spPr>
          <p:txBody>
            <a:bodyPr/>
            <a:p>
              <a:r>
                <a:rPr b="1">
                  <a:latin typeface="Times New Roman" panose="02020603050405020304" pitchFamily="18" charset="0"/>
                </a:rPr>
                <a:t>F</a:t>
              </a:r>
              <a:endParaRPr b="1">
                <a:latin typeface="Times New Roman" panose="02020603050405020304" pitchFamily="18" charset="0"/>
              </a:endParaRPr>
            </a:p>
          </p:txBody>
        </p:sp>
        <p:sp>
          <p:nvSpPr>
            <p:cNvPr id="266257" name="Oval 266256"/>
            <p:cNvSpPr/>
            <p:nvPr/>
          </p:nvSpPr>
          <p:spPr>
            <a:xfrm>
              <a:off x="3584" y="1462"/>
              <a:ext cx="91" cy="96"/>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66274" name="Oval 266273"/>
            <p:cNvSpPr/>
            <p:nvPr/>
          </p:nvSpPr>
          <p:spPr>
            <a:xfrm>
              <a:off x="969" y="1452"/>
              <a:ext cx="92" cy="96"/>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266279" name="Text Box 266278"/>
            <p:cNvSpPr txBox="1"/>
            <p:nvPr/>
          </p:nvSpPr>
          <p:spPr>
            <a:xfrm>
              <a:off x="922" y="1243"/>
              <a:ext cx="281" cy="289"/>
            </a:xfrm>
            <a:prstGeom prst="rect">
              <a:avLst/>
            </a:prstGeom>
            <a:noFill/>
            <a:ln w="9525">
              <a:noFill/>
            </a:ln>
          </p:spPr>
          <p:txBody>
            <a:bodyPr/>
            <a:p>
              <a:r>
                <a:rPr b="1">
                  <a:latin typeface="Times New Roman" panose="02020603050405020304" pitchFamily="18" charset="0"/>
                </a:rPr>
                <a:t>C</a:t>
              </a:r>
              <a:endParaRPr b="1">
                <a:latin typeface="Times New Roman" panose="02020603050405020304" pitchFamily="18" charset="0"/>
              </a:endParaRPr>
            </a:p>
          </p:txBody>
        </p:sp>
      </p:grpSp>
      <p:sp>
        <p:nvSpPr>
          <p:cNvPr id="266246" name="Rectangle 266245"/>
          <p:cNvSpPr/>
          <p:nvPr/>
        </p:nvSpPr>
        <p:spPr>
          <a:xfrm>
            <a:off x="2248218" y="575469"/>
            <a:ext cx="4615180" cy="368300"/>
          </a:xfrm>
          <a:prstGeom prst="rect">
            <a:avLst/>
          </a:prstGeom>
          <a:noFill/>
          <a:ln w="9525">
            <a:noFill/>
          </a:ln>
        </p:spPr>
        <p:txBody>
          <a:bodyPr wrap="none" anchor="ctr" anchorCtr="0">
            <a:spAutoFit/>
          </a:bodyPr>
          <a:p>
            <a:r>
              <a:rPr b="1"/>
              <a:t>3. Object nearer than the principal focus</a:t>
            </a:r>
            <a:r>
              <a:t> </a:t>
            </a:r>
          </a:p>
        </p:txBody>
      </p:sp>
      <p:sp>
        <p:nvSpPr>
          <p:cNvPr id="266247" name="Rectangle 266246"/>
          <p:cNvSpPr/>
          <p:nvPr/>
        </p:nvSpPr>
        <p:spPr>
          <a:xfrm>
            <a:off x="652780" y="4433571"/>
            <a:ext cx="5720080" cy="1753235"/>
          </a:xfrm>
          <a:prstGeom prst="rect">
            <a:avLst/>
          </a:prstGeom>
          <a:noFill/>
          <a:ln w="9525">
            <a:noFill/>
          </a:ln>
        </p:spPr>
        <p:txBody>
          <a:bodyPr wrap="none" anchor="ctr" anchorCtr="0">
            <a:spAutoFit/>
          </a:bodyPr>
          <a:p>
            <a:pPr defTabSz="914400">
              <a:tabLst>
                <a:tab pos="457200" algn="l"/>
              </a:tabLst>
            </a:pPr>
            <a:r>
              <a:rPr b="1"/>
              <a:t>Use:</a:t>
            </a:r>
            <a:r>
              <a:t> 	Makeup and shaving mirrors</a:t>
            </a:r>
          </a:p>
          <a:p>
            <a:pPr defTabSz="914400">
              <a:tabLst>
                <a:tab pos="457200" algn="l"/>
              </a:tabLst>
            </a:pPr>
            <a:r>
              <a:rPr b="1"/>
              <a:t>The image formed is:</a:t>
            </a:r>
            <a:endParaRPr b="1"/>
          </a:p>
          <a:p>
            <a:pPr defTabSz="914400">
              <a:tabLst>
                <a:tab pos="457200" algn="l"/>
              </a:tabLst>
            </a:pPr>
            <a:r>
              <a:t>		Larger than the object</a:t>
            </a:r>
          </a:p>
          <a:p>
            <a:pPr defTabSz="914400">
              <a:tabLst>
                <a:tab pos="457200" algn="l"/>
              </a:tabLst>
            </a:pPr>
            <a:r>
              <a:t>		On the other side of the mirror from the object</a:t>
            </a:r>
          </a:p>
          <a:p>
            <a:pPr defTabSz="914400">
              <a:tabLst>
                <a:tab pos="457200" algn="l"/>
              </a:tabLst>
            </a:pPr>
            <a:r>
              <a:t>		Upright</a:t>
            </a:r>
          </a:p>
          <a:p>
            <a:pPr defTabSz="914400">
              <a:tabLst>
                <a:tab pos="457200" algn="l"/>
              </a:tabLst>
            </a:pPr>
            <a:r>
              <a:t>		Virtual</a:t>
            </a:r>
          </a:p>
        </p:txBody>
      </p:sp>
      <p:grpSp>
        <p:nvGrpSpPr>
          <p:cNvPr id="266285" name="Group 266284"/>
          <p:cNvGrpSpPr/>
          <p:nvPr/>
        </p:nvGrpSpPr>
        <p:grpSpPr>
          <a:xfrm>
            <a:off x="4864418" y="2185988"/>
            <a:ext cx="869950" cy="11112"/>
            <a:chOff x="3081" y="1201"/>
            <a:chExt cx="548" cy="7"/>
          </a:xfrm>
        </p:grpSpPr>
        <p:sp>
          <p:nvSpPr>
            <p:cNvPr id="266249" name="Straight Connector 266248"/>
            <p:cNvSpPr/>
            <p:nvPr/>
          </p:nvSpPr>
          <p:spPr>
            <a:xfrm flipV="1">
              <a:off x="3081" y="1201"/>
              <a:ext cx="548" cy="7"/>
            </a:xfrm>
            <a:prstGeom prst="line">
              <a:avLst/>
            </a:prstGeom>
            <a:ln w="28575" cap="flat" cmpd="sng">
              <a:solidFill>
                <a:srgbClr val="FF0000"/>
              </a:solidFill>
              <a:prstDash val="solid"/>
              <a:headEnd type="none" w="med" len="med"/>
              <a:tailEnd type="none" w="med" len="med"/>
            </a:ln>
          </p:spPr>
        </p:sp>
        <p:sp>
          <p:nvSpPr>
            <p:cNvPr id="266251" name="Straight Connector 266250"/>
            <p:cNvSpPr/>
            <p:nvPr/>
          </p:nvSpPr>
          <p:spPr>
            <a:xfrm>
              <a:off x="3107" y="1202"/>
              <a:ext cx="380" cy="0"/>
            </a:xfrm>
            <a:prstGeom prst="line">
              <a:avLst/>
            </a:prstGeom>
            <a:ln w="9525" cap="flat" cmpd="sng">
              <a:solidFill>
                <a:srgbClr val="FF0000"/>
              </a:solidFill>
              <a:prstDash val="solid"/>
              <a:headEnd type="none" w="med" len="med"/>
              <a:tailEnd type="triangle" w="med" len="med"/>
            </a:ln>
          </p:spPr>
        </p:sp>
      </p:grpSp>
      <p:grpSp>
        <p:nvGrpSpPr>
          <p:cNvPr id="266296" name="Group 266295"/>
          <p:cNvGrpSpPr/>
          <p:nvPr/>
        </p:nvGrpSpPr>
        <p:grpSpPr>
          <a:xfrm>
            <a:off x="3537268" y="2673350"/>
            <a:ext cx="2206625" cy="979488"/>
            <a:chOff x="2245" y="1508"/>
            <a:chExt cx="1390" cy="617"/>
          </a:xfrm>
        </p:grpSpPr>
        <p:sp>
          <p:nvSpPr>
            <p:cNvPr id="266252" name="Straight Connector 266251"/>
            <p:cNvSpPr/>
            <p:nvPr/>
          </p:nvSpPr>
          <p:spPr>
            <a:xfrm flipV="1">
              <a:off x="2245" y="1508"/>
              <a:ext cx="1390" cy="617"/>
            </a:xfrm>
            <a:prstGeom prst="line">
              <a:avLst/>
            </a:prstGeom>
            <a:ln w="28575" cap="flat" cmpd="sng">
              <a:solidFill>
                <a:srgbClr val="0000FF"/>
              </a:solidFill>
              <a:prstDash val="solid"/>
              <a:headEnd type="none" w="med" len="med"/>
              <a:tailEnd type="none" w="med" len="med"/>
            </a:ln>
          </p:spPr>
        </p:sp>
        <p:sp>
          <p:nvSpPr>
            <p:cNvPr id="266254" name="Straight Connector 266253"/>
            <p:cNvSpPr/>
            <p:nvPr/>
          </p:nvSpPr>
          <p:spPr>
            <a:xfrm flipV="1">
              <a:off x="2855" y="1682"/>
              <a:ext cx="394" cy="173"/>
            </a:xfrm>
            <a:prstGeom prst="line">
              <a:avLst/>
            </a:prstGeom>
            <a:ln w="9525" cap="flat" cmpd="sng">
              <a:solidFill>
                <a:srgbClr val="0000FF"/>
              </a:solidFill>
              <a:prstDash val="solid"/>
              <a:headEnd type="triangle" w="med" len="med"/>
              <a:tailEnd type="none" w="med" len="med"/>
            </a:ln>
          </p:spPr>
        </p:sp>
      </p:grpSp>
      <p:sp>
        <p:nvSpPr>
          <p:cNvPr id="266258" name="Straight Connector 266257"/>
          <p:cNvSpPr/>
          <p:nvPr/>
        </p:nvSpPr>
        <p:spPr>
          <a:xfrm>
            <a:off x="2530793" y="2624138"/>
            <a:ext cx="0" cy="0"/>
          </a:xfrm>
          <a:prstGeom prst="line">
            <a:avLst/>
          </a:prstGeom>
          <a:ln w="9525" cap="flat" cmpd="sng">
            <a:solidFill>
              <a:srgbClr val="000000"/>
            </a:solidFill>
            <a:prstDash val="solid"/>
            <a:headEnd type="none" w="med" len="med"/>
            <a:tailEnd type="triangle" w="med" len="med"/>
          </a:ln>
        </p:spPr>
      </p:sp>
      <p:grpSp>
        <p:nvGrpSpPr>
          <p:cNvPr id="266298" name="Group 266297"/>
          <p:cNvGrpSpPr/>
          <p:nvPr/>
        </p:nvGrpSpPr>
        <p:grpSpPr>
          <a:xfrm>
            <a:off x="7620318" y="1739900"/>
            <a:ext cx="977900" cy="917575"/>
            <a:chOff x="4817" y="920"/>
            <a:chExt cx="616" cy="578"/>
          </a:xfrm>
        </p:grpSpPr>
        <p:sp>
          <p:nvSpPr>
            <p:cNvPr id="266259" name="Straight Connector 266258"/>
            <p:cNvSpPr/>
            <p:nvPr/>
          </p:nvSpPr>
          <p:spPr>
            <a:xfrm flipV="1">
              <a:off x="4843" y="920"/>
              <a:ext cx="1" cy="578"/>
            </a:xfrm>
            <a:prstGeom prst="line">
              <a:avLst/>
            </a:prstGeom>
            <a:ln w="57150" cap="flat" cmpd="sng">
              <a:pattFill prst="dkHorz">
                <a:fgClr>
                  <a:srgbClr val="FF00FF"/>
                </a:fgClr>
                <a:bgClr>
                  <a:srgbClr val="FFFFFF"/>
                </a:bgClr>
              </a:pattFill>
              <a:prstDash val="solid"/>
              <a:headEnd type="none" w="med" len="med"/>
              <a:tailEnd type="triangle" w="med" len="med"/>
            </a:ln>
          </p:spPr>
        </p:sp>
        <p:sp>
          <p:nvSpPr>
            <p:cNvPr id="266262" name="Text Box 266261"/>
            <p:cNvSpPr txBox="1"/>
            <p:nvPr/>
          </p:nvSpPr>
          <p:spPr>
            <a:xfrm>
              <a:off x="4817" y="1097"/>
              <a:ext cx="616" cy="288"/>
            </a:xfrm>
            <a:prstGeom prst="rect">
              <a:avLst/>
            </a:prstGeom>
            <a:noFill/>
            <a:ln w="9525">
              <a:noFill/>
            </a:ln>
          </p:spPr>
          <p:txBody>
            <a:bodyPr/>
            <a:p>
              <a:r>
                <a:rPr b="1">
                  <a:latin typeface="Times New Roman" panose="02020603050405020304" pitchFamily="18" charset="0"/>
                </a:rPr>
                <a:t>image</a:t>
              </a:r>
              <a:endParaRPr b="1">
                <a:latin typeface="Times New Roman" panose="02020603050405020304" pitchFamily="18" charset="0"/>
              </a:endParaRPr>
            </a:p>
          </p:txBody>
        </p:sp>
      </p:grpSp>
      <p:grpSp>
        <p:nvGrpSpPr>
          <p:cNvPr id="266284" name="Group 266283"/>
          <p:cNvGrpSpPr/>
          <p:nvPr/>
        </p:nvGrpSpPr>
        <p:grpSpPr>
          <a:xfrm>
            <a:off x="3643630" y="1636713"/>
            <a:ext cx="1214438" cy="1016000"/>
            <a:chOff x="2312" y="855"/>
            <a:chExt cx="765" cy="640"/>
          </a:xfrm>
        </p:grpSpPr>
        <p:sp>
          <p:nvSpPr>
            <p:cNvPr id="266260" name="Straight Connector 266259"/>
            <p:cNvSpPr/>
            <p:nvPr/>
          </p:nvSpPr>
          <p:spPr>
            <a:xfrm flipV="1">
              <a:off x="3077" y="1211"/>
              <a:ext cx="0" cy="284"/>
            </a:xfrm>
            <a:prstGeom prst="line">
              <a:avLst/>
            </a:prstGeom>
            <a:ln w="57150" cap="flat" cmpd="sng">
              <a:solidFill>
                <a:srgbClr val="FF00FF"/>
              </a:solidFill>
              <a:prstDash val="solid"/>
              <a:headEnd type="none" w="med" len="med"/>
              <a:tailEnd type="triangle" w="med" len="med"/>
            </a:ln>
          </p:spPr>
        </p:sp>
        <p:sp>
          <p:nvSpPr>
            <p:cNvPr id="266261" name="Text Box 266260"/>
            <p:cNvSpPr txBox="1"/>
            <p:nvPr/>
          </p:nvSpPr>
          <p:spPr>
            <a:xfrm>
              <a:off x="2312" y="855"/>
              <a:ext cx="638" cy="288"/>
            </a:xfrm>
            <a:prstGeom prst="rect">
              <a:avLst/>
            </a:prstGeom>
            <a:noFill/>
            <a:ln w="9525">
              <a:noFill/>
            </a:ln>
          </p:spPr>
          <p:txBody>
            <a:bodyPr/>
            <a:p>
              <a:r>
                <a:rPr b="1">
                  <a:latin typeface="Times New Roman" panose="02020603050405020304" pitchFamily="18" charset="0"/>
                </a:rPr>
                <a:t>object</a:t>
              </a:r>
              <a:endParaRPr b="1">
                <a:latin typeface="Times New Roman" panose="02020603050405020304" pitchFamily="18" charset="0"/>
              </a:endParaRPr>
            </a:p>
          </p:txBody>
        </p:sp>
        <p:sp>
          <p:nvSpPr>
            <p:cNvPr id="266265" name="Straight Connector 266264"/>
            <p:cNvSpPr/>
            <p:nvPr/>
          </p:nvSpPr>
          <p:spPr>
            <a:xfrm>
              <a:off x="2634" y="1071"/>
              <a:ext cx="334" cy="199"/>
            </a:xfrm>
            <a:prstGeom prst="line">
              <a:avLst/>
            </a:prstGeom>
            <a:ln w="9525" cap="flat" cmpd="sng">
              <a:solidFill>
                <a:srgbClr val="000000"/>
              </a:solidFill>
              <a:prstDash val="solid"/>
              <a:headEnd type="none" w="med" len="med"/>
              <a:tailEnd type="triangle" w="med" len="med"/>
            </a:ln>
          </p:spPr>
        </p:sp>
      </p:grpSp>
      <p:grpSp>
        <p:nvGrpSpPr>
          <p:cNvPr id="266286" name="Group 266285"/>
          <p:cNvGrpSpPr/>
          <p:nvPr/>
        </p:nvGrpSpPr>
        <p:grpSpPr>
          <a:xfrm>
            <a:off x="2195830" y="2227263"/>
            <a:ext cx="3516313" cy="708025"/>
            <a:chOff x="1400" y="1227"/>
            <a:chExt cx="2215" cy="446"/>
          </a:xfrm>
        </p:grpSpPr>
        <p:sp>
          <p:nvSpPr>
            <p:cNvPr id="266250" name="Straight Connector 266249"/>
            <p:cNvSpPr/>
            <p:nvPr/>
          </p:nvSpPr>
          <p:spPr>
            <a:xfrm flipH="1">
              <a:off x="1400" y="1227"/>
              <a:ext cx="2215" cy="446"/>
            </a:xfrm>
            <a:prstGeom prst="line">
              <a:avLst/>
            </a:prstGeom>
            <a:ln w="28575" cap="flat" cmpd="sng">
              <a:solidFill>
                <a:srgbClr val="FF0000"/>
              </a:solidFill>
              <a:prstDash val="solid"/>
              <a:headEnd type="none" w="med" len="med"/>
              <a:tailEnd type="none" w="med" len="med"/>
            </a:ln>
          </p:spPr>
        </p:sp>
        <p:sp>
          <p:nvSpPr>
            <p:cNvPr id="266266" name="Straight Connector 266265"/>
            <p:cNvSpPr/>
            <p:nvPr/>
          </p:nvSpPr>
          <p:spPr>
            <a:xfrm flipH="1">
              <a:off x="1559" y="1551"/>
              <a:ext cx="422" cy="89"/>
            </a:xfrm>
            <a:prstGeom prst="line">
              <a:avLst/>
            </a:prstGeom>
            <a:ln w="9525" cap="flat" cmpd="sng">
              <a:solidFill>
                <a:srgbClr val="FF0000"/>
              </a:solidFill>
              <a:prstDash val="solid"/>
              <a:headEnd type="none" w="med" len="med"/>
              <a:tailEnd type="triangle" w="med" len="med"/>
            </a:ln>
          </p:spPr>
        </p:sp>
      </p:grpSp>
      <p:grpSp>
        <p:nvGrpSpPr>
          <p:cNvPr id="266267" name="Group 266266"/>
          <p:cNvGrpSpPr/>
          <p:nvPr/>
        </p:nvGrpSpPr>
        <p:grpSpPr>
          <a:xfrm>
            <a:off x="1122680" y="2797175"/>
            <a:ext cx="1214438" cy="1385888"/>
            <a:chOff x="157" y="2023"/>
            <a:chExt cx="765" cy="873"/>
          </a:xfrm>
        </p:grpSpPr>
        <p:sp>
          <p:nvSpPr>
            <p:cNvPr id="266268" name="Freeform 266267"/>
            <p:cNvSpPr/>
            <p:nvPr/>
          </p:nvSpPr>
          <p:spPr>
            <a:xfrm flipV="1">
              <a:off x="157" y="2023"/>
              <a:ext cx="138" cy="417"/>
            </a:xfrm>
            <a:custGeom>
              <a:avLst/>
              <a:gdLst>
                <a:gd name="txL" fmla="*/ 0 w 21600"/>
                <a:gd name="txT" fmla="*/ 0 h 21600"/>
                <a:gd name="txR" fmla="*/ 21600 w 21600"/>
                <a:gd name="txB" fmla="*/ 21600 h 21600"/>
              </a:gdLst>
              <a:ahLst/>
              <a:cxnLst>
                <a:cxn ang="270">
                  <a:pos x="0" y="0"/>
                </a:cxn>
                <a:cxn ang="90">
                  <a:pos x="21600" y="21600"/>
                </a:cxn>
                <a:cxn ang="90">
                  <a:pos x="0" y="21600"/>
                </a:cxn>
              </a:cxnLst>
              <a:rect l="txL" t="txT" r="txR" b="txB"/>
              <a:pathLst>
                <a:path w="21600" h="21600" fill="none">
                  <a:moveTo>
                    <a:pt x="0" y="0"/>
                  </a:moveTo>
                  <a:arcTo wR="21600" hR="21600" stAng="-5400000" swAng="5400000"/>
                </a:path>
                <a:path w="21600" h="21600" stroke="0">
                  <a:moveTo>
                    <a:pt x="0" y="0"/>
                  </a:moveTo>
                  <a:arcTo wR="21600" hR="21600" stAng="-5400000" swAng="5400000"/>
                  <a:lnTo>
                    <a:pt x="0" y="21600"/>
                  </a:lnTo>
                  <a:close/>
                </a:path>
              </a:pathLst>
            </a:custGeom>
            <a:noFill/>
            <a:ln w="9525" cap="flat" cmpd="sng">
              <a:solidFill>
                <a:srgbClr val="000000"/>
              </a:solidFill>
              <a:prstDash val="solid"/>
              <a:headEnd type="none" w="med" len="med"/>
              <a:tailEnd type="none" w="med" len="med"/>
            </a:ln>
          </p:spPr>
          <p:txBody>
            <a:bodyPr/>
            <a:p>
              <a:endParaRPr lang="en-US"/>
            </a:p>
          </p:txBody>
        </p:sp>
        <p:sp>
          <p:nvSpPr>
            <p:cNvPr id="266269" name="Freeform 266268"/>
            <p:cNvSpPr/>
            <p:nvPr/>
          </p:nvSpPr>
          <p:spPr>
            <a:xfrm>
              <a:off x="208" y="2554"/>
              <a:ext cx="219" cy="61"/>
            </a:xfrm>
            <a:custGeom>
              <a:avLst/>
              <a:gdLst>
                <a:gd name="txL" fmla="*/ 0 w 21600"/>
                <a:gd name="txT" fmla="*/ 0 h 21600"/>
                <a:gd name="txR" fmla="*/ 21600 w 21600"/>
                <a:gd name="txB" fmla="*/ 21600 h 21600"/>
              </a:gdLst>
              <a:ahLst/>
              <a:cxnLst>
                <a:cxn ang="270">
                  <a:pos x="0" y="0"/>
                </a:cxn>
                <a:cxn ang="90">
                  <a:pos x="21600" y="21600"/>
                </a:cxn>
                <a:cxn ang="90">
                  <a:pos x="0" y="21600"/>
                </a:cxn>
              </a:cxnLst>
              <a:rect l="txL" t="txT" r="txR" b="txB"/>
              <a:pathLst>
                <a:path w="21600" h="21600" fill="none">
                  <a:moveTo>
                    <a:pt x="0" y="0"/>
                  </a:moveTo>
                  <a:arcTo wR="21600" hR="21600" stAng="-5400000" swAng="5400000"/>
                </a:path>
                <a:path w="21600" h="21600" stroke="0">
                  <a:moveTo>
                    <a:pt x="0" y="0"/>
                  </a:moveTo>
                  <a:arcTo wR="21600" hR="21600" stAng="-5400000" swAng="5400000"/>
                  <a:lnTo>
                    <a:pt x="0" y="21600"/>
                  </a:lnTo>
                  <a:close/>
                </a:path>
              </a:pathLst>
            </a:custGeom>
            <a:noFill/>
            <a:ln w="9525" cap="flat" cmpd="sng">
              <a:solidFill>
                <a:srgbClr val="000000"/>
              </a:solidFill>
              <a:prstDash val="solid"/>
              <a:headEnd type="none" w="med" len="med"/>
              <a:tailEnd type="none" w="med" len="med"/>
            </a:ln>
          </p:spPr>
          <p:txBody>
            <a:bodyPr/>
            <a:p>
              <a:endParaRPr lang="en-US"/>
            </a:p>
          </p:txBody>
        </p:sp>
        <p:sp>
          <p:nvSpPr>
            <p:cNvPr id="266270" name="Oval 266269"/>
            <p:cNvSpPr/>
            <p:nvPr/>
          </p:nvSpPr>
          <p:spPr>
            <a:xfrm>
              <a:off x="232" y="2255"/>
              <a:ext cx="236" cy="295"/>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266271" name="Oval 266270"/>
            <p:cNvSpPr/>
            <p:nvPr/>
          </p:nvSpPr>
          <p:spPr>
            <a:xfrm>
              <a:off x="318" y="2262"/>
              <a:ext cx="156" cy="213"/>
            </a:xfrm>
            <a:prstGeom prst="ellipse">
              <a:avLst/>
            </a:prstGeom>
            <a:solidFill>
              <a:srgbClr val="0000FF"/>
            </a:solidFill>
            <a:ln w="9525" cap="flat" cmpd="sng">
              <a:solidFill>
                <a:srgbClr val="000000"/>
              </a:solidFill>
              <a:prstDash val="solid"/>
              <a:headEnd type="none" w="med" len="med"/>
              <a:tailEnd type="none" w="med" len="med"/>
            </a:ln>
          </p:spPr>
          <p:txBody>
            <a:bodyPr/>
            <a:p>
              <a:endParaRPr lang="en-US"/>
            </a:p>
          </p:txBody>
        </p:sp>
        <p:sp>
          <p:nvSpPr>
            <p:cNvPr id="266272" name="Oval 266271"/>
            <p:cNvSpPr/>
            <p:nvPr/>
          </p:nvSpPr>
          <p:spPr>
            <a:xfrm>
              <a:off x="393" y="2310"/>
              <a:ext cx="77" cy="92"/>
            </a:xfrm>
            <a:prstGeom prst="ellipse">
              <a:avLst/>
            </a:prstGeom>
            <a:solidFill>
              <a:srgbClr val="000000"/>
            </a:solidFill>
            <a:ln w="9525" cap="flat" cmpd="sng">
              <a:solidFill>
                <a:srgbClr val="000000"/>
              </a:solidFill>
              <a:prstDash val="solid"/>
              <a:headEnd type="none" w="med" len="med"/>
              <a:tailEnd type="none" w="med" len="med"/>
            </a:ln>
          </p:spPr>
          <p:txBody>
            <a:bodyPr/>
            <a:p>
              <a:endParaRPr lang="en-US"/>
            </a:p>
          </p:txBody>
        </p:sp>
        <p:sp>
          <p:nvSpPr>
            <p:cNvPr id="266273" name="Text Box 266272"/>
            <p:cNvSpPr txBox="1"/>
            <p:nvPr/>
          </p:nvSpPr>
          <p:spPr>
            <a:xfrm>
              <a:off x="158" y="2608"/>
              <a:ext cx="764" cy="288"/>
            </a:xfrm>
            <a:prstGeom prst="rect">
              <a:avLst/>
            </a:prstGeom>
            <a:noFill/>
            <a:ln w="9525">
              <a:noFill/>
            </a:ln>
          </p:spPr>
          <p:txBody>
            <a:bodyPr/>
            <a:p>
              <a:r>
                <a:rPr b="1">
                  <a:latin typeface="Times New Roman" panose="02020603050405020304" pitchFamily="18" charset="0"/>
                </a:rPr>
                <a:t>observer</a:t>
              </a:r>
              <a:endParaRPr b="1">
                <a:latin typeface="Times New Roman" panose="02020603050405020304" pitchFamily="18" charset="0"/>
              </a:endParaRPr>
            </a:p>
          </p:txBody>
        </p:sp>
      </p:grpSp>
      <p:grpSp>
        <p:nvGrpSpPr>
          <p:cNvPr id="266293" name="Group 266292"/>
          <p:cNvGrpSpPr/>
          <p:nvPr/>
        </p:nvGrpSpPr>
        <p:grpSpPr>
          <a:xfrm>
            <a:off x="1156018" y="2141538"/>
            <a:ext cx="3895725" cy="558800"/>
            <a:chOff x="655" y="447"/>
            <a:chExt cx="2454" cy="352"/>
          </a:xfrm>
        </p:grpSpPr>
        <p:sp>
          <p:nvSpPr>
            <p:cNvPr id="266275" name="Straight Connector 266274"/>
            <p:cNvSpPr/>
            <p:nvPr/>
          </p:nvSpPr>
          <p:spPr>
            <a:xfrm flipV="1">
              <a:off x="655" y="447"/>
              <a:ext cx="2454" cy="352"/>
            </a:xfrm>
            <a:prstGeom prst="line">
              <a:avLst/>
            </a:prstGeom>
            <a:ln w="28575" cap="flat" cmpd="sng">
              <a:solidFill>
                <a:schemeClr val="folHlink"/>
              </a:solidFill>
              <a:prstDash val="solid"/>
              <a:headEnd type="none" w="med" len="med"/>
              <a:tailEnd type="none" w="med" len="med"/>
            </a:ln>
          </p:spPr>
        </p:sp>
        <p:sp>
          <p:nvSpPr>
            <p:cNvPr id="266277" name="Straight Connector 266276"/>
            <p:cNvSpPr/>
            <p:nvPr/>
          </p:nvSpPr>
          <p:spPr>
            <a:xfrm flipH="1">
              <a:off x="1467" y="563"/>
              <a:ext cx="792" cy="114"/>
            </a:xfrm>
            <a:prstGeom prst="line">
              <a:avLst/>
            </a:prstGeom>
            <a:ln w="9525" cap="flat" cmpd="sng">
              <a:solidFill>
                <a:schemeClr val="folHlink"/>
              </a:solidFill>
              <a:prstDash val="solid"/>
              <a:headEnd type="none" w="med" len="med"/>
              <a:tailEnd type="triangle" w="med" len="med"/>
            </a:ln>
          </p:spPr>
        </p:sp>
      </p:grpSp>
      <p:grpSp>
        <p:nvGrpSpPr>
          <p:cNvPr id="266297" name="Group 266296"/>
          <p:cNvGrpSpPr/>
          <p:nvPr/>
        </p:nvGrpSpPr>
        <p:grpSpPr>
          <a:xfrm>
            <a:off x="5648643" y="1468438"/>
            <a:ext cx="2619375" cy="1190625"/>
            <a:chOff x="3575" y="749"/>
            <a:chExt cx="1650" cy="750"/>
          </a:xfrm>
        </p:grpSpPr>
        <p:sp>
          <p:nvSpPr>
            <p:cNvPr id="266263" name="Straight Connector 266262"/>
            <p:cNvSpPr/>
            <p:nvPr/>
          </p:nvSpPr>
          <p:spPr>
            <a:xfrm flipH="1">
              <a:off x="3575" y="830"/>
              <a:ext cx="1650" cy="394"/>
            </a:xfrm>
            <a:prstGeom prst="line">
              <a:avLst/>
            </a:prstGeom>
            <a:ln w="28575" cap="flat" cmpd="sng">
              <a:solidFill>
                <a:srgbClr val="FF0000"/>
              </a:solidFill>
              <a:prstDash val="sysDot"/>
              <a:headEnd type="none" w="med" len="med"/>
              <a:tailEnd type="none" w="med" len="med"/>
            </a:ln>
          </p:spPr>
        </p:sp>
        <p:sp>
          <p:nvSpPr>
            <p:cNvPr id="266264" name="Straight Connector 266263"/>
            <p:cNvSpPr/>
            <p:nvPr/>
          </p:nvSpPr>
          <p:spPr>
            <a:xfrm flipV="1">
              <a:off x="3617" y="749"/>
              <a:ext cx="1603" cy="750"/>
            </a:xfrm>
            <a:prstGeom prst="line">
              <a:avLst/>
            </a:prstGeom>
            <a:ln w="28575" cap="flat" cmpd="sng">
              <a:solidFill>
                <a:srgbClr val="0000FF"/>
              </a:solidFill>
              <a:prstDash val="sysDot"/>
              <a:headEnd type="none" w="med" len="med"/>
              <a:tailEnd type="none" w="med" len="med"/>
            </a:ln>
          </p:spPr>
        </p:sp>
        <p:sp>
          <p:nvSpPr>
            <p:cNvPr id="266278" name="Straight Connector 266277"/>
            <p:cNvSpPr/>
            <p:nvPr/>
          </p:nvSpPr>
          <p:spPr>
            <a:xfrm flipV="1">
              <a:off x="3597" y="859"/>
              <a:ext cx="1626" cy="256"/>
            </a:xfrm>
            <a:prstGeom prst="line">
              <a:avLst/>
            </a:prstGeom>
            <a:ln w="28575" cap="flat" cmpd="sng">
              <a:solidFill>
                <a:schemeClr val="folHlink"/>
              </a:solidFill>
              <a:prstDash val="sysDot"/>
              <a:headEnd type="none" w="med" len="med"/>
              <a:tailEnd type="none" w="med" len="med"/>
            </a:ln>
          </p:spPr>
        </p:sp>
      </p:grpSp>
      <p:pic>
        <p:nvPicPr>
          <p:cNvPr id="266280" name="Content Placeholder 266279" descr="p236a"/>
          <p:cNvPicPr>
            <a:picLocks noGrp="1" noChangeAspect="1"/>
          </p:cNvPicPr>
          <p:nvPr>
            <p:ph idx="1"/>
          </p:nvPr>
        </p:nvPicPr>
        <p:blipFill>
          <a:blip r:embed="rId1"/>
          <a:stretch>
            <a:fillRect/>
          </a:stretch>
        </p:blipFill>
        <p:spPr>
          <a:xfrm>
            <a:off x="6729730" y="3634105"/>
            <a:ext cx="1865630" cy="2277110"/>
          </a:xfrm>
          <a:prstGeom prst="rect">
            <a:avLst/>
          </a:prstGeom>
          <a:noFill/>
          <a:ln w="9525">
            <a:noFill/>
          </a:ln>
        </p:spPr>
      </p:pic>
      <p:grpSp>
        <p:nvGrpSpPr>
          <p:cNvPr id="266289" name="Group 266288"/>
          <p:cNvGrpSpPr/>
          <p:nvPr/>
        </p:nvGrpSpPr>
        <p:grpSpPr>
          <a:xfrm>
            <a:off x="1483043" y="2046288"/>
            <a:ext cx="4210050" cy="622300"/>
            <a:chOff x="999" y="1119"/>
            <a:chExt cx="2652" cy="392"/>
          </a:xfrm>
        </p:grpSpPr>
        <p:sp>
          <p:nvSpPr>
            <p:cNvPr id="266276" name="Straight Connector 266275"/>
            <p:cNvSpPr/>
            <p:nvPr/>
          </p:nvSpPr>
          <p:spPr>
            <a:xfrm flipV="1">
              <a:off x="3255" y="1135"/>
              <a:ext cx="312" cy="40"/>
            </a:xfrm>
            <a:prstGeom prst="line">
              <a:avLst/>
            </a:prstGeom>
            <a:ln w="9525" cap="flat" cmpd="sng">
              <a:solidFill>
                <a:schemeClr val="folHlink"/>
              </a:solidFill>
              <a:prstDash val="solid"/>
              <a:headEnd type="none" w="med" len="med"/>
              <a:tailEnd type="triangle" w="med" len="med"/>
            </a:ln>
          </p:spPr>
        </p:sp>
        <p:sp>
          <p:nvSpPr>
            <p:cNvPr id="266287" name="Straight Connector 266286"/>
            <p:cNvSpPr/>
            <p:nvPr/>
          </p:nvSpPr>
          <p:spPr>
            <a:xfrm flipV="1">
              <a:off x="3111" y="1119"/>
              <a:ext cx="540" cy="80"/>
            </a:xfrm>
            <a:prstGeom prst="line">
              <a:avLst/>
            </a:prstGeom>
            <a:ln w="28575" cap="flat" cmpd="sng">
              <a:solidFill>
                <a:schemeClr val="folHlink"/>
              </a:solidFill>
              <a:prstDash val="solid"/>
              <a:headEnd type="none" w="med" len="med"/>
              <a:tailEnd type="none" w="med" len="med"/>
            </a:ln>
          </p:spPr>
        </p:sp>
        <p:sp>
          <p:nvSpPr>
            <p:cNvPr id="266288" name="Straight Connector 266287"/>
            <p:cNvSpPr/>
            <p:nvPr/>
          </p:nvSpPr>
          <p:spPr>
            <a:xfrm flipV="1">
              <a:off x="999" y="1203"/>
              <a:ext cx="2094" cy="308"/>
            </a:xfrm>
            <a:prstGeom prst="line">
              <a:avLst/>
            </a:prstGeom>
            <a:ln w="28575" cap="flat" cmpd="sng">
              <a:solidFill>
                <a:schemeClr val="folHlink"/>
              </a:solidFill>
              <a:prstDash val="dash"/>
              <a:headEnd type="none" w="med" len="med"/>
              <a:tailEnd type="none" w="med" len="med"/>
            </a:ln>
          </p:spPr>
        </p:sp>
      </p:grpSp>
      <p:grpSp>
        <p:nvGrpSpPr>
          <p:cNvPr id="266295" name="Group 266294"/>
          <p:cNvGrpSpPr/>
          <p:nvPr/>
        </p:nvGrpSpPr>
        <p:grpSpPr>
          <a:xfrm>
            <a:off x="4848543" y="2197100"/>
            <a:ext cx="885825" cy="442913"/>
            <a:chOff x="3071" y="1208"/>
            <a:chExt cx="558" cy="279"/>
          </a:xfrm>
        </p:grpSpPr>
        <p:sp>
          <p:nvSpPr>
            <p:cNvPr id="266253" name="Straight Connector 266252"/>
            <p:cNvSpPr/>
            <p:nvPr/>
          </p:nvSpPr>
          <p:spPr>
            <a:xfrm flipH="1" flipV="1">
              <a:off x="3071" y="1208"/>
              <a:ext cx="558" cy="279"/>
            </a:xfrm>
            <a:prstGeom prst="line">
              <a:avLst/>
            </a:prstGeom>
            <a:ln w="28575" cap="flat" cmpd="sng">
              <a:solidFill>
                <a:srgbClr val="0000FF"/>
              </a:solidFill>
              <a:prstDash val="solid"/>
              <a:headEnd type="none" w="med" len="med"/>
              <a:tailEnd type="none" w="med" len="med"/>
            </a:ln>
          </p:spPr>
        </p:sp>
        <p:sp>
          <p:nvSpPr>
            <p:cNvPr id="266294" name="Straight Connector 266293"/>
            <p:cNvSpPr/>
            <p:nvPr/>
          </p:nvSpPr>
          <p:spPr>
            <a:xfrm flipH="1" flipV="1">
              <a:off x="3337" y="1338"/>
              <a:ext cx="194" cy="107"/>
            </a:xfrm>
            <a:prstGeom prst="line">
              <a:avLst/>
            </a:prstGeom>
            <a:ln w="9525" cap="flat" cmpd="sng">
              <a:solidFill>
                <a:srgbClr val="0000FF"/>
              </a:solidFill>
              <a:prstDash val="solid"/>
              <a:headEnd type="triangl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2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62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628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629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629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629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625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6626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629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6629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66247">
                                            <p:txEl>
                                              <p:charRg st="0" end="33"/>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6628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66247">
                                            <p:txEl>
                                              <p:charRg st="33" end="5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66247">
                                            <p:txEl>
                                              <p:charRg st="54" end="79"/>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66247">
                                            <p:txEl>
                                              <p:charRg st="79" end="129"/>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66247">
                                            <p:txEl>
                                              <p:charRg st="129" end="139"/>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66247">
                                            <p:txEl>
                                              <p:charRg st="139" end="14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5378" name="Title 485377"/>
          <p:cNvSpPr/>
          <p:nvPr>
            <p:ph type="title"/>
          </p:nvPr>
        </p:nvSpPr>
        <p:spPr>
          <a:solidFill>
            <a:schemeClr val="accent2"/>
          </a:solidFill>
          <a:ln>
            <a:noFill/>
          </a:ln>
        </p:spPr>
        <p:txBody>
          <a:bodyPr/>
          <a:p>
            <a:r>
              <a:rPr sz="3600"/>
              <a:t>Magnification </a:t>
            </a:r>
            <a:endParaRPr sz="3600"/>
          </a:p>
        </p:txBody>
      </p:sp>
      <p:sp>
        <p:nvSpPr>
          <p:cNvPr id="485379" name="Content Placeholder 485378"/>
          <p:cNvSpPr/>
          <p:nvPr>
            <p:ph idx="1"/>
          </p:nvPr>
        </p:nvSpPr>
        <p:spPr>
          <a:solidFill>
            <a:srgbClr val="FFFFFF"/>
          </a:solidFill>
          <a:ln>
            <a:noFill/>
          </a:ln>
        </p:spPr>
        <p:txBody>
          <a:bodyPr/>
          <a:p>
            <a:pPr marL="0" indent="0">
              <a:buNone/>
            </a:pPr>
            <a:r>
              <a:rPr sz="2800" b="1">
                <a:solidFill>
                  <a:srgbClr val="FF0000"/>
                </a:solidFill>
              </a:rPr>
              <a:t>	magnification  =  </a:t>
            </a:r>
            <a:r>
              <a:rPr sz="2800" b="1" u="sng">
                <a:solidFill>
                  <a:srgbClr val="FF0000"/>
                </a:solidFill>
              </a:rPr>
              <a:t>image height</a:t>
            </a:r>
            <a:endParaRPr sz="2800" b="1">
              <a:solidFill>
                <a:srgbClr val="FF0000"/>
              </a:solidFill>
            </a:endParaRPr>
          </a:p>
          <a:p>
            <a:pPr marL="0" indent="0">
              <a:buNone/>
            </a:pPr>
            <a:r>
              <a:rPr sz="2800" b="1">
                <a:solidFill>
                  <a:srgbClr val="FF0000"/>
                </a:solidFill>
              </a:rPr>
              <a:t>			 	  object height</a:t>
            </a:r>
            <a:endParaRPr sz="2800" b="1">
              <a:solidFill>
                <a:srgbClr val="FF0000"/>
              </a:solidFill>
            </a:endParaRPr>
          </a:p>
        </p:txBody>
      </p:sp>
      <p:sp>
        <p:nvSpPr>
          <p:cNvPr id="485516" name="Text Box 485515"/>
          <p:cNvSpPr txBox="1"/>
          <p:nvPr/>
        </p:nvSpPr>
        <p:spPr>
          <a:xfrm>
            <a:off x="609600" y="2249488"/>
            <a:ext cx="7808913" cy="3046095"/>
          </a:xfrm>
          <a:prstGeom prst="rect">
            <a:avLst/>
          </a:prstGeom>
          <a:noFill/>
          <a:ln w="9525">
            <a:noFill/>
          </a:ln>
        </p:spPr>
        <p:txBody>
          <a:bodyPr>
            <a:spAutoFit/>
          </a:bodyPr>
          <a:p>
            <a:pPr>
              <a:spcBef>
                <a:spcPct val="50000"/>
              </a:spcBef>
            </a:pPr>
            <a:r>
              <a:rPr sz="2400"/>
              <a:t>Question:</a:t>
            </a:r>
            <a:endParaRPr sz="2400"/>
          </a:p>
          <a:p>
            <a:pPr>
              <a:spcBef>
                <a:spcPct val="50000"/>
              </a:spcBef>
            </a:pPr>
            <a:r>
              <a:rPr sz="2400" i="1"/>
              <a:t>Calculate the magnification if a mirror produces an image of 40cm from an 8cm sized object.</a:t>
            </a:r>
            <a:endParaRPr sz="2400" i="1"/>
          </a:p>
          <a:p>
            <a:pPr>
              <a:spcBef>
                <a:spcPct val="50000"/>
              </a:spcBef>
            </a:pPr>
            <a:r>
              <a:rPr sz="2400">
                <a:solidFill>
                  <a:srgbClr val="FF0000"/>
                </a:solidFill>
              </a:rPr>
              <a:t>magnification = image height / object height</a:t>
            </a:r>
            <a:endParaRPr sz="2400">
              <a:solidFill>
                <a:srgbClr val="FF0000"/>
              </a:solidFill>
            </a:endParaRPr>
          </a:p>
          <a:p>
            <a:pPr>
              <a:spcBef>
                <a:spcPct val="50000"/>
              </a:spcBef>
            </a:pPr>
            <a:r>
              <a:rPr sz="2400"/>
              <a:t>= 40cm / 8cm</a:t>
            </a:r>
            <a:endParaRPr sz="2400"/>
          </a:p>
          <a:p>
            <a:pPr>
              <a:spcBef>
                <a:spcPct val="50000"/>
              </a:spcBef>
            </a:pPr>
            <a:r>
              <a:rPr sz="2400" b="1">
                <a:solidFill>
                  <a:srgbClr val="333399"/>
                </a:solidFill>
              </a:rPr>
              <a:t>magnification = 5 x</a:t>
            </a:r>
            <a:endParaRPr sz="2400" b="1">
              <a:solidFill>
                <a:srgbClr val="3333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5379">
                                            <p:txEl>
                                              <p:charRg st="0" end="3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5379">
                                            <p:txEl>
                                              <p:charRg st="32" end="5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85516">
                                            <p:txEl>
                                              <p:charRg st="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5516">
                                            <p:txEl>
                                              <p:charRg st="10" end="10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516">
                                            <p:txEl>
                                              <p:charRg st="102" end="14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5516">
                                            <p:txEl>
                                              <p:charRg st="147" end="16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5516">
                                            <p:txEl>
                                              <p:charRg st="160" end="18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5378" name="Title 485377"/>
          <p:cNvSpPr/>
          <p:nvPr>
            <p:ph type="title"/>
          </p:nvPr>
        </p:nvSpPr>
        <p:spPr>
          <a:solidFill>
            <a:schemeClr val="accent2"/>
          </a:solidFill>
          <a:ln>
            <a:noFill/>
          </a:ln>
        </p:spPr>
        <p:txBody>
          <a:bodyPr/>
          <a:p>
            <a:r>
              <a:rPr lang="en-US" sz="3600"/>
              <a:t>Summary - Fill in the blanks</a:t>
            </a:r>
            <a:endParaRPr lang="en-US" sz="3600"/>
          </a:p>
        </p:txBody>
      </p:sp>
      <p:pic>
        <p:nvPicPr>
          <p:cNvPr id="3" name="Picture 2"/>
          <p:cNvPicPr>
            <a:picLocks noChangeAspect="1"/>
          </p:cNvPicPr>
          <p:nvPr/>
        </p:nvPicPr>
        <p:blipFill>
          <a:blip r:embed="rId1"/>
          <a:stretch>
            <a:fillRect/>
          </a:stretch>
        </p:blipFill>
        <p:spPr>
          <a:xfrm>
            <a:off x="19685" y="699770"/>
            <a:ext cx="8534400" cy="5457825"/>
          </a:xfrm>
          <a:prstGeom prst="rect">
            <a:avLst/>
          </a:prstGeom>
        </p:spPr>
      </p:pic>
      <p:pic>
        <p:nvPicPr>
          <p:cNvPr id="4" name="Picture 3"/>
          <p:cNvPicPr>
            <a:picLocks noChangeAspect="1"/>
          </p:cNvPicPr>
          <p:nvPr/>
        </p:nvPicPr>
        <p:blipFill>
          <a:blip r:embed="rId2"/>
          <a:stretch>
            <a:fillRect/>
          </a:stretch>
        </p:blipFill>
        <p:spPr>
          <a:xfrm>
            <a:off x="2341880" y="3417570"/>
            <a:ext cx="1666875" cy="542925"/>
          </a:xfrm>
          <a:prstGeom prst="rect">
            <a:avLst/>
          </a:prstGeom>
        </p:spPr>
      </p:pic>
      <p:pic>
        <p:nvPicPr>
          <p:cNvPr id="5" name="Picture 4"/>
          <p:cNvPicPr>
            <a:picLocks noChangeAspect="1"/>
          </p:cNvPicPr>
          <p:nvPr/>
        </p:nvPicPr>
        <p:blipFill>
          <a:blip r:embed="rId3"/>
          <a:stretch>
            <a:fillRect/>
          </a:stretch>
        </p:blipFill>
        <p:spPr>
          <a:xfrm>
            <a:off x="2298700" y="4355465"/>
            <a:ext cx="1743075" cy="495300"/>
          </a:xfrm>
          <a:prstGeom prst="rect">
            <a:avLst/>
          </a:prstGeom>
        </p:spPr>
      </p:pic>
      <p:pic>
        <p:nvPicPr>
          <p:cNvPr id="7" name="Picture 6"/>
          <p:cNvPicPr>
            <a:picLocks noChangeAspect="1"/>
          </p:cNvPicPr>
          <p:nvPr/>
        </p:nvPicPr>
        <p:blipFill>
          <a:blip r:embed="rId4"/>
          <a:stretch>
            <a:fillRect/>
          </a:stretch>
        </p:blipFill>
        <p:spPr>
          <a:xfrm>
            <a:off x="4387215" y="1584325"/>
            <a:ext cx="1790700" cy="485775"/>
          </a:xfrm>
          <a:prstGeom prst="rect">
            <a:avLst/>
          </a:prstGeom>
        </p:spPr>
      </p:pic>
      <p:pic>
        <p:nvPicPr>
          <p:cNvPr id="8" name="Picture 7"/>
          <p:cNvPicPr>
            <a:picLocks noChangeAspect="1"/>
          </p:cNvPicPr>
          <p:nvPr/>
        </p:nvPicPr>
        <p:blipFill>
          <a:blip r:embed="rId4"/>
          <a:stretch>
            <a:fillRect/>
          </a:stretch>
        </p:blipFill>
        <p:spPr>
          <a:xfrm>
            <a:off x="4387215" y="3474720"/>
            <a:ext cx="1790700" cy="485775"/>
          </a:xfrm>
          <a:prstGeom prst="rect">
            <a:avLst/>
          </a:prstGeom>
        </p:spPr>
      </p:pic>
      <p:pic>
        <p:nvPicPr>
          <p:cNvPr id="10" name="Picture 9"/>
          <p:cNvPicPr>
            <a:picLocks noChangeAspect="1"/>
          </p:cNvPicPr>
          <p:nvPr/>
        </p:nvPicPr>
        <p:blipFill>
          <a:blip r:embed="rId5"/>
          <a:stretch>
            <a:fillRect/>
          </a:stretch>
        </p:blipFill>
        <p:spPr>
          <a:xfrm>
            <a:off x="4330065" y="4403090"/>
            <a:ext cx="1847850" cy="447675"/>
          </a:xfrm>
          <a:prstGeom prst="rect">
            <a:avLst/>
          </a:prstGeom>
        </p:spPr>
      </p:pic>
      <p:pic>
        <p:nvPicPr>
          <p:cNvPr id="11" name="Picture 10"/>
          <p:cNvPicPr>
            <a:picLocks noChangeAspect="1"/>
          </p:cNvPicPr>
          <p:nvPr/>
        </p:nvPicPr>
        <p:blipFill>
          <a:blip r:embed="rId6"/>
          <a:stretch>
            <a:fillRect/>
          </a:stretch>
        </p:blipFill>
        <p:spPr>
          <a:xfrm>
            <a:off x="2298700" y="1584325"/>
            <a:ext cx="1752600" cy="523875"/>
          </a:xfrm>
          <a:prstGeom prst="rect">
            <a:avLst/>
          </a:prstGeom>
        </p:spPr>
      </p:pic>
      <p:pic>
        <p:nvPicPr>
          <p:cNvPr id="12" name="Picture 11"/>
          <p:cNvPicPr>
            <a:picLocks noChangeAspect="1"/>
          </p:cNvPicPr>
          <p:nvPr/>
        </p:nvPicPr>
        <p:blipFill>
          <a:blip r:embed="rId7"/>
          <a:stretch>
            <a:fillRect/>
          </a:stretch>
        </p:blipFill>
        <p:spPr>
          <a:xfrm>
            <a:off x="6440805" y="1574800"/>
            <a:ext cx="1724025" cy="533400"/>
          </a:xfrm>
          <a:prstGeom prst="rect">
            <a:avLst/>
          </a:prstGeom>
        </p:spPr>
      </p:pic>
      <p:pic>
        <p:nvPicPr>
          <p:cNvPr id="13" name="Picture 12"/>
          <p:cNvPicPr>
            <a:picLocks noChangeAspect="1"/>
          </p:cNvPicPr>
          <p:nvPr/>
        </p:nvPicPr>
        <p:blipFill>
          <a:blip r:embed="rId7"/>
          <a:stretch>
            <a:fillRect/>
          </a:stretch>
        </p:blipFill>
        <p:spPr>
          <a:xfrm>
            <a:off x="6440805" y="3470275"/>
            <a:ext cx="1724025" cy="533400"/>
          </a:xfrm>
          <a:prstGeom prst="rect">
            <a:avLst/>
          </a:prstGeom>
        </p:spPr>
      </p:pic>
      <p:pic>
        <p:nvPicPr>
          <p:cNvPr id="15" name="Picture 14"/>
          <p:cNvPicPr>
            <a:picLocks noChangeAspect="1"/>
          </p:cNvPicPr>
          <p:nvPr/>
        </p:nvPicPr>
        <p:blipFill>
          <a:blip r:embed="rId8"/>
          <a:stretch>
            <a:fillRect/>
          </a:stretch>
        </p:blipFill>
        <p:spPr>
          <a:xfrm>
            <a:off x="6551930" y="4393565"/>
            <a:ext cx="1733550" cy="457200"/>
          </a:xfrm>
          <a:prstGeom prst="rect">
            <a:avLst/>
          </a:prstGeom>
        </p:spPr>
      </p:pic>
      <p:pic>
        <p:nvPicPr>
          <p:cNvPr id="16" name="Picture 15"/>
          <p:cNvPicPr>
            <a:picLocks noChangeAspect="1"/>
          </p:cNvPicPr>
          <p:nvPr/>
        </p:nvPicPr>
        <p:blipFill>
          <a:blip r:embed="rId9"/>
          <a:stretch>
            <a:fillRect/>
          </a:stretch>
        </p:blipFill>
        <p:spPr>
          <a:xfrm>
            <a:off x="3282950" y="5199380"/>
            <a:ext cx="2739390" cy="1567180"/>
          </a:xfrm>
          <a:prstGeom prst="rect">
            <a:avLst/>
          </a:prstGeom>
          <a:ln w="28575">
            <a:solidFill>
              <a:schemeClr val="tx1"/>
            </a:solidFill>
          </a:ln>
        </p:spPr>
      </p:pic>
      <p:pic>
        <p:nvPicPr>
          <p:cNvPr id="18" name="Picture 17"/>
          <p:cNvPicPr>
            <a:picLocks noChangeAspect="1"/>
          </p:cNvPicPr>
          <p:nvPr/>
        </p:nvPicPr>
        <p:blipFill>
          <a:blip r:embed="rId10"/>
          <a:stretch>
            <a:fillRect/>
          </a:stretch>
        </p:blipFill>
        <p:spPr>
          <a:xfrm>
            <a:off x="5687695" y="5199380"/>
            <a:ext cx="2477135" cy="1589405"/>
          </a:xfrm>
          <a:prstGeom prst="rect">
            <a:avLst/>
          </a:prstGeom>
          <a:ln w="28575">
            <a:solidFill>
              <a:schemeClr val="tx1"/>
            </a:solidFill>
          </a:ln>
        </p:spPr>
      </p:pic>
      <p:pic>
        <p:nvPicPr>
          <p:cNvPr id="19" name="Picture 18"/>
          <p:cNvPicPr>
            <a:picLocks noChangeAspect="1"/>
          </p:cNvPicPr>
          <p:nvPr/>
        </p:nvPicPr>
        <p:blipFill>
          <a:blip r:embed="rId11"/>
          <a:stretch>
            <a:fillRect/>
          </a:stretch>
        </p:blipFill>
        <p:spPr>
          <a:xfrm>
            <a:off x="1727835" y="5199380"/>
            <a:ext cx="1771650" cy="1569085"/>
          </a:xfrm>
          <a:prstGeom prst="rect">
            <a:avLst/>
          </a:prstGeom>
          <a:ln w="28575">
            <a:solidFill>
              <a:schemeClr val="tx1"/>
            </a:solidFill>
          </a:ln>
        </p:spPr>
      </p:pic>
      <p:pic>
        <p:nvPicPr>
          <p:cNvPr id="20" name="Picture 19"/>
          <p:cNvPicPr>
            <a:picLocks noChangeAspect="1"/>
          </p:cNvPicPr>
          <p:nvPr/>
        </p:nvPicPr>
        <p:blipFill>
          <a:blip r:embed="rId12"/>
          <a:stretch>
            <a:fillRect/>
          </a:stretch>
        </p:blipFill>
        <p:spPr>
          <a:xfrm>
            <a:off x="203200" y="5199380"/>
            <a:ext cx="1736725" cy="1566545"/>
          </a:xfrm>
          <a:prstGeom prst="rect">
            <a:avLst/>
          </a:prstGeom>
          <a:ln w="28575">
            <a:solidFill>
              <a:schemeClr val="tx1"/>
            </a:solidFill>
          </a:ln>
        </p:spPr>
      </p:pic>
      <p:pic>
        <p:nvPicPr>
          <p:cNvPr id="22" name="Picture 21"/>
          <p:cNvPicPr>
            <a:picLocks noChangeAspect="1"/>
          </p:cNvPicPr>
          <p:nvPr/>
        </p:nvPicPr>
        <p:blipFill>
          <a:blip r:embed="rId4"/>
          <a:stretch>
            <a:fillRect/>
          </a:stretch>
        </p:blipFill>
        <p:spPr>
          <a:xfrm>
            <a:off x="4387215" y="2522220"/>
            <a:ext cx="1790700" cy="485775"/>
          </a:xfrm>
          <a:prstGeom prst="rect">
            <a:avLst/>
          </a:prstGeom>
        </p:spPr>
      </p:pic>
      <p:pic>
        <p:nvPicPr>
          <p:cNvPr id="23" name="Picture 22"/>
          <p:cNvPicPr>
            <a:picLocks noChangeAspect="1"/>
          </p:cNvPicPr>
          <p:nvPr/>
        </p:nvPicPr>
        <p:blipFill>
          <a:blip r:embed="rId3"/>
          <a:stretch>
            <a:fillRect/>
          </a:stretch>
        </p:blipFill>
        <p:spPr>
          <a:xfrm>
            <a:off x="2265680" y="2522220"/>
            <a:ext cx="1743075" cy="495300"/>
          </a:xfrm>
          <a:prstGeom prst="rect">
            <a:avLst/>
          </a:prstGeom>
        </p:spPr>
      </p:pic>
      <p:pic>
        <p:nvPicPr>
          <p:cNvPr id="24" name="Picture 23"/>
          <p:cNvPicPr>
            <a:picLocks noChangeAspect="1"/>
          </p:cNvPicPr>
          <p:nvPr/>
        </p:nvPicPr>
        <p:blipFill>
          <a:blip r:embed="rId7"/>
          <a:stretch>
            <a:fillRect/>
          </a:stretch>
        </p:blipFill>
        <p:spPr>
          <a:xfrm>
            <a:off x="6440805" y="2522220"/>
            <a:ext cx="1724025" cy="53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5378" name="Title 485377"/>
          <p:cNvSpPr/>
          <p:nvPr>
            <p:ph type="title"/>
          </p:nvPr>
        </p:nvSpPr>
        <p:spPr>
          <a:solidFill>
            <a:schemeClr val="accent2"/>
          </a:solidFill>
          <a:ln>
            <a:noFill/>
          </a:ln>
        </p:spPr>
        <p:txBody>
          <a:bodyPr/>
          <a:p>
            <a:r>
              <a:rPr lang="en-US" altLang="en-US" sz="3600"/>
              <a:t>Which Ray Diagram?</a:t>
            </a:r>
            <a:endParaRPr lang="en-US" altLang="en-US" sz="3600"/>
          </a:p>
        </p:txBody>
      </p:sp>
      <p:pic>
        <p:nvPicPr>
          <p:cNvPr id="6" name="Picture 5"/>
          <p:cNvPicPr>
            <a:picLocks noChangeAspect="1"/>
          </p:cNvPicPr>
          <p:nvPr/>
        </p:nvPicPr>
        <p:blipFill>
          <a:blip r:embed="rId1"/>
          <a:stretch>
            <a:fillRect/>
          </a:stretch>
        </p:blipFill>
        <p:spPr>
          <a:xfrm>
            <a:off x="19685" y="967740"/>
            <a:ext cx="9062720" cy="4922520"/>
          </a:xfrm>
          <a:prstGeom prst="rect">
            <a:avLst/>
          </a:prstGeom>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86754" name="Title 586753"/>
          <p:cNvSpPr/>
          <p:nvPr>
            <p:ph type="title"/>
          </p:nvPr>
        </p:nvSpPr>
        <p:spPr>
          <a:solidFill>
            <a:srgbClr val="FFFFFF"/>
          </a:solidFill>
          <a:ln>
            <a:noFill/>
          </a:ln>
        </p:spPr>
        <p:txBody>
          <a:bodyPr/>
          <a:p>
            <a:r>
              <a:rPr sz="4000"/>
              <a:t>Complete:</a:t>
            </a:r>
            <a:endParaRPr sz="4000"/>
          </a:p>
        </p:txBody>
      </p:sp>
      <p:graphicFrame>
        <p:nvGraphicFramePr>
          <p:cNvPr id="586786" name="Content Placeholder 586785"/>
          <p:cNvGraphicFramePr/>
          <p:nvPr>
            <p:ph idx="1"/>
          </p:nvPr>
        </p:nvGraphicFramePr>
        <p:xfrm>
          <a:off x="457200" y="1146175"/>
          <a:ext cx="8229600" cy="3619817"/>
        </p:xfrm>
        <a:graphic>
          <a:graphicData uri="http://schemas.openxmlformats.org/drawingml/2006/table">
            <a:tbl>
              <a:tblPr/>
              <a:tblGrid>
                <a:gridCol w="2759710"/>
                <a:gridCol w="2761615"/>
                <a:gridCol w="2708275"/>
              </a:tblGrid>
              <a:tr h="71945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b="1" i="1"/>
                        <a:t>object height</a:t>
                      </a:r>
                      <a:endParaRPr lang="en-US" b="1" i="1"/>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b="1" i="1">
                          <a:cs typeface="Arial" panose="020B0604020202020204" pitchFamily="34" charset="0"/>
                        </a:rPr>
                        <a:t>image height</a:t>
                      </a:r>
                      <a:endParaRPr lang="el-GR" altLang="x-none" b="1" i="1" dirty="0">
                        <a:solidFill>
                          <a:srgbClr val="FF3300"/>
                        </a:solidFill>
                        <a:ea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b="1" i="1">
                          <a:cs typeface="Arial" panose="020B0604020202020204" pitchFamily="34" charset="0"/>
                        </a:rPr>
                        <a:t>magnification</a:t>
                      </a:r>
                      <a:endParaRPr lang="en-US" b="1" i="1" baseline="-250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25487">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3 cm</a:t>
                      </a:r>
                      <a:endParaRPr lang="en-US"/>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24 cm</a:t>
                      </a:r>
                      <a:endParaRPr lang="en-US">
                        <a:ea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endParaRPr lang="en-US">
                        <a:solidFill>
                          <a:schemeClr val="bg1"/>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25488">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endParaRPr lang="en-US"/>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45 cm</a:t>
                      </a:r>
                      <a:endParaRPr lang="en-US">
                        <a:ea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3 x</a:t>
                      </a:r>
                      <a:endParaRPr lang="en-US"/>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25487">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20 cm</a:t>
                      </a:r>
                      <a:endParaRPr lang="en-US"/>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endParaRPr lang="en-US">
                        <a:ea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0.25 x</a:t>
                      </a:r>
                      <a:endParaRPr lang="en-US"/>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2390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300 mm</a:t>
                      </a:r>
                      <a:endParaRPr lang="en-US"/>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0.10 m</a:t>
                      </a:r>
                      <a:endParaRPr lang="en-US">
                        <a:ea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endParaRPr lang="en-US">
                        <a:solidFill>
                          <a:schemeClr val="bg1"/>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586781" name="Text Box 586780"/>
          <p:cNvSpPr txBox="1"/>
          <p:nvPr/>
        </p:nvSpPr>
        <p:spPr>
          <a:xfrm>
            <a:off x="3348038" y="260350"/>
            <a:ext cx="2519362" cy="706755"/>
          </a:xfrm>
          <a:prstGeom prst="rect">
            <a:avLst/>
          </a:prstGeom>
          <a:solidFill>
            <a:schemeClr val="bg1"/>
          </a:solidFill>
          <a:ln w="9525">
            <a:noFill/>
          </a:ln>
        </p:spPr>
        <p:txBody>
          <a:bodyPr>
            <a:spAutoFit/>
          </a:bodyPr>
          <a:p>
            <a:pPr>
              <a:spcBef>
                <a:spcPct val="50000"/>
              </a:spcBef>
            </a:pPr>
            <a:r>
              <a:rPr sz="4000">
                <a:solidFill>
                  <a:srgbClr val="FF3300"/>
                </a:solidFill>
              </a:rPr>
              <a:t>Answers</a:t>
            </a:r>
            <a:endParaRPr sz="4000">
              <a:solidFill>
                <a:srgbClr val="FF3300"/>
              </a:solidFill>
            </a:endParaRPr>
          </a:p>
        </p:txBody>
      </p:sp>
      <p:sp>
        <p:nvSpPr>
          <p:cNvPr id="586782" name="Text Box 586781"/>
          <p:cNvSpPr txBox="1"/>
          <p:nvPr/>
        </p:nvSpPr>
        <p:spPr>
          <a:xfrm>
            <a:off x="6815138" y="4030663"/>
            <a:ext cx="771525" cy="583565"/>
          </a:xfrm>
          <a:prstGeom prst="rect">
            <a:avLst/>
          </a:prstGeom>
          <a:noFill/>
          <a:ln w="9525">
            <a:noFill/>
          </a:ln>
        </p:spPr>
        <p:txBody>
          <a:bodyPr>
            <a:spAutoFit/>
          </a:bodyPr>
          <a:p>
            <a:pPr>
              <a:spcBef>
                <a:spcPct val="50000"/>
              </a:spcBef>
            </a:pPr>
            <a:r>
              <a:rPr sz="3200" b="1">
                <a:solidFill>
                  <a:srgbClr val="FF3300"/>
                </a:solidFill>
              </a:rPr>
              <a:t>3 x</a:t>
            </a:r>
            <a:endParaRPr sz="3200" b="1" baseline="30000">
              <a:solidFill>
                <a:srgbClr val="FF3300"/>
              </a:solidFill>
            </a:endParaRPr>
          </a:p>
        </p:txBody>
      </p:sp>
      <p:sp>
        <p:nvSpPr>
          <p:cNvPr id="586783" name="Text Box 586782"/>
          <p:cNvSpPr txBox="1"/>
          <p:nvPr/>
        </p:nvSpPr>
        <p:spPr>
          <a:xfrm>
            <a:off x="3940175" y="3341688"/>
            <a:ext cx="1296988" cy="583565"/>
          </a:xfrm>
          <a:prstGeom prst="rect">
            <a:avLst/>
          </a:prstGeom>
          <a:noFill/>
          <a:ln w="9525">
            <a:noFill/>
          </a:ln>
        </p:spPr>
        <p:txBody>
          <a:bodyPr>
            <a:spAutoFit/>
          </a:bodyPr>
          <a:p>
            <a:pPr>
              <a:spcBef>
                <a:spcPct val="50000"/>
              </a:spcBef>
            </a:pPr>
            <a:r>
              <a:rPr sz="3200" b="1">
                <a:solidFill>
                  <a:srgbClr val="FF3300"/>
                </a:solidFill>
              </a:rPr>
              <a:t>5 cm</a:t>
            </a:r>
            <a:endParaRPr sz="3200" b="1">
              <a:solidFill>
                <a:srgbClr val="FF3300"/>
              </a:solidFill>
            </a:endParaRPr>
          </a:p>
        </p:txBody>
      </p:sp>
      <p:sp>
        <p:nvSpPr>
          <p:cNvPr id="586784" name="Text Box 586783"/>
          <p:cNvSpPr txBox="1"/>
          <p:nvPr/>
        </p:nvSpPr>
        <p:spPr>
          <a:xfrm>
            <a:off x="1131888" y="2663825"/>
            <a:ext cx="2009775" cy="583565"/>
          </a:xfrm>
          <a:prstGeom prst="rect">
            <a:avLst/>
          </a:prstGeom>
          <a:noFill/>
          <a:ln w="9525">
            <a:noFill/>
          </a:ln>
        </p:spPr>
        <p:txBody>
          <a:bodyPr>
            <a:spAutoFit/>
          </a:bodyPr>
          <a:p>
            <a:pPr>
              <a:spcBef>
                <a:spcPct val="50000"/>
              </a:spcBef>
            </a:pPr>
            <a:r>
              <a:rPr sz="3200" b="1">
                <a:solidFill>
                  <a:srgbClr val="FF3300"/>
                </a:solidFill>
              </a:rPr>
              <a:t>15 cm</a:t>
            </a:r>
            <a:endParaRPr sz="3200" b="1" baseline="30000">
              <a:solidFill>
                <a:srgbClr val="FF3300"/>
              </a:solidFill>
            </a:endParaRPr>
          </a:p>
        </p:txBody>
      </p:sp>
      <p:sp>
        <p:nvSpPr>
          <p:cNvPr id="586785" name="Text Box 586784"/>
          <p:cNvSpPr txBox="1"/>
          <p:nvPr/>
        </p:nvSpPr>
        <p:spPr>
          <a:xfrm>
            <a:off x="6789738" y="1944688"/>
            <a:ext cx="819150" cy="583565"/>
          </a:xfrm>
          <a:prstGeom prst="rect">
            <a:avLst/>
          </a:prstGeom>
          <a:noFill/>
          <a:ln w="9525">
            <a:noFill/>
          </a:ln>
        </p:spPr>
        <p:txBody>
          <a:bodyPr>
            <a:spAutoFit/>
          </a:bodyPr>
          <a:p>
            <a:pPr>
              <a:spcBef>
                <a:spcPct val="50000"/>
              </a:spcBef>
            </a:pPr>
            <a:r>
              <a:rPr sz="3200" b="1">
                <a:solidFill>
                  <a:srgbClr val="FF3300"/>
                </a:solidFill>
              </a:rPr>
              <a:t>8 x</a:t>
            </a:r>
            <a:endParaRPr sz="3200" b="1">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67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67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67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678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867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6781" grpId="0" bldLvl="0" animBg="1"/>
      <p:bldP spid="586782" grpId="0"/>
      <p:bldP spid="586783" grpId="0"/>
      <p:bldP spid="586784" grpId="0"/>
      <p:bldP spid="586785"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72418" name="Text Box 572417"/>
          <p:cNvSpPr txBox="1"/>
          <p:nvPr/>
        </p:nvSpPr>
        <p:spPr>
          <a:xfrm>
            <a:off x="395288" y="333375"/>
            <a:ext cx="8135937" cy="4399915"/>
          </a:xfrm>
          <a:prstGeom prst="rect">
            <a:avLst/>
          </a:prstGeom>
          <a:solidFill>
            <a:schemeClr val="bg1"/>
          </a:solidFill>
          <a:ln w="9525">
            <a:noFill/>
          </a:ln>
        </p:spPr>
        <p:txBody>
          <a:bodyPr>
            <a:spAutoFit/>
          </a:bodyPr>
          <a:p>
            <a:pPr eaLnBrk="0" hangingPunct="0">
              <a:spcBef>
                <a:spcPct val="50000"/>
              </a:spcBef>
            </a:pPr>
            <a:r>
              <a:rPr sz="2800" b="1">
                <a:solidFill>
                  <a:srgbClr val="FF3300"/>
                </a:solidFill>
                <a:latin typeface="Times New Roman" panose="02020603050405020304" pitchFamily="18" charset="0"/>
              </a:rPr>
              <a:t>Choose appropriate words to fill in the gaps below:</a:t>
            </a:r>
            <a:endParaRPr sz="2800" b="1">
              <a:solidFill>
                <a:srgbClr val="FF3300"/>
              </a:solidFill>
              <a:latin typeface="Times New Roman" panose="02020603050405020304" pitchFamily="18" charset="0"/>
            </a:endParaRPr>
          </a:p>
          <a:p>
            <a:pPr eaLnBrk="0" hangingPunct="0">
              <a:spcBef>
                <a:spcPct val="50000"/>
              </a:spcBef>
            </a:pPr>
            <a:r>
              <a:rPr sz="2400" b="1">
                <a:latin typeface="Times New Roman" panose="02020603050405020304" pitchFamily="18" charset="0"/>
              </a:rPr>
              <a:t>There are two types of curved mirror, __________ and convex. Concave mirrors look like the ________ of a spoon.</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Concave mirrors __________ light parallel to the principal axis so that all the rays pass through the __________ focus. Makeup mirrors can be concave in order to provide a __________ view of the face.</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Light is diverged by _________ mirrors. These always produce _______ images and are used to provide a wide field of view which is especially useful for ____ rear view mirrors.</a:t>
            </a:r>
            <a:endParaRPr sz="2400" b="1">
              <a:latin typeface="Times New Roman" panose="02020603050405020304" pitchFamily="18" charset="0"/>
            </a:endParaRPr>
          </a:p>
        </p:txBody>
      </p:sp>
      <p:sp>
        <p:nvSpPr>
          <p:cNvPr id="572419" name="Text Box 572418"/>
          <p:cNvSpPr txBox="1"/>
          <p:nvPr/>
        </p:nvSpPr>
        <p:spPr>
          <a:xfrm>
            <a:off x="5780088" y="5222875"/>
            <a:ext cx="1095375" cy="368300"/>
          </a:xfrm>
          <a:prstGeom prst="rect">
            <a:avLst/>
          </a:prstGeom>
          <a:noFill/>
          <a:ln w="9525">
            <a:noFill/>
          </a:ln>
        </p:spPr>
        <p:txBody>
          <a:bodyPr>
            <a:spAutoFit/>
          </a:bodyPr>
          <a:p>
            <a:pPr>
              <a:spcBef>
                <a:spcPct val="50000"/>
              </a:spcBef>
            </a:pPr>
            <a:r>
              <a:rPr b="1">
                <a:solidFill>
                  <a:schemeClr val="accent2"/>
                </a:solidFill>
              </a:rPr>
              <a:t>convex</a:t>
            </a:r>
            <a:endParaRPr b="1">
              <a:solidFill>
                <a:schemeClr val="accent2"/>
              </a:solidFill>
            </a:endParaRPr>
          </a:p>
        </p:txBody>
      </p:sp>
      <p:sp>
        <p:nvSpPr>
          <p:cNvPr id="572420" name="Text Box 572419"/>
          <p:cNvSpPr txBox="1"/>
          <p:nvPr/>
        </p:nvSpPr>
        <p:spPr>
          <a:xfrm>
            <a:off x="4119563" y="5221288"/>
            <a:ext cx="1441450" cy="368300"/>
          </a:xfrm>
          <a:prstGeom prst="rect">
            <a:avLst/>
          </a:prstGeom>
          <a:noFill/>
          <a:ln w="9525">
            <a:noFill/>
          </a:ln>
        </p:spPr>
        <p:txBody>
          <a:bodyPr>
            <a:spAutoFit/>
          </a:bodyPr>
          <a:p>
            <a:pPr>
              <a:spcBef>
                <a:spcPct val="50000"/>
              </a:spcBef>
            </a:pPr>
            <a:r>
              <a:rPr b="1">
                <a:solidFill>
                  <a:schemeClr val="accent2"/>
                </a:solidFill>
              </a:rPr>
              <a:t>principal</a:t>
            </a:r>
            <a:endParaRPr b="1">
              <a:solidFill>
                <a:schemeClr val="accent2"/>
              </a:solidFill>
            </a:endParaRPr>
          </a:p>
        </p:txBody>
      </p:sp>
      <p:sp>
        <p:nvSpPr>
          <p:cNvPr id="572421" name="Text Box 572420"/>
          <p:cNvSpPr txBox="1"/>
          <p:nvPr/>
        </p:nvSpPr>
        <p:spPr>
          <a:xfrm>
            <a:off x="3038475" y="5221288"/>
            <a:ext cx="1439863" cy="368300"/>
          </a:xfrm>
          <a:prstGeom prst="rect">
            <a:avLst/>
          </a:prstGeom>
          <a:noFill/>
          <a:ln w="9525">
            <a:noFill/>
          </a:ln>
        </p:spPr>
        <p:txBody>
          <a:bodyPr>
            <a:spAutoFit/>
          </a:bodyPr>
          <a:p>
            <a:pPr>
              <a:spcBef>
                <a:spcPct val="50000"/>
              </a:spcBef>
            </a:pPr>
            <a:r>
              <a:rPr b="1">
                <a:solidFill>
                  <a:schemeClr val="accent2"/>
                </a:solidFill>
              </a:rPr>
              <a:t>concave</a:t>
            </a:r>
            <a:endParaRPr b="1">
              <a:solidFill>
                <a:schemeClr val="accent2"/>
              </a:solidFill>
            </a:endParaRPr>
          </a:p>
        </p:txBody>
      </p:sp>
      <p:sp>
        <p:nvSpPr>
          <p:cNvPr id="572422" name="Text Box 572421"/>
          <p:cNvSpPr txBox="1"/>
          <p:nvPr/>
        </p:nvSpPr>
        <p:spPr>
          <a:xfrm>
            <a:off x="1738313" y="5221288"/>
            <a:ext cx="1512887" cy="368300"/>
          </a:xfrm>
          <a:prstGeom prst="rect">
            <a:avLst/>
          </a:prstGeom>
          <a:noFill/>
          <a:ln w="9525">
            <a:noFill/>
          </a:ln>
        </p:spPr>
        <p:txBody>
          <a:bodyPr>
            <a:spAutoFit/>
          </a:bodyPr>
          <a:p>
            <a:pPr>
              <a:spcBef>
                <a:spcPct val="50000"/>
              </a:spcBef>
            </a:pPr>
            <a:r>
              <a:rPr b="1">
                <a:solidFill>
                  <a:schemeClr val="accent2"/>
                </a:solidFill>
              </a:rPr>
              <a:t>magnified</a:t>
            </a:r>
            <a:endParaRPr b="1">
              <a:solidFill>
                <a:schemeClr val="accent2"/>
              </a:solidFill>
            </a:endParaRPr>
          </a:p>
        </p:txBody>
      </p:sp>
      <p:sp>
        <p:nvSpPr>
          <p:cNvPr id="572423" name="Text Box 572422"/>
          <p:cNvSpPr txBox="1"/>
          <p:nvPr/>
        </p:nvSpPr>
        <p:spPr>
          <a:xfrm>
            <a:off x="6819900" y="5222875"/>
            <a:ext cx="1008063" cy="368300"/>
          </a:xfrm>
          <a:prstGeom prst="rect">
            <a:avLst/>
          </a:prstGeom>
          <a:noFill/>
          <a:ln w="9525">
            <a:noFill/>
          </a:ln>
        </p:spPr>
        <p:txBody>
          <a:bodyPr>
            <a:spAutoFit/>
          </a:bodyPr>
          <a:p>
            <a:pPr>
              <a:spcBef>
                <a:spcPct val="50000"/>
              </a:spcBef>
            </a:pPr>
            <a:r>
              <a:rPr b="1">
                <a:solidFill>
                  <a:schemeClr val="accent2"/>
                </a:solidFill>
              </a:rPr>
              <a:t>inside</a:t>
            </a:r>
            <a:endParaRPr b="1">
              <a:solidFill>
                <a:schemeClr val="accent2"/>
              </a:solidFill>
            </a:endParaRPr>
          </a:p>
        </p:txBody>
      </p:sp>
      <p:sp>
        <p:nvSpPr>
          <p:cNvPr id="572424" name="Text Box 572423"/>
          <p:cNvSpPr txBox="1"/>
          <p:nvPr/>
        </p:nvSpPr>
        <p:spPr>
          <a:xfrm>
            <a:off x="7602538" y="5222875"/>
            <a:ext cx="1212850" cy="368300"/>
          </a:xfrm>
          <a:prstGeom prst="rect">
            <a:avLst/>
          </a:prstGeom>
          <a:noFill/>
          <a:ln w="9525">
            <a:noFill/>
          </a:ln>
        </p:spPr>
        <p:txBody>
          <a:bodyPr>
            <a:spAutoFit/>
          </a:bodyPr>
          <a:p>
            <a:pPr>
              <a:spcBef>
                <a:spcPct val="50000"/>
              </a:spcBef>
            </a:pPr>
            <a:r>
              <a:rPr b="1">
                <a:solidFill>
                  <a:schemeClr val="accent2"/>
                </a:solidFill>
              </a:rPr>
              <a:t>virtual</a:t>
            </a:r>
            <a:endParaRPr b="1">
              <a:solidFill>
                <a:schemeClr val="accent2"/>
              </a:solidFill>
            </a:endParaRPr>
          </a:p>
        </p:txBody>
      </p:sp>
      <p:sp>
        <p:nvSpPr>
          <p:cNvPr id="572425" name="Text Box 572424"/>
          <p:cNvSpPr txBox="1"/>
          <p:nvPr/>
        </p:nvSpPr>
        <p:spPr>
          <a:xfrm>
            <a:off x="479425" y="5221288"/>
            <a:ext cx="1296988" cy="368300"/>
          </a:xfrm>
          <a:prstGeom prst="rect">
            <a:avLst/>
          </a:prstGeom>
          <a:noFill/>
          <a:ln w="9525">
            <a:noFill/>
          </a:ln>
        </p:spPr>
        <p:txBody>
          <a:bodyPr>
            <a:spAutoFit/>
          </a:bodyPr>
          <a:p>
            <a:pPr>
              <a:spcBef>
                <a:spcPct val="50000"/>
              </a:spcBef>
            </a:pPr>
            <a:r>
              <a:rPr b="1">
                <a:solidFill>
                  <a:schemeClr val="accent2"/>
                </a:solidFill>
              </a:rPr>
              <a:t>converge</a:t>
            </a:r>
            <a:endParaRPr b="1">
              <a:solidFill>
                <a:schemeClr val="accent2"/>
              </a:solidFill>
            </a:endParaRPr>
          </a:p>
        </p:txBody>
      </p:sp>
      <p:sp>
        <p:nvSpPr>
          <p:cNvPr id="572426" name="Text Box 572425"/>
          <p:cNvSpPr txBox="1"/>
          <p:nvPr/>
        </p:nvSpPr>
        <p:spPr>
          <a:xfrm>
            <a:off x="3203575" y="4797425"/>
            <a:ext cx="2663825" cy="368300"/>
          </a:xfrm>
          <a:prstGeom prst="rect">
            <a:avLst/>
          </a:prstGeom>
          <a:noFill/>
          <a:ln w="9525">
            <a:noFill/>
          </a:ln>
        </p:spPr>
        <p:txBody>
          <a:bodyPr>
            <a:spAutoFit/>
          </a:bodyPr>
          <a:p>
            <a:pPr>
              <a:spcBef>
                <a:spcPct val="50000"/>
              </a:spcBef>
            </a:pPr>
            <a:r>
              <a:rPr b="1" i="1"/>
              <a:t>WORD SELECTION:</a:t>
            </a:r>
            <a:endParaRPr b="1" i="1"/>
          </a:p>
        </p:txBody>
      </p:sp>
      <p:sp>
        <p:nvSpPr>
          <p:cNvPr id="572434" name="Text Box 572433"/>
          <p:cNvSpPr txBox="1"/>
          <p:nvPr/>
        </p:nvSpPr>
        <p:spPr>
          <a:xfrm>
            <a:off x="5219700" y="5222875"/>
            <a:ext cx="747713" cy="368300"/>
          </a:xfrm>
          <a:prstGeom prst="rect">
            <a:avLst/>
          </a:prstGeom>
          <a:noFill/>
          <a:ln w="9525">
            <a:noFill/>
          </a:ln>
        </p:spPr>
        <p:txBody>
          <a:bodyPr>
            <a:spAutoFit/>
          </a:bodyPr>
          <a:p>
            <a:pPr>
              <a:spcBef>
                <a:spcPct val="50000"/>
              </a:spcBef>
            </a:pPr>
            <a:r>
              <a:rPr b="1">
                <a:solidFill>
                  <a:schemeClr val="accent2"/>
                </a:solidFill>
              </a:rPr>
              <a:t>car</a:t>
            </a:r>
            <a:endParaRPr b="1">
              <a:solidFill>
                <a:schemeClr val="accent2"/>
              </a:solidFill>
            </a:endParaRPr>
          </a:p>
        </p:txBody>
      </p:sp>
      <p:sp>
        <p:nvSpPr>
          <p:cNvPr id="572435" name="Text Box 572434"/>
          <p:cNvSpPr txBox="1"/>
          <p:nvPr/>
        </p:nvSpPr>
        <p:spPr>
          <a:xfrm>
            <a:off x="3325813" y="3530600"/>
            <a:ext cx="1095375" cy="368300"/>
          </a:xfrm>
          <a:prstGeom prst="rect">
            <a:avLst/>
          </a:prstGeom>
          <a:noFill/>
          <a:ln w="9525">
            <a:noFill/>
          </a:ln>
        </p:spPr>
        <p:txBody>
          <a:bodyPr>
            <a:spAutoFit/>
          </a:bodyPr>
          <a:p>
            <a:pPr>
              <a:spcBef>
                <a:spcPct val="50000"/>
              </a:spcBef>
            </a:pPr>
            <a:r>
              <a:rPr b="1">
                <a:solidFill>
                  <a:schemeClr val="accent2"/>
                </a:solidFill>
              </a:rPr>
              <a:t>convex</a:t>
            </a:r>
            <a:endParaRPr b="1">
              <a:solidFill>
                <a:schemeClr val="accent2"/>
              </a:solidFill>
            </a:endParaRPr>
          </a:p>
        </p:txBody>
      </p:sp>
      <p:sp>
        <p:nvSpPr>
          <p:cNvPr id="572436" name="Text Box 572435"/>
          <p:cNvSpPr txBox="1"/>
          <p:nvPr/>
        </p:nvSpPr>
        <p:spPr>
          <a:xfrm>
            <a:off x="5989638" y="2268538"/>
            <a:ext cx="1441450" cy="368300"/>
          </a:xfrm>
          <a:prstGeom prst="rect">
            <a:avLst/>
          </a:prstGeom>
          <a:noFill/>
          <a:ln w="9525">
            <a:noFill/>
          </a:ln>
        </p:spPr>
        <p:txBody>
          <a:bodyPr>
            <a:spAutoFit/>
          </a:bodyPr>
          <a:p>
            <a:pPr>
              <a:spcBef>
                <a:spcPct val="50000"/>
              </a:spcBef>
            </a:pPr>
            <a:r>
              <a:rPr b="1">
                <a:solidFill>
                  <a:schemeClr val="accent2"/>
                </a:solidFill>
              </a:rPr>
              <a:t>principal</a:t>
            </a:r>
            <a:endParaRPr b="1">
              <a:solidFill>
                <a:schemeClr val="accent2"/>
              </a:solidFill>
            </a:endParaRPr>
          </a:p>
        </p:txBody>
      </p:sp>
      <p:sp>
        <p:nvSpPr>
          <p:cNvPr id="572437" name="Text Box 572436"/>
          <p:cNvSpPr txBox="1"/>
          <p:nvPr/>
        </p:nvSpPr>
        <p:spPr>
          <a:xfrm>
            <a:off x="5548313" y="1004888"/>
            <a:ext cx="1439862" cy="368300"/>
          </a:xfrm>
          <a:prstGeom prst="rect">
            <a:avLst/>
          </a:prstGeom>
          <a:noFill/>
          <a:ln w="9525">
            <a:noFill/>
          </a:ln>
        </p:spPr>
        <p:txBody>
          <a:bodyPr>
            <a:spAutoFit/>
          </a:bodyPr>
          <a:p>
            <a:pPr>
              <a:spcBef>
                <a:spcPct val="50000"/>
              </a:spcBef>
            </a:pPr>
            <a:r>
              <a:rPr b="1">
                <a:solidFill>
                  <a:schemeClr val="accent2"/>
                </a:solidFill>
              </a:rPr>
              <a:t>concave</a:t>
            </a:r>
            <a:endParaRPr b="1">
              <a:solidFill>
                <a:schemeClr val="accent2"/>
              </a:solidFill>
            </a:endParaRPr>
          </a:p>
        </p:txBody>
      </p:sp>
      <p:sp>
        <p:nvSpPr>
          <p:cNvPr id="572438" name="Text Box 572437"/>
          <p:cNvSpPr txBox="1"/>
          <p:nvPr/>
        </p:nvSpPr>
        <p:spPr>
          <a:xfrm>
            <a:off x="503238" y="3008313"/>
            <a:ext cx="1512887" cy="368300"/>
          </a:xfrm>
          <a:prstGeom prst="rect">
            <a:avLst/>
          </a:prstGeom>
          <a:noFill/>
          <a:ln w="9525">
            <a:noFill/>
          </a:ln>
        </p:spPr>
        <p:txBody>
          <a:bodyPr>
            <a:spAutoFit/>
          </a:bodyPr>
          <a:p>
            <a:pPr>
              <a:spcBef>
                <a:spcPct val="50000"/>
              </a:spcBef>
            </a:pPr>
            <a:r>
              <a:rPr b="1">
                <a:solidFill>
                  <a:schemeClr val="accent2"/>
                </a:solidFill>
              </a:rPr>
              <a:t>magnified</a:t>
            </a:r>
            <a:endParaRPr b="1">
              <a:solidFill>
                <a:schemeClr val="accent2"/>
              </a:solidFill>
            </a:endParaRPr>
          </a:p>
        </p:txBody>
      </p:sp>
      <p:sp>
        <p:nvSpPr>
          <p:cNvPr id="572439" name="Text Box 572438"/>
          <p:cNvSpPr txBox="1"/>
          <p:nvPr/>
        </p:nvSpPr>
        <p:spPr>
          <a:xfrm>
            <a:off x="5584825" y="1382713"/>
            <a:ext cx="1008063" cy="368300"/>
          </a:xfrm>
          <a:prstGeom prst="rect">
            <a:avLst/>
          </a:prstGeom>
          <a:noFill/>
          <a:ln w="9525">
            <a:noFill/>
          </a:ln>
        </p:spPr>
        <p:txBody>
          <a:bodyPr>
            <a:spAutoFit/>
          </a:bodyPr>
          <a:p>
            <a:pPr>
              <a:spcBef>
                <a:spcPct val="50000"/>
              </a:spcBef>
            </a:pPr>
            <a:r>
              <a:rPr b="1">
                <a:solidFill>
                  <a:schemeClr val="accent2"/>
                </a:solidFill>
              </a:rPr>
              <a:t>inside</a:t>
            </a:r>
            <a:endParaRPr b="1">
              <a:solidFill>
                <a:schemeClr val="accent2"/>
              </a:solidFill>
            </a:endParaRPr>
          </a:p>
        </p:txBody>
      </p:sp>
      <p:sp>
        <p:nvSpPr>
          <p:cNvPr id="572440" name="Text Box 572439"/>
          <p:cNvSpPr txBox="1"/>
          <p:nvPr/>
        </p:nvSpPr>
        <p:spPr>
          <a:xfrm>
            <a:off x="1679575" y="3922713"/>
            <a:ext cx="1212850" cy="368300"/>
          </a:xfrm>
          <a:prstGeom prst="rect">
            <a:avLst/>
          </a:prstGeom>
          <a:noFill/>
          <a:ln w="9525">
            <a:noFill/>
          </a:ln>
        </p:spPr>
        <p:txBody>
          <a:bodyPr>
            <a:spAutoFit/>
          </a:bodyPr>
          <a:p>
            <a:pPr>
              <a:spcBef>
                <a:spcPct val="50000"/>
              </a:spcBef>
            </a:pPr>
            <a:r>
              <a:rPr b="1">
                <a:solidFill>
                  <a:schemeClr val="accent2"/>
                </a:solidFill>
              </a:rPr>
              <a:t>virtual</a:t>
            </a:r>
            <a:endParaRPr b="1">
              <a:solidFill>
                <a:schemeClr val="accent2"/>
              </a:solidFill>
            </a:endParaRPr>
          </a:p>
        </p:txBody>
      </p:sp>
      <p:sp>
        <p:nvSpPr>
          <p:cNvPr id="572441" name="Text Box 572440"/>
          <p:cNvSpPr txBox="1"/>
          <p:nvPr/>
        </p:nvSpPr>
        <p:spPr>
          <a:xfrm>
            <a:off x="2916238" y="1919288"/>
            <a:ext cx="1296987" cy="368300"/>
          </a:xfrm>
          <a:prstGeom prst="rect">
            <a:avLst/>
          </a:prstGeom>
          <a:noFill/>
          <a:ln w="9525">
            <a:noFill/>
          </a:ln>
        </p:spPr>
        <p:txBody>
          <a:bodyPr>
            <a:spAutoFit/>
          </a:bodyPr>
          <a:p>
            <a:pPr>
              <a:spcBef>
                <a:spcPct val="50000"/>
              </a:spcBef>
            </a:pPr>
            <a:r>
              <a:rPr b="1">
                <a:solidFill>
                  <a:schemeClr val="accent2"/>
                </a:solidFill>
              </a:rPr>
              <a:t>converge</a:t>
            </a:r>
            <a:endParaRPr b="1">
              <a:solidFill>
                <a:schemeClr val="accent2"/>
              </a:solidFill>
            </a:endParaRPr>
          </a:p>
        </p:txBody>
      </p:sp>
      <p:sp>
        <p:nvSpPr>
          <p:cNvPr id="572442" name="Text Box 572441"/>
          <p:cNvSpPr txBox="1"/>
          <p:nvPr/>
        </p:nvSpPr>
        <p:spPr>
          <a:xfrm>
            <a:off x="5335588" y="4300538"/>
            <a:ext cx="747712" cy="368300"/>
          </a:xfrm>
          <a:prstGeom prst="rect">
            <a:avLst/>
          </a:prstGeom>
          <a:noFill/>
          <a:ln w="9525">
            <a:noFill/>
          </a:ln>
        </p:spPr>
        <p:txBody>
          <a:bodyPr>
            <a:spAutoFit/>
          </a:bodyPr>
          <a:p>
            <a:pPr>
              <a:spcBef>
                <a:spcPct val="50000"/>
              </a:spcBef>
            </a:pPr>
            <a:r>
              <a:rPr b="1">
                <a:solidFill>
                  <a:schemeClr val="accent2"/>
                </a:solidFill>
              </a:rPr>
              <a:t>car</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24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724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724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724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724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724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724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24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724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72437"/>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572421"/>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72439"/>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57242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72441"/>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57242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72436"/>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572420"/>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72438"/>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572422"/>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572435"/>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572419"/>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72440"/>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572424"/>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72442"/>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5724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2419" grpId="0"/>
      <p:bldP spid="572419" grpId="1"/>
      <p:bldP spid="572420" grpId="0"/>
      <p:bldP spid="572420" grpId="1"/>
      <p:bldP spid="572421" grpId="0"/>
      <p:bldP spid="572421" grpId="1"/>
      <p:bldP spid="572422" grpId="0"/>
      <p:bldP spid="572422" grpId="1"/>
      <p:bldP spid="572423" grpId="0"/>
      <p:bldP spid="572423" grpId="1"/>
      <p:bldP spid="572424" grpId="0"/>
      <p:bldP spid="572424" grpId="1"/>
      <p:bldP spid="572425" grpId="0"/>
      <p:bldP spid="572425" grpId="1"/>
      <p:bldP spid="572426" grpId="0"/>
      <p:bldP spid="572434" grpId="0"/>
      <p:bldP spid="572434" grpId="1"/>
      <p:bldP spid="572435" grpId="0"/>
      <p:bldP spid="572436" grpId="0"/>
      <p:bldP spid="572437" grpId="0"/>
      <p:bldP spid="572438" grpId="0"/>
      <p:bldP spid="572439" grpId="0"/>
      <p:bldP spid="572440" grpId="0"/>
      <p:bldP spid="572441" grpId="0"/>
      <p:bldP spid="572442"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945"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Refraction</a:t>
            </a:r>
            <a:endParaRPr lang="en-US" altLang="en-US" sz="6600" kern="1200" baseline="0" dirty="0">
              <a:latin typeface="+mj-lt"/>
              <a:ea typeface="+mj-ea"/>
              <a:cs typeface="+mj-cs"/>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US" altLang="en-US"/>
              <a:t>Question</a:t>
            </a:r>
            <a:endParaRPr lang="en-US" altLang="en-US"/>
          </a:p>
        </p:txBody>
      </p:sp>
      <p:sp>
        <p:nvSpPr>
          <p:cNvPr id="4" name="Text Box 5"/>
          <p:cNvSpPr txBox="1">
            <a:spLocks noChangeArrowheads="1"/>
          </p:cNvSpPr>
          <p:nvPr/>
        </p:nvSpPr>
        <p:spPr bwMode="auto">
          <a:xfrm>
            <a:off x="316547" y="803746"/>
            <a:ext cx="85344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52500" indent="-952500"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algn="l" eaLnBrk="1" hangingPunct="1"/>
            <a:r>
              <a:rPr lang="en-US" altLang="zh-TW"/>
              <a:t>When sunlight falls on the water surface, which of the following occur(s)?</a:t>
            </a:r>
            <a:endParaRPr lang="en-US" altLang="zh-TW"/>
          </a:p>
        </p:txBody>
      </p:sp>
      <p:grpSp>
        <p:nvGrpSpPr>
          <p:cNvPr id="5" name="Group 6"/>
          <p:cNvGrpSpPr/>
          <p:nvPr/>
        </p:nvGrpSpPr>
        <p:grpSpPr bwMode="auto">
          <a:xfrm>
            <a:off x="66542" y="2849399"/>
            <a:ext cx="5287962" cy="522287"/>
            <a:chOff x="576" y="2352"/>
            <a:chExt cx="3331" cy="329"/>
          </a:xfrm>
        </p:grpSpPr>
        <p:sp>
          <p:nvSpPr>
            <p:cNvPr id="6" name="Text Box 7"/>
            <p:cNvSpPr txBox="1">
              <a:spLocks noChangeArrowheads="1"/>
            </p:cNvSpPr>
            <p:nvPr/>
          </p:nvSpPr>
          <p:spPr bwMode="auto">
            <a:xfrm>
              <a:off x="912" y="2354"/>
              <a:ext cx="299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algn="l" eaLnBrk="1" hangingPunct="1"/>
              <a:r>
                <a:rPr lang="en-US" altLang="zh-TW" sz="2800"/>
                <a:t>It is reflected back to the air.</a:t>
              </a:r>
              <a:endParaRPr lang="en-US" altLang="zh-TW" sz="2800"/>
            </a:p>
          </p:txBody>
        </p:sp>
        <p:sp>
          <p:nvSpPr>
            <p:cNvPr id="7" name="Rectangle 8"/>
            <p:cNvSpPr>
              <a:spLocks noChangeArrowheads="1"/>
            </p:cNvSpPr>
            <p:nvPr/>
          </p:nvSpPr>
          <p:spPr bwMode="auto">
            <a:xfrm>
              <a:off x="576" y="2352"/>
              <a:ext cx="288" cy="288"/>
            </a:xfrm>
            <a:prstGeom prst="rect">
              <a:avLst/>
            </a:prstGeom>
            <a:noFill/>
            <a:ln w="38100">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8" name="Group 9"/>
          <p:cNvGrpSpPr/>
          <p:nvPr/>
        </p:nvGrpSpPr>
        <p:grpSpPr bwMode="auto">
          <a:xfrm>
            <a:off x="66542" y="3489161"/>
            <a:ext cx="7732712" cy="519113"/>
            <a:chOff x="889" y="1920"/>
            <a:chExt cx="4871" cy="327"/>
          </a:xfrm>
        </p:grpSpPr>
        <p:sp>
          <p:nvSpPr>
            <p:cNvPr id="9" name="Rectangle 10"/>
            <p:cNvSpPr>
              <a:spLocks noChangeArrowheads="1"/>
            </p:cNvSpPr>
            <p:nvPr/>
          </p:nvSpPr>
          <p:spPr bwMode="auto">
            <a:xfrm>
              <a:off x="1225" y="1920"/>
              <a:ext cx="453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sz="2800"/>
                <a:t>It refracts into the water.</a:t>
              </a:r>
              <a:endParaRPr lang="en-US" altLang="zh-TW" sz="2800"/>
            </a:p>
          </p:txBody>
        </p:sp>
        <p:sp>
          <p:nvSpPr>
            <p:cNvPr id="10" name="Rectangle 11"/>
            <p:cNvSpPr>
              <a:spLocks noChangeArrowheads="1"/>
            </p:cNvSpPr>
            <p:nvPr/>
          </p:nvSpPr>
          <p:spPr bwMode="auto">
            <a:xfrm>
              <a:off x="889" y="1949"/>
              <a:ext cx="288" cy="288"/>
            </a:xfrm>
            <a:prstGeom prst="rect">
              <a:avLst/>
            </a:prstGeom>
            <a:noFill/>
            <a:ln w="38100">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11" name="Group 35"/>
          <p:cNvGrpSpPr/>
          <p:nvPr/>
        </p:nvGrpSpPr>
        <p:grpSpPr bwMode="auto">
          <a:xfrm>
            <a:off x="103054" y="4174961"/>
            <a:ext cx="7772400" cy="946150"/>
            <a:chOff x="864" y="3408"/>
            <a:chExt cx="4896" cy="596"/>
          </a:xfrm>
        </p:grpSpPr>
        <p:sp>
          <p:nvSpPr>
            <p:cNvPr id="12" name="Rectangle 36"/>
            <p:cNvSpPr>
              <a:spLocks noChangeArrowheads="1"/>
            </p:cNvSpPr>
            <p:nvPr/>
          </p:nvSpPr>
          <p:spPr bwMode="auto">
            <a:xfrm>
              <a:off x="864" y="3408"/>
              <a:ext cx="288" cy="288"/>
            </a:xfrm>
            <a:prstGeom prst="rect">
              <a:avLst/>
            </a:prstGeom>
            <a:noFill/>
            <a:ln w="38100">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 name="Rectangle 37"/>
            <p:cNvSpPr>
              <a:spLocks noChangeArrowheads="1"/>
            </p:cNvSpPr>
            <p:nvPr/>
          </p:nvSpPr>
          <p:spPr bwMode="auto">
            <a:xfrm>
              <a:off x="1200" y="3408"/>
              <a:ext cx="4560"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TW" sz="2800"/>
                <a:t>It is absorbed by water and </a:t>
              </a:r>
              <a:endParaRPr lang="en-US" altLang="zh-TW" sz="2800"/>
            </a:p>
            <a:p>
              <a:pPr algn="l"/>
              <a:r>
                <a:rPr lang="en-US" altLang="zh-TW" sz="2800"/>
                <a:t>turned into heat.</a:t>
              </a:r>
              <a:endParaRPr lang="en-US" altLang="zh-TW" sz="2800"/>
            </a:p>
          </p:txBody>
        </p:sp>
      </p:grpSp>
      <p:sp>
        <p:nvSpPr>
          <p:cNvPr id="15" name="Rectangle 42"/>
          <p:cNvSpPr>
            <a:spLocks noChangeArrowheads="1"/>
          </p:cNvSpPr>
          <p:nvPr/>
        </p:nvSpPr>
        <p:spPr bwMode="auto">
          <a:xfrm>
            <a:off x="27995" y="2814156"/>
            <a:ext cx="640080" cy="645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r>
              <a:rPr lang="zh-TW" altLang="en-US" sz="3600">
                <a:solidFill>
                  <a:srgbClr val="FF3300"/>
                </a:solidFill>
                <a:sym typeface="Wingdings" panose="05000000000000000000" pitchFamily="2" charset="2"/>
              </a:rPr>
              <a:t></a:t>
            </a:r>
            <a:endParaRPr lang="zh-TW" altLang="en-US" sz="3600">
              <a:solidFill>
                <a:srgbClr val="FF3300"/>
              </a:solidFill>
              <a:sym typeface="Wingdings" panose="05000000000000000000" pitchFamily="2" charset="2"/>
            </a:endParaRPr>
          </a:p>
        </p:txBody>
      </p:sp>
      <p:sp>
        <p:nvSpPr>
          <p:cNvPr id="16" name="Rectangle 43"/>
          <p:cNvSpPr>
            <a:spLocks noChangeArrowheads="1"/>
          </p:cNvSpPr>
          <p:nvPr/>
        </p:nvSpPr>
        <p:spPr bwMode="auto">
          <a:xfrm>
            <a:off x="18470" y="3499956"/>
            <a:ext cx="640080" cy="645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r>
              <a:rPr lang="zh-TW" altLang="en-US" sz="3600">
                <a:solidFill>
                  <a:srgbClr val="FF3300"/>
                </a:solidFill>
                <a:sym typeface="Wingdings" panose="05000000000000000000" pitchFamily="2" charset="2"/>
              </a:rPr>
              <a:t></a:t>
            </a:r>
            <a:endParaRPr lang="zh-TW" altLang="en-US" sz="3600">
              <a:solidFill>
                <a:srgbClr val="FF3300"/>
              </a:solidFill>
              <a:sym typeface="Wingdings" panose="05000000000000000000" pitchFamily="2" charset="2"/>
            </a:endParaRPr>
          </a:p>
        </p:txBody>
      </p:sp>
      <p:sp>
        <p:nvSpPr>
          <p:cNvPr id="17" name="Rectangle 44"/>
          <p:cNvSpPr>
            <a:spLocks noChangeArrowheads="1"/>
          </p:cNvSpPr>
          <p:nvPr/>
        </p:nvSpPr>
        <p:spPr bwMode="auto">
          <a:xfrm>
            <a:off x="94670" y="4096856"/>
            <a:ext cx="640080" cy="645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r>
              <a:rPr lang="zh-TW" altLang="en-US" sz="3600">
                <a:solidFill>
                  <a:srgbClr val="FF3300"/>
                </a:solidFill>
                <a:sym typeface="Wingdings" panose="05000000000000000000" pitchFamily="2" charset="2"/>
              </a:rPr>
              <a:t></a:t>
            </a:r>
            <a:endParaRPr lang="zh-TW" altLang="en-US" sz="3600">
              <a:solidFill>
                <a:srgbClr val="FF3300"/>
              </a:solidFill>
              <a:sym typeface="Wingdings" panose="05000000000000000000" pitchFamily="2" charset="2"/>
            </a:endParaRPr>
          </a:p>
        </p:txBody>
      </p:sp>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236582" y="2613246"/>
            <a:ext cx="3720075" cy="279005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8"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p:tgtEl>
                                          <p:spTgt spid="5"/>
                                        </p:tgtEl>
                                        <p:attrNameLst>
                                          <p:attrName>ppt_x</p:attrName>
                                        </p:attrNameLst>
                                      </p:cBhvr>
                                      <p:tavLst>
                                        <p:tav tm="0">
                                          <p:val>
                                            <p:strVal val="#ppt_x-#ppt_w*1.125000"/>
                                          </p:val>
                                        </p:tav>
                                        <p:tav tm="100000">
                                          <p:val>
                                            <p:strVal val="#ppt_x"/>
                                          </p:val>
                                        </p:tav>
                                      </p:tavLst>
                                    </p:anim>
                                    <p:animEffect transition="in" filter="wipe(righ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p:tgtEl>
                                          <p:spTgt spid="8"/>
                                        </p:tgtEl>
                                        <p:attrNameLst>
                                          <p:attrName>ppt_x</p:attrName>
                                        </p:attrNameLst>
                                      </p:cBhvr>
                                      <p:tavLst>
                                        <p:tav tm="0">
                                          <p:val>
                                            <p:strVal val="#ppt_x-#ppt_w*1.125000"/>
                                          </p:val>
                                        </p:tav>
                                        <p:tav tm="100000">
                                          <p:val>
                                            <p:strVal val="#ppt_x"/>
                                          </p:val>
                                        </p:tav>
                                      </p:tavLst>
                                    </p:anim>
                                    <p:animEffect transition="in" filter="wipe(righ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8"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p:tgtEl>
                                          <p:spTgt spid="11"/>
                                        </p:tgtEl>
                                        <p:attrNameLst>
                                          <p:attrName>ppt_x</p:attrName>
                                        </p:attrNameLst>
                                      </p:cBhvr>
                                      <p:tavLst>
                                        <p:tav tm="0">
                                          <p:val>
                                            <p:strVal val="#ppt_x-#ppt_w*1.125000"/>
                                          </p:val>
                                        </p:tav>
                                        <p:tav tm="100000">
                                          <p:val>
                                            <p:strVal val="#ppt_x"/>
                                          </p:val>
                                        </p:tav>
                                      </p:tavLst>
                                    </p:anim>
                                    <p:animEffect transition="in" filter="wipe(right)">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5"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1000" fill="hold"/>
                                        <p:tgtEl>
                                          <p:spTgt spid="15"/>
                                        </p:tgtEl>
                                        <p:attrNameLst>
                                          <p:attrName>ppt_w</p:attrName>
                                        </p:attrNameLst>
                                      </p:cBhvr>
                                      <p:tavLst>
                                        <p:tav tm="0">
                                          <p:val>
                                            <p:fltVal val="0"/>
                                          </p:val>
                                        </p:tav>
                                        <p:tav tm="100000">
                                          <p:val>
                                            <p:strVal val="#ppt_w"/>
                                          </p:val>
                                        </p:tav>
                                      </p:tavLst>
                                    </p:anim>
                                    <p:anim calcmode="lin" valueType="num">
                                      <p:cBhvr>
                                        <p:cTn id="30" dur="1000" fill="hold"/>
                                        <p:tgtEl>
                                          <p:spTgt spid="15"/>
                                        </p:tgtEl>
                                        <p:attrNameLst>
                                          <p:attrName>ppt_h</p:attrName>
                                        </p:attrNameLst>
                                      </p:cBhvr>
                                      <p:tavLst>
                                        <p:tav tm="0">
                                          <p:val>
                                            <p:fltVal val="0"/>
                                          </p:val>
                                        </p:tav>
                                        <p:tav tm="100000">
                                          <p:val>
                                            <p:strVal val="#ppt_h"/>
                                          </p:val>
                                        </p:tav>
                                      </p:tavLst>
                                    </p:anim>
                                    <p:anim calcmode="lin" valueType="num">
                                      <p:cBhvr>
                                        <p:cTn id="31"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1000"/>
                            </p:stCondLst>
                            <p:childTnLst>
                              <p:par>
                                <p:cTn id="34" presetID="15" presetClass="entr" presetSubtype="0"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1000" fill="hold"/>
                                        <p:tgtEl>
                                          <p:spTgt spid="16"/>
                                        </p:tgtEl>
                                        <p:attrNameLst>
                                          <p:attrName>ppt_w</p:attrName>
                                        </p:attrNameLst>
                                      </p:cBhvr>
                                      <p:tavLst>
                                        <p:tav tm="0">
                                          <p:val>
                                            <p:fltVal val="0"/>
                                          </p:val>
                                        </p:tav>
                                        <p:tav tm="100000">
                                          <p:val>
                                            <p:strVal val="#ppt_w"/>
                                          </p:val>
                                        </p:tav>
                                      </p:tavLst>
                                    </p:anim>
                                    <p:anim calcmode="lin" valueType="num">
                                      <p:cBhvr>
                                        <p:cTn id="37" dur="1000" fill="hold"/>
                                        <p:tgtEl>
                                          <p:spTgt spid="16"/>
                                        </p:tgtEl>
                                        <p:attrNameLst>
                                          <p:attrName>ppt_h</p:attrName>
                                        </p:attrNameLst>
                                      </p:cBhvr>
                                      <p:tavLst>
                                        <p:tav tm="0">
                                          <p:val>
                                            <p:fltVal val="0"/>
                                          </p:val>
                                        </p:tav>
                                        <p:tav tm="100000">
                                          <p:val>
                                            <p:strVal val="#ppt_h"/>
                                          </p:val>
                                        </p:tav>
                                      </p:tavLst>
                                    </p:anim>
                                    <p:anim calcmode="lin" valueType="num">
                                      <p:cBhvr>
                                        <p:cTn id="38"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par>
                          <p:cTn id="40" fill="hold">
                            <p:stCondLst>
                              <p:cond delay="2000"/>
                            </p:stCondLst>
                            <p:childTnLst>
                              <p:par>
                                <p:cTn id="41" presetID="15"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1000" fill="hold"/>
                                        <p:tgtEl>
                                          <p:spTgt spid="17"/>
                                        </p:tgtEl>
                                        <p:attrNameLst>
                                          <p:attrName>ppt_w</p:attrName>
                                        </p:attrNameLst>
                                      </p:cBhvr>
                                      <p:tavLst>
                                        <p:tav tm="0">
                                          <p:val>
                                            <p:fltVal val="0"/>
                                          </p:val>
                                        </p:tav>
                                        <p:tav tm="100000">
                                          <p:val>
                                            <p:strVal val="#ppt_w"/>
                                          </p:val>
                                        </p:tav>
                                      </p:tavLst>
                                    </p:anim>
                                    <p:anim calcmode="lin" valueType="num">
                                      <p:cBhvr>
                                        <p:cTn id="44" dur="1000" fill="hold"/>
                                        <p:tgtEl>
                                          <p:spTgt spid="17"/>
                                        </p:tgtEl>
                                        <p:attrNameLst>
                                          <p:attrName>ppt_h</p:attrName>
                                        </p:attrNameLst>
                                      </p:cBhvr>
                                      <p:tavLst>
                                        <p:tav tm="0">
                                          <p:val>
                                            <p:fltVal val="0"/>
                                          </p:val>
                                        </p:tav>
                                        <p:tav tm="100000">
                                          <p:val>
                                            <p:strVal val="#ppt_h"/>
                                          </p:val>
                                        </p:tav>
                                      </p:tavLst>
                                    </p:anim>
                                    <p:anim calcmode="lin" valueType="num">
                                      <p:cBhvr>
                                        <p:cTn id="45"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1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autoUpdateAnimBg="0"/>
      <p:bldP spid="15" grpId="0" bldLvl="0" animBg="1" autoUpdateAnimBg="0"/>
      <p:bldP spid="16" grpId="0" bldLvl="0" animBg="1" autoUpdateAnimBg="0"/>
      <p:bldP spid="17" grpId="0" bldLvl="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z="3200" dirty="0">
                <a:sym typeface="+mn-ea"/>
              </a:rPr>
              <a:t>2. Wavelength (</a:t>
            </a:r>
            <a:r>
              <a:rPr lang="el-GR" altLang="x-none" sz="3200" i="1" dirty="0">
                <a:solidFill>
                  <a:srgbClr val="FF0000"/>
                </a:solidFill>
                <a:sym typeface="+mn-ea"/>
              </a:rPr>
              <a:t>λ</a:t>
            </a:r>
            <a:r>
              <a:rPr lang="en-US" altLang="zh-CN" sz="3200" dirty="0">
                <a:sym typeface="+mn-ea"/>
              </a:rPr>
              <a:t>)</a:t>
            </a:r>
            <a:endParaRPr lang="en-US" altLang="zh-CN" sz="3200" b="1" dirty="0">
              <a:effectLst>
                <a:outerShdw blurRad="38100" dist="38100" dir="2700000" algn="tl">
                  <a:srgbClr val="000000">
                    <a:alpha val="43137"/>
                  </a:srgbClr>
                </a:outerShdw>
              </a:effectLst>
              <a:sym typeface="+mn-ea"/>
            </a:endParaRPr>
          </a:p>
        </p:txBody>
      </p:sp>
      <p:sp>
        <p:nvSpPr>
          <p:cNvPr id="5" name="Rectangle 4"/>
          <p:cNvSpPr/>
          <p:nvPr/>
        </p:nvSpPr>
        <p:spPr>
          <a:xfrm>
            <a:off x="139125" y="4215378"/>
            <a:ext cx="8892480" cy="829945"/>
          </a:xfrm>
          <a:prstGeom prst="rect">
            <a:avLst/>
          </a:prstGeom>
        </p:spPr>
        <p:txBody>
          <a:bodyPr wrap="square">
            <a:spAutoFit/>
          </a:bodyPr>
          <a:lstStyle/>
          <a:p>
            <a:pPr lvl="0"/>
            <a:r>
              <a:rPr lang="en-US" altLang="zh-CN" sz="2400" b="1" dirty="0">
                <a:solidFill>
                  <a:srgbClr val="FF0000"/>
                </a:solidFill>
                <a:sym typeface="+mn-ea"/>
              </a:rPr>
              <a:t>Wavelength </a:t>
            </a:r>
            <a:r>
              <a:rPr lang="en-US" altLang="en-US" sz="2400" b="1" dirty="0">
                <a:solidFill>
                  <a:srgbClr val="FF0000"/>
                </a:solidFill>
                <a:sym typeface="+mn-ea"/>
              </a:rPr>
              <a:t>(λ)</a:t>
            </a:r>
            <a:r>
              <a:rPr lang="en-US" altLang="zh-CN" sz="2400" b="1" dirty="0">
                <a:sym typeface="+mn-ea"/>
              </a:rPr>
              <a:t> is the distance between </a:t>
            </a:r>
            <a:r>
              <a:rPr lang="en-US" altLang="en-US" sz="2400" b="1" dirty="0">
                <a:sym typeface="+mn-ea"/>
              </a:rPr>
              <a:t>2 points that are in phase.</a:t>
            </a:r>
            <a:r>
              <a:rPr lang="en-US" altLang="en-US" sz="2400" b="1" i="1" dirty="0">
                <a:sym typeface="+mn-ea"/>
              </a:rPr>
              <a:t> e.g. 2 troughs or 2 crests</a:t>
            </a:r>
            <a:endParaRPr lang="en-US" altLang="en-US" sz="2400" b="1" i="1" dirty="0">
              <a:effectLst/>
              <a:sym typeface="+mn-ea"/>
            </a:endParaRPr>
          </a:p>
        </p:txBody>
      </p:sp>
      <p:pic>
        <p:nvPicPr>
          <p:cNvPr id="12" name="Picture 11"/>
          <p:cNvPicPr>
            <a:picLocks noChangeAspect="1"/>
          </p:cNvPicPr>
          <p:nvPr/>
        </p:nvPicPr>
        <p:blipFill>
          <a:blip r:embed="rId1"/>
          <a:stretch>
            <a:fillRect/>
          </a:stretch>
        </p:blipFill>
        <p:spPr>
          <a:xfrm>
            <a:off x="139065" y="530860"/>
            <a:ext cx="8889365" cy="3311525"/>
          </a:xfrm>
          <a:prstGeom prst="rect">
            <a:avLst/>
          </a:prstGeom>
        </p:spPr>
      </p:pic>
      <p:sp>
        <p:nvSpPr>
          <p:cNvPr id="13" name="Right Arrow 12"/>
          <p:cNvSpPr/>
          <p:nvPr/>
        </p:nvSpPr>
        <p:spPr>
          <a:xfrm rot="18360000">
            <a:off x="278765" y="146494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4" name="Right Arrow 13"/>
          <p:cNvSpPr/>
          <p:nvPr/>
        </p:nvSpPr>
        <p:spPr>
          <a:xfrm>
            <a:off x="850900" y="852170"/>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5" name="Right Arrow 14"/>
          <p:cNvSpPr/>
          <p:nvPr/>
        </p:nvSpPr>
        <p:spPr>
          <a:xfrm rot="3660000">
            <a:off x="1675765" y="186626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6" name="Right Arrow 15"/>
          <p:cNvSpPr/>
          <p:nvPr/>
        </p:nvSpPr>
        <p:spPr>
          <a:xfrm>
            <a:off x="2608580" y="3360420"/>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7" name="Right Arrow 16"/>
          <p:cNvSpPr/>
          <p:nvPr/>
        </p:nvSpPr>
        <p:spPr>
          <a:xfrm>
            <a:off x="4313555" y="73342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 name="Right Arrow 17"/>
          <p:cNvSpPr/>
          <p:nvPr/>
        </p:nvSpPr>
        <p:spPr>
          <a:xfrm>
            <a:off x="6057900" y="3360420"/>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 name="Right Arrow 18"/>
          <p:cNvSpPr/>
          <p:nvPr/>
        </p:nvSpPr>
        <p:spPr>
          <a:xfrm>
            <a:off x="7746365" y="73342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0" name="Right Arrow 19"/>
          <p:cNvSpPr/>
          <p:nvPr/>
        </p:nvSpPr>
        <p:spPr>
          <a:xfrm rot="3660000">
            <a:off x="5121910" y="186753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1" name="Right Arrow 20"/>
          <p:cNvSpPr/>
          <p:nvPr/>
        </p:nvSpPr>
        <p:spPr>
          <a:xfrm rot="7320000" flipH="1" flipV="1">
            <a:off x="3488055" y="186626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2" name="Right Arrow 21"/>
          <p:cNvSpPr/>
          <p:nvPr/>
        </p:nvSpPr>
        <p:spPr>
          <a:xfrm rot="7320000" flipH="1" flipV="1">
            <a:off x="6948805" y="186499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grpSp>
        <p:nvGrpSpPr>
          <p:cNvPr id="23" name="Group 22"/>
          <p:cNvGrpSpPr/>
          <p:nvPr/>
        </p:nvGrpSpPr>
        <p:grpSpPr>
          <a:xfrm>
            <a:off x="1112520" y="530860"/>
            <a:ext cx="3465830" cy="961390"/>
            <a:chOff x="1752" y="836"/>
            <a:chExt cx="5458" cy="1514"/>
          </a:xfrm>
        </p:grpSpPr>
        <p:cxnSp>
          <p:nvCxnSpPr>
            <p:cNvPr id="6" name="Straight Connector 5"/>
            <p:cNvCxnSpPr/>
            <p:nvPr/>
          </p:nvCxnSpPr>
          <p:spPr>
            <a:xfrm>
              <a:off x="1752" y="89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7190" y="83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931" y="1613"/>
              <a:ext cx="5161" cy="0"/>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 name="Text Box 10"/>
            <p:cNvSpPr txBox="1"/>
            <p:nvPr/>
          </p:nvSpPr>
          <p:spPr>
            <a:xfrm>
              <a:off x="3965" y="836"/>
              <a:ext cx="957" cy="822"/>
            </a:xfrm>
            <a:prstGeom prst="rect">
              <a:avLst/>
            </a:prstGeom>
            <a:noFill/>
          </p:spPr>
          <p:txBody>
            <a:bodyPr wrap="square" rtlCol="0">
              <a:spAutoFit/>
            </a:bodyPr>
            <a:p>
              <a:r>
                <a:rPr lang="en-US" sz="2800" b="1"/>
                <a:t>λ</a:t>
              </a:r>
              <a:endParaRPr lang="en-US" sz="2800" b="1"/>
            </a:p>
          </p:txBody>
        </p:sp>
      </p:grpSp>
      <p:grpSp>
        <p:nvGrpSpPr>
          <p:cNvPr id="24" name="Group 23"/>
          <p:cNvGrpSpPr/>
          <p:nvPr/>
        </p:nvGrpSpPr>
        <p:grpSpPr>
          <a:xfrm>
            <a:off x="2850515" y="3045460"/>
            <a:ext cx="3465830" cy="961390"/>
            <a:chOff x="1752" y="836"/>
            <a:chExt cx="5458" cy="1514"/>
          </a:xfrm>
        </p:grpSpPr>
        <p:cxnSp>
          <p:nvCxnSpPr>
            <p:cNvPr id="25" name="Straight Connector 24"/>
            <p:cNvCxnSpPr/>
            <p:nvPr/>
          </p:nvCxnSpPr>
          <p:spPr>
            <a:xfrm>
              <a:off x="1752" y="89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190" y="83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1931" y="1613"/>
              <a:ext cx="5161" cy="0"/>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8" name="Text Box 27"/>
            <p:cNvSpPr txBox="1"/>
            <p:nvPr/>
          </p:nvSpPr>
          <p:spPr>
            <a:xfrm>
              <a:off x="3965" y="836"/>
              <a:ext cx="957" cy="822"/>
            </a:xfrm>
            <a:prstGeom prst="rect">
              <a:avLst/>
            </a:prstGeom>
            <a:noFill/>
          </p:spPr>
          <p:txBody>
            <a:bodyPr wrap="square" rtlCol="0">
              <a:spAutoFit/>
            </a:bodyPr>
            <a:p>
              <a:r>
                <a:rPr lang="en-US" sz="2800" b="1"/>
                <a:t>λ</a:t>
              </a:r>
              <a:endParaRPr lang="en-US" sz="2800" b="1"/>
            </a:p>
          </p:txBody>
        </p:sp>
      </p:grpSp>
      <p:grpSp>
        <p:nvGrpSpPr>
          <p:cNvPr id="29" name="Group 28"/>
          <p:cNvGrpSpPr/>
          <p:nvPr/>
        </p:nvGrpSpPr>
        <p:grpSpPr>
          <a:xfrm>
            <a:off x="5415280" y="1724025"/>
            <a:ext cx="3465830" cy="961390"/>
            <a:chOff x="1752" y="836"/>
            <a:chExt cx="5458" cy="1514"/>
          </a:xfrm>
        </p:grpSpPr>
        <p:cxnSp>
          <p:nvCxnSpPr>
            <p:cNvPr id="30" name="Straight Connector 29"/>
            <p:cNvCxnSpPr/>
            <p:nvPr/>
          </p:nvCxnSpPr>
          <p:spPr>
            <a:xfrm>
              <a:off x="1752" y="89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7190" y="83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931" y="1613"/>
              <a:ext cx="5161" cy="0"/>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3" name="Text Box 32"/>
            <p:cNvSpPr txBox="1"/>
            <p:nvPr/>
          </p:nvSpPr>
          <p:spPr>
            <a:xfrm>
              <a:off x="3965" y="836"/>
              <a:ext cx="957" cy="822"/>
            </a:xfrm>
            <a:prstGeom prst="rect">
              <a:avLst/>
            </a:prstGeom>
            <a:noFill/>
          </p:spPr>
          <p:txBody>
            <a:bodyPr wrap="square" rtlCol="0">
              <a:spAutoFit/>
            </a:bodyPr>
            <a:p>
              <a:r>
                <a:rPr lang="en-US" sz="2800" b="1"/>
                <a:t>λ</a:t>
              </a:r>
              <a:endParaRPr lang="en-US" sz="2800" b="1"/>
            </a:p>
          </p:txBody>
        </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4" grpId="0" bldLvl="0" animBg="1"/>
      <p:bldP spid="15" grpId="0" bldLvl="0" animBg="1"/>
      <p:bldP spid="16" grpId="0" bldLvl="0" animBg="1"/>
      <p:bldP spid="21" grpId="0" bldLvl="0" animBg="1"/>
      <p:bldP spid="17" grpId="0" bldLvl="0" animBg="1"/>
      <p:bldP spid="20" grpId="0" bldLvl="0" animBg="1"/>
      <p:bldP spid="22" grpId="0" bldLvl="0" animBg="1"/>
      <p:bldP spid="19" grpId="0" bldLvl="0" animBg="1"/>
      <p:bldP spid="18" grpId="0" bldLvl="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299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Light Refraction</a:t>
            </a:r>
            <a:endParaRPr lang="en-US" altLang="zh-CN" kern="1200" baseline="0">
              <a:latin typeface="+mj-lt"/>
              <a:ea typeface="+mj-ea"/>
              <a:cs typeface="+mj-cs"/>
            </a:endParaRPr>
          </a:p>
        </p:txBody>
      </p:sp>
      <p:pic>
        <p:nvPicPr>
          <p:cNvPr id="212994" name="Picture 3" descr="Refraction%20of%20light%5B36%5D"/>
          <p:cNvPicPr>
            <a:picLocks noGrp="1" noChangeAspect="1"/>
          </p:cNvPicPr>
          <p:nvPr>
            <p:ph idx="1"/>
          </p:nvPr>
        </p:nvPicPr>
        <p:blipFill>
          <a:blip r:embed="rId1"/>
          <a:stretch>
            <a:fillRect/>
          </a:stretch>
        </p:blipFill>
        <p:spPr>
          <a:xfrm>
            <a:off x="452438" y="1250950"/>
            <a:ext cx="3768725" cy="4460875"/>
          </a:xfrm>
        </p:spPr>
      </p:pic>
      <p:pic>
        <p:nvPicPr>
          <p:cNvPr id="212995" name="Picture 4" descr="65018453"/>
          <p:cNvPicPr>
            <a:picLocks noGrp="1" noChangeAspect="1"/>
          </p:cNvPicPr>
          <p:nvPr>
            <p:ph sz="half" idx="4294967295"/>
          </p:nvPr>
        </p:nvPicPr>
        <p:blipFill>
          <a:blip r:embed="rId2"/>
          <a:stretch>
            <a:fillRect/>
          </a:stretch>
        </p:blipFill>
        <p:spPr>
          <a:xfrm>
            <a:off x="4600575" y="1250950"/>
            <a:ext cx="4038600" cy="4356100"/>
          </a:xfrm>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41"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Light Refraction</a:t>
            </a:r>
            <a:endParaRPr lang="en-US" altLang="zh-CN" kern="1200" baseline="0">
              <a:latin typeface="+mj-lt"/>
              <a:ea typeface="+mj-ea"/>
              <a:cs typeface="+mj-cs"/>
            </a:endParaRPr>
          </a:p>
        </p:txBody>
      </p:sp>
      <p:pic>
        <p:nvPicPr>
          <p:cNvPr id="215042" name="Picture 3" descr="snell-anim"/>
          <p:cNvPicPr>
            <a:picLocks noChangeAspect="1"/>
          </p:cNvPicPr>
          <p:nvPr/>
        </p:nvPicPr>
        <p:blipFill>
          <a:blip r:embed="rId1"/>
          <a:stretch>
            <a:fillRect/>
          </a:stretch>
        </p:blipFill>
        <p:spPr>
          <a:xfrm>
            <a:off x="1339850" y="1193800"/>
            <a:ext cx="6419850" cy="4706938"/>
          </a:xfrm>
          <a:prstGeom prst="rect">
            <a:avLst/>
          </a:prstGeom>
          <a:noFill/>
          <a:ln w="9525">
            <a:noFill/>
          </a:ln>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7089" name="Title 1"/>
          <p:cNvSpPr>
            <a:spLocks noGrp="1"/>
          </p:cNvSpPr>
          <p:nvPr>
            <p:ph type="title"/>
          </p:nvPr>
        </p:nvSpPr>
        <p:spPr>
          <a:xfrm>
            <a:off x="19050" y="12700"/>
            <a:ext cx="9128125" cy="517525"/>
          </a:xfrm>
        </p:spPr>
        <p:txBody>
          <a:bodyPr anchor="ctr" anchorCtr="0"/>
          <a:p>
            <a:pPr defTabSz="914400">
              <a:buNone/>
            </a:pPr>
            <a:r>
              <a:rPr lang="en-US" altLang="en-US" kern="1200" baseline="0">
                <a:latin typeface="+mj-lt"/>
                <a:ea typeface="+mj-ea"/>
                <a:cs typeface="+mj-cs"/>
              </a:rPr>
              <a:t>Refraction</a:t>
            </a:r>
            <a:endParaRPr lang="en-US" altLang="en-US" kern="1200" baseline="0">
              <a:latin typeface="+mj-lt"/>
              <a:ea typeface="+mj-ea"/>
              <a:cs typeface="+mj-cs"/>
            </a:endParaRPr>
          </a:p>
        </p:txBody>
      </p:sp>
      <p:pic>
        <p:nvPicPr>
          <p:cNvPr id="344066" name="Picture 2" descr="p238b"/>
          <p:cNvPicPr>
            <a:picLocks noGrp="1" noChangeAspect="1"/>
          </p:cNvPicPr>
          <p:nvPr>
            <p:ph idx="1"/>
          </p:nvPr>
        </p:nvPicPr>
        <p:blipFill>
          <a:blip r:embed="rId1"/>
          <a:stretch>
            <a:fillRect/>
          </a:stretch>
        </p:blipFill>
        <p:spPr>
          <a:xfrm>
            <a:off x="5340350" y="679450"/>
            <a:ext cx="3513138" cy="2728913"/>
          </a:xfrm>
        </p:spPr>
      </p:pic>
      <p:pic>
        <p:nvPicPr>
          <p:cNvPr id="344067" name="Picture 3" descr="p238c"/>
          <p:cNvPicPr>
            <a:picLocks noGrp="1" noChangeAspect="1"/>
          </p:cNvPicPr>
          <p:nvPr>
            <p:ph sz="quarter" idx="4294967295"/>
          </p:nvPr>
        </p:nvPicPr>
        <p:blipFill>
          <a:blip r:embed="rId2"/>
          <a:stretch>
            <a:fillRect/>
          </a:stretch>
        </p:blipFill>
        <p:spPr>
          <a:xfrm>
            <a:off x="5248275" y="3557588"/>
            <a:ext cx="3697288" cy="3160712"/>
          </a:xfrm>
        </p:spPr>
      </p:pic>
      <p:sp>
        <p:nvSpPr>
          <p:cNvPr id="344068" name="Text Box 4"/>
          <p:cNvSpPr txBox="1"/>
          <p:nvPr/>
        </p:nvSpPr>
        <p:spPr>
          <a:xfrm>
            <a:off x="103188" y="1139825"/>
            <a:ext cx="4743450" cy="5076825"/>
          </a:xfrm>
          <a:prstGeom prst="rect">
            <a:avLst/>
          </a:prstGeom>
          <a:noFill/>
          <a:ln w="9525">
            <a:noFill/>
          </a:ln>
        </p:spPr>
        <p:txBody>
          <a:bodyPr anchor="t" anchorCtr="0">
            <a:spAutoFit/>
          </a:bodyPr>
          <a:p>
            <a:pPr>
              <a:spcBef>
                <a:spcPct val="50000"/>
              </a:spcBef>
            </a:pPr>
            <a:r>
              <a:rPr lang="en-US" altLang="zh-CN" sz="2400" b="1">
                <a:solidFill>
                  <a:srgbClr val="FF0000"/>
                </a:solidFill>
                <a:latin typeface="Arial" panose="020B0604020202020204" pitchFamily="34" charset="0"/>
              </a:rPr>
              <a:t>Refraction occurs when a wave changes speed as it passes from one region to another.</a:t>
            </a:r>
            <a:r>
              <a:rPr lang="en-US" altLang="zh-CN" sz="2400">
                <a:latin typeface="Arial" panose="020B0604020202020204" pitchFamily="34" charset="0"/>
              </a:rPr>
              <a:t> </a:t>
            </a:r>
            <a:endParaRPr lang="en-US" altLang="zh-CN" sz="2400">
              <a:latin typeface="Arial" panose="020B0604020202020204" pitchFamily="34" charset="0"/>
            </a:endParaRPr>
          </a:p>
          <a:p>
            <a:pPr>
              <a:spcBef>
                <a:spcPct val="50000"/>
              </a:spcBef>
            </a:pPr>
            <a:r>
              <a:rPr lang="en-US" altLang="zh-CN" sz="2400">
                <a:latin typeface="Arial" panose="020B0604020202020204" pitchFamily="34" charset="0"/>
              </a:rPr>
              <a:t>This speed change usually causes the wave to change direction. </a:t>
            </a:r>
            <a:endParaRPr lang="en-US" altLang="zh-CN" sz="2400">
              <a:latin typeface="Arial" panose="020B0604020202020204" pitchFamily="34" charset="0"/>
            </a:endParaRPr>
          </a:p>
          <a:p>
            <a:pPr>
              <a:spcBef>
                <a:spcPct val="50000"/>
              </a:spcBef>
            </a:pPr>
            <a:r>
              <a:rPr lang="en-US" altLang="zh-CN" sz="2400">
                <a:latin typeface="Arial" panose="020B0604020202020204" pitchFamily="34" charset="0"/>
              </a:rPr>
              <a:t>Water waves slow down as they pass over from a deeper to a shallower region.</a:t>
            </a:r>
            <a:endParaRPr lang="en-US" altLang="zh-CN" sz="2400">
              <a:latin typeface="Arial" panose="020B0604020202020204" pitchFamily="34" charset="0"/>
            </a:endParaRPr>
          </a:p>
          <a:p>
            <a:pPr>
              <a:spcBef>
                <a:spcPct val="50000"/>
              </a:spcBef>
            </a:pPr>
            <a:r>
              <a:rPr lang="en-US" altLang="zh-CN" sz="2400">
                <a:latin typeface="Arial" panose="020B0604020202020204" pitchFamily="34" charset="0"/>
              </a:rPr>
              <a:t>Light slows down as it passes from air into glass, perspex or water.</a:t>
            </a:r>
            <a:endParaRPr lang="en-US" altLang="zh-CN" sz="24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4068">
                                            <p:txEl>
                                              <p:charRg st="86" end="15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4068">
                                            <p:txEl>
                                              <p:charRg st="150" end="22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406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40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4068">
                                            <p:txEl>
                                              <p:charRg st="227" end="29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913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sz="3200" kern="1200" baseline="0">
                <a:latin typeface="+mj-lt"/>
                <a:ea typeface="+mj-ea"/>
                <a:cs typeface="+mj-cs"/>
              </a:rPr>
              <a:t>Refraction experiment</a:t>
            </a:r>
            <a:endParaRPr lang="en-US" altLang="zh-CN" sz="3200" kern="1200" baseline="0">
              <a:latin typeface="+mj-lt"/>
              <a:ea typeface="+mj-ea"/>
              <a:cs typeface="+mj-cs"/>
            </a:endParaRPr>
          </a:p>
        </p:txBody>
      </p:sp>
      <p:pic>
        <p:nvPicPr>
          <p:cNvPr id="350211" name="Picture 3" descr="p238a"/>
          <p:cNvPicPr>
            <a:picLocks noGrp="1" noChangeAspect="1"/>
          </p:cNvPicPr>
          <p:nvPr>
            <p:ph idx="1"/>
          </p:nvPr>
        </p:nvPicPr>
        <p:blipFill>
          <a:blip r:embed="rId1"/>
          <a:stretch>
            <a:fillRect/>
          </a:stretch>
        </p:blipFill>
        <p:spPr>
          <a:xfrm>
            <a:off x="700088" y="661988"/>
            <a:ext cx="3101975" cy="3943350"/>
          </a:xfrm>
        </p:spPr>
      </p:pic>
      <p:sp>
        <p:nvSpPr>
          <p:cNvPr id="350212" name="Text Box 4"/>
          <p:cNvSpPr txBox="1"/>
          <p:nvPr/>
        </p:nvSpPr>
        <p:spPr>
          <a:xfrm>
            <a:off x="3802063" y="942975"/>
            <a:ext cx="2263775" cy="368300"/>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Typical results:</a:t>
            </a:r>
            <a:endParaRPr lang="en-US" altLang="zh-CN" b="1">
              <a:latin typeface="Arial" panose="020B0604020202020204" pitchFamily="34" charset="0"/>
            </a:endParaRPr>
          </a:p>
        </p:txBody>
      </p:sp>
      <p:graphicFrame>
        <p:nvGraphicFramePr>
          <p:cNvPr id="12293" name="Content Placeholder 12292"/>
          <p:cNvGraphicFramePr/>
          <p:nvPr>
            <p:ph sz="half" idx="4294967295"/>
          </p:nvPr>
        </p:nvGraphicFramePr>
        <p:xfrm>
          <a:off x="4267200" y="1341438"/>
          <a:ext cx="4876800" cy="3263900"/>
        </p:xfrm>
        <a:graphic>
          <a:graphicData uri="http://schemas.openxmlformats.org/drawingml/2006/table">
            <a:tbl>
              <a:tblPr/>
              <a:tblGrid>
                <a:gridCol w="1625600"/>
                <a:gridCol w="1625600"/>
                <a:gridCol w="1625600"/>
              </a:tblGrid>
              <a:tr h="639763">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b="1" i="1"/>
                        <a:t>angle of incidence / </a:t>
                      </a:r>
                      <a:r>
                        <a:rPr lang="en-US" altLang="x-none" sz="1800" b="1" i="1">
                          <a:cs typeface="Arial" panose="020B0604020202020204" pitchFamily="34" charset="0"/>
                        </a:rPr>
                        <a:t>°</a:t>
                      </a:r>
                      <a:endParaRPr lang="en-US" altLang="x-none" sz="1800" b="1" i="1">
                        <a:ea typeface="Arial" panose="020B0604020202020204" pitchFamily="34"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b="1" i="1"/>
                        <a:t>angle of refraction / </a:t>
                      </a:r>
                      <a:r>
                        <a:rPr lang="en-US" altLang="x-none" sz="1800" b="1" i="1">
                          <a:cs typeface="Arial" panose="020B0604020202020204" pitchFamily="34" charset="0"/>
                        </a:rPr>
                        <a:t>°</a:t>
                      </a:r>
                      <a:endParaRPr lang="en-US" altLang="x-none" sz="1800" b="1" i="1">
                        <a:ea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b="1" i="1"/>
                        <a:t>deviation / </a:t>
                      </a:r>
                      <a:r>
                        <a:rPr lang="en-US" altLang="x-none" sz="1800" b="1" i="1">
                          <a:cs typeface="Arial" panose="020B0604020202020204" pitchFamily="34" charset="0"/>
                        </a:rPr>
                        <a:t>°</a:t>
                      </a:r>
                      <a:endParaRPr lang="en-US" altLang="x-none" sz="1800" b="1" i="1">
                        <a:ea typeface="Arial" panose="020B0604020202020204" pitchFamily="34"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36562">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0</a:t>
                      </a:r>
                      <a:endParaRPr lang="en-US" sz="18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0</a:t>
                      </a:r>
                      <a:endParaRPr lang="en-US" sz="180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0</a:t>
                      </a:r>
                      <a:endParaRPr lang="en-US" sz="18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38150">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15</a:t>
                      </a:r>
                      <a:endParaRPr lang="en-US" sz="18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10</a:t>
                      </a:r>
                      <a:endParaRPr lang="en-US" sz="180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5</a:t>
                      </a:r>
                      <a:endParaRPr lang="en-US" sz="18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38150">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30</a:t>
                      </a:r>
                      <a:endParaRPr lang="en-US" sz="18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19</a:t>
                      </a:r>
                      <a:endParaRPr lang="en-US" sz="180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11</a:t>
                      </a:r>
                      <a:endParaRPr lang="en-US" sz="18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36563">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45</a:t>
                      </a:r>
                      <a:endParaRPr lang="en-US" sz="18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28</a:t>
                      </a:r>
                      <a:endParaRPr lang="en-US" sz="180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17</a:t>
                      </a:r>
                      <a:endParaRPr lang="en-US" sz="18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34975">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60</a:t>
                      </a:r>
                      <a:endParaRPr lang="en-US" sz="18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35</a:t>
                      </a:r>
                      <a:endParaRPr lang="en-US" sz="180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25</a:t>
                      </a:r>
                      <a:endParaRPr lang="en-US" sz="18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39737">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75</a:t>
                      </a:r>
                      <a:endParaRPr lang="en-US" sz="18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40</a:t>
                      </a:r>
                      <a:endParaRPr lang="en-US" sz="180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buNone/>
                      </a:pPr>
                      <a:r>
                        <a:rPr sz="1800"/>
                        <a:t>35</a:t>
                      </a:r>
                      <a:endParaRPr lang="en-US" sz="18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350247" name="Text Box 39"/>
          <p:cNvSpPr txBox="1"/>
          <p:nvPr/>
        </p:nvSpPr>
        <p:spPr>
          <a:xfrm>
            <a:off x="1286828" y="5092700"/>
            <a:ext cx="6908800" cy="1322070"/>
          </a:xfrm>
          <a:prstGeom prst="rect">
            <a:avLst/>
          </a:prstGeom>
          <a:noFill/>
          <a:ln w="9525">
            <a:noFill/>
          </a:ln>
        </p:spPr>
        <p:txBody>
          <a:bodyPr anchor="t" anchorCtr="0">
            <a:spAutoFit/>
          </a:bodyPr>
          <a:p>
            <a:pPr>
              <a:spcBef>
                <a:spcPct val="50000"/>
              </a:spcBef>
            </a:pPr>
            <a:r>
              <a:rPr lang="en-US" sz="2000" b="1" u="sng">
                <a:latin typeface="Arial" panose="020B0604020202020204" pitchFamily="34" charset="0"/>
              </a:rPr>
              <a:t>Draw a conclusion from the results</a:t>
            </a:r>
            <a:endParaRPr lang="en-US" sz="2000" b="1" u="sng">
              <a:latin typeface="Arial" panose="020B0604020202020204" pitchFamily="34" charset="0"/>
            </a:endParaRPr>
          </a:p>
          <a:p>
            <a:pPr>
              <a:spcBef>
                <a:spcPct val="50000"/>
              </a:spcBef>
            </a:pPr>
            <a:r>
              <a:rPr lang="en-US" altLang="zh-CN" sz="2000">
                <a:latin typeface="Arial" panose="020B0604020202020204" pitchFamily="34" charset="0"/>
              </a:rPr>
              <a:t>No deviation occurs when the angle of incidence is zero.</a:t>
            </a:r>
            <a:endParaRPr lang="en-US" altLang="zh-CN" sz="2000">
              <a:latin typeface="Arial" panose="020B0604020202020204" pitchFamily="34" charset="0"/>
            </a:endParaRPr>
          </a:p>
          <a:p>
            <a:pPr>
              <a:spcBef>
                <a:spcPct val="50000"/>
              </a:spcBef>
            </a:pPr>
            <a:r>
              <a:rPr lang="en-US" altLang="zh-CN" sz="2000">
                <a:latin typeface="Arial" panose="020B0604020202020204" pitchFamily="34" charset="0"/>
              </a:rPr>
              <a:t>Increasing the angle of incidence increases the deviation.</a:t>
            </a:r>
            <a:endParaRPr lang="en-US" altLang="zh-CN" sz="20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02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02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29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50247">
                                            <p:txEl>
                                              <p:charRg st="0" end="5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50247">
                                            <p:txEl>
                                              <p:char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50247">
                                            <p:txEl>
                                              <p:charRg st="57" end="1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2"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118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Refraction of light at a plane surface</a:t>
            </a:r>
            <a:endParaRPr lang="en-US" altLang="zh-CN" kern="1200" baseline="0">
              <a:latin typeface="+mj-lt"/>
              <a:ea typeface="+mj-ea"/>
              <a:cs typeface="+mj-cs"/>
            </a:endParaRPr>
          </a:p>
        </p:txBody>
      </p:sp>
      <p:sp>
        <p:nvSpPr>
          <p:cNvPr id="346115" name="Rectangle 3"/>
          <p:cNvSpPr/>
          <p:nvPr/>
        </p:nvSpPr>
        <p:spPr>
          <a:xfrm>
            <a:off x="655638" y="928688"/>
            <a:ext cx="6718300" cy="368300"/>
          </a:xfrm>
          <a:prstGeom prst="rect">
            <a:avLst/>
          </a:prstGeom>
          <a:noFill/>
          <a:ln w="9525">
            <a:noFill/>
          </a:ln>
        </p:spPr>
        <p:txBody>
          <a:bodyPr anchor="ctr" anchorCtr="0">
            <a:spAutoFit/>
          </a:bodyPr>
          <a:p>
            <a:r>
              <a:rPr lang="en-US" altLang="zh-CN" b="1">
                <a:latin typeface="Arial" panose="020B0604020202020204" pitchFamily="34" charset="0"/>
              </a:rPr>
              <a:t>(a) Less to more optical dense transition (e.g. air to glass)</a:t>
            </a:r>
            <a:endParaRPr lang="en-US" altLang="zh-CN" b="1">
              <a:latin typeface="Arial" panose="020B0604020202020204" pitchFamily="34" charset="0"/>
            </a:endParaRPr>
          </a:p>
        </p:txBody>
      </p:sp>
      <p:grpSp>
        <p:nvGrpSpPr>
          <p:cNvPr id="2" name="Group 4"/>
          <p:cNvGrpSpPr/>
          <p:nvPr/>
        </p:nvGrpSpPr>
        <p:grpSpPr>
          <a:xfrm>
            <a:off x="663575" y="1358900"/>
            <a:ext cx="6580188" cy="3394075"/>
            <a:chOff x="418" y="856"/>
            <a:chExt cx="4145" cy="2138"/>
          </a:xfrm>
        </p:grpSpPr>
        <p:sp>
          <p:nvSpPr>
            <p:cNvPr id="221188" name="Rectangle 5"/>
            <p:cNvSpPr/>
            <p:nvPr/>
          </p:nvSpPr>
          <p:spPr>
            <a:xfrm>
              <a:off x="3036" y="856"/>
              <a:ext cx="1527" cy="2138"/>
            </a:xfrm>
            <a:prstGeom prst="rect">
              <a:avLst/>
            </a:prstGeom>
            <a:solidFill>
              <a:srgbClr val="DDDDDD"/>
            </a:solidFill>
            <a:ln w="9525" cap="flat" cmpd="sng">
              <a:solidFill>
                <a:schemeClr val="tx1"/>
              </a:solidFill>
              <a:prstDash val="solid"/>
              <a:miter/>
              <a:headEnd type="none" w="med" len="med"/>
              <a:tailEnd type="none" w="med" len="med"/>
            </a:ln>
          </p:spPr>
          <p:txBody>
            <a:bodyPr wrap="none" anchor="ctr" anchorCtr="0"/>
            <a:p>
              <a:endParaRPr lang="en-US" altLang="zh-CN" dirty="0">
                <a:latin typeface="Arial" panose="020B0604020202020204" pitchFamily="34" charset="0"/>
              </a:endParaRPr>
            </a:p>
          </p:txBody>
        </p:sp>
        <p:sp>
          <p:nvSpPr>
            <p:cNvPr id="221189" name="Line 6"/>
            <p:cNvSpPr/>
            <p:nvPr/>
          </p:nvSpPr>
          <p:spPr>
            <a:xfrm flipV="1">
              <a:off x="1478" y="1956"/>
              <a:ext cx="2920" cy="8"/>
            </a:xfrm>
            <a:prstGeom prst="line">
              <a:avLst/>
            </a:prstGeom>
            <a:ln w="9525" cap="flat" cmpd="sng">
              <a:solidFill>
                <a:schemeClr val="tx1"/>
              </a:solidFill>
              <a:prstDash val="dash"/>
              <a:round/>
              <a:headEnd type="none" w="med" len="med"/>
              <a:tailEnd type="none" w="med" len="med"/>
            </a:ln>
          </p:spPr>
        </p:sp>
        <p:sp>
          <p:nvSpPr>
            <p:cNvPr id="221190" name="Line 7"/>
            <p:cNvSpPr/>
            <p:nvPr/>
          </p:nvSpPr>
          <p:spPr>
            <a:xfrm flipV="1">
              <a:off x="1676" y="1950"/>
              <a:ext cx="1379" cy="757"/>
            </a:xfrm>
            <a:prstGeom prst="line">
              <a:avLst/>
            </a:prstGeom>
            <a:ln w="50800" cap="flat" cmpd="sng">
              <a:solidFill>
                <a:srgbClr val="FF3300"/>
              </a:solidFill>
              <a:prstDash val="solid"/>
              <a:round/>
              <a:headEnd type="none" w="med" len="med"/>
              <a:tailEnd type="none" w="med" len="med"/>
            </a:ln>
          </p:spPr>
        </p:sp>
        <p:sp>
          <p:nvSpPr>
            <p:cNvPr id="221191" name="Line 8"/>
            <p:cNvSpPr/>
            <p:nvPr/>
          </p:nvSpPr>
          <p:spPr>
            <a:xfrm flipV="1">
              <a:off x="2098" y="2184"/>
              <a:ext cx="531" cy="288"/>
            </a:xfrm>
            <a:prstGeom prst="line">
              <a:avLst/>
            </a:prstGeom>
            <a:ln w="38100" cap="flat" cmpd="sng">
              <a:solidFill>
                <a:srgbClr val="FF3300"/>
              </a:solidFill>
              <a:prstDash val="solid"/>
              <a:round/>
              <a:headEnd type="none" w="med" len="med"/>
              <a:tailEnd type="triangle" w="med" len="med"/>
            </a:ln>
          </p:spPr>
        </p:sp>
        <p:sp>
          <p:nvSpPr>
            <p:cNvPr id="221192" name="Freeform 9"/>
            <p:cNvSpPr/>
            <p:nvPr/>
          </p:nvSpPr>
          <p:spPr>
            <a:xfrm>
              <a:off x="1650" y="1961"/>
              <a:ext cx="332" cy="543"/>
            </a:xfrm>
            <a:custGeom>
              <a:avLst/>
              <a:gdLst/>
              <a:ahLst/>
              <a:cxnLst>
                <a:cxn ang="0">
                  <a:pos x="11" y="0"/>
                </a:cxn>
                <a:cxn ang="0">
                  <a:pos x="17" y="156"/>
                </a:cxn>
                <a:cxn ang="0">
                  <a:pos x="113" y="324"/>
                </a:cxn>
              </a:cxnLst>
              <a:pathLst>
                <a:path w="113" h="324">
                  <a:moveTo>
                    <a:pt x="11" y="0"/>
                  </a:moveTo>
                  <a:cubicBezTo>
                    <a:pt x="5" y="51"/>
                    <a:pt x="0" y="102"/>
                    <a:pt x="17" y="156"/>
                  </a:cubicBezTo>
                  <a:cubicBezTo>
                    <a:pt x="34" y="210"/>
                    <a:pt x="73" y="267"/>
                    <a:pt x="113" y="324"/>
                  </a:cubicBezTo>
                </a:path>
              </a:pathLst>
            </a:custGeom>
            <a:noFill/>
            <a:ln w="57150" cap="flat" cmpd="sng">
              <a:solidFill>
                <a:schemeClr val="folHlink"/>
              </a:solidFill>
              <a:prstDash val="solid"/>
              <a:round/>
              <a:headEnd type="none" w="med" len="med"/>
              <a:tailEnd type="none" w="med" len="med"/>
            </a:ln>
          </p:spPr>
          <p:txBody>
            <a:bodyPr/>
            <a:p>
              <a:endParaRPr lang="en-US"/>
            </a:p>
          </p:txBody>
        </p:sp>
        <p:sp>
          <p:nvSpPr>
            <p:cNvPr id="221193" name="Text Box 10"/>
            <p:cNvSpPr txBox="1"/>
            <p:nvPr/>
          </p:nvSpPr>
          <p:spPr>
            <a:xfrm>
              <a:off x="418" y="2337"/>
              <a:ext cx="786" cy="404"/>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angle of incidence</a:t>
              </a:r>
              <a:endParaRPr lang="en-US" altLang="zh-CN">
                <a:latin typeface="Arial" panose="020B0604020202020204" pitchFamily="34" charset="0"/>
              </a:endParaRPr>
            </a:p>
          </p:txBody>
        </p:sp>
        <p:sp>
          <p:nvSpPr>
            <p:cNvPr id="221194" name="Text Box 11"/>
            <p:cNvSpPr txBox="1"/>
            <p:nvPr/>
          </p:nvSpPr>
          <p:spPr>
            <a:xfrm>
              <a:off x="923" y="1847"/>
              <a:ext cx="786" cy="231"/>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normal</a:t>
              </a:r>
              <a:endParaRPr lang="en-US" altLang="zh-CN">
                <a:latin typeface="Arial" panose="020B0604020202020204" pitchFamily="34" charset="0"/>
              </a:endParaRPr>
            </a:p>
          </p:txBody>
        </p:sp>
        <p:sp>
          <p:nvSpPr>
            <p:cNvPr id="221195" name="Line 12"/>
            <p:cNvSpPr/>
            <p:nvPr/>
          </p:nvSpPr>
          <p:spPr>
            <a:xfrm flipV="1">
              <a:off x="1065" y="2300"/>
              <a:ext cx="572" cy="226"/>
            </a:xfrm>
            <a:prstGeom prst="line">
              <a:avLst/>
            </a:prstGeom>
            <a:ln w="28575" cap="flat" cmpd="sng">
              <a:solidFill>
                <a:schemeClr val="tx1"/>
              </a:solidFill>
              <a:prstDash val="solid"/>
              <a:round/>
              <a:headEnd type="none" w="med" len="med"/>
              <a:tailEnd type="triangle" w="med" len="med"/>
            </a:ln>
          </p:spPr>
        </p:sp>
        <p:sp>
          <p:nvSpPr>
            <p:cNvPr id="221196" name="Text Box 13"/>
            <p:cNvSpPr txBox="1"/>
            <p:nvPr/>
          </p:nvSpPr>
          <p:spPr>
            <a:xfrm>
              <a:off x="2531" y="1055"/>
              <a:ext cx="1200"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AIR        GLASS</a:t>
              </a:r>
              <a:endParaRPr lang="en-US" altLang="zh-CN" b="1">
                <a:latin typeface="Arial" panose="020B0604020202020204" pitchFamily="34" charset="0"/>
              </a:endParaRPr>
            </a:p>
          </p:txBody>
        </p:sp>
      </p:grpSp>
      <p:grpSp>
        <p:nvGrpSpPr>
          <p:cNvPr id="3" name="Group 14"/>
          <p:cNvGrpSpPr/>
          <p:nvPr/>
        </p:nvGrpSpPr>
        <p:grpSpPr>
          <a:xfrm>
            <a:off x="4818063" y="2728913"/>
            <a:ext cx="3762375" cy="1277937"/>
            <a:chOff x="3035" y="1719"/>
            <a:chExt cx="2370" cy="805"/>
          </a:xfrm>
        </p:grpSpPr>
        <p:sp>
          <p:nvSpPr>
            <p:cNvPr id="221198" name="Line 15"/>
            <p:cNvSpPr/>
            <p:nvPr/>
          </p:nvSpPr>
          <p:spPr>
            <a:xfrm flipV="1">
              <a:off x="3035" y="1719"/>
              <a:ext cx="1380" cy="236"/>
            </a:xfrm>
            <a:prstGeom prst="line">
              <a:avLst/>
            </a:prstGeom>
            <a:ln w="50800" cap="flat" cmpd="sng">
              <a:solidFill>
                <a:srgbClr val="FF3300"/>
              </a:solidFill>
              <a:prstDash val="solid"/>
              <a:round/>
              <a:headEnd type="none" w="med" len="med"/>
              <a:tailEnd type="none" w="med" len="med"/>
            </a:ln>
          </p:spPr>
        </p:sp>
        <p:sp>
          <p:nvSpPr>
            <p:cNvPr id="221199" name="Line 16"/>
            <p:cNvSpPr/>
            <p:nvPr/>
          </p:nvSpPr>
          <p:spPr>
            <a:xfrm flipV="1">
              <a:off x="3569" y="1784"/>
              <a:ext cx="450" cy="83"/>
            </a:xfrm>
            <a:prstGeom prst="line">
              <a:avLst/>
            </a:prstGeom>
            <a:ln w="38100" cap="flat" cmpd="sng">
              <a:solidFill>
                <a:srgbClr val="FF3300"/>
              </a:solidFill>
              <a:prstDash val="solid"/>
              <a:round/>
              <a:headEnd type="none" w="med" len="med"/>
              <a:tailEnd type="triangle" w="med" len="med"/>
            </a:ln>
          </p:spPr>
        </p:sp>
        <p:sp>
          <p:nvSpPr>
            <p:cNvPr id="221200" name="Freeform 17"/>
            <p:cNvSpPr/>
            <p:nvPr/>
          </p:nvSpPr>
          <p:spPr>
            <a:xfrm>
              <a:off x="4119" y="1781"/>
              <a:ext cx="114" cy="186"/>
            </a:xfrm>
            <a:custGeom>
              <a:avLst/>
              <a:gdLst/>
              <a:ahLst/>
              <a:cxnLst>
                <a:cxn ang="0">
                  <a:pos x="0" y="0"/>
                </a:cxn>
                <a:cxn ang="0">
                  <a:pos x="36" y="48"/>
                </a:cxn>
                <a:cxn ang="0">
                  <a:pos x="36" y="90"/>
                </a:cxn>
              </a:cxnLst>
              <a:pathLst>
                <a:path w="42" h="90">
                  <a:moveTo>
                    <a:pt x="0" y="0"/>
                  </a:moveTo>
                  <a:cubicBezTo>
                    <a:pt x="15" y="16"/>
                    <a:pt x="30" y="33"/>
                    <a:pt x="36" y="48"/>
                  </a:cubicBezTo>
                  <a:cubicBezTo>
                    <a:pt x="42" y="63"/>
                    <a:pt x="39" y="76"/>
                    <a:pt x="36" y="90"/>
                  </a:cubicBezTo>
                </a:path>
              </a:pathLst>
            </a:custGeom>
            <a:noFill/>
            <a:ln w="76200" cap="flat" cmpd="sng">
              <a:solidFill>
                <a:schemeClr val="folHlink"/>
              </a:solidFill>
              <a:prstDash val="solid"/>
              <a:round/>
              <a:headEnd type="none" w="med" len="med"/>
              <a:tailEnd type="none" w="med" len="med"/>
            </a:ln>
          </p:spPr>
          <p:txBody>
            <a:bodyPr/>
            <a:p>
              <a:endParaRPr lang="en-US"/>
            </a:p>
          </p:txBody>
        </p:sp>
        <p:sp>
          <p:nvSpPr>
            <p:cNvPr id="221201" name="Text Box 18"/>
            <p:cNvSpPr txBox="1"/>
            <p:nvPr/>
          </p:nvSpPr>
          <p:spPr>
            <a:xfrm>
              <a:off x="4619" y="2120"/>
              <a:ext cx="786" cy="404"/>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angle of refraction</a:t>
              </a:r>
              <a:endParaRPr lang="en-US" altLang="zh-CN">
                <a:latin typeface="Arial" panose="020B0604020202020204" pitchFamily="34" charset="0"/>
              </a:endParaRPr>
            </a:p>
          </p:txBody>
        </p:sp>
        <p:sp>
          <p:nvSpPr>
            <p:cNvPr id="221202" name="Line 19"/>
            <p:cNvSpPr/>
            <p:nvPr/>
          </p:nvSpPr>
          <p:spPr>
            <a:xfrm flipH="1" flipV="1">
              <a:off x="4318" y="1852"/>
              <a:ext cx="437" cy="200"/>
            </a:xfrm>
            <a:prstGeom prst="line">
              <a:avLst/>
            </a:prstGeom>
            <a:ln w="28575" cap="flat" cmpd="sng">
              <a:solidFill>
                <a:schemeClr val="tx1"/>
              </a:solidFill>
              <a:prstDash val="solid"/>
              <a:round/>
              <a:headEnd type="none" w="med" len="med"/>
              <a:tailEnd type="triangle" w="med" len="med"/>
            </a:ln>
          </p:spPr>
        </p:sp>
      </p:grpSp>
      <p:sp>
        <p:nvSpPr>
          <p:cNvPr id="346132" name="Text Box 20"/>
          <p:cNvSpPr txBox="1"/>
          <p:nvPr/>
        </p:nvSpPr>
        <p:spPr>
          <a:xfrm>
            <a:off x="942975" y="4975225"/>
            <a:ext cx="7331075" cy="860425"/>
          </a:xfrm>
          <a:prstGeom prst="rect">
            <a:avLst/>
          </a:prstGeom>
          <a:noFill/>
          <a:ln w="9525">
            <a:noFill/>
          </a:ln>
        </p:spPr>
        <p:txBody>
          <a:bodyPr anchor="t" anchorCtr="0">
            <a:spAutoFit/>
          </a:bodyPr>
          <a:p>
            <a:pPr>
              <a:spcBef>
                <a:spcPct val="50000"/>
              </a:spcBef>
            </a:pPr>
            <a:r>
              <a:rPr lang="en-US" altLang="zh-CN" sz="2000">
                <a:latin typeface="Arial" panose="020B0604020202020204" pitchFamily="34" charset="0"/>
              </a:rPr>
              <a:t>Light bends </a:t>
            </a:r>
            <a:r>
              <a:rPr lang="en-US" altLang="zh-CN" sz="2000" b="1">
                <a:solidFill>
                  <a:srgbClr val="FF0000"/>
                </a:solidFill>
                <a:latin typeface="Arial" panose="020B0604020202020204" pitchFamily="34" charset="0"/>
              </a:rPr>
              <a:t>TOWARDS</a:t>
            </a:r>
            <a:r>
              <a:rPr lang="en-US" altLang="zh-CN" sz="2000">
                <a:latin typeface="Arial" panose="020B0604020202020204" pitchFamily="34" charset="0"/>
              </a:rPr>
              <a:t> the normal.</a:t>
            </a:r>
            <a:endParaRPr lang="en-US" altLang="zh-CN" sz="2000">
              <a:latin typeface="Arial" panose="020B0604020202020204" pitchFamily="34" charset="0"/>
            </a:endParaRPr>
          </a:p>
          <a:p>
            <a:pPr>
              <a:spcBef>
                <a:spcPct val="50000"/>
              </a:spcBef>
            </a:pPr>
            <a:r>
              <a:rPr lang="en-US" altLang="zh-CN" sz="2000">
                <a:latin typeface="Arial" panose="020B0604020202020204" pitchFamily="34" charset="0"/>
              </a:rPr>
              <a:t>The angle of refraction is </a:t>
            </a:r>
            <a:r>
              <a:rPr lang="en-US" altLang="zh-CN" sz="2000" b="1">
                <a:solidFill>
                  <a:srgbClr val="FF0000"/>
                </a:solidFill>
                <a:latin typeface="Arial" panose="020B0604020202020204" pitchFamily="34" charset="0"/>
              </a:rPr>
              <a:t>LESS</a:t>
            </a:r>
            <a:r>
              <a:rPr lang="en-US" altLang="zh-CN" sz="2000">
                <a:latin typeface="Arial" panose="020B0604020202020204" pitchFamily="34" charset="0"/>
              </a:rPr>
              <a:t> than the angle of incidence.</a:t>
            </a:r>
            <a:endParaRPr lang="en-US" altLang="zh-CN" sz="20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61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6132">
                                            <p:txEl>
                                              <p:charRg st="0" end="3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6132">
                                            <p:txEl>
                                              <p:charRg st="32" end="9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15"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3233" name="Title 3"/>
          <p:cNvSpPr>
            <a:spLocks noGrp="1"/>
          </p:cNvSpPr>
          <p:nvPr>
            <p:ph type="title"/>
          </p:nvPr>
        </p:nvSpPr>
        <p:spPr>
          <a:xfrm>
            <a:off x="7938" y="39688"/>
            <a:ext cx="9128125" cy="517525"/>
          </a:xfrm>
        </p:spPr>
        <p:txBody>
          <a:bodyPr anchor="ctr" anchorCtr="0"/>
          <a:p>
            <a:pPr defTabSz="914400">
              <a:buNone/>
            </a:pPr>
            <a:r>
              <a:rPr lang="en-US" altLang="en-US" kern="1200" baseline="0">
                <a:latin typeface="+mj-lt"/>
                <a:ea typeface="+mj-ea"/>
                <a:cs typeface="+mj-cs"/>
              </a:rPr>
              <a:t>Refraction</a:t>
            </a:r>
            <a:endParaRPr lang="en-US" altLang="en-US" kern="1200" baseline="0">
              <a:latin typeface="+mj-lt"/>
              <a:ea typeface="+mj-ea"/>
              <a:cs typeface="+mj-cs"/>
            </a:endParaRPr>
          </a:p>
        </p:txBody>
      </p:sp>
      <p:sp>
        <p:nvSpPr>
          <p:cNvPr id="223234" name="Rectangle 2"/>
          <p:cNvSpPr/>
          <p:nvPr/>
        </p:nvSpPr>
        <p:spPr>
          <a:xfrm>
            <a:off x="534988" y="820738"/>
            <a:ext cx="6718300" cy="368300"/>
          </a:xfrm>
          <a:prstGeom prst="rect">
            <a:avLst/>
          </a:prstGeom>
          <a:noFill/>
          <a:ln w="9525">
            <a:noFill/>
          </a:ln>
        </p:spPr>
        <p:txBody>
          <a:bodyPr anchor="ctr" anchorCtr="0">
            <a:spAutoFit/>
          </a:bodyPr>
          <a:p>
            <a:r>
              <a:rPr lang="en-US" altLang="zh-CN" b="1">
                <a:latin typeface="Arial" panose="020B0604020202020204" pitchFamily="34" charset="0"/>
              </a:rPr>
              <a:t>(b) More to less optical dense transition (e.g. water to air)</a:t>
            </a:r>
            <a:endParaRPr lang="en-US" altLang="zh-CN" b="1">
              <a:latin typeface="Arial" panose="020B0604020202020204" pitchFamily="34" charset="0"/>
            </a:endParaRPr>
          </a:p>
        </p:txBody>
      </p:sp>
      <p:grpSp>
        <p:nvGrpSpPr>
          <p:cNvPr id="2" name="Group 3"/>
          <p:cNvGrpSpPr/>
          <p:nvPr/>
        </p:nvGrpSpPr>
        <p:grpSpPr>
          <a:xfrm>
            <a:off x="5053013" y="1847850"/>
            <a:ext cx="3208337" cy="1279525"/>
            <a:chOff x="3130" y="838"/>
            <a:chExt cx="2021" cy="806"/>
          </a:xfrm>
        </p:grpSpPr>
        <p:sp>
          <p:nvSpPr>
            <p:cNvPr id="223236" name="Line 4"/>
            <p:cNvSpPr/>
            <p:nvPr/>
          </p:nvSpPr>
          <p:spPr>
            <a:xfrm flipV="1">
              <a:off x="3130" y="838"/>
              <a:ext cx="883" cy="806"/>
            </a:xfrm>
            <a:prstGeom prst="line">
              <a:avLst/>
            </a:prstGeom>
            <a:ln w="28575" cap="flat" cmpd="sng">
              <a:solidFill>
                <a:srgbClr val="FF3300"/>
              </a:solidFill>
              <a:prstDash val="solid"/>
              <a:round/>
              <a:headEnd type="none" w="med" len="med"/>
              <a:tailEnd type="none" w="med" len="med"/>
            </a:ln>
          </p:spPr>
        </p:sp>
        <p:sp>
          <p:nvSpPr>
            <p:cNvPr id="223237" name="Line 5"/>
            <p:cNvSpPr/>
            <p:nvPr/>
          </p:nvSpPr>
          <p:spPr>
            <a:xfrm flipV="1">
              <a:off x="3465" y="1010"/>
              <a:ext cx="356" cy="328"/>
            </a:xfrm>
            <a:prstGeom prst="line">
              <a:avLst/>
            </a:prstGeom>
            <a:ln w="38100" cap="flat" cmpd="sng">
              <a:solidFill>
                <a:srgbClr val="FF3300"/>
              </a:solidFill>
              <a:prstDash val="solid"/>
              <a:round/>
              <a:headEnd type="none" w="med" len="med"/>
              <a:tailEnd type="triangle" w="med" len="med"/>
            </a:ln>
          </p:spPr>
        </p:sp>
        <p:sp>
          <p:nvSpPr>
            <p:cNvPr id="223238" name="Freeform 6"/>
            <p:cNvSpPr/>
            <p:nvPr/>
          </p:nvSpPr>
          <p:spPr>
            <a:xfrm>
              <a:off x="3756" y="1126"/>
              <a:ext cx="234" cy="491"/>
            </a:xfrm>
            <a:custGeom>
              <a:avLst/>
              <a:gdLst/>
              <a:ahLst/>
              <a:cxnLst>
                <a:cxn ang="0">
                  <a:pos x="0" y="0"/>
                </a:cxn>
                <a:cxn ang="0">
                  <a:pos x="36" y="48"/>
                </a:cxn>
                <a:cxn ang="0">
                  <a:pos x="36" y="90"/>
                </a:cxn>
              </a:cxnLst>
              <a:pathLst>
                <a:path w="42" h="90">
                  <a:moveTo>
                    <a:pt x="0" y="0"/>
                  </a:moveTo>
                  <a:cubicBezTo>
                    <a:pt x="15" y="16"/>
                    <a:pt x="30" y="33"/>
                    <a:pt x="36" y="48"/>
                  </a:cubicBezTo>
                  <a:cubicBezTo>
                    <a:pt x="42" y="63"/>
                    <a:pt x="39" y="76"/>
                    <a:pt x="36" y="90"/>
                  </a:cubicBezTo>
                </a:path>
              </a:pathLst>
            </a:custGeom>
            <a:noFill/>
            <a:ln w="76200" cap="flat" cmpd="sng">
              <a:solidFill>
                <a:schemeClr val="folHlink"/>
              </a:solidFill>
              <a:prstDash val="solid"/>
              <a:round/>
              <a:headEnd type="none" w="med" len="med"/>
              <a:tailEnd type="none" w="med" len="med"/>
            </a:ln>
          </p:spPr>
          <p:txBody>
            <a:bodyPr/>
            <a:p>
              <a:endParaRPr lang="en-US"/>
            </a:p>
          </p:txBody>
        </p:sp>
        <p:sp>
          <p:nvSpPr>
            <p:cNvPr id="223239" name="Text Box 7"/>
            <p:cNvSpPr txBox="1"/>
            <p:nvPr/>
          </p:nvSpPr>
          <p:spPr>
            <a:xfrm>
              <a:off x="4365" y="1218"/>
              <a:ext cx="786" cy="404"/>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angle of refraction</a:t>
              </a:r>
              <a:endParaRPr lang="en-US" altLang="zh-CN">
                <a:latin typeface="Arial" panose="020B0604020202020204" pitchFamily="34" charset="0"/>
              </a:endParaRPr>
            </a:p>
          </p:txBody>
        </p:sp>
        <p:sp>
          <p:nvSpPr>
            <p:cNvPr id="223240" name="Line 8"/>
            <p:cNvSpPr/>
            <p:nvPr/>
          </p:nvSpPr>
          <p:spPr>
            <a:xfrm flipH="1">
              <a:off x="3994" y="1217"/>
              <a:ext cx="437" cy="83"/>
            </a:xfrm>
            <a:prstGeom prst="line">
              <a:avLst/>
            </a:prstGeom>
            <a:ln w="28575" cap="flat" cmpd="sng">
              <a:solidFill>
                <a:schemeClr val="tx1"/>
              </a:solidFill>
              <a:prstDash val="solid"/>
              <a:round/>
              <a:headEnd type="none" w="med" len="med"/>
              <a:tailEnd type="triangle" w="med" len="med"/>
            </a:ln>
          </p:spPr>
        </p:sp>
      </p:grpSp>
      <p:grpSp>
        <p:nvGrpSpPr>
          <p:cNvPr id="3" name="Group 9"/>
          <p:cNvGrpSpPr/>
          <p:nvPr/>
        </p:nvGrpSpPr>
        <p:grpSpPr>
          <a:xfrm>
            <a:off x="1350963" y="1411288"/>
            <a:ext cx="5876925" cy="3408362"/>
            <a:chOff x="826" y="545"/>
            <a:chExt cx="3702" cy="2147"/>
          </a:xfrm>
        </p:grpSpPr>
        <p:sp>
          <p:nvSpPr>
            <p:cNvPr id="223242" name="Rectangle 10"/>
            <p:cNvSpPr/>
            <p:nvPr/>
          </p:nvSpPr>
          <p:spPr>
            <a:xfrm flipH="1">
              <a:off x="826" y="545"/>
              <a:ext cx="2305" cy="2147"/>
            </a:xfrm>
            <a:prstGeom prst="rect">
              <a:avLst/>
            </a:prstGeom>
            <a:solidFill>
              <a:srgbClr val="DDDDDD"/>
            </a:solidFill>
            <a:ln w="9525" cap="flat" cmpd="sng">
              <a:solidFill>
                <a:schemeClr val="tx1"/>
              </a:solidFill>
              <a:prstDash val="solid"/>
              <a:miter/>
              <a:headEnd type="none" w="med" len="med"/>
              <a:tailEnd type="none" w="med" len="med"/>
            </a:ln>
          </p:spPr>
          <p:txBody>
            <a:bodyPr wrap="none" anchor="ctr" anchorCtr="0"/>
            <a:p>
              <a:endParaRPr lang="en-US" altLang="zh-CN" dirty="0">
                <a:latin typeface="Arial" panose="020B0604020202020204" pitchFamily="34" charset="0"/>
              </a:endParaRPr>
            </a:p>
          </p:txBody>
        </p:sp>
        <p:sp>
          <p:nvSpPr>
            <p:cNvPr id="223243" name="Line 11"/>
            <p:cNvSpPr/>
            <p:nvPr/>
          </p:nvSpPr>
          <p:spPr>
            <a:xfrm flipV="1">
              <a:off x="1608" y="1636"/>
              <a:ext cx="2920" cy="8"/>
            </a:xfrm>
            <a:prstGeom prst="line">
              <a:avLst/>
            </a:prstGeom>
            <a:ln w="9525" cap="flat" cmpd="sng">
              <a:solidFill>
                <a:schemeClr val="tx1"/>
              </a:solidFill>
              <a:prstDash val="dash"/>
              <a:round/>
              <a:headEnd type="none" w="med" len="med"/>
              <a:tailEnd type="none" w="med" len="med"/>
            </a:ln>
          </p:spPr>
        </p:sp>
        <p:sp>
          <p:nvSpPr>
            <p:cNvPr id="223244" name="Line 12"/>
            <p:cNvSpPr/>
            <p:nvPr/>
          </p:nvSpPr>
          <p:spPr>
            <a:xfrm flipV="1">
              <a:off x="1960" y="1639"/>
              <a:ext cx="1190" cy="314"/>
            </a:xfrm>
            <a:prstGeom prst="line">
              <a:avLst/>
            </a:prstGeom>
            <a:ln w="28575" cap="flat" cmpd="sng">
              <a:solidFill>
                <a:srgbClr val="FF3300"/>
              </a:solidFill>
              <a:prstDash val="solid"/>
              <a:round/>
              <a:headEnd type="none" w="med" len="med"/>
              <a:tailEnd type="none" w="med" len="med"/>
            </a:ln>
          </p:spPr>
        </p:sp>
        <p:sp>
          <p:nvSpPr>
            <p:cNvPr id="223245" name="Line 13"/>
            <p:cNvSpPr/>
            <p:nvPr/>
          </p:nvSpPr>
          <p:spPr>
            <a:xfrm flipV="1">
              <a:off x="2144" y="1757"/>
              <a:ext cx="558" cy="150"/>
            </a:xfrm>
            <a:prstGeom prst="line">
              <a:avLst/>
            </a:prstGeom>
            <a:ln w="38100" cap="flat" cmpd="sng">
              <a:solidFill>
                <a:srgbClr val="FF3300"/>
              </a:solidFill>
              <a:prstDash val="solid"/>
              <a:round/>
              <a:headEnd type="none" w="med" len="med"/>
              <a:tailEnd type="triangle" w="med" len="med"/>
            </a:ln>
          </p:spPr>
        </p:sp>
        <p:sp>
          <p:nvSpPr>
            <p:cNvPr id="223246" name="Freeform 14"/>
            <p:cNvSpPr/>
            <p:nvPr/>
          </p:nvSpPr>
          <p:spPr>
            <a:xfrm>
              <a:off x="2041" y="1641"/>
              <a:ext cx="113" cy="246"/>
            </a:xfrm>
            <a:custGeom>
              <a:avLst/>
              <a:gdLst/>
              <a:ahLst/>
              <a:cxnLst>
                <a:cxn ang="0">
                  <a:pos x="11" y="0"/>
                </a:cxn>
                <a:cxn ang="0">
                  <a:pos x="17" y="156"/>
                </a:cxn>
                <a:cxn ang="0">
                  <a:pos x="113" y="324"/>
                </a:cxn>
              </a:cxnLst>
              <a:pathLst>
                <a:path w="113" h="324">
                  <a:moveTo>
                    <a:pt x="11" y="0"/>
                  </a:moveTo>
                  <a:cubicBezTo>
                    <a:pt x="5" y="51"/>
                    <a:pt x="0" y="102"/>
                    <a:pt x="17" y="156"/>
                  </a:cubicBezTo>
                  <a:cubicBezTo>
                    <a:pt x="34" y="210"/>
                    <a:pt x="73" y="267"/>
                    <a:pt x="113" y="324"/>
                  </a:cubicBezTo>
                </a:path>
              </a:pathLst>
            </a:custGeom>
            <a:noFill/>
            <a:ln w="57150" cap="flat" cmpd="sng">
              <a:solidFill>
                <a:schemeClr val="folHlink"/>
              </a:solidFill>
              <a:prstDash val="solid"/>
              <a:round/>
              <a:headEnd type="none" w="med" len="med"/>
              <a:tailEnd type="none" w="med" len="med"/>
            </a:ln>
          </p:spPr>
          <p:txBody>
            <a:bodyPr/>
            <a:p>
              <a:endParaRPr lang="en-US"/>
            </a:p>
          </p:txBody>
        </p:sp>
        <p:sp>
          <p:nvSpPr>
            <p:cNvPr id="223247" name="Text Box 15"/>
            <p:cNvSpPr txBox="1"/>
            <p:nvPr/>
          </p:nvSpPr>
          <p:spPr>
            <a:xfrm>
              <a:off x="836" y="1947"/>
              <a:ext cx="786" cy="404"/>
            </a:xfrm>
            <a:prstGeom prst="rect">
              <a:avLst/>
            </a:prstGeom>
            <a:solidFill>
              <a:schemeClr val="bg1"/>
            </a:solidFill>
            <a:ln w="9525">
              <a:noFill/>
            </a:ln>
          </p:spPr>
          <p:txBody>
            <a:bodyPr anchor="t" anchorCtr="0">
              <a:spAutoFit/>
            </a:bodyPr>
            <a:p>
              <a:pPr>
                <a:spcBef>
                  <a:spcPct val="50000"/>
                </a:spcBef>
              </a:pPr>
              <a:r>
                <a:rPr lang="en-US" altLang="zh-CN">
                  <a:latin typeface="Arial" panose="020B0604020202020204" pitchFamily="34" charset="0"/>
                </a:rPr>
                <a:t>angle of incidence</a:t>
              </a:r>
              <a:endParaRPr lang="en-US" altLang="zh-CN">
                <a:latin typeface="Arial" panose="020B0604020202020204" pitchFamily="34" charset="0"/>
              </a:endParaRPr>
            </a:p>
          </p:txBody>
        </p:sp>
        <p:sp>
          <p:nvSpPr>
            <p:cNvPr id="223248" name="Text Box 16"/>
            <p:cNvSpPr txBox="1"/>
            <p:nvPr/>
          </p:nvSpPr>
          <p:spPr>
            <a:xfrm>
              <a:off x="1018" y="1536"/>
              <a:ext cx="786" cy="231"/>
            </a:xfrm>
            <a:prstGeom prst="rect">
              <a:avLst/>
            </a:prstGeom>
            <a:solidFill>
              <a:schemeClr val="bg1"/>
            </a:solidFill>
            <a:ln w="9525">
              <a:noFill/>
            </a:ln>
          </p:spPr>
          <p:txBody>
            <a:bodyPr anchor="t" anchorCtr="0">
              <a:spAutoFit/>
            </a:bodyPr>
            <a:p>
              <a:pPr>
                <a:spcBef>
                  <a:spcPct val="50000"/>
                </a:spcBef>
              </a:pPr>
              <a:r>
                <a:rPr lang="en-US" altLang="zh-CN">
                  <a:latin typeface="Arial" panose="020B0604020202020204" pitchFamily="34" charset="0"/>
                </a:rPr>
                <a:t>normal</a:t>
              </a:r>
              <a:endParaRPr lang="en-US" altLang="zh-CN">
                <a:latin typeface="Arial" panose="020B0604020202020204" pitchFamily="34" charset="0"/>
              </a:endParaRPr>
            </a:p>
          </p:txBody>
        </p:sp>
        <p:sp>
          <p:nvSpPr>
            <p:cNvPr id="223249" name="Line 17"/>
            <p:cNvSpPr/>
            <p:nvPr/>
          </p:nvSpPr>
          <p:spPr>
            <a:xfrm flipV="1">
              <a:off x="1483" y="1799"/>
              <a:ext cx="544" cy="290"/>
            </a:xfrm>
            <a:prstGeom prst="line">
              <a:avLst/>
            </a:prstGeom>
            <a:ln w="28575" cap="flat" cmpd="sng">
              <a:solidFill>
                <a:schemeClr val="tx1"/>
              </a:solidFill>
              <a:prstDash val="solid"/>
              <a:round/>
              <a:headEnd type="none" w="med" len="med"/>
              <a:tailEnd type="triangle" w="med" len="med"/>
            </a:ln>
          </p:spPr>
        </p:sp>
        <p:sp>
          <p:nvSpPr>
            <p:cNvPr id="223250" name="Text Box 18"/>
            <p:cNvSpPr txBox="1"/>
            <p:nvPr/>
          </p:nvSpPr>
          <p:spPr>
            <a:xfrm>
              <a:off x="2382" y="2429"/>
              <a:ext cx="1567"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WATER       AIR</a:t>
              </a:r>
              <a:endParaRPr lang="en-US" altLang="zh-CN" b="1">
                <a:latin typeface="Arial" panose="020B0604020202020204" pitchFamily="34" charset="0"/>
              </a:endParaRPr>
            </a:p>
          </p:txBody>
        </p:sp>
      </p:grpSp>
      <p:sp>
        <p:nvSpPr>
          <p:cNvPr id="348179" name="Text Box 19"/>
          <p:cNvSpPr txBox="1"/>
          <p:nvPr/>
        </p:nvSpPr>
        <p:spPr>
          <a:xfrm>
            <a:off x="715963" y="5116513"/>
            <a:ext cx="7780337" cy="860425"/>
          </a:xfrm>
          <a:prstGeom prst="rect">
            <a:avLst/>
          </a:prstGeom>
          <a:noFill/>
          <a:ln w="9525">
            <a:noFill/>
          </a:ln>
        </p:spPr>
        <p:txBody>
          <a:bodyPr anchor="t" anchorCtr="0">
            <a:spAutoFit/>
          </a:bodyPr>
          <a:p>
            <a:pPr>
              <a:spcBef>
                <a:spcPct val="50000"/>
              </a:spcBef>
            </a:pPr>
            <a:r>
              <a:rPr lang="en-US" altLang="zh-CN" sz="2000">
                <a:latin typeface="Arial" panose="020B0604020202020204" pitchFamily="34" charset="0"/>
              </a:rPr>
              <a:t>Light bends </a:t>
            </a:r>
            <a:r>
              <a:rPr lang="en-US" altLang="zh-CN" sz="2000" b="1">
                <a:solidFill>
                  <a:srgbClr val="FF0000"/>
                </a:solidFill>
                <a:latin typeface="Arial" panose="020B0604020202020204" pitchFamily="34" charset="0"/>
              </a:rPr>
              <a:t>AWAY FROM</a:t>
            </a:r>
            <a:r>
              <a:rPr lang="en-US" altLang="zh-CN" sz="2000">
                <a:latin typeface="Arial" panose="020B0604020202020204" pitchFamily="34" charset="0"/>
              </a:rPr>
              <a:t> the normal.</a:t>
            </a:r>
            <a:endParaRPr lang="en-US" altLang="zh-CN" sz="2000">
              <a:latin typeface="Arial" panose="020B0604020202020204" pitchFamily="34" charset="0"/>
            </a:endParaRPr>
          </a:p>
          <a:p>
            <a:pPr>
              <a:spcBef>
                <a:spcPct val="50000"/>
              </a:spcBef>
            </a:pPr>
            <a:r>
              <a:rPr lang="en-US" altLang="zh-CN" sz="2000">
                <a:latin typeface="Arial" panose="020B0604020202020204" pitchFamily="34" charset="0"/>
              </a:rPr>
              <a:t>The angle of refraction is </a:t>
            </a:r>
            <a:r>
              <a:rPr lang="en-US" altLang="zh-CN" sz="2000" b="1">
                <a:solidFill>
                  <a:srgbClr val="FF0000"/>
                </a:solidFill>
                <a:latin typeface="Arial" panose="020B0604020202020204" pitchFamily="34" charset="0"/>
              </a:rPr>
              <a:t>GREATER</a:t>
            </a:r>
            <a:r>
              <a:rPr lang="en-US" altLang="zh-CN" sz="2000">
                <a:latin typeface="Arial" panose="020B0604020202020204" pitchFamily="34" charset="0"/>
              </a:rPr>
              <a:t> than the angle of incidence.</a:t>
            </a:r>
            <a:endParaRPr lang="en-US" altLang="zh-CN" sz="20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8179">
                                            <p:txEl>
                                              <p:charRg st="0" end="3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8179">
                                            <p:txEl>
                                              <p:charRg st="34" end="9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945"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3 examples of the same type</a:t>
            </a:r>
            <a:endParaRPr lang="en-US" altLang="en-US" sz="6600" kern="1200" baseline="0" dirty="0">
              <a:latin typeface="+mj-lt"/>
              <a:ea typeface="+mj-ea"/>
              <a:cs typeface="+mj-cs"/>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920750" y="2430463"/>
            <a:ext cx="7204075" cy="3371850"/>
            <a:chOff x="580" y="1531"/>
            <a:chExt cx="4538" cy="2124"/>
          </a:xfrm>
        </p:grpSpPr>
        <p:sp>
          <p:nvSpPr>
            <p:cNvPr id="225282" name="Rectangle 3"/>
            <p:cNvSpPr/>
            <p:nvPr/>
          </p:nvSpPr>
          <p:spPr>
            <a:xfrm flipH="1">
              <a:off x="727" y="1764"/>
              <a:ext cx="4391" cy="1405"/>
            </a:xfrm>
            <a:prstGeom prst="rect">
              <a:avLst/>
            </a:prstGeom>
            <a:solidFill>
              <a:srgbClr val="DDDDDD"/>
            </a:solidFill>
            <a:ln w="9525" cap="flat" cmpd="sng">
              <a:solidFill>
                <a:schemeClr val="tx1"/>
              </a:solidFill>
              <a:prstDash val="solid"/>
              <a:miter/>
              <a:headEnd type="none" w="med" len="med"/>
              <a:tailEnd type="none" w="med" len="med"/>
            </a:ln>
          </p:spPr>
          <p:txBody>
            <a:bodyPr wrap="none" anchor="ctr" anchorCtr="0"/>
            <a:p>
              <a:endParaRPr lang="en-US" altLang="zh-CN" dirty="0">
                <a:latin typeface="Arial" panose="020B0604020202020204" pitchFamily="34" charset="0"/>
              </a:endParaRPr>
            </a:p>
          </p:txBody>
        </p:sp>
        <p:sp>
          <p:nvSpPr>
            <p:cNvPr id="225283" name="Text Box 4"/>
            <p:cNvSpPr txBox="1"/>
            <p:nvPr/>
          </p:nvSpPr>
          <p:spPr>
            <a:xfrm>
              <a:off x="580" y="3251"/>
              <a:ext cx="1170" cy="404"/>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object at the bottom of a pool</a:t>
              </a:r>
              <a:endParaRPr lang="en-US" altLang="zh-CN">
                <a:latin typeface="Arial" panose="020B0604020202020204" pitchFamily="34" charset="0"/>
              </a:endParaRPr>
            </a:p>
          </p:txBody>
        </p:sp>
        <p:sp>
          <p:nvSpPr>
            <p:cNvPr id="225284" name="Text Box 5"/>
            <p:cNvSpPr txBox="1"/>
            <p:nvPr/>
          </p:nvSpPr>
          <p:spPr>
            <a:xfrm>
              <a:off x="846" y="1531"/>
              <a:ext cx="694" cy="49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AIR</a:t>
              </a:r>
              <a:endParaRPr lang="en-US" altLang="zh-CN" b="1">
                <a:latin typeface="Arial" panose="020B0604020202020204" pitchFamily="34" charset="0"/>
              </a:endParaRPr>
            </a:p>
            <a:p>
              <a:pPr>
                <a:spcBef>
                  <a:spcPct val="50000"/>
                </a:spcBef>
              </a:pPr>
              <a:r>
                <a:rPr lang="en-US" altLang="zh-CN" b="1">
                  <a:latin typeface="Arial" panose="020B0604020202020204" pitchFamily="34" charset="0"/>
                </a:rPr>
                <a:t>WATER</a:t>
              </a:r>
              <a:endParaRPr lang="en-US" altLang="zh-CN" b="1">
                <a:latin typeface="Arial" panose="020B0604020202020204" pitchFamily="34" charset="0"/>
              </a:endParaRPr>
            </a:p>
          </p:txBody>
        </p:sp>
        <p:sp>
          <p:nvSpPr>
            <p:cNvPr id="225285" name="Rectangle 6"/>
            <p:cNvSpPr/>
            <p:nvPr/>
          </p:nvSpPr>
          <p:spPr>
            <a:xfrm>
              <a:off x="2034" y="3058"/>
              <a:ext cx="532" cy="113"/>
            </a:xfrm>
            <a:prstGeom prst="rect">
              <a:avLst/>
            </a:prstGeom>
            <a:solidFill>
              <a:srgbClr val="BBF8A6"/>
            </a:solidFill>
            <a:ln w="9525" cap="flat" cmpd="sng">
              <a:solidFill>
                <a:schemeClr val="tx1"/>
              </a:solidFill>
              <a:prstDash val="solid"/>
              <a:miter/>
              <a:headEnd type="none" w="med" len="med"/>
              <a:tailEnd type="none" w="med" len="med"/>
            </a:ln>
          </p:spPr>
          <p:txBody>
            <a:bodyPr wrap="none" anchor="ctr" anchorCtr="0"/>
            <a:p>
              <a:endParaRPr lang="en-US" altLang="zh-CN" dirty="0">
                <a:latin typeface="Arial" panose="020B0604020202020204" pitchFamily="34" charset="0"/>
              </a:endParaRPr>
            </a:p>
          </p:txBody>
        </p:sp>
        <p:sp>
          <p:nvSpPr>
            <p:cNvPr id="225286" name="Line 7"/>
            <p:cNvSpPr/>
            <p:nvPr/>
          </p:nvSpPr>
          <p:spPr>
            <a:xfrm flipV="1">
              <a:off x="1624" y="3141"/>
              <a:ext cx="544" cy="290"/>
            </a:xfrm>
            <a:prstGeom prst="line">
              <a:avLst/>
            </a:prstGeom>
            <a:ln w="28575" cap="flat" cmpd="sng">
              <a:solidFill>
                <a:schemeClr val="tx1"/>
              </a:solidFill>
              <a:prstDash val="solid"/>
              <a:round/>
              <a:headEnd type="none" w="med" len="med"/>
              <a:tailEnd type="triangle" w="med" len="med"/>
            </a:ln>
          </p:spPr>
        </p:sp>
      </p:grpSp>
      <p:sp>
        <p:nvSpPr>
          <p:cNvPr id="225287" name="Rectangle 8"/>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Why a pool appears shallow</a:t>
            </a:r>
            <a:endParaRPr lang="en-US" altLang="zh-CN" kern="1200" baseline="0">
              <a:latin typeface="+mj-lt"/>
              <a:ea typeface="+mj-ea"/>
              <a:cs typeface="+mj-cs"/>
            </a:endParaRPr>
          </a:p>
        </p:txBody>
      </p:sp>
      <p:grpSp>
        <p:nvGrpSpPr>
          <p:cNvPr id="3" name="Group 9"/>
          <p:cNvGrpSpPr/>
          <p:nvPr/>
        </p:nvGrpSpPr>
        <p:grpSpPr>
          <a:xfrm>
            <a:off x="4097338" y="2808288"/>
            <a:ext cx="1222375" cy="2051050"/>
            <a:chOff x="2581" y="1769"/>
            <a:chExt cx="770" cy="1292"/>
          </a:xfrm>
        </p:grpSpPr>
        <p:sp>
          <p:nvSpPr>
            <p:cNvPr id="225289" name="Line 10"/>
            <p:cNvSpPr/>
            <p:nvPr/>
          </p:nvSpPr>
          <p:spPr>
            <a:xfrm flipV="1">
              <a:off x="2581" y="1769"/>
              <a:ext cx="770" cy="1292"/>
            </a:xfrm>
            <a:prstGeom prst="line">
              <a:avLst/>
            </a:prstGeom>
            <a:ln w="28575" cap="flat" cmpd="sng">
              <a:solidFill>
                <a:srgbClr val="FF3300"/>
              </a:solidFill>
              <a:prstDash val="solid"/>
              <a:round/>
              <a:headEnd type="none" w="med" len="med"/>
              <a:tailEnd type="none" w="med" len="med"/>
            </a:ln>
          </p:spPr>
        </p:sp>
        <p:sp>
          <p:nvSpPr>
            <p:cNvPr id="225290" name="Line 11"/>
            <p:cNvSpPr/>
            <p:nvPr/>
          </p:nvSpPr>
          <p:spPr>
            <a:xfrm flipV="1">
              <a:off x="2849" y="2007"/>
              <a:ext cx="360" cy="618"/>
            </a:xfrm>
            <a:prstGeom prst="line">
              <a:avLst/>
            </a:prstGeom>
            <a:ln w="28575" cap="flat" cmpd="sng">
              <a:solidFill>
                <a:srgbClr val="FF3300"/>
              </a:solidFill>
              <a:prstDash val="solid"/>
              <a:round/>
              <a:headEnd type="none" w="med" len="med"/>
              <a:tailEnd type="triangle" w="med" len="med"/>
            </a:ln>
          </p:spPr>
        </p:sp>
      </p:grpSp>
      <p:grpSp>
        <p:nvGrpSpPr>
          <p:cNvPr id="4" name="Group 12"/>
          <p:cNvGrpSpPr/>
          <p:nvPr/>
        </p:nvGrpSpPr>
        <p:grpSpPr>
          <a:xfrm>
            <a:off x="5326063" y="1784350"/>
            <a:ext cx="1449387" cy="1012825"/>
            <a:chOff x="3355" y="1124"/>
            <a:chExt cx="913" cy="638"/>
          </a:xfrm>
        </p:grpSpPr>
        <p:sp>
          <p:nvSpPr>
            <p:cNvPr id="225292" name="Line 13"/>
            <p:cNvSpPr/>
            <p:nvPr/>
          </p:nvSpPr>
          <p:spPr>
            <a:xfrm flipV="1">
              <a:off x="3355" y="1124"/>
              <a:ext cx="913" cy="638"/>
            </a:xfrm>
            <a:prstGeom prst="line">
              <a:avLst/>
            </a:prstGeom>
            <a:ln w="28575" cap="flat" cmpd="sng">
              <a:solidFill>
                <a:srgbClr val="FF3300"/>
              </a:solidFill>
              <a:prstDash val="solid"/>
              <a:round/>
              <a:headEnd type="none" w="med" len="med"/>
              <a:tailEnd type="none" w="med" len="med"/>
            </a:ln>
          </p:spPr>
        </p:sp>
        <p:sp>
          <p:nvSpPr>
            <p:cNvPr id="225293" name="Line 14"/>
            <p:cNvSpPr/>
            <p:nvPr/>
          </p:nvSpPr>
          <p:spPr>
            <a:xfrm flipV="1">
              <a:off x="3630" y="1270"/>
              <a:ext cx="436" cy="294"/>
            </a:xfrm>
            <a:prstGeom prst="line">
              <a:avLst/>
            </a:prstGeom>
            <a:ln w="28575" cap="flat" cmpd="sng">
              <a:solidFill>
                <a:srgbClr val="FF3300"/>
              </a:solidFill>
              <a:prstDash val="solid"/>
              <a:round/>
              <a:headEnd type="none" w="med" len="med"/>
              <a:tailEnd type="triangle" w="med" len="med"/>
            </a:ln>
          </p:spPr>
        </p:sp>
      </p:grpSp>
      <p:grpSp>
        <p:nvGrpSpPr>
          <p:cNvPr id="5" name="Group 15"/>
          <p:cNvGrpSpPr/>
          <p:nvPr/>
        </p:nvGrpSpPr>
        <p:grpSpPr>
          <a:xfrm>
            <a:off x="4078288" y="2806700"/>
            <a:ext cx="895350" cy="2049463"/>
            <a:chOff x="2569" y="1768"/>
            <a:chExt cx="564" cy="1291"/>
          </a:xfrm>
        </p:grpSpPr>
        <p:sp>
          <p:nvSpPr>
            <p:cNvPr id="225295" name="Line 16"/>
            <p:cNvSpPr/>
            <p:nvPr/>
          </p:nvSpPr>
          <p:spPr>
            <a:xfrm flipH="1">
              <a:off x="2569" y="1768"/>
              <a:ext cx="564" cy="1291"/>
            </a:xfrm>
            <a:prstGeom prst="line">
              <a:avLst/>
            </a:prstGeom>
            <a:ln w="28575" cap="flat" cmpd="sng">
              <a:solidFill>
                <a:schemeClr val="accent2"/>
              </a:solidFill>
              <a:prstDash val="solid"/>
              <a:round/>
              <a:headEnd type="none" w="med" len="med"/>
              <a:tailEnd type="none" w="med" len="med"/>
            </a:ln>
          </p:spPr>
        </p:sp>
        <p:sp>
          <p:nvSpPr>
            <p:cNvPr id="225296" name="Line 17"/>
            <p:cNvSpPr/>
            <p:nvPr/>
          </p:nvSpPr>
          <p:spPr>
            <a:xfrm flipV="1">
              <a:off x="2740" y="1967"/>
              <a:ext cx="299" cy="699"/>
            </a:xfrm>
            <a:prstGeom prst="line">
              <a:avLst/>
            </a:prstGeom>
            <a:ln w="28575" cap="flat" cmpd="sng">
              <a:solidFill>
                <a:schemeClr val="accent2"/>
              </a:solidFill>
              <a:prstDash val="solid"/>
              <a:round/>
              <a:headEnd type="none" w="med" len="med"/>
              <a:tailEnd type="triangle" w="med" len="med"/>
            </a:ln>
          </p:spPr>
        </p:sp>
      </p:grpSp>
      <p:grpSp>
        <p:nvGrpSpPr>
          <p:cNvPr id="6" name="Group 18"/>
          <p:cNvGrpSpPr/>
          <p:nvPr/>
        </p:nvGrpSpPr>
        <p:grpSpPr>
          <a:xfrm>
            <a:off x="4973638" y="1443038"/>
            <a:ext cx="1525587" cy="1373187"/>
            <a:chOff x="3133" y="909"/>
            <a:chExt cx="961" cy="865"/>
          </a:xfrm>
        </p:grpSpPr>
        <p:sp>
          <p:nvSpPr>
            <p:cNvPr id="225298" name="Line 19"/>
            <p:cNvSpPr/>
            <p:nvPr/>
          </p:nvSpPr>
          <p:spPr>
            <a:xfrm flipH="1">
              <a:off x="3133" y="909"/>
              <a:ext cx="961" cy="865"/>
            </a:xfrm>
            <a:prstGeom prst="line">
              <a:avLst/>
            </a:prstGeom>
            <a:ln w="28575" cap="flat" cmpd="sng">
              <a:solidFill>
                <a:schemeClr val="accent2"/>
              </a:solidFill>
              <a:prstDash val="solid"/>
              <a:round/>
              <a:headEnd type="none" w="med" len="med"/>
              <a:tailEnd type="none" w="med" len="med"/>
            </a:ln>
          </p:spPr>
        </p:sp>
        <p:sp>
          <p:nvSpPr>
            <p:cNvPr id="225299" name="Line 20"/>
            <p:cNvSpPr/>
            <p:nvPr/>
          </p:nvSpPr>
          <p:spPr>
            <a:xfrm flipV="1">
              <a:off x="3362" y="1133"/>
              <a:ext cx="489" cy="431"/>
            </a:xfrm>
            <a:prstGeom prst="line">
              <a:avLst/>
            </a:prstGeom>
            <a:ln w="28575" cap="flat" cmpd="sng">
              <a:solidFill>
                <a:schemeClr val="accent2"/>
              </a:solidFill>
              <a:prstDash val="solid"/>
              <a:round/>
              <a:headEnd type="none" w="med" len="med"/>
              <a:tailEnd type="triangle" w="med" len="med"/>
            </a:ln>
          </p:spPr>
        </p:sp>
      </p:grpSp>
      <p:grpSp>
        <p:nvGrpSpPr>
          <p:cNvPr id="7" name="Group 21"/>
          <p:cNvGrpSpPr/>
          <p:nvPr/>
        </p:nvGrpSpPr>
        <p:grpSpPr>
          <a:xfrm>
            <a:off x="4057650" y="2789238"/>
            <a:ext cx="1247775" cy="866775"/>
            <a:chOff x="2556" y="1757"/>
            <a:chExt cx="786" cy="546"/>
          </a:xfrm>
        </p:grpSpPr>
        <p:sp>
          <p:nvSpPr>
            <p:cNvPr id="225301" name="Line 22"/>
            <p:cNvSpPr/>
            <p:nvPr/>
          </p:nvSpPr>
          <p:spPr>
            <a:xfrm flipV="1">
              <a:off x="2556" y="1757"/>
              <a:ext cx="786" cy="546"/>
            </a:xfrm>
            <a:prstGeom prst="line">
              <a:avLst/>
            </a:prstGeom>
            <a:ln w="28575" cap="flat" cmpd="sng">
              <a:solidFill>
                <a:srgbClr val="FF3300"/>
              </a:solidFill>
              <a:prstDash val="dash"/>
              <a:round/>
              <a:headEnd type="none" w="med" len="med"/>
              <a:tailEnd type="none" w="med" len="med"/>
            </a:ln>
          </p:spPr>
        </p:sp>
        <p:sp>
          <p:nvSpPr>
            <p:cNvPr id="225302" name="Line 23"/>
            <p:cNvSpPr/>
            <p:nvPr/>
          </p:nvSpPr>
          <p:spPr>
            <a:xfrm flipV="1">
              <a:off x="2562" y="1757"/>
              <a:ext cx="576" cy="534"/>
            </a:xfrm>
            <a:prstGeom prst="line">
              <a:avLst/>
            </a:prstGeom>
            <a:ln w="28575" cap="flat" cmpd="sng">
              <a:solidFill>
                <a:schemeClr val="accent2"/>
              </a:solidFill>
              <a:prstDash val="dash"/>
              <a:round/>
              <a:headEnd type="none" w="med" len="med"/>
              <a:tailEnd type="none" w="med" len="med"/>
            </a:ln>
          </p:spPr>
        </p:sp>
      </p:grpSp>
      <p:grpSp>
        <p:nvGrpSpPr>
          <p:cNvPr id="8" name="Group 24"/>
          <p:cNvGrpSpPr/>
          <p:nvPr/>
        </p:nvGrpSpPr>
        <p:grpSpPr>
          <a:xfrm>
            <a:off x="1327150" y="3660775"/>
            <a:ext cx="3016250" cy="977900"/>
            <a:chOff x="836" y="2306"/>
            <a:chExt cx="1900" cy="616"/>
          </a:xfrm>
        </p:grpSpPr>
        <p:sp>
          <p:nvSpPr>
            <p:cNvPr id="225304" name="Rectangle 25" descr="Large checker board"/>
            <p:cNvSpPr/>
            <p:nvPr/>
          </p:nvSpPr>
          <p:spPr>
            <a:xfrm>
              <a:off x="2032" y="2306"/>
              <a:ext cx="532" cy="113"/>
            </a:xfrm>
            <a:prstGeom prst="rect">
              <a:avLst/>
            </a:prstGeom>
            <a:pattFill prst="lgCheck">
              <a:fgClr>
                <a:srgbClr val="BBF8A6"/>
              </a:fgClr>
              <a:bgClr>
                <a:srgbClr val="FFFFFF"/>
              </a:bgClr>
            </a:pattFill>
            <a:ln w="9525" cap="flat" cmpd="sng">
              <a:solidFill>
                <a:schemeClr val="tx1"/>
              </a:solidFill>
              <a:prstDash val="solid"/>
              <a:miter/>
              <a:headEnd type="none" w="med" len="med"/>
              <a:tailEnd type="none" w="med" len="med"/>
            </a:ln>
          </p:spPr>
          <p:txBody>
            <a:bodyPr wrap="none" anchor="ctr" anchorCtr="0"/>
            <a:p>
              <a:endParaRPr lang="en-US" altLang="zh-CN" dirty="0">
                <a:latin typeface="Arial" panose="020B0604020202020204" pitchFamily="34" charset="0"/>
              </a:endParaRPr>
            </a:p>
          </p:txBody>
        </p:sp>
        <p:sp>
          <p:nvSpPr>
            <p:cNvPr id="225305" name="Line 26"/>
            <p:cNvSpPr/>
            <p:nvPr/>
          </p:nvSpPr>
          <p:spPr>
            <a:xfrm>
              <a:off x="1710" y="2423"/>
              <a:ext cx="1026" cy="0"/>
            </a:xfrm>
            <a:prstGeom prst="line">
              <a:avLst/>
            </a:prstGeom>
            <a:ln w="9525" cap="flat" cmpd="sng">
              <a:solidFill>
                <a:schemeClr val="tx1"/>
              </a:solidFill>
              <a:prstDash val="solid"/>
              <a:round/>
              <a:headEnd type="none" w="med" len="med"/>
              <a:tailEnd type="none" w="med" len="med"/>
            </a:ln>
          </p:spPr>
        </p:sp>
        <p:sp>
          <p:nvSpPr>
            <p:cNvPr id="225306" name="Text Box 27"/>
            <p:cNvSpPr txBox="1"/>
            <p:nvPr/>
          </p:nvSpPr>
          <p:spPr>
            <a:xfrm>
              <a:off x="836" y="2691"/>
              <a:ext cx="540" cy="231"/>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image</a:t>
              </a:r>
              <a:endParaRPr lang="en-US" altLang="zh-CN">
                <a:latin typeface="Arial" panose="020B0604020202020204" pitchFamily="34" charset="0"/>
              </a:endParaRPr>
            </a:p>
          </p:txBody>
        </p:sp>
        <p:sp>
          <p:nvSpPr>
            <p:cNvPr id="225307" name="Line 28"/>
            <p:cNvSpPr/>
            <p:nvPr/>
          </p:nvSpPr>
          <p:spPr>
            <a:xfrm flipV="1">
              <a:off x="1356" y="2378"/>
              <a:ext cx="793" cy="391"/>
            </a:xfrm>
            <a:prstGeom prst="line">
              <a:avLst/>
            </a:prstGeom>
            <a:ln w="28575" cap="flat" cmpd="sng">
              <a:solidFill>
                <a:schemeClr val="tx1"/>
              </a:solidFill>
              <a:prstDash val="solid"/>
              <a:round/>
              <a:headEnd type="none" w="med" len="med"/>
              <a:tailEnd type="triangle" w="med" len="med"/>
            </a:ln>
          </p:spPr>
        </p:sp>
      </p:grpSp>
      <p:grpSp>
        <p:nvGrpSpPr>
          <p:cNvPr id="9" name="Group 29"/>
          <p:cNvGrpSpPr/>
          <p:nvPr/>
        </p:nvGrpSpPr>
        <p:grpSpPr>
          <a:xfrm>
            <a:off x="3460750" y="1474788"/>
            <a:ext cx="1862138" cy="2189162"/>
            <a:chOff x="2180" y="929"/>
            <a:chExt cx="1173" cy="1379"/>
          </a:xfrm>
        </p:grpSpPr>
        <p:sp>
          <p:nvSpPr>
            <p:cNvPr id="225309" name="Line 30"/>
            <p:cNvSpPr/>
            <p:nvPr/>
          </p:nvSpPr>
          <p:spPr>
            <a:xfrm flipV="1">
              <a:off x="3129" y="1208"/>
              <a:ext cx="10" cy="1100"/>
            </a:xfrm>
            <a:prstGeom prst="line">
              <a:avLst/>
            </a:prstGeom>
            <a:ln w="9525" cap="flat" cmpd="sng">
              <a:solidFill>
                <a:schemeClr val="tx1"/>
              </a:solidFill>
              <a:prstDash val="dash"/>
              <a:round/>
              <a:headEnd type="none" w="med" len="med"/>
              <a:tailEnd type="none" w="med" len="med"/>
            </a:ln>
          </p:spPr>
        </p:sp>
        <p:sp>
          <p:nvSpPr>
            <p:cNvPr id="225310" name="Text Box 31"/>
            <p:cNvSpPr txBox="1"/>
            <p:nvPr/>
          </p:nvSpPr>
          <p:spPr>
            <a:xfrm>
              <a:off x="2180" y="929"/>
              <a:ext cx="786" cy="231"/>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normals</a:t>
              </a:r>
              <a:endParaRPr lang="en-US" altLang="zh-CN">
                <a:latin typeface="Arial" panose="020B0604020202020204" pitchFamily="34" charset="0"/>
              </a:endParaRPr>
            </a:p>
          </p:txBody>
        </p:sp>
        <p:sp>
          <p:nvSpPr>
            <p:cNvPr id="225311" name="Line 32"/>
            <p:cNvSpPr/>
            <p:nvPr/>
          </p:nvSpPr>
          <p:spPr>
            <a:xfrm flipV="1">
              <a:off x="3343" y="1206"/>
              <a:ext cx="10" cy="1100"/>
            </a:xfrm>
            <a:prstGeom prst="line">
              <a:avLst/>
            </a:prstGeom>
            <a:ln w="9525" cap="flat" cmpd="sng">
              <a:solidFill>
                <a:schemeClr val="tx1"/>
              </a:solidFill>
              <a:prstDash val="dash"/>
              <a:round/>
              <a:headEnd type="none" w="med" len="med"/>
              <a:tailEnd type="none" w="med" len="med"/>
            </a:ln>
          </p:spPr>
        </p:sp>
        <p:sp>
          <p:nvSpPr>
            <p:cNvPr id="225312" name="Line 33"/>
            <p:cNvSpPr/>
            <p:nvPr/>
          </p:nvSpPr>
          <p:spPr>
            <a:xfrm>
              <a:off x="2664" y="1133"/>
              <a:ext cx="444" cy="306"/>
            </a:xfrm>
            <a:prstGeom prst="line">
              <a:avLst/>
            </a:prstGeom>
            <a:ln w="9525" cap="flat" cmpd="sng">
              <a:solidFill>
                <a:schemeClr val="tx1"/>
              </a:solidFill>
              <a:prstDash val="solid"/>
              <a:round/>
              <a:headEnd type="none" w="med" len="med"/>
              <a:tailEnd type="triangle" w="med" len="med"/>
            </a:ln>
          </p:spPr>
        </p:sp>
        <p:sp>
          <p:nvSpPr>
            <p:cNvPr id="225313" name="Line 34"/>
            <p:cNvSpPr/>
            <p:nvPr/>
          </p:nvSpPr>
          <p:spPr>
            <a:xfrm>
              <a:off x="2766" y="1055"/>
              <a:ext cx="558" cy="228"/>
            </a:xfrm>
            <a:prstGeom prst="line">
              <a:avLst/>
            </a:prstGeom>
            <a:ln w="9525" cap="flat" cmpd="sng">
              <a:solidFill>
                <a:schemeClr val="tx1"/>
              </a:solidFill>
              <a:prstDash val="solid"/>
              <a:round/>
              <a:headEnd type="none" w="med" len="med"/>
              <a:tailEnd type="triangle" w="med" len="med"/>
            </a:ln>
          </p:spPr>
        </p:sp>
      </p:grpSp>
      <p:grpSp>
        <p:nvGrpSpPr>
          <p:cNvPr id="10" name="Group 35"/>
          <p:cNvGrpSpPr/>
          <p:nvPr/>
        </p:nvGrpSpPr>
        <p:grpSpPr>
          <a:xfrm>
            <a:off x="6721475" y="730250"/>
            <a:ext cx="1573213" cy="1597025"/>
            <a:chOff x="4234" y="460"/>
            <a:chExt cx="991" cy="1006"/>
          </a:xfrm>
        </p:grpSpPr>
        <p:sp>
          <p:nvSpPr>
            <p:cNvPr id="225315" name="Arc 36"/>
            <p:cNvSpPr/>
            <p:nvPr/>
          </p:nvSpPr>
          <p:spPr>
            <a:xfrm rot="-2609711" flipH="1" flipV="1">
              <a:off x="4234" y="460"/>
              <a:ext cx="169" cy="430"/>
            </a:xfrm>
            <a:custGeom>
              <a:avLst/>
              <a:gdLst/>
              <a:ahLst/>
              <a:cxnLst>
                <a:cxn ang="0">
                  <a:pos x="0" y="0"/>
                </a:cxn>
                <a:cxn ang="0">
                  <a:pos x="169" y="430"/>
                </a:cxn>
                <a:cxn ang="0">
                  <a:pos x="0" y="430"/>
                </a:cxn>
              </a:cxnLst>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close/>
                </a:path>
              </a:pathLst>
            </a:custGeom>
            <a:noFill/>
            <a:ln w="9525" cap="flat" cmpd="sng">
              <a:solidFill>
                <a:srgbClr val="000000"/>
              </a:solidFill>
              <a:prstDash val="solid"/>
              <a:round/>
              <a:headEnd type="none" w="med" len="med"/>
              <a:tailEnd type="none" w="med" len="med"/>
            </a:ln>
          </p:spPr>
          <p:txBody>
            <a:bodyPr/>
            <a:p>
              <a:endParaRPr lang="en-US"/>
            </a:p>
          </p:txBody>
        </p:sp>
        <p:sp>
          <p:nvSpPr>
            <p:cNvPr id="225316" name="Arc 37"/>
            <p:cNvSpPr/>
            <p:nvPr/>
          </p:nvSpPr>
          <p:spPr>
            <a:xfrm rot="-2609711" flipH="1">
              <a:off x="4399" y="1009"/>
              <a:ext cx="266" cy="63"/>
            </a:xfrm>
            <a:custGeom>
              <a:avLst/>
              <a:gdLst/>
              <a:ahLst/>
              <a:cxnLst>
                <a:cxn ang="0">
                  <a:pos x="0" y="0"/>
                </a:cxn>
                <a:cxn ang="0">
                  <a:pos x="266" y="63"/>
                </a:cxn>
                <a:cxn ang="0">
                  <a:pos x="0" y="63"/>
                </a:cxn>
              </a:cxnLst>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close/>
                </a:path>
              </a:pathLst>
            </a:custGeom>
            <a:noFill/>
            <a:ln w="9525" cap="flat" cmpd="sng">
              <a:solidFill>
                <a:srgbClr val="000000"/>
              </a:solidFill>
              <a:prstDash val="solid"/>
              <a:round/>
              <a:headEnd type="none" w="med" len="med"/>
              <a:tailEnd type="none" w="med" len="med"/>
            </a:ln>
          </p:spPr>
          <p:txBody>
            <a:bodyPr/>
            <a:p>
              <a:endParaRPr lang="en-US"/>
            </a:p>
          </p:txBody>
        </p:sp>
        <p:sp>
          <p:nvSpPr>
            <p:cNvPr id="225317" name="Oval 38"/>
            <p:cNvSpPr/>
            <p:nvPr/>
          </p:nvSpPr>
          <p:spPr>
            <a:xfrm rot="-2609711" flipH="1">
              <a:off x="4258" y="771"/>
              <a:ext cx="287" cy="304"/>
            </a:xfrm>
            <a:prstGeom prst="ellipse">
              <a:avLst/>
            </a:prstGeom>
            <a:solidFill>
              <a:srgbClr val="FFFFFF"/>
            </a:solidFill>
            <a:ln w="9525" cap="flat" cmpd="sng">
              <a:solidFill>
                <a:srgbClr val="000000"/>
              </a:solidFill>
              <a:prstDash val="solid"/>
              <a:round/>
              <a:headEnd type="none" w="med" len="med"/>
              <a:tailEnd type="none" w="med" len="med"/>
            </a:ln>
          </p:spPr>
          <p:txBody>
            <a:bodyPr anchor="t" anchorCtr="0"/>
            <a:p>
              <a:endParaRPr lang="en-US" altLang="zh-CN" dirty="0">
                <a:latin typeface="Arial" panose="020B0604020202020204" pitchFamily="34" charset="0"/>
              </a:endParaRPr>
            </a:p>
          </p:txBody>
        </p:sp>
        <p:sp>
          <p:nvSpPr>
            <p:cNvPr id="225318" name="Oval 39"/>
            <p:cNvSpPr/>
            <p:nvPr/>
          </p:nvSpPr>
          <p:spPr>
            <a:xfrm rot="-2609711" flipH="1">
              <a:off x="4259" y="838"/>
              <a:ext cx="189" cy="220"/>
            </a:xfrm>
            <a:prstGeom prst="ellipse">
              <a:avLst/>
            </a:prstGeom>
            <a:solidFill>
              <a:srgbClr val="0000FF"/>
            </a:solidFill>
            <a:ln w="9525" cap="flat" cmpd="sng">
              <a:solidFill>
                <a:srgbClr val="000000"/>
              </a:solidFill>
              <a:prstDash val="solid"/>
              <a:round/>
              <a:headEnd type="none" w="med" len="med"/>
              <a:tailEnd type="none" w="med" len="med"/>
            </a:ln>
          </p:spPr>
          <p:txBody>
            <a:bodyPr anchor="t" anchorCtr="0"/>
            <a:p>
              <a:endParaRPr lang="en-US" altLang="zh-CN" dirty="0">
                <a:latin typeface="Arial" panose="020B0604020202020204" pitchFamily="34" charset="0"/>
              </a:endParaRPr>
            </a:p>
          </p:txBody>
        </p:sp>
        <p:sp>
          <p:nvSpPr>
            <p:cNvPr id="225319" name="Oval 40"/>
            <p:cNvSpPr/>
            <p:nvPr/>
          </p:nvSpPr>
          <p:spPr>
            <a:xfrm rot="-2609711" flipH="1">
              <a:off x="4257" y="932"/>
              <a:ext cx="94" cy="94"/>
            </a:xfrm>
            <a:prstGeom prst="ellipse">
              <a:avLst/>
            </a:prstGeom>
            <a:solidFill>
              <a:srgbClr val="000000"/>
            </a:solidFill>
            <a:ln w="9525" cap="flat" cmpd="sng">
              <a:solidFill>
                <a:srgbClr val="000000"/>
              </a:solidFill>
              <a:prstDash val="solid"/>
              <a:round/>
              <a:headEnd type="none" w="med" len="med"/>
              <a:tailEnd type="none" w="med" len="med"/>
            </a:ln>
          </p:spPr>
          <p:txBody>
            <a:bodyPr anchor="t" anchorCtr="0"/>
            <a:p>
              <a:endParaRPr lang="en-US" altLang="zh-CN" dirty="0">
                <a:latin typeface="Arial" panose="020B0604020202020204" pitchFamily="34" charset="0"/>
              </a:endParaRPr>
            </a:p>
          </p:txBody>
        </p:sp>
        <p:sp>
          <p:nvSpPr>
            <p:cNvPr id="225320" name="Text Box 41"/>
            <p:cNvSpPr txBox="1"/>
            <p:nvPr/>
          </p:nvSpPr>
          <p:spPr>
            <a:xfrm>
              <a:off x="4297" y="1169"/>
              <a:ext cx="928" cy="297"/>
            </a:xfrm>
            <a:prstGeom prst="rect">
              <a:avLst/>
            </a:prstGeom>
            <a:noFill/>
            <a:ln w="9525">
              <a:noFill/>
            </a:ln>
          </p:spPr>
          <p:txBody>
            <a:bodyPr anchor="t" anchorCtr="0"/>
            <a:p>
              <a:r>
                <a:rPr lang="en-US" altLang="zh-CN">
                  <a:latin typeface="Arial" panose="020B0604020202020204" pitchFamily="34" charset="0"/>
                </a:rPr>
                <a:t>observer</a:t>
              </a:r>
              <a:endParaRPr lang="en-US" altLang="zh-CN">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页脚占位符 3"/>
          <p:cNvSpPr>
            <a:spLocks noGrp="1"/>
          </p:cNvSpPr>
          <p:nvPr>
            <p:ph type="ftr" sz="quarter" idx="10"/>
          </p:nvPr>
        </p:nvSpPr>
        <p:spPr>
          <a:noFill/>
        </p:spPr>
        <p:txBody>
          <a:bodyPr/>
          <a:lstStyle/>
          <a:p>
            <a:r>
              <a:rPr lang="en-US" altLang="zh-CN"/>
              <a:t>P. Lovatt OIC 2008</a:t>
            </a:r>
            <a:endParaRPr lang="en-US" altLang="zh-CN"/>
          </a:p>
        </p:txBody>
      </p:sp>
      <p:sp>
        <p:nvSpPr>
          <p:cNvPr id="38915" name="灯片编号占位符 4"/>
          <p:cNvSpPr>
            <a:spLocks noGrp="1"/>
          </p:cNvSpPr>
          <p:nvPr>
            <p:ph type="sldNum" sz="quarter" idx="11"/>
          </p:nvPr>
        </p:nvSpPr>
        <p:spPr>
          <a:noFill/>
        </p:spPr>
        <p:txBody>
          <a:bodyPr/>
          <a:lstStyle/>
          <a:p>
            <a:fld id="{35F5F061-AC3F-4F8D-9522-93C8D913AD44}" type="slidenum">
              <a:rPr lang="en-US" altLang="zh-CN"/>
            </a:fld>
            <a:r>
              <a:rPr lang="en-US" altLang="zh-CN"/>
              <a:t>/89</a:t>
            </a:r>
            <a:endParaRPr lang="en-US" altLang="zh-CN"/>
          </a:p>
        </p:txBody>
      </p:sp>
      <p:sp>
        <p:nvSpPr>
          <p:cNvPr id="38916" name="Rectangle 2"/>
          <p:cNvSpPr>
            <a:spLocks noGrp="1" noChangeArrowheads="1"/>
          </p:cNvSpPr>
          <p:nvPr>
            <p:ph type="title"/>
          </p:nvPr>
        </p:nvSpPr>
        <p:spPr>
          <a:xfrm>
            <a:off x="457200" y="274638"/>
            <a:ext cx="7942263" cy="1143000"/>
          </a:xfrm>
        </p:spPr>
        <p:txBody>
          <a:bodyPr/>
          <a:lstStyle/>
          <a:p>
            <a:pPr algn="r" eaLnBrk="1" hangingPunct="1"/>
            <a:r>
              <a:rPr lang="en-GB" altLang="zh-CN" smtClean="0">
                <a:ea typeface="宋体" panose="02010600030101010101" charset="-122"/>
              </a:rPr>
              <a:t>Refraction</a:t>
            </a:r>
            <a:endParaRPr lang="en-US" altLang="zh-CN" smtClean="0">
              <a:ea typeface="宋体" panose="02010600030101010101" charset="-122"/>
            </a:endParaRPr>
          </a:p>
        </p:txBody>
      </p:sp>
      <p:sp>
        <p:nvSpPr>
          <p:cNvPr id="38917" name="Rectangle 3"/>
          <p:cNvSpPr>
            <a:spLocks noGrp="1" noChangeArrowheads="1"/>
          </p:cNvSpPr>
          <p:nvPr>
            <p:ph type="body" idx="1"/>
          </p:nvPr>
        </p:nvSpPr>
        <p:spPr>
          <a:xfrm>
            <a:off x="5821363" y="1600200"/>
            <a:ext cx="2865437" cy="4525963"/>
          </a:xfrm>
        </p:spPr>
        <p:txBody>
          <a:bodyPr/>
          <a:lstStyle/>
          <a:p>
            <a:pPr marL="0" indent="0" eaLnBrk="1" hangingPunct="1">
              <a:buFontTx/>
              <a:buNone/>
            </a:pPr>
            <a:r>
              <a:rPr lang="en-GB" altLang="zh-CN" smtClean="0">
                <a:ea typeface="宋体" panose="02010600030101010101" charset="-122"/>
              </a:rPr>
              <a:t>A straw in water viewed from air.</a:t>
            </a:r>
            <a:endParaRPr lang="en-US" altLang="zh-CN" smtClean="0">
              <a:ea typeface="宋体" panose="02010600030101010101" charset="-122"/>
            </a:endParaRPr>
          </a:p>
        </p:txBody>
      </p:sp>
      <p:pic>
        <p:nvPicPr>
          <p:cNvPr id="38918" name="Picture 5" descr="Image:Refraction-with-soda-straw.jpg">
            <a:hlinkClick r:id="rId1"/>
          </p:cNvPr>
          <p:cNvPicPr>
            <a:picLocks noChangeAspect="1" noChangeArrowheads="1"/>
          </p:cNvPicPr>
          <p:nvPr/>
        </p:nvPicPr>
        <p:blipFill>
          <a:blip r:embed="rId2" cstate="print"/>
          <a:srcRect l="6723"/>
          <a:stretch>
            <a:fillRect/>
          </a:stretch>
        </p:blipFill>
        <p:spPr bwMode="auto">
          <a:xfrm>
            <a:off x="0" y="0"/>
            <a:ext cx="5629275" cy="6858000"/>
          </a:xfrm>
          <a:prstGeom prst="rect">
            <a:avLst/>
          </a:prstGeom>
          <a:noFill/>
          <a:ln w="9525">
            <a:noFill/>
            <a:miter lim="800000"/>
            <a:headEnd/>
            <a:tailEnd/>
          </a:ln>
        </p:spPr>
      </p:pic>
      <p:pic>
        <p:nvPicPr>
          <p:cNvPr id="38919" name="Picture 7" descr="Image:Pencil in a bowl of water.png">
            <a:hlinkClick r:id="rId3"/>
          </p:cNvPr>
          <p:cNvPicPr>
            <a:picLocks noChangeAspect="1" noChangeArrowheads="1"/>
          </p:cNvPicPr>
          <p:nvPr/>
        </p:nvPicPr>
        <p:blipFill>
          <a:blip r:embed="rId4" cstate="print"/>
          <a:srcRect r="3291"/>
          <a:stretch>
            <a:fillRect/>
          </a:stretch>
        </p:blipFill>
        <p:spPr bwMode="auto">
          <a:xfrm>
            <a:off x="5765800" y="3557588"/>
            <a:ext cx="3378200" cy="2214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25"/>
          <p:cNvPicPr>
            <a:picLocks noChangeAspect="1" noChangeArrowheads="1"/>
          </p:cNvPicPr>
          <p:nvPr/>
        </p:nvPicPr>
        <p:blipFill>
          <a:blip r:embed="rId1" cstate="print"/>
          <a:srcRect b="10146"/>
          <a:stretch>
            <a:fillRect/>
          </a:stretch>
        </p:blipFill>
        <p:spPr bwMode="auto">
          <a:xfrm>
            <a:off x="1106488" y="1139825"/>
            <a:ext cx="6451600" cy="4003675"/>
          </a:xfrm>
          <a:prstGeom prst="rect">
            <a:avLst/>
          </a:prstGeom>
          <a:noFill/>
          <a:ln w="9525">
            <a:noFill/>
            <a:miter lim="800000"/>
            <a:headEnd/>
            <a:tailEnd/>
          </a:ln>
        </p:spPr>
      </p:pic>
      <p:sp>
        <p:nvSpPr>
          <p:cNvPr id="35845" name="Rectangle 2"/>
          <p:cNvSpPr>
            <a:spLocks noGrp="1" noChangeArrowheads="1"/>
          </p:cNvSpPr>
          <p:nvPr>
            <p:ph type="title"/>
          </p:nvPr>
        </p:nvSpPr>
        <p:spPr/>
        <p:txBody>
          <a:bodyPr/>
          <a:lstStyle/>
          <a:p>
            <a:pPr eaLnBrk="1" hangingPunct="1"/>
            <a:r>
              <a:rPr lang="en-GB" altLang="zh-CN" smtClean="0">
                <a:ea typeface="宋体" panose="02010600030101010101" charset="-122"/>
              </a:rPr>
              <a:t>Refraction and the fish</a:t>
            </a:r>
            <a:endParaRPr lang="en-US" altLang="zh-CN" smtClean="0">
              <a:ea typeface="宋体" panose="02010600030101010101" charset="-122"/>
            </a:endParaRPr>
          </a:p>
        </p:txBody>
      </p:sp>
      <p:sp>
        <p:nvSpPr>
          <p:cNvPr id="35846" name="Rectangle 3"/>
          <p:cNvSpPr>
            <a:spLocks noGrp="1" noChangeArrowheads="1"/>
          </p:cNvSpPr>
          <p:nvPr>
            <p:ph idx="1"/>
          </p:nvPr>
        </p:nvSpPr>
        <p:spPr>
          <a:xfrm>
            <a:off x="3989070" y="617220"/>
            <a:ext cx="4857115" cy="4526280"/>
          </a:xfrm>
        </p:spPr>
        <p:txBody>
          <a:bodyPr>
            <a:normAutofit lnSpcReduction="10000"/>
          </a:bodyPr>
          <a:lstStyle/>
          <a:p>
            <a:pPr marL="0" indent="0" eaLnBrk="1" hangingPunct="1">
              <a:lnSpc>
                <a:spcPct val="80000"/>
              </a:lnSpc>
              <a:buFontTx/>
              <a:buNone/>
            </a:pPr>
            <a:r>
              <a:rPr lang="en-GB" altLang="zh-CN" sz="2400" smtClean="0">
                <a:ea typeface="宋体" panose="02010600030101010101" charset="-122"/>
              </a:rPr>
              <a:t>The fish appears closer to the surface that it really is.  </a:t>
            </a:r>
            <a:br>
              <a:rPr lang="en-GB" altLang="zh-CN" sz="2400" smtClean="0">
                <a:ea typeface="宋体" panose="02010600030101010101" charset="-122"/>
              </a:rPr>
            </a:br>
            <a:r>
              <a:rPr lang="en-GB" altLang="zh-CN" sz="2400" smtClean="0">
                <a:ea typeface="宋体" panose="02010600030101010101" charset="-122"/>
              </a:rPr>
              <a:t>In the same way, swimming pools can appear shallower (less deep) than they really are.</a:t>
            </a:r>
            <a:endParaRPr lang="en-US" altLang="zh-CN" sz="2400" smtClean="0">
              <a:ea typeface="宋体" panose="02010600030101010101" charset="-122"/>
            </a:endParaRPr>
          </a:p>
        </p:txBody>
      </p:sp>
      <p:grpSp>
        <p:nvGrpSpPr>
          <p:cNvPr id="2" name="Group 10"/>
          <p:cNvGrpSpPr/>
          <p:nvPr/>
        </p:nvGrpSpPr>
        <p:grpSpPr bwMode="auto">
          <a:xfrm>
            <a:off x="2165350" y="1620838"/>
            <a:ext cx="4478338" cy="2746375"/>
            <a:chOff x="1455" y="1031"/>
            <a:chExt cx="2750" cy="1639"/>
          </a:xfrm>
        </p:grpSpPr>
        <p:sp>
          <p:nvSpPr>
            <p:cNvPr id="35854" name="Line 6"/>
            <p:cNvSpPr>
              <a:spLocks noChangeShapeType="1"/>
            </p:cNvSpPr>
            <p:nvPr/>
          </p:nvSpPr>
          <p:spPr bwMode="auto">
            <a:xfrm>
              <a:off x="1455" y="1031"/>
              <a:ext cx="2102" cy="950"/>
            </a:xfrm>
            <a:prstGeom prst="line">
              <a:avLst/>
            </a:prstGeom>
            <a:noFill/>
            <a:ln w="47625">
              <a:solidFill>
                <a:srgbClr val="FF0000"/>
              </a:solidFill>
              <a:round/>
            </a:ln>
          </p:spPr>
          <p:txBody>
            <a:bodyPr/>
            <a:lstStyle/>
            <a:p>
              <a:endParaRPr lang="zh-CN" altLang="en-US"/>
            </a:p>
          </p:txBody>
        </p:sp>
        <p:sp>
          <p:nvSpPr>
            <p:cNvPr id="35855" name="Line 7"/>
            <p:cNvSpPr>
              <a:spLocks noChangeShapeType="1"/>
            </p:cNvSpPr>
            <p:nvPr/>
          </p:nvSpPr>
          <p:spPr bwMode="auto">
            <a:xfrm>
              <a:off x="3538" y="1973"/>
              <a:ext cx="667" cy="697"/>
            </a:xfrm>
            <a:prstGeom prst="line">
              <a:avLst/>
            </a:prstGeom>
            <a:noFill/>
            <a:ln w="47625">
              <a:solidFill>
                <a:srgbClr val="FF0000"/>
              </a:solidFill>
              <a:round/>
              <a:tailEnd type="triangle" w="med" len="med"/>
            </a:ln>
          </p:spPr>
          <p:txBody>
            <a:bodyPr/>
            <a:lstStyle/>
            <a:p>
              <a:endParaRPr lang="zh-CN" altLang="en-US"/>
            </a:p>
          </p:txBody>
        </p:sp>
      </p:grpSp>
      <p:sp>
        <p:nvSpPr>
          <p:cNvPr id="43032" name="Line 24"/>
          <p:cNvSpPr>
            <a:spLocks noChangeShapeType="1"/>
          </p:cNvSpPr>
          <p:nvPr/>
        </p:nvSpPr>
        <p:spPr bwMode="auto">
          <a:xfrm>
            <a:off x="1668463" y="1090613"/>
            <a:ext cx="1331912" cy="644525"/>
          </a:xfrm>
          <a:prstGeom prst="line">
            <a:avLst/>
          </a:prstGeom>
          <a:noFill/>
          <a:ln w="53975">
            <a:solidFill>
              <a:schemeClr val="tx1"/>
            </a:solidFill>
            <a:round/>
            <a:tailEnd type="stealth" w="med" len="med"/>
          </a:ln>
        </p:spPr>
        <p:txBody>
          <a:bodyPr/>
          <a:lstStyle/>
          <a:p>
            <a:endParaRPr lang="zh-CN" altLang="en-US"/>
          </a:p>
        </p:txBody>
      </p:sp>
      <p:grpSp>
        <p:nvGrpSpPr>
          <p:cNvPr id="3" name="Group 29"/>
          <p:cNvGrpSpPr/>
          <p:nvPr/>
        </p:nvGrpSpPr>
        <p:grpSpPr bwMode="auto">
          <a:xfrm>
            <a:off x="5637213" y="3243263"/>
            <a:ext cx="2895600" cy="757237"/>
            <a:chOff x="3551" y="2043"/>
            <a:chExt cx="1824" cy="477"/>
          </a:xfrm>
        </p:grpSpPr>
        <p:grpSp>
          <p:nvGrpSpPr>
            <p:cNvPr id="4" name="Group 28"/>
            <p:cNvGrpSpPr/>
            <p:nvPr/>
          </p:nvGrpSpPr>
          <p:grpSpPr bwMode="auto">
            <a:xfrm>
              <a:off x="3551" y="2043"/>
              <a:ext cx="1115" cy="477"/>
              <a:chOff x="3551" y="2043"/>
              <a:chExt cx="1115" cy="477"/>
            </a:xfrm>
          </p:grpSpPr>
          <p:pic>
            <p:nvPicPr>
              <p:cNvPr id="35852" name="Picture 11"/>
              <p:cNvPicPr>
                <a:picLocks noChangeAspect="1" noChangeArrowheads="1"/>
              </p:cNvPicPr>
              <p:nvPr/>
            </p:nvPicPr>
            <p:blipFill>
              <a:blip r:embed="rId2" cstate="print"/>
              <a:srcRect l="10356"/>
              <a:stretch>
                <a:fillRect/>
              </a:stretch>
            </p:blipFill>
            <p:spPr bwMode="auto">
              <a:xfrm>
                <a:off x="4087" y="2135"/>
                <a:ext cx="579" cy="385"/>
              </a:xfrm>
              <a:prstGeom prst="rect">
                <a:avLst/>
              </a:prstGeom>
              <a:noFill/>
              <a:ln w="9525">
                <a:noFill/>
                <a:miter lim="800000"/>
                <a:headEnd/>
                <a:tailEnd/>
              </a:ln>
            </p:spPr>
          </p:pic>
          <p:sp>
            <p:nvSpPr>
              <p:cNvPr id="35853" name="Line 9"/>
              <p:cNvSpPr>
                <a:spLocks noChangeShapeType="1"/>
              </p:cNvSpPr>
              <p:nvPr/>
            </p:nvSpPr>
            <p:spPr bwMode="auto">
              <a:xfrm>
                <a:off x="3551" y="2043"/>
                <a:ext cx="624" cy="293"/>
              </a:xfrm>
              <a:prstGeom prst="line">
                <a:avLst/>
              </a:prstGeom>
              <a:noFill/>
              <a:ln w="47625">
                <a:solidFill>
                  <a:srgbClr val="FF0000"/>
                </a:solidFill>
                <a:prstDash val="sysDot"/>
                <a:round/>
                <a:tailEnd type="triangle" w="med" len="med"/>
              </a:ln>
            </p:spPr>
            <p:txBody>
              <a:bodyPr/>
              <a:lstStyle/>
              <a:p>
                <a:endParaRPr lang="zh-CN" altLang="en-US"/>
              </a:p>
            </p:txBody>
          </p:sp>
        </p:grpSp>
        <p:pic>
          <p:nvPicPr>
            <p:cNvPr id="35851" name="Picture 26"/>
            <p:cNvPicPr>
              <a:picLocks noChangeAspect="1" noChangeArrowheads="1"/>
            </p:cNvPicPr>
            <p:nvPr/>
          </p:nvPicPr>
          <p:blipFill>
            <a:blip r:embed="rId3" cstate="print"/>
            <a:srcRect/>
            <a:stretch>
              <a:fillRect/>
            </a:stretch>
          </p:blipFill>
          <p:spPr bwMode="auto">
            <a:xfrm>
              <a:off x="4551" y="2132"/>
              <a:ext cx="824" cy="129"/>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par>
                                <p:cTn id="18" presetID="49" presetClass="path" presetSubtype="0" accel="50000" decel="50000" fill="hold" grpId="0" nodeType="withEffect">
                                  <p:stCondLst>
                                    <p:cond delay="0"/>
                                  </p:stCondLst>
                                  <p:childTnLst>
                                    <p:animMotion origin="layout" path="M 1.66667E-6 1.09827E-6 L 0.95017 0.62728 " pathEditMode="relative" rAng="0" ptsTypes="AA">
                                      <p:cBhvr>
                                        <p:cTn id="19" dur="1000" fill="hold"/>
                                        <p:tgtEl>
                                          <p:spTgt spid="43032"/>
                                        </p:tgtEl>
                                        <p:attrNameLst>
                                          <p:attrName>ppt_x</p:attrName>
                                          <p:attrName>ppt_y</p:attrName>
                                        </p:attrNameLst>
                                      </p:cBhvr>
                                      <p:rCtr x="475" y="31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32"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sym typeface="+mn-ea"/>
              </a:rPr>
              <a:t>3</a:t>
            </a:r>
            <a:r>
              <a:rPr lang="en-US" altLang="zh-CN" sz="3200" dirty="0">
                <a:sym typeface="+mn-ea"/>
              </a:rPr>
              <a:t>. </a:t>
            </a:r>
            <a:r>
              <a:rPr lang="en-US" altLang="en-US" sz="3200" dirty="0">
                <a:sym typeface="+mn-ea"/>
              </a:rPr>
              <a:t>Phase</a:t>
            </a:r>
            <a:endParaRPr lang="en-US" altLang="zh-CN" sz="3200" b="1" dirty="0">
              <a:effectLst>
                <a:outerShdw blurRad="38100" dist="38100" dir="2700000" algn="tl">
                  <a:srgbClr val="000000">
                    <a:alpha val="43137"/>
                  </a:srgbClr>
                </a:outerShdw>
              </a:effectLst>
              <a:sym typeface="+mn-ea"/>
            </a:endParaRPr>
          </a:p>
        </p:txBody>
      </p:sp>
      <p:sp>
        <p:nvSpPr>
          <p:cNvPr id="5" name="Rectangle 4"/>
          <p:cNvSpPr/>
          <p:nvPr/>
        </p:nvSpPr>
        <p:spPr>
          <a:xfrm>
            <a:off x="113725" y="4101078"/>
            <a:ext cx="8892480" cy="2676525"/>
          </a:xfrm>
          <a:prstGeom prst="rect">
            <a:avLst/>
          </a:prstGeom>
        </p:spPr>
        <p:txBody>
          <a:bodyPr wrap="square">
            <a:spAutoFit/>
          </a:bodyPr>
          <a:lstStyle/>
          <a:p>
            <a:pPr algn="l"/>
            <a:r>
              <a:rPr lang="en-GB" sz="2400" b="1" dirty="0">
                <a:solidFill>
                  <a:srgbClr val="002060"/>
                </a:solidFill>
                <a:effectLst/>
                <a:sym typeface="+mn-ea"/>
              </a:rPr>
              <a:t>Points </a:t>
            </a:r>
            <a:r>
              <a:rPr lang="en-US" altLang="en-GB" sz="2400" b="1" dirty="0">
                <a:solidFill>
                  <a:srgbClr val="002060"/>
                </a:solidFill>
                <a:effectLst/>
                <a:sym typeface="+mn-ea"/>
              </a:rPr>
              <a:t>that are </a:t>
            </a:r>
            <a:r>
              <a:rPr lang="en-GB" sz="2400" b="1" dirty="0">
                <a:solidFill>
                  <a:srgbClr val="002060"/>
                </a:solidFill>
                <a:effectLst/>
                <a:sym typeface="+mn-ea"/>
              </a:rPr>
              <a:t>a whole number of wavelengths apart are in phase.  </a:t>
            </a:r>
            <a:r>
              <a:rPr lang="en-US" altLang="en-GB" sz="2400" b="1" dirty="0">
                <a:solidFill>
                  <a:srgbClr val="002060"/>
                </a:solidFill>
                <a:effectLst/>
                <a:sym typeface="+mn-ea"/>
              </a:rPr>
              <a:t>(They have the same amplitude and they are moving in the same direction.)</a:t>
            </a:r>
            <a:endParaRPr lang="en-US" altLang="en-GB" sz="2400" b="1" dirty="0">
              <a:solidFill>
                <a:srgbClr val="002060"/>
              </a:solidFill>
              <a:effectLst/>
              <a:sym typeface="+mn-ea"/>
            </a:endParaRPr>
          </a:p>
          <a:p>
            <a:pPr algn="l"/>
            <a:endParaRPr lang="en-US" altLang="en-US" sz="2400" b="1" i="1" dirty="0">
              <a:effectLst/>
              <a:sym typeface="+mn-ea"/>
            </a:endParaRPr>
          </a:p>
          <a:p>
            <a:pPr algn="l"/>
            <a:r>
              <a:rPr lang="en-US" altLang="en-US" sz="2400" b="1" i="1" dirty="0">
                <a:effectLst/>
                <a:sym typeface="+mn-ea"/>
              </a:rPr>
              <a:t>A and B are in phase (there is a phase difference of 360</a:t>
            </a:r>
            <a:r>
              <a:rPr lang="en-US" altLang="en-US" sz="2400" b="1" i="1" baseline="30000" dirty="0">
                <a:effectLst/>
                <a:sym typeface="+mn-ea"/>
              </a:rPr>
              <a:t>0</a:t>
            </a:r>
            <a:r>
              <a:rPr lang="en-US" altLang="en-US" sz="2400" b="1" i="1" dirty="0">
                <a:effectLst/>
                <a:sym typeface="+mn-ea"/>
              </a:rPr>
              <a:t>)</a:t>
            </a:r>
            <a:endParaRPr lang="en-US" altLang="en-US" sz="2400" b="1" i="1" dirty="0">
              <a:effectLst/>
              <a:sym typeface="+mn-ea"/>
            </a:endParaRPr>
          </a:p>
          <a:p>
            <a:pPr algn="l"/>
            <a:r>
              <a:rPr lang="en-US" altLang="en-US" sz="2400" b="1" i="1" dirty="0">
                <a:effectLst/>
                <a:sym typeface="+mn-ea"/>
              </a:rPr>
              <a:t>C and D are in phase (there is a phase difference of 720</a:t>
            </a:r>
            <a:r>
              <a:rPr lang="en-US" altLang="en-US" sz="2400" b="1" i="1" baseline="30000" dirty="0">
                <a:effectLst/>
                <a:sym typeface="+mn-ea"/>
              </a:rPr>
              <a:t>0</a:t>
            </a:r>
            <a:r>
              <a:rPr lang="en-US" altLang="en-US" sz="2400" b="1" i="1" dirty="0">
                <a:effectLst/>
                <a:sym typeface="+mn-ea"/>
              </a:rPr>
              <a:t>)</a:t>
            </a:r>
            <a:endParaRPr lang="en-US" altLang="en-US" sz="2400" b="1" i="1" dirty="0">
              <a:effectLst/>
              <a:sym typeface="+mn-ea"/>
            </a:endParaRPr>
          </a:p>
          <a:p>
            <a:pPr algn="l"/>
            <a:r>
              <a:rPr lang="en-US" altLang="en-US" sz="2400" b="1" i="1" dirty="0">
                <a:effectLst/>
                <a:sym typeface="+mn-ea"/>
              </a:rPr>
              <a:t>B and D are not in phase (phase difference = 270</a:t>
            </a:r>
            <a:r>
              <a:rPr lang="en-US" altLang="en-US" sz="2400" b="1" i="1" baseline="30000" dirty="0">
                <a:effectLst/>
                <a:sym typeface="+mn-ea"/>
              </a:rPr>
              <a:t>0</a:t>
            </a:r>
            <a:r>
              <a:rPr lang="en-US" altLang="en-US" sz="2400" b="1" i="1" dirty="0">
                <a:effectLst/>
                <a:sym typeface="+mn-ea"/>
              </a:rPr>
              <a:t>)</a:t>
            </a:r>
            <a:endParaRPr lang="en-US" altLang="en-US" sz="2400" b="1" i="1" dirty="0">
              <a:effectLst/>
              <a:sym typeface="+mn-ea"/>
            </a:endParaRPr>
          </a:p>
        </p:txBody>
      </p:sp>
      <p:pic>
        <p:nvPicPr>
          <p:cNvPr id="12" name="Picture 11"/>
          <p:cNvPicPr>
            <a:picLocks noChangeAspect="1"/>
          </p:cNvPicPr>
          <p:nvPr/>
        </p:nvPicPr>
        <p:blipFill>
          <a:blip r:embed="rId1"/>
          <a:stretch>
            <a:fillRect/>
          </a:stretch>
        </p:blipFill>
        <p:spPr>
          <a:xfrm>
            <a:off x="139065" y="530860"/>
            <a:ext cx="8889365" cy="3311525"/>
          </a:xfrm>
          <a:prstGeom prst="rect">
            <a:avLst/>
          </a:prstGeom>
        </p:spPr>
      </p:pic>
      <p:sp>
        <p:nvSpPr>
          <p:cNvPr id="13" name="Right Arrow 12"/>
          <p:cNvSpPr/>
          <p:nvPr/>
        </p:nvSpPr>
        <p:spPr>
          <a:xfrm rot="18360000">
            <a:off x="278765" y="146494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4" name="Right Arrow 13"/>
          <p:cNvSpPr/>
          <p:nvPr/>
        </p:nvSpPr>
        <p:spPr>
          <a:xfrm>
            <a:off x="850900" y="852170"/>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5" name="Right Arrow 14"/>
          <p:cNvSpPr/>
          <p:nvPr/>
        </p:nvSpPr>
        <p:spPr>
          <a:xfrm rot="3660000">
            <a:off x="1675765" y="186626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6" name="Right Arrow 15"/>
          <p:cNvSpPr/>
          <p:nvPr/>
        </p:nvSpPr>
        <p:spPr>
          <a:xfrm>
            <a:off x="2608580" y="3360420"/>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7" name="Right Arrow 16"/>
          <p:cNvSpPr/>
          <p:nvPr/>
        </p:nvSpPr>
        <p:spPr>
          <a:xfrm>
            <a:off x="4313555" y="73342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 name="Right Arrow 17"/>
          <p:cNvSpPr/>
          <p:nvPr/>
        </p:nvSpPr>
        <p:spPr>
          <a:xfrm>
            <a:off x="6057900" y="3360420"/>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 name="Right Arrow 18"/>
          <p:cNvSpPr/>
          <p:nvPr/>
        </p:nvSpPr>
        <p:spPr>
          <a:xfrm>
            <a:off x="7746365" y="73342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0" name="Right Arrow 19"/>
          <p:cNvSpPr/>
          <p:nvPr/>
        </p:nvSpPr>
        <p:spPr>
          <a:xfrm rot="3660000">
            <a:off x="5121910" y="186753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1" name="Right Arrow 20"/>
          <p:cNvSpPr/>
          <p:nvPr/>
        </p:nvSpPr>
        <p:spPr>
          <a:xfrm rot="7320000" flipH="1" flipV="1">
            <a:off x="3488055" y="186626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2" name="Right Arrow 21"/>
          <p:cNvSpPr/>
          <p:nvPr/>
        </p:nvSpPr>
        <p:spPr>
          <a:xfrm rot="7320000" flipH="1" flipV="1">
            <a:off x="6948805" y="1864995"/>
            <a:ext cx="516890" cy="33147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6" name="Text Box 35"/>
          <p:cNvSpPr txBox="1"/>
          <p:nvPr/>
        </p:nvSpPr>
        <p:spPr>
          <a:xfrm>
            <a:off x="850900" y="1454785"/>
            <a:ext cx="721995" cy="645160"/>
          </a:xfrm>
          <a:prstGeom prst="rect">
            <a:avLst/>
          </a:prstGeom>
          <a:noFill/>
        </p:spPr>
        <p:txBody>
          <a:bodyPr wrap="square" rtlCol="0">
            <a:spAutoFit/>
          </a:bodyPr>
          <a:p>
            <a:r>
              <a:rPr lang="en-US" altLang="en-US" sz="3600" b="1">
                <a:solidFill>
                  <a:srgbClr val="FF0000"/>
                </a:solidFill>
              </a:rPr>
              <a:t>A</a:t>
            </a:r>
            <a:endParaRPr lang="en-US" altLang="en-US" sz="3600" b="1">
              <a:solidFill>
                <a:srgbClr val="FF0000"/>
              </a:solidFill>
            </a:endParaRPr>
          </a:p>
        </p:txBody>
      </p:sp>
      <p:sp>
        <p:nvSpPr>
          <p:cNvPr id="37" name="Text Box 36"/>
          <p:cNvSpPr txBox="1"/>
          <p:nvPr/>
        </p:nvSpPr>
        <p:spPr>
          <a:xfrm>
            <a:off x="4313555" y="1454785"/>
            <a:ext cx="721995" cy="645160"/>
          </a:xfrm>
          <a:prstGeom prst="rect">
            <a:avLst/>
          </a:prstGeom>
          <a:noFill/>
        </p:spPr>
        <p:txBody>
          <a:bodyPr wrap="square" rtlCol="0">
            <a:spAutoFit/>
          </a:bodyPr>
          <a:p>
            <a:r>
              <a:rPr lang="en-US" altLang="en-US" sz="3600" b="1">
                <a:solidFill>
                  <a:srgbClr val="FF0000"/>
                </a:solidFill>
              </a:rPr>
              <a:t>B</a:t>
            </a:r>
            <a:endParaRPr lang="en-US" altLang="en-US" sz="3600" b="1">
              <a:solidFill>
                <a:srgbClr val="FF0000"/>
              </a:solidFill>
            </a:endParaRPr>
          </a:p>
        </p:txBody>
      </p:sp>
      <p:grpSp>
        <p:nvGrpSpPr>
          <p:cNvPr id="23" name="Group 22"/>
          <p:cNvGrpSpPr/>
          <p:nvPr/>
        </p:nvGrpSpPr>
        <p:grpSpPr>
          <a:xfrm>
            <a:off x="1112520" y="530860"/>
            <a:ext cx="3465830" cy="961390"/>
            <a:chOff x="1752" y="836"/>
            <a:chExt cx="5458" cy="1514"/>
          </a:xfrm>
        </p:grpSpPr>
        <p:cxnSp>
          <p:nvCxnSpPr>
            <p:cNvPr id="6" name="Straight Connector 5"/>
            <p:cNvCxnSpPr/>
            <p:nvPr/>
          </p:nvCxnSpPr>
          <p:spPr>
            <a:xfrm>
              <a:off x="1752" y="89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7190" y="83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931" y="1613"/>
              <a:ext cx="5161" cy="0"/>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 name="Text Box 10"/>
            <p:cNvSpPr txBox="1"/>
            <p:nvPr/>
          </p:nvSpPr>
          <p:spPr>
            <a:xfrm>
              <a:off x="3965" y="836"/>
              <a:ext cx="957" cy="822"/>
            </a:xfrm>
            <a:prstGeom prst="rect">
              <a:avLst/>
            </a:prstGeom>
            <a:noFill/>
          </p:spPr>
          <p:txBody>
            <a:bodyPr wrap="square" rtlCol="0">
              <a:spAutoFit/>
            </a:bodyPr>
            <a:p>
              <a:r>
                <a:rPr lang="en-US" sz="2800" b="1"/>
                <a:t>λ</a:t>
              </a:r>
              <a:endParaRPr lang="en-US" sz="2800" b="1"/>
            </a:p>
          </p:txBody>
        </p:sp>
      </p:grpSp>
      <p:grpSp>
        <p:nvGrpSpPr>
          <p:cNvPr id="24" name="Group 23"/>
          <p:cNvGrpSpPr/>
          <p:nvPr/>
        </p:nvGrpSpPr>
        <p:grpSpPr>
          <a:xfrm>
            <a:off x="2850515" y="3045460"/>
            <a:ext cx="3465830" cy="961390"/>
            <a:chOff x="1752" y="836"/>
            <a:chExt cx="5458" cy="1514"/>
          </a:xfrm>
        </p:grpSpPr>
        <p:cxnSp>
          <p:nvCxnSpPr>
            <p:cNvPr id="25" name="Straight Connector 24"/>
            <p:cNvCxnSpPr/>
            <p:nvPr/>
          </p:nvCxnSpPr>
          <p:spPr>
            <a:xfrm>
              <a:off x="1752" y="89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190" y="83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1931" y="1613"/>
              <a:ext cx="5161" cy="0"/>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8" name="Text Box 27"/>
            <p:cNvSpPr txBox="1"/>
            <p:nvPr/>
          </p:nvSpPr>
          <p:spPr>
            <a:xfrm>
              <a:off x="3965" y="836"/>
              <a:ext cx="957" cy="822"/>
            </a:xfrm>
            <a:prstGeom prst="rect">
              <a:avLst/>
            </a:prstGeom>
            <a:noFill/>
          </p:spPr>
          <p:txBody>
            <a:bodyPr wrap="square" rtlCol="0">
              <a:spAutoFit/>
            </a:bodyPr>
            <a:p>
              <a:r>
                <a:rPr lang="en-US" sz="2800" b="1"/>
                <a:t>λ</a:t>
              </a:r>
              <a:endParaRPr lang="en-US" sz="2800" b="1"/>
            </a:p>
          </p:txBody>
        </p:sp>
      </p:grpSp>
      <p:grpSp>
        <p:nvGrpSpPr>
          <p:cNvPr id="29" name="Group 28"/>
          <p:cNvGrpSpPr/>
          <p:nvPr/>
        </p:nvGrpSpPr>
        <p:grpSpPr>
          <a:xfrm>
            <a:off x="5415280" y="1724025"/>
            <a:ext cx="3465830" cy="961390"/>
            <a:chOff x="1752" y="836"/>
            <a:chExt cx="5458" cy="1514"/>
          </a:xfrm>
        </p:grpSpPr>
        <p:cxnSp>
          <p:nvCxnSpPr>
            <p:cNvPr id="30" name="Straight Connector 29"/>
            <p:cNvCxnSpPr/>
            <p:nvPr/>
          </p:nvCxnSpPr>
          <p:spPr>
            <a:xfrm>
              <a:off x="1752" y="89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7190" y="836"/>
              <a:ext cx="20" cy="14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931" y="1613"/>
              <a:ext cx="5161" cy="0"/>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3" name="Text Box 32"/>
            <p:cNvSpPr txBox="1"/>
            <p:nvPr/>
          </p:nvSpPr>
          <p:spPr>
            <a:xfrm>
              <a:off x="3965" y="836"/>
              <a:ext cx="957" cy="822"/>
            </a:xfrm>
            <a:prstGeom prst="rect">
              <a:avLst/>
            </a:prstGeom>
            <a:noFill/>
          </p:spPr>
          <p:txBody>
            <a:bodyPr wrap="square" rtlCol="0">
              <a:spAutoFit/>
            </a:bodyPr>
            <a:p>
              <a:r>
                <a:rPr lang="en-US" sz="2800" b="1"/>
                <a:t>λ</a:t>
              </a:r>
              <a:endParaRPr lang="en-US" sz="2800" b="1"/>
            </a:p>
          </p:txBody>
        </p:sp>
      </p:grpSp>
      <p:sp>
        <p:nvSpPr>
          <p:cNvPr id="3" name="Text Box 2"/>
          <p:cNvSpPr txBox="1"/>
          <p:nvPr/>
        </p:nvSpPr>
        <p:spPr>
          <a:xfrm>
            <a:off x="19685" y="2338070"/>
            <a:ext cx="721995" cy="645160"/>
          </a:xfrm>
          <a:prstGeom prst="rect">
            <a:avLst/>
          </a:prstGeom>
          <a:noFill/>
        </p:spPr>
        <p:txBody>
          <a:bodyPr wrap="square" rtlCol="0">
            <a:spAutoFit/>
          </a:bodyPr>
          <a:p>
            <a:r>
              <a:rPr lang="en-US" altLang="en-US" sz="3600" b="1">
                <a:solidFill>
                  <a:srgbClr val="FF0000"/>
                </a:solidFill>
              </a:rPr>
              <a:t>C</a:t>
            </a:r>
            <a:endParaRPr lang="en-US" altLang="en-US" sz="3600" b="1">
              <a:solidFill>
                <a:srgbClr val="FF0000"/>
              </a:solidFill>
            </a:endParaRPr>
          </a:p>
        </p:txBody>
      </p:sp>
      <p:sp>
        <p:nvSpPr>
          <p:cNvPr id="4" name="Text Box 3"/>
          <p:cNvSpPr txBox="1"/>
          <p:nvPr/>
        </p:nvSpPr>
        <p:spPr>
          <a:xfrm>
            <a:off x="7024370" y="2339340"/>
            <a:ext cx="721995" cy="645160"/>
          </a:xfrm>
          <a:prstGeom prst="rect">
            <a:avLst/>
          </a:prstGeom>
          <a:noFill/>
        </p:spPr>
        <p:txBody>
          <a:bodyPr wrap="square" rtlCol="0">
            <a:spAutoFit/>
          </a:bodyPr>
          <a:p>
            <a:r>
              <a:rPr lang="en-US" altLang="en-US" sz="3600" b="1">
                <a:solidFill>
                  <a:srgbClr val="FF0000"/>
                </a:solidFill>
              </a:rPr>
              <a:t>D</a:t>
            </a:r>
            <a:endParaRPr lang="en-US" altLang="en-US" sz="3600" b="1">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4" grpId="0" bldLvl="0" animBg="1"/>
      <p:bldP spid="15" grpId="0" bldLvl="0" animBg="1"/>
      <p:bldP spid="16" grpId="0" bldLvl="0" animBg="1"/>
      <p:bldP spid="21" grpId="0" bldLvl="0" animBg="1"/>
      <p:bldP spid="17" grpId="0" bldLvl="0" animBg="1"/>
      <p:bldP spid="20" grpId="0" bldLvl="0" animBg="1"/>
      <p:bldP spid="22" grpId="0" bldLvl="0" animBg="1"/>
      <p:bldP spid="19" grpId="0" bldLvl="0" animBg="1"/>
      <p:bldP spid="18" grpId="0" bldLvl="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945"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Mirages</a:t>
            </a:r>
            <a:endParaRPr lang="en-US" altLang="en-US" sz="6600" kern="1200" baseline="0" dirty="0">
              <a:latin typeface="+mj-lt"/>
              <a:ea typeface="+mj-ea"/>
              <a:cs typeface="+mj-cs"/>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页脚占位符 3"/>
          <p:cNvSpPr>
            <a:spLocks noGrp="1"/>
          </p:cNvSpPr>
          <p:nvPr>
            <p:ph type="ftr" sz="quarter" idx="11"/>
          </p:nvPr>
        </p:nvSpPr>
        <p:spPr>
          <a:noFill/>
        </p:spPr>
        <p:txBody>
          <a:bodyPr/>
          <a:lstStyle/>
          <a:p>
            <a:r>
              <a:rPr lang="en-US" altLang="zh-CN"/>
              <a:t>P. Lovatt OIC 2008</a:t>
            </a:r>
            <a:endParaRPr lang="en-US" altLang="zh-CN"/>
          </a:p>
        </p:txBody>
      </p:sp>
      <p:sp>
        <p:nvSpPr>
          <p:cNvPr id="4" name="Content Placeholder 3"/>
          <p:cNvSpPr>
            <a:spLocks noGrp="1"/>
          </p:cNvSpPr>
          <p:nvPr>
            <p:ph idx="1"/>
          </p:nvPr>
        </p:nvSpPr>
        <p:spPr/>
        <p:txBody>
          <a:bodyPr/>
          <a:p>
            <a:endParaRPr lang="en-US"/>
          </a:p>
        </p:txBody>
      </p:sp>
      <p:sp>
        <p:nvSpPr>
          <p:cNvPr id="49155" name="灯片编号占位符 4"/>
          <p:cNvSpPr>
            <a:spLocks noGrp="1"/>
          </p:cNvSpPr>
          <p:nvPr>
            <p:ph type="sldNum" sz="quarter" idx="12"/>
          </p:nvPr>
        </p:nvSpPr>
        <p:spPr>
          <a:noFill/>
        </p:spPr>
        <p:txBody>
          <a:bodyPr/>
          <a:lstStyle/>
          <a:p>
            <a:fld id="{A0596402-F184-48C6-B6EB-E1C14D46E7AC}" type="slidenum">
              <a:rPr lang="en-US" altLang="zh-CN"/>
            </a:fld>
            <a:r>
              <a:rPr lang="en-US" altLang="zh-CN"/>
              <a:t>/89</a:t>
            </a:r>
            <a:endParaRPr lang="en-US" altLang="zh-CN"/>
          </a:p>
        </p:txBody>
      </p:sp>
      <p:pic>
        <p:nvPicPr>
          <p:cNvPr id="49156" name="Picture 5" descr="104842"/>
          <p:cNvPicPr>
            <a:picLocks noChangeAspect="1" noChangeArrowheads="1"/>
          </p:cNvPicPr>
          <p:nvPr/>
        </p:nvPicPr>
        <p:blipFill>
          <a:blip r:embed="rId1" cstate="print"/>
          <a:srcRect l="8160" r="12025"/>
          <a:stretch>
            <a:fillRect/>
          </a:stretch>
        </p:blipFill>
        <p:spPr bwMode="auto">
          <a:xfrm>
            <a:off x="0" y="0"/>
            <a:ext cx="9144000" cy="6858000"/>
          </a:xfrm>
          <a:prstGeom prst="rect">
            <a:avLst/>
          </a:prstGeom>
          <a:noFill/>
          <a:ln w="9525">
            <a:noFill/>
            <a:miter lim="800000"/>
            <a:headEnd/>
            <a:tailEnd/>
          </a:ln>
        </p:spPr>
      </p:pic>
      <p:sp>
        <p:nvSpPr>
          <p:cNvPr id="49157" name="Rectangle 2"/>
          <p:cNvSpPr>
            <a:spLocks noGrp="1" noChangeArrowheads="1"/>
          </p:cNvSpPr>
          <p:nvPr>
            <p:ph type="title"/>
          </p:nvPr>
        </p:nvSpPr>
        <p:spPr/>
        <p:txBody>
          <a:bodyPr/>
          <a:lstStyle/>
          <a:p>
            <a:pPr eaLnBrk="1" hangingPunct="1"/>
            <a:r>
              <a:rPr lang="en-GB" altLang="zh-CN" smtClean="0">
                <a:solidFill>
                  <a:schemeClr val="bg1"/>
                </a:solidFill>
                <a:ea typeface="宋体" panose="02010600030101010101" charset="-122"/>
              </a:rPr>
              <a:t>The mirage</a:t>
            </a:r>
            <a:endParaRPr lang="en-US" altLang="zh-CN" smtClean="0">
              <a:solidFill>
                <a:schemeClr val="bg1"/>
              </a:solidFill>
              <a:ea typeface="宋体" panose="02010600030101010101" charset="-122"/>
            </a:endParaRPr>
          </a:p>
        </p:txBody>
      </p:sp>
      <p:grpSp>
        <p:nvGrpSpPr>
          <p:cNvPr id="2" name="Group 14"/>
          <p:cNvGrpSpPr/>
          <p:nvPr/>
        </p:nvGrpSpPr>
        <p:grpSpPr bwMode="auto">
          <a:xfrm>
            <a:off x="1552575" y="3178175"/>
            <a:ext cx="5340350" cy="1311275"/>
            <a:chOff x="978" y="2002"/>
            <a:chExt cx="3364" cy="826"/>
          </a:xfrm>
        </p:grpSpPr>
        <p:sp>
          <p:nvSpPr>
            <p:cNvPr id="49163" name="Line 9"/>
            <p:cNvSpPr>
              <a:spLocks noChangeShapeType="1"/>
            </p:cNvSpPr>
            <p:nvPr/>
          </p:nvSpPr>
          <p:spPr bwMode="auto">
            <a:xfrm flipV="1">
              <a:off x="978" y="2220"/>
              <a:ext cx="3364" cy="242"/>
            </a:xfrm>
            <a:prstGeom prst="line">
              <a:avLst/>
            </a:prstGeom>
            <a:noFill/>
            <a:ln w="31750">
              <a:solidFill>
                <a:schemeClr val="bg1"/>
              </a:solidFill>
              <a:prstDash val="dash"/>
              <a:round/>
            </a:ln>
          </p:spPr>
          <p:txBody>
            <a:bodyPr/>
            <a:lstStyle/>
            <a:p>
              <a:endParaRPr lang="zh-CN" altLang="en-US"/>
            </a:p>
          </p:txBody>
        </p:sp>
        <p:sp>
          <p:nvSpPr>
            <p:cNvPr id="49164" name="Text Box 10"/>
            <p:cNvSpPr txBox="1">
              <a:spLocks noChangeArrowheads="1"/>
            </p:cNvSpPr>
            <p:nvPr/>
          </p:nvSpPr>
          <p:spPr bwMode="auto">
            <a:xfrm>
              <a:off x="1177" y="2002"/>
              <a:ext cx="960" cy="826"/>
            </a:xfrm>
            <a:prstGeom prst="rect">
              <a:avLst/>
            </a:prstGeom>
            <a:noFill/>
            <a:ln w="9525">
              <a:noFill/>
              <a:miter lim="800000"/>
            </a:ln>
          </p:spPr>
          <p:txBody>
            <a:bodyPr wrap="none">
              <a:spAutoFit/>
            </a:bodyPr>
            <a:lstStyle/>
            <a:p>
              <a:r>
                <a:rPr lang="en-GB" altLang="zh-CN" sz="2000">
                  <a:solidFill>
                    <a:schemeClr val="bg1"/>
                  </a:solidFill>
                  <a:ea typeface="宋体" panose="02010600030101010101" charset="-122"/>
                </a:rPr>
                <a:t>More dense</a:t>
              </a:r>
              <a:endParaRPr lang="en-GB" altLang="zh-CN" sz="2000">
                <a:solidFill>
                  <a:schemeClr val="bg1"/>
                </a:solidFill>
                <a:ea typeface="宋体" panose="02010600030101010101" charset="-122"/>
              </a:endParaRPr>
            </a:p>
            <a:p>
              <a:endParaRPr lang="en-GB" altLang="zh-CN" sz="2000">
                <a:solidFill>
                  <a:schemeClr val="bg1"/>
                </a:solidFill>
                <a:ea typeface="宋体" panose="02010600030101010101" charset="-122"/>
              </a:endParaRPr>
            </a:p>
            <a:p>
              <a:endParaRPr lang="en-GB" altLang="zh-CN" sz="2000">
                <a:solidFill>
                  <a:schemeClr val="bg1"/>
                </a:solidFill>
                <a:ea typeface="宋体" panose="02010600030101010101" charset="-122"/>
              </a:endParaRPr>
            </a:p>
            <a:p>
              <a:r>
                <a:rPr lang="en-GB" altLang="zh-CN" sz="2000">
                  <a:solidFill>
                    <a:schemeClr val="bg1"/>
                  </a:solidFill>
                  <a:ea typeface="宋体" panose="02010600030101010101" charset="-122"/>
                </a:rPr>
                <a:t>Less dense</a:t>
              </a:r>
              <a:endParaRPr lang="en-GB" altLang="zh-CN" sz="2000">
                <a:solidFill>
                  <a:schemeClr val="bg1"/>
                </a:solidFill>
                <a:ea typeface="宋体" panose="02010600030101010101" charset="-122"/>
              </a:endParaRPr>
            </a:p>
          </p:txBody>
        </p:sp>
      </p:grpSp>
      <p:grpSp>
        <p:nvGrpSpPr>
          <p:cNvPr id="3" name="Group 19"/>
          <p:cNvGrpSpPr/>
          <p:nvPr/>
        </p:nvGrpSpPr>
        <p:grpSpPr bwMode="auto">
          <a:xfrm>
            <a:off x="2901950" y="1947863"/>
            <a:ext cx="2890838" cy="2625725"/>
            <a:chOff x="1828" y="1227"/>
            <a:chExt cx="1821" cy="1654"/>
          </a:xfrm>
        </p:grpSpPr>
        <p:sp>
          <p:nvSpPr>
            <p:cNvPr id="49160" name="Line 16"/>
            <p:cNvSpPr>
              <a:spLocks noChangeShapeType="1"/>
            </p:cNvSpPr>
            <p:nvPr/>
          </p:nvSpPr>
          <p:spPr bwMode="auto">
            <a:xfrm>
              <a:off x="1828" y="1227"/>
              <a:ext cx="635" cy="1127"/>
            </a:xfrm>
            <a:prstGeom prst="line">
              <a:avLst/>
            </a:prstGeom>
            <a:noFill/>
            <a:ln w="38100">
              <a:solidFill>
                <a:srgbClr val="FF0000"/>
              </a:solidFill>
              <a:round/>
              <a:tailEnd type="triangle" w="med" len="med"/>
            </a:ln>
          </p:spPr>
          <p:txBody>
            <a:bodyPr/>
            <a:lstStyle/>
            <a:p>
              <a:endParaRPr lang="zh-CN" altLang="en-US"/>
            </a:p>
          </p:txBody>
        </p:sp>
        <p:sp>
          <p:nvSpPr>
            <p:cNvPr id="49161" name="Line 17"/>
            <p:cNvSpPr>
              <a:spLocks noChangeShapeType="1"/>
            </p:cNvSpPr>
            <p:nvPr/>
          </p:nvSpPr>
          <p:spPr bwMode="auto">
            <a:xfrm>
              <a:off x="2467" y="2365"/>
              <a:ext cx="200" cy="167"/>
            </a:xfrm>
            <a:prstGeom prst="line">
              <a:avLst/>
            </a:prstGeom>
            <a:noFill/>
            <a:ln w="38100">
              <a:solidFill>
                <a:srgbClr val="FF0000"/>
              </a:solidFill>
              <a:round/>
              <a:tailEnd type="triangle" w="med" len="med"/>
            </a:ln>
          </p:spPr>
          <p:txBody>
            <a:bodyPr/>
            <a:lstStyle/>
            <a:p>
              <a:endParaRPr lang="zh-CN" altLang="en-US"/>
            </a:p>
          </p:txBody>
        </p:sp>
        <p:sp>
          <p:nvSpPr>
            <p:cNvPr id="49162" name="Arc 18"/>
            <p:cNvSpPr/>
            <p:nvPr/>
          </p:nvSpPr>
          <p:spPr bwMode="auto">
            <a:xfrm rot="2495544" flipV="1">
              <a:off x="2722" y="2230"/>
              <a:ext cx="927" cy="651"/>
            </a:xfrm>
            <a:custGeom>
              <a:avLst/>
              <a:gdLst>
                <a:gd name="T0" fmla="*/ 0 w 21600"/>
                <a:gd name="T1" fmla="*/ 0 h 21600"/>
                <a:gd name="T2" fmla="*/ 927 w 21600"/>
                <a:gd name="T3" fmla="*/ 651 h 21600"/>
                <a:gd name="T4" fmla="*/ 0 w 21600"/>
                <a:gd name="T5" fmla="*/ 65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4925">
              <a:solidFill>
                <a:srgbClr val="FF0000"/>
              </a:solidFill>
              <a:round/>
              <a:tailEnd type="triangle" w="med" len="med"/>
            </a:ln>
          </p:spPr>
          <p:txBody>
            <a:bodyPr wrap="none" anchor="ctr"/>
            <a:lstStyle/>
            <a:p>
              <a:endParaRPr lang="zh-CN" altLang="en-US"/>
            </a:p>
          </p:txBody>
        </p:sp>
      </p:grpSp>
      <p:sp>
        <p:nvSpPr>
          <p:cNvPr id="51205" name="Rectangle 3"/>
          <p:cNvSpPr>
            <a:spLocks noGrp="1" noChangeArrowheads="1"/>
          </p:cNvSpPr>
          <p:nvPr/>
        </p:nvSpPr>
        <p:spPr>
          <a:xfrm>
            <a:off x="2917825" y="5305108"/>
            <a:ext cx="6229350" cy="1552575"/>
          </a:xfrm>
          <a:prstGeom prst="rect">
            <a:avLst/>
          </a:prstGeom>
          <a:solidFill>
            <a:schemeClr val="tx2"/>
          </a:solidFill>
          <a:ln w="9525">
            <a:noFill/>
          </a:ln>
        </p:spPr>
        <p:txBody>
          <a:bodyPr anchor="t" anchorCtr="0"/>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eaLnBrk="1" hangingPunct="1">
              <a:lnSpc>
                <a:spcPct val="90000"/>
              </a:lnSpc>
              <a:buFontTx/>
              <a:buNone/>
            </a:pPr>
            <a:r>
              <a:rPr lang="en-GB" altLang="zh-CN" sz="2000" b="1" smtClean="0">
                <a:solidFill>
                  <a:schemeClr val="bg1"/>
                </a:solidFill>
                <a:ea typeface="宋体" panose="02010600030101010101" charset="-122"/>
              </a:rPr>
              <a:t>The Sun’s rays heat the road surface and the air above it.  As hot air is less dense than cooler air the path of the light rays bends upward.  The resulting image of the sky gives the impression of pools of water on the road surface.</a:t>
            </a:r>
            <a:endParaRPr lang="en-GB" altLang="zh-CN" sz="2000" b="1" smtClean="0">
              <a:solidFill>
                <a:schemeClr val="bg1"/>
              </a:solidFill>
              <a:ea typeface="宋体" panose="0201060003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12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bldLvl="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页脚占位符 3"/>
          <p:cNvSpPr>
            <a:spLocks noGrp="1"/>
          </p:cNvSpPr>
          <p:nvPr>
            <p:ph type="ftr" sz="quarter" idx="10"/>
          </p:nvPr>
        </p:nvSpPr>
        <p:spPr>
          <a:noFill/>
        </p:spPr>
        <p:txBody>
          <a:bodyPr/>
          <a:lstStyle/>
          <a:p>
            <a:r>
              <a:rPr lang="en-US" altLang="zh-CN"/>
              <a:t>P. Lovatt OIC 2008</a:t>
            </a:r>
            <a:endParaRPr lang="en-US" altLang="zh-CN"/>
          </a:p>
        </p:txBody>
      </p:sp>
      <p:sp>
        <p:nvSpPr>
          <p:cNvPr id="52227" name="灯片编号占位符 4"/>
          <p:cNvSpPr>
            <a:spLocks noGrp="1"/>
          </p:cNvSpPr>
          <p:nvPr>
            <p:ph type="sldNum" sz="quarter" idx="11"/>
          </p:nvPr>
        </p:nvSpPr>
        <p:spPr>
          <a:noFill/>
        </p:spPr>
        <p:txBody>
          <a:bodyPr/>
          <a:lstStyle/>
          <a:p>
            <a:fld id="{E8630895-513B-4F01-95A6-E6E0F01AC49E}" type="slidenum">
              <a:rPr lang="en-US" altLang="zh-CN"/>
            </a:fld>
            <a:r>
              <a:rPr lang="en-US" altLang="zh-CN"/>
              <a:t>/89</a:t>
            </a:r>
            <a:endParaRPr lang="en-US" altLang="zh-CN"/>
          </a:p>
        </p:txBody>
      </p:sp>
      <p:sp>
        <p:nvSpPr>
          <p:cNvPr id="52228" name="Rectangle 2"/>
          <p:cNvSpPr>
            <a:spLocks noGrp="1" noChangeArrowheads="1"/>
          </p:cNvSpPr>
          <p:nvPr>
            <p:ph type="title"/>
          </p:nvPr>
        </p:nvSpPr>
        <p:spPr/>
        <p:txBody>
          <a:bodyPr/>
          <a:lstStyle/>
          <a:p>
            <a:pPr eaLnBrk="1" hangingPunct="1"/>
            <a:endParaRPr lang="en-GB" altLang="zh-CN" smtClean="0">
              <a:ea typeface="宋体" panose="02010600030101010101" charset="-122"/>
            </a:endParaRPr>
          </a:p>
        </p:txBody>
      </p:sp>
      <p:sp>
        <p:nvSpPr>
          <p:cNvPr id="52229" name="Rectangle 3"/>
          <p:cNvSpPr>
            <a:spLocks noGrp="1" noChangeArrowheads="1"/>
          </p:cNvSpPr>
          <p:nvPr>
            <p:ph type="body" idx="1"/>
          </p:nvPr>
        </p:nvSpPr>
        <p:spPr/>
        <p:txBody>
          <a:bodyPr/>
          <a:lstStyle/>
          <a:p>
            <a:pPr eaLnBrk="1" hangingPunct="1"/>
            <a:endParaRPr lang="en-GB" altLang="zh-CN" smtClean="0">
              <a:ea typeface="宋体" panose="02010600030101010101" charset="-122"/>
            </a:endParaRPr>
          </a:p>
        </p:txBody>
      </p:sp>
      <p:pic>
        <p:nvPicPr>
          <p:cNvPr id="52230" name="Picture 5" descr="STS1_in_Desert"/>
          <p:cNvPicPr>
            <a:picLocks noChangeAspect="1" noChangeArrowheads="1"/>
          </p:cNvPicPr>
          <p:nvPr/>
        </p:nvPicPr>
        <p:blipFill>
          <a:blip r:embed="rId1"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页脚占位符 3"/>
          <p:cNvSpPr>
            <a:spLocks noGrp="1"/>
          </p:cNvSpPr>
          <p:nvPr>
            <p:ph type="ftr" sz="quarter" idx="10"/>
          </p:nvPr>
        </p:nvSpPr>
        <p:spPr>
          <a:noFill/>
        </p:spPr>
        <p:txBody>
          <a:bodyPr/>
          <a:lstStyle/>
          <a:p>
            <a:r>
              <a:rPr lang="en-US" altLang="zh-CN"/>
              <a:t>P. Lovatt OIC 2008</a:t>
            </a:r>
            <a:endParaRPr lang="en-US" altLang="zh-CN"/>
          </a:p>
        </p:txBody>
      </p:sp>
      <p:sp>
        <p:nvSpPr>
          <p:cNvPr id="59395" name="灯片编号占位符 4"/>
          <p:cNvSpPr>
            <a:spLocks noGrp="1"/>
          </p:cNvSpPr>
          <p:nvPr>
            <p:ph type="sldNum" sz="quarter" idx="11"/>
          </p:nvPr>
        </p:nvSpPr>
        <p:spPr>
          <a:noFill/>
        </p:spPr>
        <p:txBody>
          <a:bodyPr/>
          <a:lstStyle/>
          <a:p>
            <a:fld id="{89BDF484-8F81-4972-AE2B-DC9D19AD4E17}" type="slidenum">
              <a:rPr lang="en-US" altLang="zh-CN"/>
            </a:fld>
            <a:r>
              <a:rPr lang="en-US" altLang="zh-CN"/>
              <a:t>/89</a:t>
            </a:r>
            <a:endParaRPr lang="en-US" altLang="zh-CN"/>
          </a:p>
        </p:txBody>
      </p:sp>
      <p:sp>
        <p:nvSpPr>
          <p:cNvPr id="59396" name="Rectangle 2"/>
          <p:cNvSpPr>
            <a:spLocks noGrp="1" noChangeArrowheads="1"/>
          </p:cNvSpPr>
          <p:nvPr>
            <p:ph type="title"/>
          </p:nvPr>
        </p:nvSpPr>
        <p:spPr/>
        <p:txBody>
          <a:bodyPr/>
          <a:lstStyle/>
          <a:p>
            <a:pPr eaLnBrk="1" hangingPunct="1"/>
            <a:endParaRPr lang="en-GB" altLang="zh-CN" smtClean="0">
              <a:ea typeface="宋体" panose="02010600030101010101" charset="-122"/>
            </a:endParaRPr>
          </a:p>
        </p:txBody>
      </p:sp>
      <p:sp>
        <p:nvSpPr>
          <p:cNvPr id="59397" name="Rectangle 3"/>
          <p:cNvSpPr>
            <a:spLocks noGrp="1" noChangeArrowheads="1"/>
          </p:cNvSpPr>
          <p:nvPr>
            <p:ph type="body" idx="1"/>
          </p:nvPr>
        </p:nvSpPr>
        <p:spPr/>
        <p:txBody>
          <a:bodyPr/>
          <a:lstStyle/>
          <a:p>
            <a:pPr eaLnBrk="1" hangingPunct="1"/>
            <a:endParaRPr lang="en-GB" altLang="zh-CN" smtClean="0">
              <a:ea typeface="宋体" panose="02010600030101010101" charset="-122"/>
            </a:endParaRPr>
          </a:p>
        </p:txBody>
      </p:sp>
      <p:pic>
        <p:nvPicPr>
          <p:cNvPr id="59398" name="Picture 4" descr="mirage6"/>
          <p:cNvPicPr>
            <a:picLocks noChangeAspect="1" noChangeArrowheads="1"/>
          </p:cNvPicPr>
          <p:nvPr/>
        </p:nvPicPr>
        <p:blipFill>
          <a:blip r:embed="rId1" cstate="print"/>
          <a:srcRect r="3621" b="5608"/>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945"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Questioning</a:t>
            </a:r>
            <a:endParaRPr lang="en-US" altLang="en-US" sz="6600" kern="1200" baseline="0" dirty="0">
              <a:latin typeface="+mj-lt"/>
              <a:ea typeface="+mj-ea"/>
              <a:cs typeface="+mj-cs"/>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142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sz="2800" kern="1200" baseline="0">
                <a:latin typeface="+mj-lt"/>
                <a:ea typeface="+mj-ea"/>
                <a:cs typeface="+mj-cs"/>
              </a:rPr>
              <a:t>How would you produce a wide angle camera lens?</a:t>
            </a:r>
            <a:endParaRPr lang="en-US" altLang="en-US" sz="2800" kern="1200" baseline="0">
              <a:latin typeface="+mj-lt"/>
              <a:ea typeface="+mj-ea"/>
              <a:cs typeface="+mj-cs"/>
            </a:endParaRPr>
          </a:p>
        </p:txBody>
      </p:sp>
      <p:sp>
        <p:nvSpPr>
          <p:cNvPr id="2" name="Text Box 1"/>
          <p:cNvSpPr txBox="1"/>
          <p:nvPr/>
        </p:nvSpPr>
        <p:spPr>
          <a:xfrm>
            <a:off x="145415" y="1451610"/>
            <a:ext cx="3813175" cy="3784600"/>
          </a:xfrm>
          <a:prstGeom prst="rect">
            <a:avLst/>
          </a:prstGeom>
          <a:noFill/>
        </p:spPr>
        <p:txBody>
          <a:bodyPr wrap="square" rtlCol="0">
            <a:spAutoFit/>
          </a:bodyPr>
          <a:p>
            <a:r>
              <a:rPr lang="en-US" sz="2400"/>
              <a:t>Germanium oxide has a high index of refraction, meaning light travels through it more slowly. This gives it applications in wide angle lenses for cameras and microscope lenses. It’s also used in the core parts of optical fibres.</a:t>
            </a:r>
            <a:endParaRPr lang="en-US" sz="2400"/>
          </a:p>
        </p:txBody>
      </p:sp>
      <p:pic>
        <p:nvPicPr>
          <p:cNvPr id="3" name="Picture 2"/>
          <p:cNvPicPr>
            <a:picLocks noChangeAspect="1"/>
          </p:cNvPicPr>
          <p:nvPr/>
        </p:nvPicPr>
        <p:blipFill>
          <a:blip r:embed="rId1"/>
          <a:stretch>
            <a:fillRect/>
          </a:stretch>
        </p:blipFill>
        <p:spPr>
          <a:xfrm>
            <a:off x="3832225" y="771525"/>
            <a:ext cx="5314950" cy="5314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p:cNvSpPr>
            <a:spLocks noGrp="1" noChangeArrowheads="1"/>
          </p:cNvSpPr>
          <p:nvPr>
            <p:ph type="title"/>
          </p:nvPr>
        </p:nvSpPr>
        <p:spPr/>
        <p:txBody>
          <a:bodyPr/>
          <a:lstStyle/>
          <a:p>
            <a:pPr algn="l" eaLnBrk="1" hangingPunct="1"/>
            <a:r>
              <a:rPr lang="en-GB" altLang="zh-CN" smtClean="0">
                <a:ea typeface="宋体" panose="02010600030101010101" charset="-122"/>
              </a:rPr>
              <a:t>Refraction</a:t>
            </a:r>
            <a:endParaRPr lang="en-GB" altLang="zh-CN" smtClean="0">
              <a:ea typeface="宋体" panose="02010600030101010101" charset="-122"/>
            </a:endParaRPr>
          </a:p>
        </p:txBody>
      </p:sp>
      <p:sp>
        <p:nvSpPr>
          <p:cNvPr id="37893" name="Rectangle 3"/>
          <p:cNvSpPr>
            <a:spLocks noGrp="1" noChangeArrowheads="1"/>
          </p:cNvSpPr>
          <p:nvPr>
            <p:ph type="body" idx="1"/>
          </p:nvPr>
        </p:nvSpPr>
        <p:spPr>
          <a:xfrm>
            <a:off x="192405" y="1292225"/>
            <a:ext cx="4267835" cy="3498850"/>
          </a:xfrm>
        </p:spPr>
        <p:txBody>
          <a:bodyPr>
            <a:normAutofit fontScale="92500" lnSpcReduction="10000"/>
          </a:bodyPr>
          <a:lstStyle/>
          <a:p>
            <a:pPr marL="0" indent="0" eaLnBrk="1" hangingPunct="1">
              <a:lnSpc>
                <a:spcPct val="80000"/>
              </a:lnSpc>
              <a:buFontTx/>
              <a:buNone/>
            </a:pPr>
            <a:r>
              <a:rPr lang="en-GB" altLang="zh-CN" sz="2400" smtClean="0">
                <a:ea typeface="宋体" panose="02010600030101010101" charset="-122"/>
              </a:rPr>
              <a:t>The </a:t>
            </a:r>
            <a:r>
              <a:rPr lang="en-GB" altLang="zh-CN" sz="2400" i="1" smtClean="0">
                <a:ea typeface="宋体" panose="02010600030101010101" charset="-122"/>
              </a:rPr>
              <a:t>Archerfish </a:t>
            </a:r>
            <a:r>
              <a:rPr lang="en-GB" altLang="zh-CN" sz="2400" smtClean="0">
                <a:ea typeface="宋体" panose="02010600030101010101" charset="-122"/>
              </a:rPr>
              <a:t>compensates for refraction and gravity.  </a:t>
            </a:r>
            <a:endParaRPr lang="en-GB" altLang="zh-CN" sz="2400" smtClean="0">
              <a:ea typeface="宋体" panose="02010600030101010101" charset="-122"/>
            </a:endParaRPr>
          </a:p>
          <a:p>
            <a:pPr marL="0" indent="0" eaLnBrk="1" hangingPunct="1">
              <a:lnSpc>
                <a:spcPct val="80000"/>
              </a:lnSpc>
              <a:buFontTx/>
              <a:buNone/>
            </a:pPr>
            <a:endParaRPr lang="en-GB" altLang="zh-CN" sz="2400" smtClean="0">
              <a:ea typeface="宋体" panose="02010600030101010101" charset="-122"/>
            </a:endParaRPr>
          </a:p>
          <a:p>
            <a:pPr marL="0" indent="0" eaLnBrk="1" hangingPunct="1">
              <a:lnSpc>
                <a:spcPct val="80000"/>
              </a:lnSpc>
              <a:buFontTx/>
              <a:buNone/>
            </a:pPr>
            <a:r>
              <a:rPr lang="en-GB" altLang="zh-CN" sz="2400" smtClean="0">
                <a:ea typeface="宋体" panose="02010600030101010101" charset="-122"/>
              </a:rPr>
              <a:t>It strikes at insects and spiders for food from up to 60cm away using a carefully aimed jet of water.</a:t>
            </a:r>
            <a:endParaRPr lang="en-GB" altLang="zh-CN" sz="2400" smtClean="0">
              <a:ea typeface="宋体" panose="02010600030101010101" charset="-122"/>
            </a:endParaRPr>
          </a:p>
          <a:p>
            <a:pPr marL="0" indent="0" eaLnBrk="1" hangingPunct="1">
              <a:lnSpc>
                <a:spcPct val="80000"/>
              </a:lnSpc>
              <a:buFontTx/>
              <a:buNone/>
            </a:pPr>
            <a:endParaRPr lang="en-GB" altLang="zh-CN" sz="2400" smtClean="0">
              <a:ea typeface="宋体" panose="02010600030101010101" charset="-122"/>
            </a:endParaRPr>
          </a:p>
          <a:p>
            <a:pPr marL="0" indent="0" eaLnBrk="1" hangingPunct="1">
              <a:lnSpc>
                <a:spcPct val="80000"/>
              </a:lnSpc>
              <a:buFontTx/>
              <a:buNone/>
            </a:pPr>
            <a:r>
              <a:rPr lang="en-GB" altLang="zh-CN" sz="2400" smtClean="0">
                <a:ea typeface="宋体" panose="02010600030101010101" charset="-122"/>
              </a:rPr>
              <a:t>It is found from India to the Philippines, Australia and Polynesia. </a:t>
            </a:r>
            <a:br>
              <a:rPr lang="en-GB" altLang="zh-CN" sz="2400" smtClean="0">
                <a:ea typeface="宋体" panose="02010600030101010101" charset="-122"/>
              </a:rPr>
            </a:br>
            <a:endParaRPr lang="en-GB" altLang="zh-CN" sz="2400" smtClean="0">
              <a:ea typeface="宋体" panose="02010600030101010101" charset="-122"/>
            </a:endParaRPr>
          </a:p>
        </p:txBody>
      </p:sp>
      <p:pic>
        <p:nvPicPr>
          <p:cNvPr id="37894" name="Picture 8" descr="Archerfish-Tunes-its-Shot-Power-to-the-Prey-Size-2"/>
          <p:cNvPicPr>
            <a:picLocks noChangeAspect="1" noChangeArrowheads="1"/>
          </p:cNvPicPr>
          <p:nvPr/>
        </p:nvPicPr>
        <p:blipFill>
          <a:blip r:embed="rId1" cstate="print"/>
          <a:srcRect/>
          <a:stretch>
            <a:fillRect/>
          </a:stretch>
        </p:blipFill>
        <p:spPr bwMode="auto">
          <a:xfrm>
            <a:off x="4762500" y="530543"/>
            <a:ext cx="4122738" cy="6156325"/>
          </a:xfrm>
          <a:prstGeom prst="rect">
            <a:avLst/>
          </a:prstGeom>
          <a:noFill/>
          <a:ln w="9525">
            <a:noFill/>
            <a:miter lim="800000"/>
            <a:headEnd/>
            <a:tailEnd/>
          </a:ln>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945"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Refraction of Sound</a:t>
            </a:r>
            <a:endParaRPr lang="en-US" altLang="en-US" sz="6600" kern="1200" baseline="0" dirty="0">
              <a:latin typeface="+mj-lt"/>
              <a:ea typeface="+mj-ea"/>
              <a:cs typeface="+mj-cs"/>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7329" name="Rectangle 8"/>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kern="1200" baseline="0">
                <a:latin typeface="+mj-lt"/>
                <a:ea typeface="+mj-ea"/>
                <a:cs typeface="+mj-cs"/>
              </a:rPr>
              <a:t>Refracted Sound</a:t>
            </a:r>
            <a:endParaRPr lang="en-US" altLang="en-US" kern="1200" baseline="0">
              <a:latin typeface="+mj-lt"/>
              <a:ea typeface="+mj-ea"/>
              <a:cs typeface="+mj-cs"/>
            </a:endParaRPr>
          </a:p>
        </p:txBody>
      </p:sp>
      <p:pic>
        <p:nvPicPr>
          <p:cNvPr id="227330" name="Picture 12"/>
          <p:cNvPicPr>
            <a:picLocks noChangeAspect="1"/>
          </p:cNvPicPr>
          <p:nvPr/>
        </p:nvPicPr>
        <p:blipFill>
          <a:blip r:embed="rId1"/>
          <a:stretch>
            <a:fillRect/>
          </a:stretch>
        </p:blipFill>
        <p:spPr>
          <a:xfrm>
            <a:off x="1009650" y="1120775"/>
            <a:ext cx="7486650" cy="3654425"/>
          </a:xfrm>
          <a:prstGeom prst="rect">
            <a:avLst/>
          </a:prstGeom>
          <a:noFill/>
          <a:ln w="9525">
            <a:noFill/>
          </a:ln>
        </p:spPr>
      </p:pic>
      <p:sp>
        <p:nvSpPr>
          <p:cNvPr id="227331" name="Text Box 1"/>
          <p:cNvSpPr txBox="1"/>
          <p:nvPr/>
        </p:nvSpPr>
        <p:spPr>
          <a:xfrm>
            <a:off x="457200" y="4591050"/>
            <a:ext cx="8474075" cy="1200150"/>
          </a:xfrm>
          <a:prstGeom prst="rect">
            <a:avLst/>
          </a:prstGeom>
          <a:noFill/>
          <a:ln w="9525">
            <a:noFill/>
          </a:ln>
        </p:spPr>
        <p:txBody>
          <a:bodyPr wrap="square" anchor="t" anchorCtr="0">
            <a:spAutoFit/>
          </a:bodyPr>
          <a:p>
            <a:r>
              <a:rPr lang="en-US" altLang="en-US">
                <a:latin typeface="Arial" panose="020B0604020202020204" pitchFamily="34" charset="0"/>
              </a:rPr>
              <a:t>W</a:t>
            </a:r>
            <a:r>
              <a:rPr lang="en-US" altLang="zh-CN">
                <a:latin typeface="Arial" panose="020B0604020202020204" pitchFamily="34" charset="0"/>
              </a:rPr>
              <a:t>ind can change the speed of air. In the following picture notice that Jill can hear Jack because the wind speeds up the upper edges of the sound, bending it back towards the ground. Jill can't hear Dana because the wind bends the sound upward.</a:t>
            </a:r>
            <a:endParaRPr lang="en-US" altLang="zh-CN">
              <a:latin typeface="Arial" panose="020B0604020202020204" pitchFamily="34" charset="0"/>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9377" name="Rectangle 8"/>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kern="1200" baseline="0">
                <a:latin typeface="+mj-lt"/>
                <a:ea typeface="+mj-ea"/>
                <a:cs typeface="+mj-cs"/>
              </a:rPr>
              <a:t>Refracted Sound</a:t>
            </a:r>
            <a:endParaRPr lang="en-US" altLang="en-US" kern="1200" baseline="0">
              <a:latin typeface="+mj-lt"/>
              <a:ea typeface="+mj-ea"/>
              <a:cs typeface="+mj-cs"/>
            </a:endParaRPr>
          </a:p>
        </p:txBody>
      </p:sp>
      <p:pic>
        <p:nvPicPr>
          <p:cNvPr id="229378" name="Picture 10"/>
          <p:cNvPicPr>
            <a:picLocks noChangeAspect="1"/>
          </p:cNvPicPr>
          <p:nvPr/>
        </p:nvPicPr>
        <p:blipFill>
          <a:blip r:embed="rId1"/>
          <a:stretch>
            <a:fillRect/>
          </a:stretch>
        </p:blipFill>
        <p:spPr>
          <a:xfrm>
            <a:off x="19050" y="3222625"/>
            <a:ext cx="4759325" cy="3303588"/>
          </a:xfrm>
          <a:prstGeom prst="rect">
            <a:avLst/>
          </a:prstGeom>
          <a:noFill/>
          <a:ln w="9525">
            <a:noFill/>
          </a:ln>
        </p:spPr>
      </p:pic>
      <p:pic>
        <p:nvPicPr>
          <p:cNvPr id="229379" name="Picture 11"/>
          <p:cNvPicPr>
            <a:picLocks noChangeAspect="1"/>
          </p:cNvPicPr>
          <p:nvPr/>
        </p:nvPicPr>
        <p:blipFill>
          <a:blip r:embed="rId2"/>
          <a:stretch>
            <a:fillRect/>
          </a:stretch>
        </p:blipFill>
        <p:spPr>
          <a:xfrm>
            <a:off x="4387850" y="3224213"/>
            <a:ext cx="4665663" cy="3302000"/>
          </a:xfrm>
          <a:prstGeom prst="rect">
            <a:avLst/>
          </a:prstGeom>
          <a:noFill/>
          <a:ln w="9525">
            <a:noFill/>
          </a:ln>
        </p:spPr>
      </p:pic>
      <p:sp>
        <p:nvSpPr>
          <p:cNvPr id="229380" name="Text Box 13"/>
          <p:cNvSpPr txBox="1"/>
          <p:nvPr/>
        </p:nvSpPr>
        <p:spPr>
          <a:xfrm>
            <a:off x="306388" y="831850"/>
            <a:ext cx="3884612" cy="2028825"/>
          </a:xfrm>
          <a:prstGeom prst="rect">
            <a:avLst/>
          </a:prstGeom>
          <a:noFill/>
          <a:ln w="9525">
            <a:noFill/>
          </a:ln>
        </p:spPr>
        <p:txBody>
          <a:bodyPr wrap="square" anchor="t" anchorCtr="0">
            <a:spAutoFit/>
          </a:bodyPr>
          <a:p>
            <a:r>
              <a:rPr lang="en-US" altLang="en-US">
                <a:latin typeface="Arial" panose="020B0604020202020204" pitchFamily="34" charset="0"/>
              </a:rPr>
              <a:t>T</a:t>
            </a:r>
            <a:r>
              <a:rPr lang="en-US" altLang="zh-CN">
                <a:latin typeface="Arial" panose="020B0604020202020204" pitchFamily="34" charset="0"/>
              </a:rPr>
              <a:t>he speed of sound depends on density which changes with temperature and humidity. Jill can hear Jack because the warmer temperature speeds up the upper edges of the sound, bending it back towards the ground.</a:t>
            </a:r>
            <a:endParaRPr lang="en-US" altLang="zh-CN">
              <a:latin typeface="Arial" panose="020B0604020202020204" pitchFamily="34" charset="0"/>
            </a:endParaRPr>
          </a:p>
        </p:txBody>
      </p:sp>
      <p:sp>
        <p:nvSpPr>
          <p:cNvPr id="229381" name="Text Box 14"/>
          <p:cNvSpPr txBox="1"/>
          <p:nvPr/>
        </p:nvSpPr>
        <p:spPr>
          <a:xfrm>
            <a:off x="4387850" y="831850"/>
            <a:ext cx="4879975" cy="1198563"/>
          </a:xfrm>
          <a:prstGeom prst="rect">
            <a:avLst/>
          </a:prstGeom>
          <a:noFill/>
          <a:ln w="9525">
            <a:noFill/>
          </a:ln>
        </p:spPr>
        <p:txBody>
          <a:bodyPr wrap="square" anchor="t" anchorCtr="0">
            <a:spAutoFit/>
          </a:bodyPr>
          <a:p>
            <a:r>
              <a:rPr lang="en-US" altLang="en-US">
                <a:latin typeface="Arial" panose="020B0604020202020204" pitchFamily="34" charset="0"/>
              </a:rPr>
              <a:t>T</a:t>
            </a:r>
            <a:r>
              <a:rPr lang="en-US" altLang="zh-CN">
                <a:latin typeface="Arial" panose="020B0604020202020204" pitchFamily="34" charset="0"/>
              </a:rPr>
              <a:t>here is a temperature inversion with warmer air trapped underneath cooler air. Jill sees but does not hear the lightning (this is sometimes called heat lightning). </a:t>
            </a:r>
            <a:endParaRPr lang="en-US" altLang="zh-CN">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effectLst>
                  <a:outerShdw blurRad="38100" dist="38100" dir="2700000" algn="tl">
                    <a:srgbClr val="000000">
                      <a:alpha val="43137"/>
                    </a:srgbClr>
                  </a:outerShdw>
                </a:effectLst>
              </a:rPr>
              <a:t>Wave phase questions</a:t>
            </a:r>
            <a:endParaRPr lang="en-GB" b="1" dirty="0">
              <a:effectLst>
                <a:outerShdw blurRad="38100" dist="38100" dir="2700000" algn="tl">
                  <a:srgbClr val="000000">
                    <a:alpha val="43137"/>
                  </a:srgbClr>
                </a:outerShdw>
              </a:effectLst>
            </a:endParaRPr>
          </a:p>
        </p:txBody>
      </p:sp>
      <p:sp>
        <p:nvSpPr>
          <p:cNvPr id="5" name="Rectangle 4"/>
          <p:cNvSpPr/>
          <p:nvPr/>
        </p:nvSpPr>
        <p:spPr>
          <a:xfrm>
            <a:off x="251520" y="3861048"/>
            <a:ext cx="8892480" cy="2245360"/>
          </a:xfrm>
          <a:prstGeom prst="rect">
            <a:avLst/>
          </a:prstGeom>
        </p:spPr>
        <p:txBody>
          <a:bodyPr wrap="square">
            <a:spAutoFit/>
          </a:bodyPr>
          <a:lstStyle/>
          <a:p>
            <a:pPr lvl="0"/>
            <a:r>
              <a:rPr lang="en-GB" sz="2000" dirty="0" smtClean="0">
                <a:effectLst/>
              </a:rPr>
              <a:t>1) What </a:t>
            </a:r>
            <a:r>
              <a:rPr lang="en-GB" sz="2000" dirty="0">
                <a:effectLst/>
              </a:rPr>
              <a:t>is meant by </a:t>
            </a:r>
            <a:r>
              <a:rPr lang="en-GB" sz="2000" dirty="0" smtClean="0">
                <a:effectLst/>
              </a:rPr>
              <a:t>a wave being </a:t>
            </a:r>
            <a:r>
              <a:rPr lang="en-GB" sz="2000" dirty="0">
                <a:effectLst/>
              </a:rPr>
              <a:t>‘in phase</a:t>
            </a:r>
            <a:r>
              <a:rPr lang="en-GB" sz="2000" dirty="0" smtClean="0">
                <a:effectLst/>
              </a:rPr>
              <a:t>’?</a:t>
            </a:r>
            <a:endParaRPr lang="en-GB" sz="2000" dirty="0" smtClean="0">
              <a:effectLst/>
            </a:endParaRPr>
          </a:p>
          <a:p>
            <a:pPr lvl="0"/>
            <a:endParaRPr lang="en-GB" sz="2000" dirty="0" smtClean="0">
              <a:effectLst/>
            </a:endParaRPr>
          </a:p>
          <a:p>
            <a:pPr lvl="0"/>
            <a:endParaRPr lang="en-GB" sz="2000" dirty="0" smtClean="0">
              <a:effectLst/>
            </a:endParaRPr>
          </a:p>
          <a:p>
            <a:pPr lvl="0"/>
            <a:endParaRPr lang="en-GB" sz="2000" dirty="0" smtClean="0">
              <a:effectLst/>
            </a:endParaRPr>
          </a:p>
          <a:p>
            <a:pPr lvl="0"/>
            <a:r>
              <a:rPr lang="en-GB" sz="2000" dirty="0" smtClean="0">
                <a:effectLst/>
              </a:rPr>
              <a:t>2) Are </a:t>
            </a:r>
            <a:r>
              <a:rPr lang="en-US" sz="2000" b="1" dirty="0" smtClean="0">
                <a:effectLst/>
              </a:rPr>
              <a:t>A</a:t>
            </a:r>
            <a:r>
              <a:rPr lang="en-GB" sz="2000" dirty="0" smtClean="0">
                <a:effectLst/>
              </a:rPr>
              <a:t> and </a:t>
            </a:r>
            <a:r>
              <a:rPr lang="en-US" altLang="en-GB" sz="2000" b="1" dirty="0" smtClean="0">
                <a:effectLst/>
              </a:rPr>
              <a:t>B</a:t>
            </a:r>
            <a:r>
              <a:rPr lang="en-GB" sz="2000" dirty="0" smtClean="0">
                <a:effectLst/>
              </a:rPr>
              <a:t> in phase? Explain.</a:t>
            </a:r>
            <a:endParaRPr lang="en-GB" sz="2000" dirty="0" smtClean="0">
              <a:effectLst/>
            </a:endParaRPr>
          </a:p>
          <a:p>
            <a:pPr lvl="0"/>
            <a:endParaRPr lang="en-GB" sz="2000" dirty="0" smtClean="0">
              <a:effectLst/>
            </a:endParaRPr>
          </a:p>
          <a:p>
            <a:pPr lvl="0"/>
            <a:r>
              <a:rPr lang="en-GB" sz="2000" dirty="0" smtClean="0">
                <a:effectLst/>
              </a:rPr>
              <a:t>4) How could you describe the points </a:t>
            </a:r>
            <a:r>
              <a:rPr lang="en-US" altLang="en-GB" sz="2000" b="1" dirty="0" smtClean="0">
                <a:effectLst/>
              </a:rPr>
              <a:t>A</a:t>
            </a:r>
            <a:r>
              <a:rPr lang="en-GB" sz="2000" dirty="0" smtClean="0">
                <a:effectLst/>
              </a:rPr>
              <a:t> and </a:t>
            </a:r>
            <a:r>
              <a:rPr lang="en-US" altLang="en-GB" sz="2000" b="1" dirty="0" smtClean="0">
                <a:effectLst/>
              </a:rPr>
              <a:t>B</a:t>
            </a:r>
            <a:r>
              <a:rPr lang="en-GB" sz="2000" dirty="0" smtClean="0">
                <a:effectLst/>
              </a:rPr>
              <a:t>?</a:t>
            </a:r>
            <a:endParaRPr lang="en-GB" sz="2000" dirty="0">
              <a:effectLst/>
            </a:endParaRPr>
          </a:p>
        </p:txBody>
      </p:sp>
      <p:sp>
        <p:nvSpPr>
          <p:cNvPr id="10" name="Rectangle 9"/>
          <p:cNvSpPr/>
          <p:nvPr/>
        </p:nvSpPr>
        <p:spPr>
          <a:xfrm>
            <a:off x="550545" y="4176395"/>
            <a:ext cx="8357870" cy="1014730"/>
          </a:xfrm>
          <a:prstGeom prst="rect">
            <a:avLst/>
          </a:prstGeom>
        </p:spPr>
        <p:txBody>
          <a:bodyPr wrap="square">
            <a:spAutoFit/>
          </a:bodyPr>
          <a:lstStyle/>
          <a:p>
            <a:pPr algn="l"/>
            <a:r>
              <a:rPr lang="en-GB" sz="2000" b="1" dirty="0">
                <a:solidFill>
                  <a:srgbClr val="002060"/>
                </a:solidFill>
                <a:effectLst/>
              </a:rPr>
              <a:t>Points </a:t>
            </a:r>
            <a:r>
              <a:rPr lang="en-US" altLang="en-GB" sz="2000" b="1" dirty="0">
                <a:solidFill>
                  <a:srgbClr val="002060"/>
                </a:solidFill>
                <a:effectLst/>
              </a:rPr>
              <a:t>that are </a:t>
            </a:r>
            <a:r>
              <a:rPr lang="en-GB" sz="2000" b="1" dirty="0">
                <a:solidFill>
                  <a:srgbClr val="002060"/>
                </a:solidFill>
                <a:effectLst/>
              </a:rPr>
              <a:t>a whole number of wavelengths apart are in phase.  </a:t>
            </a:r>
            <a:r>
              <a:rPr lang="en-US" altLang="en-GB" sz="2000" b="1" dirty="0">
                <a:solidFill>
                  <a:srgbClr val="002060"/>
                </a:solidFill>
                <a:effectLst/>
              </a:rPr>
              <a:t>(They have the same amplitude and they are moving in the same direction.)</a:t>
            </a:r>
            <a:endParaRPr lang="en-US" altLang="en-GB" sz="2000" b="1" spc="50" dirty="0">
              <a:ln w="11430"/>
              <a:solidFill>
                <a:srgbClr val="002060"/>
              </a:solidFill>
              <a:effectLst/>
            </a:endParaRPr>
          </a:p>
        </p:txBody>
      </p:sp>
      <p:sp>
        <p:nvSpPr>
          <p:cNvPr id="3" name="Text Box 2"/>
          <p:cNvSpPr txBox="1"/>
          <p:nvPr/>
        </p:nvSpPr>
        <p:spPr>
          <a:xfrm>
            <a:off x="550545" y="5390515"/>
            <a:ext cx="8301355" cy="398780"/>
          </a:xfrm>
          <a:prstGeom prst="rect">
            <a:avLst/>
          </a:prstGeom>
          <a:noFill/>
        </p:spPr>
        <p:txBody>
          <a:bodyPr wrap="none" rtlCol="0" anchor="t">
            <a:spAutoFit/>
          </a:bodyPr>
          <a:p>
            <a:pPr lvl="0" algn="l"/>
            <a:r>
              <a:rPr lang="en-GB" sz="2000" b="1" dirty="0" smtClean="0">
                <a:solidFill>
                  <a:srgbClr val="002060"/>
                </a:solidFill>
                <a:effectLst/>
                <a:sym typeface="+mn-ea"/>
              </a:rPr>
              <a:t>No</a:t>
            </a:r>
            <a:r>
              <a:rPr lang="en-US" altLang="en-GB" sz="2000" b="1" dirty="0" smtClean="0">
                <a:solidFill>
                  <a:srgbClr val="002060"/>
                </a:solidFill>
                <a:effectLst/>
                <a:sym typeface="+mn-ea"/>
              </a:rPr>
              <a:t>, </a:t>
            </a:r>
            <a:r>
              <a:rPr lang="en-GB" sz="2000" b="1" dirty="0" smtClean="0">
                <a:solidFill>
                  <a:srgbClr val="002060"/>
                </a:solidFill>
                <a:effectLst/>
                <a:sym typeface="+mn-ea"/>
              </a:rPr>
              <a:t>they are in the same position but moving in opposite directions</a:t>
            </a:r>
            <a:endParaRPr lang="en-GB" sz="2000" b="1" dirty="0" smtClean="0">
              <a:solidFill>
                <a:srgbClr val="002060"/>
              </a:solidFill>
              <a:effectLst/>
              <a:sym typeface="+mn-ea"/>
            </a:endParaRPr>
          </a:p>
        </p:txBody>
      </p:sp>
      <p:sp>
        <p:nvSpPr>
          <p:cNvPr id="7" name="Text Box 6"/>
          <p:cNvSpPr txBox="1"/>
          <p:nvPr/>
        </p:nvSpPr>
        <p:spPr>
          <a:xfrm>
            <a:off x="550545" y="6106160"/>
            <a:ext cx="4004310" cy="398780"/>
          </a:xfrm>
          <a:prstGeom prst="rect">
            <a:avLst/>
          </a:prstGeom>
          <a:noFill/>
        </p:spPr>
        <p:txBody>
          <a:bodyPr wrap="none" rtlCol="0" anchor="t">
            <a:spAutoFit/>
          </a:bodyPr>
          <a:p>
            <a:pPr lvl="0"/>
            <a:r>
              <a:rPr lang="en-GB" sz="2000" b="1" dirty="0" smtClean="0">
                <a:solidFill>
                  <a:srgbClr val="002060"/>
                </a:solidFill>
                <a:effectLst/>
                <a:sym typeface="+mn-ea"/>
              </a:rPr>
              <a:t>180° out of phase to each other.</a:t>
            </a:r>
            <a:endParaRPr lang="en-GB" sz="2000" b="1" dirty="0" smtClean="0">
              <a:solidFill>
                <a:srgbClr val="002060"/>
              </a:solidFill>
              <a:effectLst/>
              <a:sym typeface="+mn-ea"/>
            </a:endParaRPr>
          </a:p>
        </p:txBody>
      </p:sp>
      <p:pic>
        <p:nvPicPr>
          <p:cNvPr id="12" name="Picture 11"/>
          <p:cNvPicPr>
            <a:picLocks noChangeAspect="1"/>
          </p:cNvPicPr>
          <p:nvPr/>
        </p:nvPicPr>
        <p:blipFill>
          <a:blip r:embed="rId1"/>
          <a:stretch>
            <a:fillRect/>
          </a:stretch>
        </p:blipFill>
        <p:spPr>
          <a:xfrm>
            <a:off x="139065" y="530860"/>
            <a:ext cx="8889365" cy="3311525"/>
          </a:xfrm>
          <a:prstGeom prst="rect">
            <a:avLst/>
          </a:prstGeom>
        </p:spPr>
      </p:pic>
      <p:sp>
        <p:nvSpPr>
          <p:cNvPr id="36" name="Text Box 35"/>
          <p:cNvSpPr txBox="1"/>
          <p:nvPr/>
        </p:nvSpPr>
        <p:spPr>
          <a:xfrm>
            <a:off x="1955165" y="1863725"/>
            <a:ext cx="721995" cy="645160"/>
          </a:xfrm>
          <a:prstGeom prst="rect">
            <a:avLst/>
          </a:prstGeom>
          <a:noFill/>
        </p:spPr>
        <p:txBody>
          <a:bodyPr wrap="square" rtlCol="0">
            <a:spAutoFit/>
          </a:bodyPr>
          <a:p>
            <a:r>
              <a:rPr lang="en-US" altLang="en-US" sz="3600" b="1">
                <a:solidFill>
                  <a:srgbClr val="FF0000"/>
                </a:solidFill>
              </a:rPr>
              <a:t>A</a:t>
            </a:r>
            <a:endParaRPr lang="en-US" altLang="en-US" sz="3600" b="1">
              <a:solidFill>
                <a:srgbClr val="FF0000"/>
              </a:solidFill>
            </a:endParaRPr>
          </a:p>
        </p:txBody>
      </p:sp>
      <p:sp>
        <p:nvSpPr>
          <p:cNvPr id="11" name="Text Box 10"/>
          <p:cNvSpPr txBox="1"/>
          <p:nvPr/>
        </p:nvSpPr>
        <p:spPr>
          <a:xfrm>
            <a:off x="3820795" y="1873250"/>
            <a:ext cx="721995" cy="645160"/>
          </a:xfrm>
          <a:prstGeom prst="rect">
            <a:avLst/>
          </a:prstGeom>
          <a:noFill/>
        </p:spPr>
        <p:txBody>
          <a:bodyPr wrap="square" rtlCol="0">
            <a:spAutoFit/>
          </a:bodyPr>
          <a:p>
            <a:r>
              <a:rPr lang="en-US" altLang="en-US" sz="3600" b="1">
                <a:solidFill>
                  <a:srgbClr val="FF0000"/>
                </a:solidFill>
              </a:rPr>
              <a:t>B</a:t>
            </a:r>
            <a:endParaRPr lang="en-US" altLang="en-US" sz="3600" b="1">
              <a:solidFill>
                <a:srgbClr val="FF0000"/>
              </a:solidFill>
            </a:endParaRPr>
          </a:p>
        </p:txBody>
      </p:sp>
      <p:sp>
        <p:nvSpPr>
          <p:cNvPr id="28" name="Oval 27"/>
          <p:cNvSpPr/>
          <p:nvPr/>
        </p:nvSpPr>
        <p:spPr>
          <a:xfrm>
            <a:off x="3580130" y="2085340"/>
            <a:ext cx="240665" cy="2209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9" name="Oval 28"/>
          <p:cNvSpPr/>
          <p:nvPr/>
        </p:nvSpPr>
        <p:spPr>
          <a:xfrm>
            <a:off x="1797050" y="2075815"/>
            <a:ext cx="240665" cy="2209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7"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142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sz="3200" kern="1200" baseline="0">
                <a:latin typeface="+mj-lt"/>
                <a:ea typeface="+mj-ea"/>
                <a:cs typeface="+mj-cs"/>
              </a:rPr>
              <a:t>Complete the paths of the </a:t>
            </a:r>
            <a:r>
              <a:rPr lang="en-US" altLang="zh-CN" sz="3200" kern="1200" baseline="0">
                <a:solidFill>
                  <a:srgbClr val="FF0000"/>
                </a:solidFill>
                <a:latin typeface="+mj-lt"/>
                <a:ea typeface="+mj-ea"/>
                <a:cs typeface="+mj-cs"/>
              </a:rPr>
              <a:t>RED</a:t>
            </a:r>
            <a:r>
              <a:rPr lang="en-US" altLang="zh-CN" sz="3200" kern="1200" baseline="0">
                <a:latin typeface="+mj-lt"/>
                <a:ea typeface="+mj-ea"/>
                <a:cs typeface="+mj-cs"/>
              </a:rPr>
              <a:t> light rays:</a:t>
            </a:r>
            <a:endParaRPr lang="en-US" altLang="zh-CN" sz="3200" kern="1200" baseline="0">
              <a:latin typeface="+mj-lt"/>
              <a:ea typeface="+mj-ea"/>
              <a:cs typeface="+mj-cs"/>
            </a:endParaRPr>
          </a:p>
        </p:txBody>
      </p:sp>
      <p:grpSp>
        <p:nvGrpSpPr>
          <p:cNvPr id="231426" name="Group 3"/>
          <p:cNvGrpSpPr/>
          <p:nvPr/>
        </p:nvGrpSpPr>
        <p:grpSpPr>
          <a:xfrm>
            <a:off x="474663" y="1287463"/>
            <a:ext cx="6899275" cy="4429125"/>
            <a:chOff x="299" y="811"/>
            <a:chExt cx="4346" cy="2790"/>
          </a:xfrm>
        </p:grpSpPr>
        <p:grpSp>
          <p:nvGrpSpPr>
            <p:cNvPr id="231427" name="Group 4"/>
            <p:cNvGrpSpPr/>
            <p:nvPr/>
          </p:nvGrpSpPr>
          <p:grpSpPr>
            <a:xfrm>
              <a:off x="520" y="811"/>
              <a:ext cx="1637" cy="1273"/>
              <a:chOff x="256" y="601"/>
              <a:chExt cx="1637" cy="1273"/>
            </a:xfrm>
          </p:grpSpPr>
          <p:sp>
            <p:nvSpPr>
              <p:cNvPr id="231428" name="Rectangle 5"/>
              <p:cNvSpPr/>
              <p:nvPr/>
            </p:nvSpPr>
            <p:spPr>
              <a:xfrm>
                <a:off x="1134" y="786"/>
                <a:ext cx="759" cy="1088"/>
              </a:xfrm>
              <a:prstGeom prst="rect">
                <a:avLst/>
              </a:prstGeom>
              <a:solidFill>
                <a:srgbClr val="DDDDDD"/>
              </a:solidFill>
              <a:ln w="9525" cap="flat" cmpd="sng">
                <a:solidFill>
                  <a:schemeClr val="tx1"/>
                </a:solidFill>
                <a:prstDash val="solid"/>
                <a:miter/>
                <a:headEnd type="none" w="med" len="med"/>
                <a:tailEnd type="none" w="med" len="med"/>
              </a:ln>
            </p:spPr>
            <p:txBody>
              <a:bodyPr wrap="none" anchor="ctr" anchorCtr="0"/>
              <a:p>
                <a:endParaRPr lang="en-US" altLang="zh-CN" dirty="0">
                  <a:latin typeface="Arial" panose="020B0604020202020204" pitchFamily="34" charset="0"/>
                </a:endParaRPr>
              </a:p>
            </p:txBody>
          </p:sp>
          <p:grpSp>
            <p:nvGrpSpPr>
              <p:cNvPr id="231429" name="Group 6"/>
              <p:cNvGrpSpPr/>
              <p:nvPr/>
            </p:nvGrpSpPr>
            <p:grpSpPr>
              <a:xfrm>
                <a:off x="371" y="601"/>
                <a:ext cx="759" cy="539"/>
                <a:chOff x="237" y="997"/>
                <a:chExt cx="759" cy="539"/>
              </a:xfrm>
            </p:grpSpPr>
            <p:sp>
              <p:nvSpPr>
                <p:cNvPr id="231430" name="Line 7"/>
                <p:cNvSpPr/>
                <p:nvPr/>
              </p:nvSpPr>
              <p:spPr>
                <a:xfrm>
                  <a:off x="237" y="997"/>
                  <a:ext cx="759" cy="539"/>
                </a:xfrm>
                <a:prstGeom prst="line">
                  <a:avLst/>
                </a:prstGeom>
                <a:ln w="38100" cap="flat" cmpd="sng">
                  <a:solidFill>
                    <a:srgbClr val="FF0000"/>
                  </a:solidFill>
                  <a:prstDash val="solid"/>
                  <a:round/>
                  <a:headEnd type="none" w="med" len="med"/>
                  <a:tailEnd type="none" w="med" len="med"/>
                </a:ln>
              </p:spPr>
            </p:sp>
            <p:sp>
              <p:nvSpPr>
                <p:cNvPr id="231431" name="Line 8"/>
                <p:cNvSpPr/>
                <p:nvPr/>
              </p:nvSpPr>
              <p:spPr>
                <a:xfrm>
                  <a:off x="492" y="1176"/>
                  <a:ext cx="248" cy="176"/>
                </a:xfrm>
                <a:prstGeom prst="line">
                  <a:avLst/>
                </a:prstGeom>
                <a:ln w="38100" cap="flat" cmpd="sng">
                  <a:solidFill>
                    <a:srgbClr val="FF0000"/>
                  </a:solidFill>
                  <a:prstDash val="solid"/>
                  <a:round/>
                  <a:headEnd type="none" w="med" len="med"/>
                  <a:tailEnd type="triangle" w="med" len="med"/>
                </a:ln>
              </p:spPr>
            </p:sp>
          </p:grpSp>
          <p:sp>
            <p:nvSpPr>
              <p:cNvPr id="231432" name="Text Box 9"/>
              <p:cNvSpPr txBox="1"/>
              <p:nvPr/>
            </p:nvSpPr>
            <p:spPr>
              <a:xfrm>
                <a:off x="256" y="603"/>
                <a:ext cx="238"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A</a:t>
                </a:r>
                <a:endParaRPr lang="en-US" altLang="zh-CN" b="1">
                  <a:latin typeface="Arial" panose="020B0604020202020204" pitchFamily="34" charset="0"/>
                </a:endParaRPr>
              </a:p>
            </p:txBody>
          </p:sp>
        </p:grpSp>
        <p:grpSp>
          <p:nvGrpSpPr>
            <p:cNvPr id="231433" name="Group 10"/>
            <p:cNvGrpSpPr/>
            <p:nvPr/>
          </p:nvGrpSpPr>
          <p:grpSpPr>
            <a:xfrm>
              <a:off x="2779" y="876"/>
              <a:ext cx="1866" cy="960"/>
              <a:chOff x="2413" y="821"/>
              <a:chExt cx="1866" cy="960"/>
            </a:xfrm>
          </p:grpSpPr>
          <p:sp>
            <p:nvSpPr>
              <p:cNvPr id="231434" name="AutoShape 11"/>
              <p:cNvSpPr/>
              <p:nvPr/>
            </p:nvSpPr>
            <p:spPr>
              <a:xfrm>
                <a:off x="3191" y="821"/>
                <a:ext cx="1088" cy="960"/>
              </a:xfrm>
              <a:custGeom>
                <a:avLst/>
                <a:gdLst/>
                <a:ahLst/>
                <a:cxnLst>
                  <a:cxn ang="0">
                    <a:pos x="952" y="480"/>
                  </a:cxn>
                  <a:cxn ang="0">
                    <a:pos x="544" y="960"/>
                  </a:cxn>
                  <a:cxn ang="0">
                    <a:pos x="136" y="480"/>
                  </a:cxn>
                  <a:cxn ang="0">
                    <a:pos x="544" y="0"/>
                  </a:cxn>
                </a:cxnLst>
                <a:pathLst>
                  <a:path w="21600" h="21600">
                    <a:moveTo>
                      <a:pt x="0" y="0"/>
                    </a:moveTo>
                    <a:lnTo>
                      <a:pt x="5400" y="21600"/>
                    </a:lnTo>
                    <a:lnTo>
                      <a:pt x="16200" y="21600"/>
                    </a:lnTo>
                    <a:lnTo>
                      <a:pt x="21600" y="0"/>
                    </a:lnTo>
                    <a:close/>
                  </a:path>
                </a:pathLst>
              </a:custGeom>
              <a:solidFill>
                <a:srgbClr val="DDDDDD"/>
              </a:solidFill>
              <a:ln w="9525" cap="flat" cmpd="sng">
                <a:solidFill>
                  <a:schemeClr val="tx1"/>
                </a:solidFill>
                <a:prstDash val="solid"/>
                <a:miter/>
                <a:headEnd type="none" w="med" len="med"/>
                <a:tailEnd type="none" w="med" len="med"/>
              </a:ln>
            </p:spPr>
            <p:txBody>
              <a:bodyPr/>
              <a:p>
                <a:endParaRPr lang="en-US"/>
              </a:p>
            </p:txBody>
          </p:sp>
          <p:grpSp>
            <p:nvGrpSpPr>
              <p:cNvPr id="231435" name="Group 12"/>
              <p:cNvGrpSpPr/>
              <p:nvPr/>
            </p:nvGrpSpPr>
            <p:grpSpPr>
              <a:xfrm>
                <a:off x="2415" y="1223"/>
                <a:ext cx="939" cy="197"/>
                <a:chOff x="237" y="997"/>
                <a:chExt cx="759" cy="539"/>
              </a:xfrm>
            </p:grpSpPr>
            <p:sp>
              <p:nvSpPr>
                <p:cNvPr id="231436" name="Line 13"/>
                <p:cNvSpPr/>
                <p:nvPr/>
              </p:nvSpPr>
              <p:spPr>
                <a:xfrm>
                  <a:off x="237" y="997"/>
                  <a:ext cx="759" cy="539"/>
                </a:xfrm>
                <a:prstGeom prst="line">
                  <a:avLst/>
                </a:prstGeom>
                <a:ln w="38100" cap="flat" cmpd="sng">
                  <a:solidFill>
                    <a:srgbClr val="FF0000"/>
                  </a:solidFill>
                  <a:prstDash val="solid"/>
                  <a:round/>
                  <a:headEnd type="none" w="med" len="med"/>
                  <a:tailEnd type="none" w="med" len="med"/>
                </a:ln>
              </p:spPr>
            </p:sp>
            <p:sp>
              <p:nvSpPr>
                <p:cNvPr id="231437" name="Line 14"/>
                <p:cNvSpPr/>
                <p:nvPr/>
              </p:nvSpPr>
              <p:spPr>
                <a:xfrm>
                  <a:off x="492" y="1176"/>
                  <a:ext cx="248" cy="176"/>
                </a:xfrm>
                <a:prstGeom prst="line">
                  <a:avLst/>
                </a:prstGeom>
                <a:ln w="38100" cap="flat" cmpd="sng">
                  <a:solidFill>
                    <a:srgbClr val="FF0000"/>
                  </a:solidFill>
                  <a:prstDash val="solid"/>
                  <a:round/>
                  <a:headEnd type="none" w="med" len="med"/>
                  <a:tailEnd type="triangle" w="med" len="med"/>
                </a:ln>
              </p:spPr>
            </p:sp>
          </p:grpSp>
          <p:sp>
            <p:nvSpPr>
              <p:cNvPr id="231438" name="Text Box 15"/>
              <p:cNvSpPr txBox="1"/>
              <p:nvPr/>
            </p:nvSpPr>
            <p:spPr>
              <a:xfrm>
                <a:off x="2413" y="1023"/>
                <a:ext cx="238"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B</a:t>
                </a:r>
                <a:endParaRPr lang="en-US" altLang="zh-CN" b="1">
                  <a:latin typeface="Arial" panose="020B0604020202020204" pitchFamily="34" charset="0"/>
                </a:endParaRPr>
              </a:p>
            </p:txBody>
          </p:sp>
        </p:grpSp>
        <p:grpSp>
          <p:nvGrpSpPr>
            <p:cNvPr id="231439" name="Group 16"/>
            <p:cNvGrpSpPr/>
            <p:nvPr/>
          </p:nvGrpSpPr>
          <p:grpSpPr>
            <a:xfrm>
              <a:off x="299" y="2424"/>
              <a:ext cx="1995" cy="1014"/>
              <a:chOff x="207" y="2424"/>
              <a:chExt cx="1995" cy="1014"/>
            </a:xfrm>
          </p:grpSpPr>
          <p:sp>
            <p:nvSpPr>
              <p:cNvPr id="231440" name="AutoShape 17"/>
              <p:cNvSpPr/>
              <p:nvPr/>
            </p:nvSpPr>
            <p:spPr>
              <a:xfrm>
                <a:off x="932" y="2424"/>
                <a:ext cx="1270" cy="1014"/>
              </a:xfrm>
              <a:prstGeom prst="triangle">
                <a:avLst>
                  <a:gd name="adj" fmla="val 50000"/>
                </a:avLst>
              </a:prstGeom>
              <a:solidFill>
                <a:srgbClr val="DDDDDD"/>
              </a:solidFill>
              <a:ln w="9525" cap="flat" cmpd="sng">
                <a:solidFill>
                  <a:schemeClr val="tx1"/>
                </a:solidFill>
                <a:prstDash val="solid"/>
                <a:miter/>
                <a:headEnd type="none" w="med" len="med"/>
                <a:tailEnd type="none" w="med" len="med"/>
              </a:ln>
            </p:spPr>
            <p:txBody>
              <a:bodyPr wrap="none" anchor="ctr" anchorCtr="0"/>
              <a:p>
                <a:endParaRPr lang="en-US" altLang="zh-CN" dirty="0">
                  <a:latin typeface="Arial" panose="020B0604020202020204" pitchFamily="34" charset="0"/>
                </a:endParaRPr>
              </a:p>
            </p:txBody>
          </p:sp>
          <p:grpSp>
            <p:nvGrpSpPr>
              <p:cNvPr id="231441" name="Group 18"/>
              <p:cNvGrpSpPr/>
              <p:nvPr/>
            </p:nvGrpSpPr>
            <p:grpSpPr>
              <a:xfrm flipV="1">
                <a:off x="207" y="2836"/>
                <a:ext cx="1107" cy="301"/>
                <a:chOff x="237" y="997"/>
                <a:chExt cx="759" cy="539"/>
              </a:xfrm>
            </p:grpSpPr>
            <p:sp>
              <p:nvSpPr>
                <p:cNvPr id="231442" name="Line 19"/>
                <p:cNvSpPr/>
                <p:nvPr/>
              </p:nvSpPr>
              <p:spPr>
                <a:xfrm>
                  <a:off x="237" y="997"/>
                  <a:ext cx="759" cy="539"/>
                </a:xfrm>
                <a:prstGeom prst="line">
                  <a:avLst/>
                </a:prstGeom>
                <a:ln w="38100" cap="flat" cmpd="sng">
                  <a:solidFill>
                    <a:srgbClr val="FF0000"/>
                  </a:solidFill>
                  <a:prstDash val="solid"/>
                  <a:round/>
                  <a:headEnd type="none" w="med" len="med"/>
                  <a:tailEnd type="none" w="med" len="med"/>
                </a:ln>
              </p:spPr>
            </p:sp>
            <p:sp>
              <p:nvSpPr>
                <p:cNvPr id="231443" name="Line 20"/>
                <p:cNvSpPr/>
                <p:nvPr/>
              </p:nvSpPr>
              <p:spPr>
                <a:xfrm>
                  <a:off x="492" y="1176"/>
                  <a:ext cx="248" cy="176"/>
                </a:xfrm>
                <a:prstGeom prst="line">
                  <a:avLst/>
                </a:prstGeom>
                <a:ln w="38100" cap="flat" cmpd="sng">
                  <a:solidFill>
                    <a:srgbClr val="FF0000"/>
                  </a:solidFill>
                  <a:prstDash val="solid"/>
                  <a:round/>
                  <a:headEnd type="none" w="med" len="med"/>
                  <a:tailEnd type="triangle" w="med" len="med"/>
                </a:ln>
              </p:spPr>
            </p:sp>
          </p:grpSp>
          <p:sp>
            <p:nvSpPr>
              <p:cNvPr id="231444" name="Text Box 21"/>
              <p:cNvSpPr txBox="1"/>
              <p:nvPr/>
            </p:nvSpPr>
            <p:spPr>
              <a:xfrm>
                <a:off x="235" y="2878"/>
                <a:ext cx="238"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C</a:t>
                </a:r>
                <a:endParaRPr lang="en-US" altLang="zh-CN" b="1">
                  <a:latin typeface="Arial" panose="020B0604020202020204" pitchFamily="34" charset="0"/>
                </a:endParaRPr>
              </a:p>
            </p:txBody>
          </p:sp>
        </p:grpSp>
        <p:grpSp>
          <p:nvGrpSpPr>
            <p:cNvPr id="231445" name="Group 22"/>
            <p:cNvGrpSpPr/>
            <p:nvPr/>
          </p:nvGrpSpPr>
          <p:grpSpPr>
            <a:xfrm>
              <a:off x="3031" y="2390"/>
              <a:ext cx="1566" cy="1211"/>
              <a:chOff x="2437" y="2354"/>
              <a:chExt cx="1566" cy="1211"/>
            </a:xfrm>
          </p:grpSpPr>
          <p:grpSp>
            <p:nvGrpSpPr>
              <p:cNvPr id="231446" name="Group 23"/>
              <p:cNvGrpSpPr/>
              <p:nvPr/>
            </p:nvGrpSpPr>
            <p:grpSpPr>
              <a:xfrm>
                <a:off x="3617" y="2354"/>
                <a:ext cx="386" cy="1211"/>
                <a:chOff x="3772" y="2354"/>
                <a:chExt cx="212" cy="992"/>
              </a:xfrm>
            </p:grpSpPr>
            <p:sp>
              <p:nvSpPr>
                <p:cNvPr id="231447" name="AutoShape 24"/>
                <p:cNvSpPr/>
                <p:nvPr/>
              </p:nvSpPr>
              <p:spPr>
                <a:xfrm>
                  <a:off x="3772" y="2354"/>
                  <a:ext cx="210" cy="292"/>
                </a:xfrm>
                <a:prstGeom prst="triangle">
                  <a:avLst>
                    <a:gd name="adj" fmla="val 50000"/>
                  </a:avLst>
                </a:prstGeom>
                <a:solidFill>
                  <a:srgbClr val="DDDDDD"/>
                </a:solidFill>
                <a:ln w="9525" cap="flat" cmpd="sng">
                  <a:solidFill>
                    <a:schemeClr val="tx1"/>
                  </a:solidFill>
                  <a:prstDash val="solid"/>
                  <a:miter/>
                  <a:headEnd type="none" w="med" len="med"/>
                  <a:tailEnd type="none" w="med" len="med"/>
                </a:ln>
              </p:spPr>
              <p:txBody>
                <a:bodyPr wrap="none" anchor="ctr" anchorCtr="0"/>
                <a:p>
                  <a:endParaRPr lang="en-US" altLang="zh-CN" dirty="0">
                    <a:latin typeface="Arial" panose="020B0604020202020204" pitchFamily="34" charset="0"/>
                  </a:endParaRPr>
                </a:p>
              </p:txBody>
            </p:sp>
            <p:sp>
              <p:nvSpPr>
                <p:cNvPr id="231448" name="Rectangle 25"/>
                <p:cNvSpPr/>
                <p:nvPr/>
              </p:nvSpPr>
              <p:spPr>
                <a:xfrm>
                  <a:off x="3772" y="2668"/>
                  <a:ext cx="212" cy="360"/>
                </a:xfrm>
                <a:prstGeom prst="rect">
                  <a:avLst/>
                </a:prstGeom>
                <a:solidFill>
                  <a:srgbClr val="DDDDDD"/>
                </a:solidFill>
                <a:ln w="9525" cap="flat" cmpd="sng">
                  <a:solidFill>
                    <a:schemeClr val="tx1"/>
                  </a:solidFill>
                  <a:prstDash val="solid"/>
                  <a:miter/>
                  <a:headEnd type="none" w="med" len="med"/>
                  <a:tailEnd type="none" w="med" len="med"/>
                </a:ln>
              </p:spPr>
              <p:txBody>
                <a:bodyPr wrap="none" anchor="ctr" anchorCtr="0"/>
                <a:p>
                  <a:endParaRPr lang="en-US" altLang="zh-CN" dirty="0">
                    <a:latin typeface="Arial" panose="020B0604020202020204" pitchFamily="34" charset="0"/>
                  </a:endParaRPr>
                </a:p>
              </p:txBody>
            </p:sp>
            <p:sp>
              <p:nvSpPr>
                <p:cNvPr id="231449" name="AutoShape 26"/>
                <p:cNvSpPr/>
                <p:nvPr/>
              </p:nvSpPr>
              <p:spPr>
                <a:xfrm flipV="1">
                  <a:off x="3772" y="3054"/>
                  <a:ext cx="210" cy="292"/>
                </a:xfrm>
                <a:prstGeom prst="triangle">
                  <a:avLst>
                    <a:gd name="adj" fmla="val 50000"/>
                  </a:avLst>
                </a:prstGeom>
                <a:solidFill>
                  <a:srgbClr val="DDDDDD"/>
                </a:solidFill>
                <a:ln w="9525" cap="flat" cmpd="sng">
                  <a:solidFill>
                    <a:schemeClr val="tx1"/>
                  </a:solidFill>
                  <a:prstDash val="solid"/>
                  <a:miter/>
                  <a:headEnd type="none" w="med" len="med"/>
                  <a:tailEnd type="none" w="med" len="med"/>
                </a:ln>
              </p:spPr>
              <p:txBody>
                <a:bodyPr wrap="none" anchor="ctr" anchorCtr="0"/>
                <a:p>
                  <a:endParaRPr lang="en-US" altLang="zh-CN" dirty="0">
                    <a:latin typeface="Arial" panose="020B0604020202020204" pitchFamily="34" charset="0"/>
                  </a:endParaRPr>
                </a:p>
              </p:txBody>
            </p:sp>
          </p:grpSp>
          <p:grpSp>
            <p:nvGrpSpPr>
              <p:cNvPr id="231450" name="Group 27"/>
              <p:cNvGrpSpPr/>
              <p:nvPr/>
            </p:nvGrpSpPr>
            <p:grpSpPr>
              <a:xfrm>
                <a:off x="2748" y="2490"/>
                <a:ext cx="984" cy="0"/>
                <a:chOff x="2748" y="2490"/>
                <a:chExt cx="984" cy="0"/>
              </a:xfrm>
            </p:grpSpPr>
            <p:sp>
              <p:nvSpPr>
                <p:cNvPr id="231451" name="Line 28"/>
                <p:cNvSpPr/>
                <p:nvPr/>
              </p:nvSpPr>
              <p:spPr>
                <a:xfrm>
                  <a:off x="2748" y="2490"/>
                  <a:ext cx="984" cy="0"/>
                </a:xfrm>
                <a:prstGeom prst="line">
                  <a:avLst/>
                </a:prstGeom>
                <a:ln w="38100" cap="flat" cmpd="sng">
                  <a:solidFill>
                    <a:srgbClr val="FF0000"/>
                  </a:solidFill>
                  <a:prstDash val="solid"/>
                  <a:round/>
                  <a:headEnd type="none" w="med" len="med"/>
                  <a:tailEnd type="none" w="med" len="med"/>
                </a:ln>
              </p:spPr>
            </p:sp>
            <p:sp>
              <p:nvSpPr>
                <p:cNvPr id="231452" name="Line 29"/>
                <p:cNvSpPr/>
                <p:nvPr/>
              </p:nvSpPr>
              <p:spPr>
                <a:xfrm>
                  <a:off x="2946" y="2490"/>
                  <a:ext cx="426" cy="0"/>
                </a:xfrm>
                <a:prstGeom prst="line">
                  <a:avLst/>
                </a:prstGeom>
                <a:ln w="38100" cap="flat" cmpd="sng">
                  <a:solidFill>
                    <a:srgbClr val="FF0000"/>
                  </a:solidFill>
                  <a:prstDash val="solid"/>
                  <a:round/>
                  <a:headEnd type="none" w="med" len="med"/>
                  <a:tailEnd type="triangle" w="med" len="med"/>
                </a:ln>
              </p:spPr>
            </p:sp>
          </p:grpSp>
          <p:grpSp>
            <p:nvGrpSpPr>
              <p:cNvPr id="231453" name="Group 30"/>
              <p:cNvGrpSpPr/>
              <p:nvPr/>
            </p:nvGrpSpPr>
            <p:grpSpPr>
              <a:xfrm>
                <a:off x="2740" y="3412"/>
                <a:ext cx="984" cy="0"/>
                <a:chOff x="2748" y="2490"/>
                <a:chExt cx="984" cy="0"/>
              </a:xfrm>
            </p:grpSpPr>
            <p:sp>
              <p:nvSpPr>
                <p:cNvPr id="231454" name="Line 31"/>
                <p:cNvSpPr/>
                <p:nvPr/>
              </p:nvSpPr>
              <p:spPr>
                <a:xfrm>
                  <a:off x="2748" y="2490"/>
                  <a:ext cx="984" cy="0"/>
                </a:xfrm>
                <a:prstGeom prst="line">
                  <a:avLst/>
                </a:prstGeom>
                <a:ln w="38100" cap="flat" cmpd="sng">
                  <a:solidFill>
                    <a:srgbClr val="FF0000"/>
                  </a:solidFill>
                  <a:prstDash val="solid"/>
                  <a:round/>
                  <a:headEnd type="none" w="med" len="med"/>
                  <a:tailEnd type="none" w="med" len="med"/>
                </a:ln>
              </p:spPr>
            </p:sp>
            <p:sp>
              <p:nvSpPr>
                <p:cNvPr id="231455" name="Line 32"/>
                <p:cNvSpPr/>
                <p:nvPr/>
              </p:nvSpPr>
              <p:spPr>
                <a:xfrm>
                  <a:off x="2946" y="2490"/>
                  <a:ext cx="426" cy="0"/>
                </a:xfrm>
                <a:prstGeom prst="line">
                  <a:avLst/>
                </a:prstGeom>
                <a:ln w="38100" cap="flat" cmpd="sng">
                  <a:solidFill>
                    <a:srgbClr val="FF0000"/>
                  </a:solidFill>
                  <a:prstDash val="solid"/>
                  <a:round/>
                  <a:headEnd type="none" w="med" len="med"/>
                  <a:tailEnd type="triangle" w="med" len="med"/>
                </a:ln>
              </p:spPr>
            </p:sp>
          </p:grpSp>
          <p:grpSp>
            <p:nvGrpSpPr>
              <p:cNvPr id="231456" name="Group 33"/>
              <p:cNvGrpSpPr/>
              <p:nvPr/>
            </p:nvGrpSpPr>
            <p:grpSpPr>
              <a:xfrm>
                <a:off x="2624" y="2948"/>
                <a:ext cx="984" cy="0"/>
                <a:chOff x="2748" y="2490"/>
                <a:chExt cx="984" cy="0"/>
              </a:xfrm>
            </p:grpSpPr>
            <p:sp>
              <p:nvSpPr>
                <p:cNvPr id="231457" name="Line 34"/>
                <p:cNvSpPr/>
                <p:nvPr/>
              </p:nvSpPr>
              <p:spPr>
                <a:xfrm>
                  <a:off x="2748" y="2490"/>
                  <a:ext cx="984" cy="0"/>
                </a:xfrm>
                <a:prstGeom prst="line">
                  <a:avLst/>
                </a:prstGeom>
                <a:ln w="38100" cap="flat" cmpd="sng">
                  <a:solidFill>
                    <a:srgbClr val="FF0000"/>
                  </a:solidFill>
                  <a:prstDash val="solid"/>
                  <a:round/>
                  <a:headEnd type="none" w="med" len="med"/>
                  <a:tailEnd type="none" w="med" len="med"/>
                </a:ln>
              </p:spPr>
            </p:sp>
            <p:sp>
              <p:nvSpPr>
                <p:cNvPr id="231458" name="Line 35"/>
                <p:cNvSpPr/>
                <p:nvPr/>
              </p:nvSpPr>
              <p:spPr>
                <a:xfrm>
                  <a:off x="2946" y="2490"/>
                  <a:ext cx="426" cy="0"/>
                </a:xfrm>
                <a:prstGeom prst="line">
                  <a:avLst/>
                </a:prstGeom>
                <a:ln w="38100" cap="flat" cmpd="sng">
                  <a:solidFill>
                    <a:srgbClr val="FF0000"/>
                  </a:solidFill>
                  <a:prstDash val="solid"/>
                  <a:round/>
                  <a:headEnd type="none" w="med" len="med"/>
                  <a:tailEnd type="triangle" w="med" len="med"/>
                </a:ln>
              </p:spPr>
            </p:sp>
          </p:grpSp>
          <p:sp>
            <p:nvSpPr>
              <p:cNvPr id="231459" name="Text Box 36"/>
              <p:cNvSpPr txBox="1"/>
              <p:nvPr/>
            </p:nvSpPr>
            <p:spPr>
              <a:xfrm>
                <a:off x="2539" y="2373"/>
                <a:ext cx="238"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D</a:t>
                </a:r>
                <a:endParaRPr lang="en-US" altLang="zh-CN" b="1">
                  <a:latin typeface="Arial" panose="020B0604020202020204" pitchFamily="34" charset="0"/>
                </a:endParaRPr>
              </a:p>
            </p:txBody>
          </p:sp>
          <p:sp>
            <p:nvSpPr>
              <p:cNvPr id="231460" name="Text Box 37"/>
              <p:cNvSpPr txBox="1"/>
              <p:nvPr/>
            </p:nvSpPr>
            <p:spPr>
              <a:xfrm>
                <a:off x="2437" y="2821"/>
                <a:ext cx="238"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E</a:t>
                </a:r>
                <a:endParaRPr lang="en-US" altLang="zh-CN" b="1">
                  <a:latin typeface="Arial" panose="020B0604020202020204" pitchFamily="34" charset="0"/>
                </a:endParaRPr>
              </a:p>
            </p:txBody>
          </p:sp>
          <p:sp>
            <p:nvSpPr>
              <p:cNvPr id="231461" name="Text Box 38"/>
              <p:cNvSpPr txBox="1"/>
              <p:nvPr/>
            </p:nvSpPr>
            <p:spPr>
              <a:xfrm>
                <a:off x="2546" y="3295"/>
                <a:ext cx="238"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F</a:t>
                </a:r>
                <a:endParaRPr lang="en-US" altLang="zh-CN" b="1">
                  <a:latin typeface="Arial" panose="020B0604020202020204" pitchFamily="34" charset="0"/>
                </a:endParaRPr>
              </a:p>
            </p:txBody>
          </p:sp>
        </p:grpSp>
      </p:grpSp>
      <p:sp>
        <p:nvSpPr>
          <p:cNvPr id="354343" name="Line 39"/>
          <p:cNvSpPr/>
          <p:nvPr/>
        </p:nvSpPr>
        <p:spPr>
          <a:xfrm>
            <a:off x="2225675" y="2154238"/>
            <a:ext cx="1233488" cy="146050"/>
          </a:xfrm>
          <a:prstGeom prst="line">
            <a:avLst/>
          </a:prstGeom>
          <a:ln w="38100" cap="flat" cmpd="sng">
            <a:solidFill>
              <a:srgbClr val="FF0000"/>
            </a:solidFill>
            <a:prstDash val="solid"/>
            <a:round/>
            <a:headEnd type="none" w="med" len="med"/>
            <a:tailEnd type="none" w="med" len="med"/>
          </a:ln>
        </p:spPr>
      </p:sp>
      <p:sp>
        <p:nvSpPr>
          <p:cNvPr id="354344" name="Line 40"/>
          <p:cNvSpPr/>
          <p:nvPr/>
        </p:nvSpPr>
        <p:spPr>
          <a:xfrm>
            <a:off x="3452813" y="2300288"/>
            <a:ext cx="1117600" cy="739775"/>
          </a:xfrm>
          <a:prstGeom prst="line">
            <a:avLst/>
          </a:prstGeom>
          <a:ln w="38100" cap="flat" cmpd="sng">
            <a:solidFill>
              <a:srgbClr val="FF0000"/>
            </a:solidFill>
            <a:prstDash val="solid"/>
            <a:round/>
            <a:headEnd type="none" w="med" len="med"/>
            <a:tailEnd type="none" w="med" len="med"/>
          </a:ln>
        </p:spPr>
      </p:sp>
      <p:sp>
        <p:nvSpPr>
          <p:cNvPr id="354345" name="Line 41"/>
          <p:cNvSpPr/>
          <p:nvPr/>
        </p:nvSpPr>
        <p:spPr>
          <a:xfrm flipV="1">
            <a:off x="5926138" y="2295525"/>
            <a:ext cx="1203325" cy="28575"/>
          </a:xfrm>
          <a:prstGeom prst="line">
            <a:avLst/>
          </a:prstGeom>
          <a:ln w="38100" cap="flat" cmpd="sng">
            <a:solidFill>
              <a:srgbClr val="FF0000"/>
            </a:solidFill>
            <a:prstDash val="solid"/>
            <a:round/>
            <a:headEnd type="none" w="med" len="med"/>
            <a:tailEnd type="none" w="med" len="med"/>
          </a:ln>
        </p:spPr>
      </p:sp>
      <p:sp>
        <p:nvSpPr>
          <p:cNvPr id="354346" name="Line 42"/>
          <p:cNvSpPr/>
          <p:nvPr/>
        </p:nvSpPr>
        <p:spPr>
          <a:xfrm flipV="1">
            <a:off x="7126288" y="1741488"/>
            <a:ext cx="1190625" cy="552450"/>
          </a:xfrm>
          <a:prstGeom prst="line">
            <a:avLst/>
          </a:prstGeom>
          <a:ln w="38100" cap="flat" cmpd="sng">
            <a:solidFill>
              <a:srgbClr val="FF0000"/>
            </a:solidFill>
            <a:prstDash val="solid"/>
            <a:round/>
            <a:headEnd type="none" w="med" len="med"/>
            <a:tailEnd type="none" w="med" len="med"/>
          </a:ln>
        </p:spPr>
      </p:sp>
      <p:sp>
        <p:nvSpPr>
          <p:cNvPr id="354347" name="Line 43"/>
          <p:cNvSpPr/>
          <p:nvPr/>
        </p:nvSpPr>
        <p:spPr>
          <a:xfrm>
            <a:off x="2252663" y="4500563"/>
            <a:ext cx="820737" cy="38100"/>
          </a:xfrm>
          <a:prstGeom prst="line">
            <a:avLst/>
          </a:prstGeom>
          <a:ln w="38100" cap="flat" cmpd="sng">
            <a:solidFill>
              <a:srgbClr val="FF0000"/>
            </a:solidFill>
            <a:prstDash val="solid"/>
            <a:round/>
            <a:headEnd type="none" w="med" len="med"/>
            <a:tailEnd type="none" w="med" len="med"/>
          </a:ln>
        </p:spPr>
      </p:sp>
      <p:sp>
        <p:nvSpPr>
          <p:cNvPr id="354348" name="Line 44"/>
          <p:cNvSpPr/>
          <p:nvPr/>
        </p:nvSpPr>
        <p:spPr>
          <a:xfrm>
            <a:off x="3074988" y="4535488"/>
            <a:ext cx="1190625" cy="492125"/>
          </a:xfrm>
          <a:prstGeom prst="line">
            <a:avLst/>
          </a:prstGeom>
          <a:ln w="38100" cap="flat" cmpd="sng">
            <a:solidFill>
              <a:srgbClr val="FF0000"/>
            </a:solidFill>
            <a:prstDash val="solid"/>
            <a:round/>
            <a:headEnd type="none" w="med" len="med"/>
            <a:tailEnd type="none" w="med" len="med"/>
          </a:ln>
        </p:spPr>
      </p:sp>
      <p:sp>
        <p:nvSpPr>
          <p:cNvPr id="354349" name="Line 45"/>
          <p:cNvSpPr/>
          <p:nvPr/>
        </p:nvSpPr>
        <p:spPr>
          <a:xfrm>
            <a:off x="6858000" y="4013200"/>
            <a:ext cx="266700" cy="31750"/>
          </a:xfrm>
          <a:prstGeom prst="line">
            <a:avLst/>
          </a:prstGeom>
          <a:ln w="38100" cap="flat" cmpd="sng">
            <a:solidFill>
              <a:srgbClr val="FF0000"/>
            </a:solidFill>
            <a:prstDash val="solid"/>
            <a:round/>
            <a:headEnd type="none" w="med" len="med"/>
            <a:tailEnd type="none" w="med" len="med"/>
          </a:ln>
        </p:spPr>
      </p:sp>
      <p:sp>
        <p:nvSpPr>
          <p:cNvPr id="354350" name="Line 46"/>
          <p:cNvSpPr/>
          <p:nvPr/>
        </p:nvSpPr>
        <p:spPr>
          <a:xfrm>
            <a:off x="7137400" y="4051300"/>
            <a:ext cx="1644650" cy="965200"/>
          </a:xfrm>
          <a:prstGeom prst="line">
            <a:avLst/>
          </a:prstGeom>
          <a:ln w="38100" cap="flat" cmpd="sng">
            <a:solidFill>
              <a:srgbClr val="FF0000"/>
            </a:solidFill>
            <a:prstDash val="solid"/>
            <a:round/>
            <a:headEnd type="none" w="med" len="med"/>
            <a:tailEnd type="none" w="med" len="med"/>
          </a:ln>
        </p:spPr>
      </p:sp>
      <p:sp>
        <p:nvSpPr>
          <p:cNvPr id="354351" name="Line 47"/>
          <p:cNvSpPr/>
          <p:nvPr/>
        </p:nvSpPr>
        <p:spPr>
          <a:xfrm>
            <a:off x="6680200" y="4737100"/>
            <a:ext cx="628650" cy="0"/>
          </a:xfrm>
          <a:prstGeom prst="line">
            <a:avLst/>
          </a:prstGeom>
          <a:ln w="38100" cap="flat" cmpd="sng">
            <a:solidFill>
              <a:srgbClr val="FF0000"/>
            </a:solidFill>
            <a:prstDash val="solid"/>
            <a:round/>
            <a:headEnd type="none" w="med" len="med"/>
            <a:tailEnd type="none" w="med" len="med"/>
          </a:ln>
        </p:spPr>
      </p:sp>
      <p:sp>
        <p:nvSpPr>
          <p:cNvPr id="354352" name="Line 48"/>
          <p:cNvSpPr/>
          <p:nvPr/>
        </p:nvSpPr>
        <p:spPr>
          <a:xfrm>
            <a:off x="7305675" y="4737100"/>
            <a:ext cx="1473200" cy="0"/>
          </a:xfrm>
          <a:prstGeom prst="line">
            <a:avLst/>
          </a:prstGeom>
          <a:ln w="38100" cap="flat" cmpd="sng">
            <a:solidFill>
              <a:srgbClr val="FF0000"/>
            </a:solidFill>
            <a:prstDash val="solid"/>
            <a:round/>
            <a:headEnd type="none" w="med" len="med"/>
            <a:tailEnd type="none" w="med" len="med"/>
          </a:ln>
        </p:spPr>
      </p:sp>
      <p:sp>
        <p:nvSpPr>
          <p:cNvPr id="354353" name="Line 49"/>
          <p:cNvSpPr/>
          <p:nvPr/>
        </p:nvSpPr>
        <p:spPr>
          <a:xfrm flipV="1">
            <a:off x="6864350" y="5448300"/>
            <a:ext cx="266700" cy="19050"/>
          </a:xfrm>
          <a:prstGeom prst="line">
            <a:avLst/>
          </a:prstGeom>
          <a:ln w="38100" cap="flat" cmpd="sng">
            <a:solidFill>
              <a:srgbClr val="FF0000"/>
            </a:solidFill>
            <a:prstDash val="solid"/>
            <a:round/>
            <a:headEnd type="none" w="med" len="med"/>
            <a:tailEnd type="none" w="med" len="med"/>
          </a:ln>
        </p:spPr>
      </p:sp>
      <p:sp>
        <p:nvSpPr>
          <p:cNvPr id="354354" name="Line 50"/>
          <p:cNvSpPr/>
          <p:nvPr/>
        </p:nvSpPr>
        <p:spPr>
          <a:xfrm flipV="1">
            <a:off x="7137400" y="4476750"/>
            <a:ext cx="1587500" cy="965200"/>
          </a:xfrm>
          <a:prstGeom prst="line">
            <a:avLst/>
          </a:prstGeom>
          <a:ln w="38100" cap="flat" cmpd="sng">
            <a:solidFill>
              <a:srgbClr val="FF0000"/>
            </a:solidFill>
            <a:prstDash val="solid"/>
            <a:round/>
            <a:headEnd type="none" w="med" len="med"/>
            <a:tailEnd type="non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43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43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43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43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43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434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434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435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5435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5435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5435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543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945"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Snell's Law</a:t>
            </a:r>
            <a:endParaRPr lang="en-US" altLang="en-US" sz="6600" kern="1200" baseline="0" dirty="0">
              <a:latin typeface="+mj-lt"/>
              <a:ea typeface="+mj-ea"/>
              <a:cs typeface="+mj-cs"/>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p:txBody>
          <a:bodyPr/>
          <a:lstStyle/>
          <a:p>
            <a:pPr marL="952500" indent="-952500" eaLnBrk="1" hangingPunct="1"/>
            <a:r>
              <a:rPr lang="en-US" altLang="zh-TW" dirty="0" smtClean="0">
                <a:effectLst>
                  <a:outerShdw blurRad="38100" dist="38100" dir="2700000" algn="tl">
                    <a:srgbClr val="000000">
                      <a:alpha val="43137"/>
                    </a:srgbClr>
                  </a:outerShdw>
                </a:effectLst>
                <a:sym typeface="Symbol" panose="05050102010706020507" pitchFamily="18" charset="2"/>
              </a:rPr>
              <a:t>Refractive index and speed of light </a:t>
            </a:r>
            <a:endParaRPr lang="en-US" altLang="zh-TW" dirty="0" smtClean="0">
              <a:effectLst>
                <a:outerShdw blurRad="38100" dist="38100" dir="2700000" algn="tl">
                  <a:srgbClr val="000000">
                    <a:alpha val="43137"/>
                  </a:srgbClr>
                </a:outerShdw>
              </a:effectLst>
              <a:sym typeface="Symbol" panose="05050102010706020507" pitchFamily="18" charset="2"/>
            </a:endParaRPr>
          </a:p>
        </p:txBody>
      </p:sp>
      <p:pic>
        <p:nvPicPr>
          <p:cNvPr id="29" name="Picture 28"/>
          <p:cNvPicPr>
            <a:picLocks noChangeAspect="1"/>
          </p:cNvPicPr>
          <p:nvPr/>
        </p:nvPicPr>
        <p:blipFill>
          <a:blip r:embed="rId1"/>
          <a:stretch>
            <a:fillRect/>
          </a:stretch>
        </p:blipFill>
        <p:spPr>
          <a:xfrm>
            <a:off x="4751705" y="1794510"/>
            <a:ext cx="2590165" cy="1941195"/>
          </a:xfrm>
          <a:prstGeom prst="rect">
            <a:avLst/>
          </a:prstGeom>
        </p:spPr>
      </p:pic>
      <p:sp>
        <p:nvSpPr>
          <p:cNvPr id="30" name="Text Box 29"/>
          <p:cNvSpPr txBox="1"/>
          <p:nvPr/>
        </p:nvSpPr>
        <p:spPr>
          <a:xfrm>
            <a:off x="1345565" y="2357755"/>
            <a:ext cx="3597910" cy="706755"/>
          </a:xfrm>
          <a:prstGeom prst="rect">
            <a:avLst/>
          </a:prstGeom>
          <a:noFill/>
        </p:spPr>
        <p:txBody>
          <a:bodyPr wrap="square" rtlCol="0">
            <a:spAutoFit/>
          </a:bodyPr>
          <a:p>
            <a:r>
              <a:rPr lang="en-US" altLang="en-US" sz="2000"/>
              <a:t>Light can travel around the earth 8 times in 1 second!</a:t>
            </a:r>
            <a:endParaRPr lang="en-US" altLang="en-US" sz="2000"/>
          </a:p>
        </p:txBody>
      </p:sp>
      <p:sp>
        <p:nvSpPr>
          <p:cNvPr id="2" name="Text Box 1"/>
          <p:cNvSpPr txBox="1"/>
          <p:nvPr/>
        </p:nvSpPr>
        <p:spPr>
          <a:xfrm>
            <a:off x="114300" y="678815"/>
            <a:ext cx="8914765" cy="1198880"/>
          </a:xfrm>
          <a:prstGeom prst="rect">
            <a:avLst/>
          </a:prstGeom>
          <a:noFill/>
        </p:spPr>
        <p:txBody>
          <a:bodyPr wrap="square" rtlCol="0">
            <a:spAutoFit/>
          </a:bodyPr>
          <a:p>
            <a:r>
              <a:rPr lang="en-US" altLang="en-US" sz="2400"/>
              <a:t>The </a:t>
            </a:r>
            <a:r>
              <a:rPr lang="en-US" altLang="en-US" sz="2400" b="1"/>
              <a:t>refractive index (n) </a:t>
            </a:r>
            <a:r>
              <a:rPr lang="en-US" altLang="en-US" sz="2400"/>
              <a:t>for a material is the </a:t>
            </a:r>
            <a:r>
              <a:rPr lang="en-US" altLang="en-US" sz="2400" u="sng"/>
              <a:t>ratio of the velocity</a:t>
            </a:r>
            <a:r>
              <a:rPr lang="en-US" altLang="en-US" sz="2400"/>
              <a:t> of light in a vacuum (3x10</a:t>
            </a:r>
            <a:r>
              <a:rPr lang="en-US" altLang="en-US" sz="2400" baseline="30000"/>
              <a:t>8</a:t>
            </a:r>
            <a:r>
              <a:rPr lang="en-US" altLang="en-US" sz="2400"/>
              <a:t>ms</a:t>
            </a:r>
            <a:r>
              <a:rPr lang="en-US" altLang="en-US" sz="2400" baseline="30000"/>
              <a:t>-1</a:t>
            </a:r>
            <a:r>
              <a:rPr lang="en-US" altLang="en-US" sz="2400"/>
              <a:t>) to the velocity through the material.</a:t>
            </a:r>
            <a:endParaRPr lang="en-US" altLang="en-US" sz="2400"/>
          </a:p>
        </p:txBody>
      </p:sp>
      <p:grpSp>
        <p:nvGrpSpPr>
          <p:cNvPr id="3" name="Group 2"/>
          <p:cNvGrpSpPr/>
          <p:nvPr/>
        </p:nvGrpSpPr>
        <p:grpSpPr>
          <a:xfrm>
            <a:off x="2910205" y="4125595"/>
            <a:ext cx="3044190" cy="2428240"/>
            <a:chOff x="6117676" y="4847650"/>
            <a:chExt cx="2747590" cy="1999329"/>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7676" y="4847650"/>
              <a:ext cx="2747590" cy="1999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7329" t="5798" r="10915" b="19922"/>
            <a:stretch>
              <a:fillRect/>
            </a:stretch>
          </p:blipFill>
          <p:spPr bwMode="auto">
            <a:xfrm>
              <a:off x="6588224" y="5820378"/>
              <a:ext cx="1008112" cy="70496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3714" name="Rectangle 2"/>
          <p:cNvSpPr>
            <a:spLocks noGrp="1" noChangeArrowheads="1"/>
          </p:cNvSpPr>
          <p:nvPr>
            <p:ph type="title"/>
          </p:nvPr>
        </p:nvSpPr>
        <p:spPr>
          <a:extLst>
            <a:ext uri="{91240B29-F687-4F45-9708-019B960494DF}">
              <a14:hiddenLine xmlns:a14="http://schemas.microsoft.com/office/drawing/2010/main" w="9525">
                <a:solidFill>
                  <a:schemeClr val="tx2"/>
                </a:solidFill>
                <a:miter lim="800000"/>
                <a:headEnd/>
                <a:tailEnd/>
              </a14:hiddenLine>
            </a:ext>
          </a:extLst>
        </p:spPr>
        <p:txBody>
          <a:bodyPr/>
          <a:lstStyle/>
          <a:p>
            <a:pPr>
              <a:defRPr/>
            </a:pPr>
            <a:r>
              <a:rPr lang="en-US" altLang="en-US"/>
              <a:t>Example 1</a:t>
            </a:r>
            <a:endParaRPr lang="en-US" altLang="en-US"/>
          </a:p>
        </p:txBody>
      </p:sp>
      <p:sp>
        <p:nvSpPr>
          <p:cNvPr id="2" name="Content Placeholder 1"/>
          <p:cNvSpPr>
            <a:spLocks noGrp="1"/>
          </p:cNvSpPr>
          <p:nvPr>
            <p:ph idx="1"/>
          </p:nvPr>
        </p:nvSpPr>
        <p:spPr>
          <a:xfrm>
            <a:off x="230505" y="681355"/>
            <a:ext cx="8682355" cy="4526280"/>
          </a:xfrm>
        </p:spPr>
        <p:txBody>
          <a:bodyPr/>
          <a:p>
            <a:pPr marL="0" indent="0">
              <a:buNone/>
              <a:defRPr/>
            </a:pPr>
            <a:r>
              <a:rPr lang="en-US"/>
              <a:t>Light travels from air (n = 1) into glass, where its velocity reduces to only 2 x 10</a:t>
            </a:r>
            <a:r>
              <a:rPr lang="en-US" baseline="30000"/>
              <a:t>8 </a:t>
            </a:r>
            <a:r>
              <a:rPr lang="en-US"/>
              <a:t>m</a:t>
            </a:r>
            <a:r>
              <a:rPr lang="en-US" altLang="en-US"/>
              <a:t>s</a:t>
            </a:r>
            <a:r>
              <a:rPr lang="en-US" altLang="en-US" baseline="30000"/>
              <a:t>-1. </a:t>
            </a:r>
            <a:r>
              <a:rPr lang="en-US"/>
              <a:t>What is the refracti</a:t>
            </a:r>
            <a:r>
              <a:rPr lang="en-US" altLang="en-US"/>
              <a:t>ve index</a:t>
            </a:r>
            <a:r>
              <a:rPr lang="en-US"/>
              <a:t> for glass?</a:t>
            </a:r>
            <a:endParaRPr lang="en-US"/>
          </a:p>
        </p:txBody>
      </p:sp>
      <p:grpSp>
        <p:nvGrpSpPr>
          <p:cNvPr id="8" name="Group 7"/>
          <p:cNvGrpSpPr/>
          <p:nvPr/>
        </p:nvGrpSpPr>
        <p:grpSpPr>
          <a:xfrm>
            <a:off x="401320" y="2433320"/>
            <a:ext cx="3720465" cy="3742055"/>
            <a:chOff x="1066800" y="1905000"/>
            <a:chExt cx="2895600" cy="2438400"/>
          </a:xfrm>
        </p:grpSpPr>
        <p:grpSp>
          <p:nvGrpSpPr>
            <p:cNvPr id="883727" name="Group 15"/>
            <p:cNvGrpSpPr/>
            <p:nvPr/>
          </p:nvGrpSpPr>
          <p:grpSpPr bwMode="auto">
            <a:xfrm>
              <a:off x="1066800" y="1905000"/>
              <a:ext cx="2895600" cy="2438400"/>
              <a:chOff x="672" y="1200"/>
              <a:chExt cx="1824" cy="1536"/>
            </a:xfrm>
          </p:grpSpPr>
          <p:sp>
            <p:nvSpPr>
              <p:cNvPr id="883715" name="Rectangle 3"/>
              <p:cNvSpPr>
                <a:spLocks noChangeArrowheads="1"/>
              </p:cNvSpPr>
              <p:nvPr/>
            </p:nvSpPr>
            <p:spPr bwMode="auto">
              <a:xfrm>
                <a:off x="672" y="1200"/>
                <a:ext cx="1824" cy="1152"/>
              </a:xfrm>
              <a:prstGeom prst="rect">
                <a:avLst/>
              </a:prstGeom>
              <a:solidFill>
                <a:srgbClr val="CCFFFF"/>
              </a:solidFill>
              <a:ln w="38100">
                <a:solidFill>
                  <a:srgbClr val="00000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spcBef>
                    <a:spcPct val="50000"/>
                  </a:spcBef>
                  <a:defRPr/>
                </a:pPr>
                <a:endParaRPr kumimoji="1" lang="en-GB" sz="2800">
                  <a:solidFill>
                    <a:srgbClr val="FFFFFF"/>
                  </a:solidFill>
                  <a:effectLst>
                    <a:outerShdw blurRad="38100" dist="38100" dir="2700000" algn="tl">
                      <a:srgbClr val="000000">
                        <a:alpha val="43137"/>
                      </a:srgbClr>
                    </a:outerShdw>
                  </a:effectLst>
                  <a:latin typeface="Tahoma" panose="020B0604030504040204" pitchFamily="34" charset="0"/>
                </a:endParaRPr>
              </a:p>
            </p:txBody>
          </p:sp>
          <p:sp>
            <p:nvSpPr>
              <p:cNvPr id="883716" name="Rectangle 4"/>
              <p:cNvSpPr>
                <a:spLocks noChangeArrowheads="1"/>
              </p:cNvSpPr>
              <p:nvPr/>
            </p:nvSpPr>
            <p:spPr bwMode="auto">
              <a:xfrm>
                <a:off x="672" y="1728"/>
                <a:ext cx="1824" cy="1008"/>
              </a:xfrm>
              <a:prstGeom prst="rect">
                <a:avLst/>
              </a:prstGeom>
              <a:solidFill>
                <a:schemeClr val="accent6">
                  <a:lumMod val="40000"/>
                  <a:lumOff val="60000"/>
                </a:schemeClr>
              </a:solidFill>
              <a:ln w="38100">
                <a:solidFill>
                  <a:srgbClr val="00000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spcBef>
                    <a:spcPct val="50000"/>
                  </a:spcBef>
                  <a:defRPr/>
                </a:pPr>
                <a:endParaRPr kumimoji="1" lang="en-GB" sz="2800">
                  <a:solidFill>
                    <a:srgbClr val="FFFFFF"/>
                  </a:solidFill>
                  <a:effectLst>
                    <a:outerShdw blurRad="38100" dist="38100" dir="2700000" algn="tl">
                      <a:srgbClr val="000000">
                        <a:alpha val="43137"/>
                      </a:srgbClr>
                    </a:outerShdw>
                  </a:effectLst>
                  <a:latin typeface="Tahoma" panose="020B0604030504040204" pitchFamily="34" charset="0"/>
                </a:endParaRPr>
              </a:p>
            </p:txBody>
          </p:sp>
          <p:sp>
            <p:nvSpPr>
              <p:cNvPr id="883717" name="Line 5"/>
              <p:cNvSpPr>
                <a:spLocks noChangeShapeType="1"/>
              </p:cNvSpPr>
              <p:nvPr/>
            </p:nvSpPr>
            <p:spPr bwMode="auto">
              <a:xfrm>
                <a:off x="960" y="1296"/>
                <a:ext cx="768" cy="432"/>
              </a:xfrm>
              <a:prstGeom prst="line">
                <a:avLst/>
              </a:prstGeom>
              <a:noFill/>
              <a:ln w="38100">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eaLnBrk="0" hangingPunct="0">
                  <a:spcBef>
                    <a:spcPct val="50000"/>
                  </a:spcBef>
                  <a:defRPr/>
                </a:pPr>
                <a:endParaRPr kumimoji="1" lang="en-GB" sz="2800">
                  <a:solidFill>
                    <a:srgbClr val="FFFFFF"/>
                  </a:solidFill>
                  <a:effectLst>
                    <a:outerShdw blurRad="38100" dist="38100" dir="2700000" algn="tl">
                      <a:srgbClr val="000000">
                        <a:alpha val="43137"/>
                      </a:srgbClr>
                    </a:outerShdw>
                  </a:effectLst>
                  <a:latin typeface="Tahoma" panose="020B0604030504040204" pitchFamily="34" charset="0"/>
                </a:endParaRPr>
              </a:p>
            </p:txBody>
          </p:sp>
          <p:sp>
            <p:nvSpPr>
              <p:cNvPr id="883718" name="Line 6"/>
              <p:cNvSpPr>
                <a:spLocks noChangeShapeType="1"/>
              </p:cNvSpPr>
              <p:nvPr/>
            </p:nvSpPr>
            <p:spPr bwMode="auto">
              <a:xfrm>
                <a:off x="1728" y="1728"/>
                <a:ext cx="288" cy="624"/>
              </a:xfrm>
              <a:prstGeom prst="line">
                <a:avLst/>
              </a:prstGeom>
              <a:noFill/>
              <a:ln w="38100">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eaLnBrk="0" hangingPunct="0">
                  <a:spcBef>
                    <a:spcPct val="50000"/>
                  </a:spcBef>
                  <a:defRPr/>
                </a:pPr>
                <a:endParaRPr kumimoji="1" lang="en-GB" sz="2800">
                  <a:solidFill>
                    <a:srgbClr val="FFFFFF"/>
                  </a:solidFill>
                  <a:effectLst>
                    <a:outerShdw blurRad="38100" dist="38100" dir="2700000" algn="tl">
                      <a:srgbClr val="000000">
                        <a:alpha val="43137"/>
                      </a:srgbClr>
                    </a:outerShdw>
                  </a:effectLst>
                  <a:latin typeface="Tahoma" panose="020B0604030504040204" pitchFamily="34" charset="0"/>
                </a:endParaRPr>
              </a:p>
            </p:txBody>
          </p:sp>
          <p:sp>
            <p:nvSpPr>
              <p:cNvPr id="7182" name="Text Box 7"/>
              <p:cNvSpPr txBox="1">
                <a:spLocks noChangeArrowheads="1"/>
              </p:cNvSpPr>
              <p:nvPr/>
            </p:nvSpPr>
            <p:spPr bwMode="auto">
              <a:xfrm>
                <a:off x="1296" y="1200"/>
                <a:ext cx="960"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800">
                    <a:solidFill>
                      <a:schemeClr val="tx1"/>
                    </a:solidFill>
                    <a:latin typeface="Tahoma" panose="020B0604030504040204" pitchFamily="34" charset="0"/>
                  </a:defRPr>
                </a:lvl1pPr>
                <a:lvl2pPr marL="742950" indent="-285750">
                  <a:defRPr kumimoji="1" sz="2800">
                    <a:solidFill>
                      <a:schemeClr val="tx1"/>
                    </a:solidFill>
                    <a:latin typeface="Tahoma" panose="020B0604030504040204" pitchFamily="34" charset="0"/>
                  </a:defRPr>
                </a:lvl2pPr>
                <a:lvl3pPr marL="1143000" indent="-228600">
                  <a:defRPr kumimoji="1" sz="2800">
                    <a:solidFill>
                      <a:schemeClr val="tx1"/>
                    </a:solidFill>
                    <a:latin typeface="Tahoma" panose="020B0604030504040204" pitchFamily="34" charset="0"/>
                  </a:defRPr>
                </a:lvl3pPr>
                <a:lvl4pPr marL="1600200" indent="-228600">
                  <a:defRPr kumimoji="1" sz="2800">
                    <a:solidFill>
                      <a:schemeClr val="tx1"/>
                    </a:solidFill>
                    <a:latin typeface="Tahoma" panose="020B0604030504040204" pitchFamily="34" charset="0"/>
                  </a:defRPr>
                </a:lvl4pPr>
                <a:lvl5pPr marL="2057400" indent="-228600">
                  <a:defRPr kumimoji="1" sz="2800">
                    <a:solidFill>
                      <a:schemeClr val="tx1"/>
                    </a:solidFill>
                    <a:latin typeface="Tahoma" panose="020B0604030504040204" pitchFamily="34" charset="0"/>
                  </a:defRPr>
                </a:lvl5pPr>
                <a:lvl6pPr marL="2514600" indent="-228600" algn="ctr" eaLnBrk="0" fontAlgn="base" hangingPunct="0">
                  <a:spcBef>
                    <a:spcPct val="50000"/>
                  </a:spcBef>
                  <a:spcAft>
                    <a:spcPct val="0"/>
                  </a:spcAft>
                  <a:defRPr kumimoji="1" sz="2800">
                    <a:solidFill>
                      <a:schemeClr val="tx1"/>
                    </a:solidFill>
                    <a:latin typeface="Tahoma" panose="020B0604030504040204" pitchFamily="34" charset="0"/>
                  </a:defRPr>
                </a:lvl6pPr>
                <a:lvl7pPr marL="2971800" indent="-228600" algn="ctr" eaLnBrk="0" fontAlgn="base" hangingPunct="0">
                  <a:spcBef>
                    <a:spcPct val="50000"/>
                  </a:spcBef>
                  <a:spcAft>
                    <a:spcPct val="0"/>
                  </a:spcAft>
                  <a:defRPr kumimoji="1" sz="2800">
                    <a:solidFill>
                      <a:schemeClr val="tx1"/>
                    </a:solidFill>
                    <a:latin typeface="Tahoma" panose="020B0604030504040204" pitchFamily="34" charset="0"/>
                  </a:defRPr>
                </a:lvl7pPr>
                <a:lvl8pPr marL="3429000" indent="-228600" algn="ctr" eaLnBrk="0" fontAlgn="base" hangingPunct="0">
                  <a:spcBef>
                    <a:spcPct val="50000"/>
                  </a:spcBef>
                  <a:spcAft>
                    <a:spcPct val="0"/>
                  </a:spcAft>
                  <a:defRPr kumimoji="1" sz="2800">
                    <a:solidFill>
                      <a:schemeClr val="tx1"/>
                    </a:solidFill>
                    <a:latin typeface="Tahoma" panose="020B0604030504040204" pitchFamily="34" charset="0"/>
                  </a:defRPr>
                </a:lvl8pPr>
                <a:lvl9pPr marL="3886200" indent="-228600" algn="ctr" eaLnBrk="0" fontAlgn="base" hangingPunct="0">
                  <a:spcBef>
                    <a:spcPct val="50000"/>
                  </a:spcBef>
                  <a:spcAft>
                    <a:spcPct val="0"/>
                  </a:spcAft>
                  <a:defRPr kumimoji="1" sz="2800">
                    <a:solidFill>
                      <a:schemeClr val="tx1"/>
                    </a:solidFill>
                    <a:latin typeface="Tahoma" panose="020B0604030504040204" pitchFamily="34" charset="0"/>
                  </a:defRPr>
                </a:lvl9pPr>
              </a:lstStyle>
              <a:p>
                <a:pPr algn="ctr" eaLnBrk="0" hangingPunct="0">
                  <a:spcBef>
                    <a:spcPct val="50000"/>
                  </a:spcBef>
                </a:pPr>
                <a:r>
                  <a:rPr lang="en-US" i="1" smtClean="0">
                    <a:solidFill>
                      <a:srgbClr val="000000"/>
                    </a:solidFill>
                  </a:rPr>
                  <a:t>v</a:t>
                </a:r>
                <a:r>
                  <a:rPr lang="en-US" i="1" baseline="-25000" smtClean="0">
                    <a:solidFill>
                      <a:srgbClr val="000000"/>
                    </a:solidFill>
                  </a:rPr>
                  <a:t>air</a:t>
                </a:r>
                <a:r>
                  <a:rPr lang="en-US" i="1" smtClean="0">
                    <a:solidFill>
                      <a:srgbClr val="000000"/>
                    </a:solidFill>
                  </a:rPr>
                  <a:t> </a:t>
                </a:r>
                <a:r>
                  <a:rPr lang="en-US" smtClean="0">
                    <a:solidFill>
                      <a:srgbClr val="000000"/>
                    </a:solidFill>
                  </a:rPr>
                  <a:t>= </a:t>
                </a:r>
                <a:r>
                  <a:rPr lang="en-US" i="1" smtClean="0">
                    <a:solidFill>
                      <a:srgbClr val="000000"/>
                    </a:solidFill>
                  </a:rPr>
                  <a:t>c</a:t>
                </a:r>
                <a:endParaRPr lang="en-US" smtClean="0">
                  <a:solidFill>
                    <a:srgbClr val="000000"/>
                  </a:solidFill>
                </a:endParaRPr>
              </a:p>
            </p:txBody>
          </p:sp>
          <p:sp>
            <p:nvSpPr>
              <p:cNvPr id="7183" name="Text Box 8"/>
              <p:cNvSpPr txBox="1">
                <a:spLocks noChangeArrowheads="1"/>
              </p:cNvSpPr>
              <p:nvPr/>
            </p:nvSpPr>
            <p:spPr bwMode="auto">
              <a:xfrm>
                <a:off x="720" y="2352"/>
                <a:ext cx="1632"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800">
                    <a:solidFill>
                      <a:schemeClr val="tx1"/>
                    </a:solidFill>
                    <a:latin typeface="Tahoma" panose="020B0604030504040204" pitchFamily="34" charset="0"/>
                  </a:defRPr>
                </a:lvl1pPr>
                <a:lvl2pPr marL="742950" indent="-285750">
                  <a:defRPr kumimoji="1" sz="2800">
                    <a:solidFill>
                      <a:schemeClr val="tx1"/>
                    </a:solidFill>
                    <a:latin typeface="Tahoma" panose="020B0604030504040204" pitchFamily="34" charset="0"/>
                  </a:defRPr>
                </a:lvl2pPr>
                <a:lvl3pPr marL="1143000" indent="-228600">
                  <a:defRPr kumimoji="1" sz="2800">
                    <a:solidFill>
                      <a:schemeClr val="tx1"/>
                    </a:solidFill>
                    <a:latin typeface="Tahoma" panose="020B0604030504040204" pitchFamily="34" charset="0"/>
                  </a:defRPr>
                </a:lvl3pPr>
                <a:lvl4pPr marL="1600200" indent="-228600">
                  <a:defRPr kumimoji="1" sz="2800">
                    <a:solidFill>
                      <a:schemeClr val="tx1"/>
                    </a:solidFill>
                    <a:latin typeface="Tahoma" panose="020B0604030504040204" pitchFamily="34" charset="0"/>
                  </a:defRPr>
                </a:lvl4pPr>
                <a:lvl5pPr marL="2057400" indent="-228600">
                  <a:defRPr kumimoji="1" sz="2800">
                    <a:solidFill>
                      <a:schemeClr val="tx1"/>
                    </a:solidFill>
                    <a:latin typeface="Tahoma" panose="020B0604030504040204" pitchFamily="34" charset="0"/>
                  </a:defRPr>
                </a:lvl5pPr>
                <a:lvl6pPr marL="2514600" indent="-228600" algn="ctr" eaLnBrk="0" fontAlgn="base" hangingPunct="0">
                  <a:spcBef>
                    <a:spcPct val="50000"/>
                  </a:spcBef>
                  <a:spcAft>
                    <a:spcPct val="0"/>
                  </a:spcAft>
                  <a:defRPr kumimoji="1" sz="2800">
                    <a:solidFill>
                      <a:schemeClr val="tx1"/>
                    </a:solidFill>
                    <a:latin typeface="Tahoma" panose="020B0604030504040204" pitchFamily="34" charset="0"/>
                  </a:defRPr>
                </a:lvl6pPr>
                <a:lvl7pPr marL="2971800" indent="-228600" algn="ctr" eaLnBrk="0" fontAlgn="base" hangingPunct="0">
                  <a:spcBef>
                    <a:spcPct val="50000"/>
                  </a:spcBef>
                  <a:spcAft>
                    <a:spcPct val="0"/>
                  </a:spcAft>
                  <a:defRPr kumimoji="1" sz="2800">
                    <a:solidFill>
                      <a:schemeClr val="tx1"/>
                    </a:solidFill>
                    <a:latin typeface="Tahoma" panose="020B0604030504040204" pitchFamily="34" charset="0"/>
                  </a:defRPr>
                </a:lvl7pPr>
                <a:lvl8pPr marL="3429000" indent="-228600" algn="ctr" eaLnBrk="0" fontAlgn="base" hangingPunct="0">
                  <a:spcBef>
                    <a:spcPct val="50000"/>
                  </a:spcBef>
                  <a:spcAft>
                    <a:spcPct val="0"/>
                  </a:spcAft>
                  <a:defRPr kumimoji="1" sz="2800">
                    <a:solidFill>
                      <a:schemeClr val="tx1"/>
                    </a:solidFill>
                    <a:latin typeface="Tahoma" panose="020B0604030504040204" pitchFamily="34" charset="0"/>
                  </a:defRPr>
                </a:lvl8pPr>
                <a:lvl9pPr marL="3886200" indent="-228600" algn="ctr" eaLnBrk="0" fontAlgn="base" hangingPunct="0">
                  <a:spcBef>
                    <a:spcPct val="50000"/>
                  </a:spcBef>
                  <a:spcAft>
                    <a:spcPct val="0"/>
                  </a:spcAft>
                  <a:defRPr kumimoji="1" sz="2800">
                    <a:solidFill>
                      <a:schemeClr val="tx1"/>
                    </a:solidFill>
                    <a:latin typeface="Tahoma" panose="020B0604030504040204" pitchFamily="34" charset="0"/>
                  </a:defRPr>
                </a:lvl9pPr>
              </a:lstStyle>
              <a:p>
                <a:pPr algn="ctr" eaLnBrk="0" hangingPunct="0">
                  <a:spcBef>
                    <a:spcPct val="50000"/>
                  </a:spcBef>
                </a:pPr>
                <a:r>
                  <a:rPr lang="en-US" sz="2400" i="1" dirty="0" err="1" smtClean="0">
                    <a:solidFill>
                      <a:srgbClr val="000000"/>
                    </a:solidFill>
                  </a:rPr>
                  <a:t>v</a:t>
                </a:r>
                <a:r>
                  <a:rPr lang="en-US" sz="2400" i="1" baseline="-25000" dirty="0" err="1" smtClean="0">
                    <a:solidFill>
                      <a:srgbClr val="000000"/>
                    </a:solidFill>
                  </a:rPr>
                  <a:t>G</a:t>
                </a:r>
                <a:r>
                  <a:rPr lang="en-US" sz="2400" i="1" dirty="0" smtClean="0">
                    <a:solidFill>
                      <a:srgbClr val="000000"/>
                    </a:solidFill>
                  </a:rPr>
                  <a:t> </a:t>
                </a:r>
                <a:r>
                  <a:rPr lang="en-US" sz="2400" dirty="0" smtClean="0">
                    <a:solidFill>
                      <a:srgbClr val="000000"/>
                    </a:solidFill>
                  </a:rPr>
                  <a:t>= 2 x 10</a:t>
                </a:r>
                <a:r>
                  <a:rPr lang="en-US" sz="2400" baseline="30000" dirty="0" smtClean="0">
                    <a:solidFill>
                      <a:srgbClr val="000000"/>
                    </a:solidFill>
                  </a:rPr>
                  <a:t>8</a:t>
                </a:r>
                <a:r>
                  <a:rPr lang="en-US" sz="2400" dirty="0" smtClean="0">
                    <a:solidFill>
                      <a:srgbClr val="000000"/>
                    </a:solidFill>
                  </a:rPr>
                  <a:t> m/s</a:t>
                </a:r>
                <a:endParaRPr lang="en-US" sz="2400" dirty="0" smtClean="0">
                  <a:solidFill>
                    <a:srgbClr val="000000"/>
                  </a:solidFill>
                </a:endParaRPr>
              </a:p>
            </p:txBody>
          </p:sp>
          <p:sp>
            <p:nvSpPr>
              <p:cNvPr id="7184" name="Text Box 10"/>
              <p:cNvSpPr txBox="1">
                <a:spLocks noChangeArrowheads="1"/>
              </p:cNvSpPr>
              <p:nvPr/>
            </p:nvSpPr>
            <p:spPr bwMode="auto">
              <a:xfrm>
                <a:off x="864" y="1920"/>
                <a:ext cx="816"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800">
                    <a:solidFill>
                      <a:schemeClr val="tx1"/>
                    </a:solidFill>
                    <a:latin typeface="Tahoma" panose="020B0604030504040204" pitchFamily="34" charset="0"/>
                  </a:defRPr>
                </a:lvl1pPr>
                <a:lvl2pPr marL="742950" indent="-285750">
                  <a:defRPr kumimoji="1" sz="2800">
                    <a:solidFill>
                      <a:schemeClr val="tx1"/>
                    </a:solidFill>
                    <a:latin typeface="Tahoma" panose="020B0604030504040204" pitchFamily="34" charset="0"/>
                  </a:defRPr>
                </a:lvl2pPr>
                <a:lvl3pPr marL="1143000" indent="-228600">
                  <a:defRPr kumimoji="1" sz="2800">
                    <a:solidFill>
                      <a:schemeClr val="tx1"/>
                    </a:solidFill>
                    <a:latin typeface="Tahoma" panose="020B0604030504040204" pitchFamily="34" charset="0"/>
                  </a:defRPr>
                </a:lvl3pPr>
                <a:lvl4pPr marL="1600200" indent="-228600">
                  <a:defRPr kumimoji="1" sz="2800">
                    <a:solidFill>
                      <a:schemeClr val="tx1"/>
                    </a:solidFill>
                    <a:latin typeface="Tahoma" panose="020B0604030504040204" pitchFamily="34" charset="0"/>
                  </a:defRPr>
                </a:lvl4pPr>
                <a:lvl5pPr marL="2057400" indent="-228600">
                  <a:defRPr kumimoji="1" sz="2800">
                    <a:solidFill>
                      <a:schemeClr val="tx1"/>
                    </a:solidFill>
                    <a:latin typeface="Tahoma" panose="020B0604030504040204" pitchFamily="34" charset="0"/>
                  </a:defRPr>
                </a:lvl5pPr>
                <a:lvl6pPr marL="2514600" indent="-228600" algn="ctr" eaLnBrk="0" fontAlgn="base" hangingPunct="0">
                  <a:spcBef>
                    <a:spcPct val="50000"/>
                  </a:spcBef>
                  <a:spcAft>
                    <a:spcPct val="0"/>
                  </a:spcAft>
                  <a:defRPr kumimoji="1" sz="2800">
                    <a:solidFill>
                      <a:schemeClr val="tx1"/>
                    </a:solidFill>
                    <a:latin typeface="Tahoma" panose="020B0604030504040204" pitchFamily="34" charset="0"/>
                  </a:defRPr>
                </a:lvl6pPr>
                <a:lvl7pPr marL="2971800" indent="-228600" algn="ctr" eaLnBrk="0" fontAlgn="base" hangingPunct="0">
                  <a:spcBef>
                    <a:spcPct val="50000"/>
                  </a:spcBef>
                  <a:spcAft>
                    <a:spcPct val="0"/>
                  </a:spcAft>
                  <a:defRPr kumimoji="1" sz="2800">
                    <a:solidFill>
                      <a:schemeClr val="tx1"/>
                    </a:solidFill>
                    <a:latin typeface="Tahoma" panose="020B0604030504040204" pitchFamily="34" charset="0"/>
                  </a:defRPr>
                </a:lvl7pPr>
                <a:lvl8pPr marL="3429000" indent="-228600" algn="ctr" eaLnBrk="0" fontAlgn="base" hangingPunct="0">
                  <a:spcBef>
                    <a:spcPct val="50000"/>
                  </a:spcBef>
                  <a:spcAft>
                    <a:spcPct val="0"/>
                  </a:spcAft>
                  <a:defRPr kumimoji="1" sz="2800">
                    <a:solidFill>
                      <a:schemeClr val="tx1"/>
                    </a:solidFill>
                    <a:latin typeface="Tahoma" panose="020B0604030504040204" pitchFamily="34" charset="0"/>
                  </a:defRPr>
                </a:lvl8pPr>
                <a:lvl9pPr marL="3886200" indent="-228600" algn="ctr" eaLnBrk="0" fontAlgn="base" hangingPunct="0">
                  <a:spcBef>
                    <a:spcPct val="50000"/>
                  </a:spcBef>
                  <a:spcAft>
                    <a:spcPct val="0"/>
                  </a:spcAft>
                  <a:defRPr kumimoji="1" sz="2800">
                    <a:solidFill>
                      <a:schemeClr val="tx1"/>
                    </a:solidFill>
                    <a:latin typeface="Tahoma" panose="020B0604030504040204" pitchFamily="34" charset="0"/>
                  </a:defRPr>
                </a:lvl9pPr>
              </a:lstStyle>
              <a:p>
                <a:pPr algn="ctr" eaLnBrk="0" hangingPunct="0">
                  <a:spcBef>
                    <a:spcPct val="50000"/>
                  </a:spcBef>
                </a:pPr>
                <a:r>
                  <a:rPr lang="en-US" dirty="0" smtClean="0">
                    <a:solidFill>
                      <a:srgbClr val="000000"/>
                    </a:solidFill>
                  </a:rPr>
                  <a:t>Glass</a:t>
                </a:r>
                <a:endParaRPr lang="en-US" dirty="0" smtClean="0">
                  <a:solidFill>
                    <a:srgbClr val="000000"/>
                  </a:solidFill>
                </a:endParaRPr>
              </a:p>
            </p:txBody>
          </p:sp>
          <p:sp>
            <p:nvSpPr>
              <p:cNvPr id="7185" name="Text Box 11"/>
              <p:cNvSpPr txBox="1">
                <a:spLocks noChangeArrowheads="1"/>
              </p:cNvSpPr>
              <p:nvPr/>
            </p:nvSpPr>
            <p:spPr bwMode="auto">
              <a:xfrm>
                <a:off x="720" y="1344"/>
                <a:ext cx="816"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800">
                    <a:solidFill>
                      <a:schemeClr val="tx1"/>
                    </a:solidFill>
                    <a:latin typeface="Tahoma" panose="020B0604030504040204" pitchFamily="34" charset="0"/>
                  </a:defRPr>
                </a:lvl1pPr>
                <a:lvl2pPr marL="742950" indent="-285750">
                  <a:defRPr kumimoji="1" sz="2800">
                    <a:solidFill>
                      <a:schemeClr val="tx1"/>
                    </a:solidFill>
                    <a:latin typeface="Tahoma" panose="020B0604030504040204" pitchFamily="34" charset="0"/>
                  </a:defRPr>
                </a:lvl2pPr>
                <a:lvl3pPr marL="1143000" indent="-228600">
                  <a:defRPr kumimoji="1" sz="2800">
                    <a:solidFill>
                      <a:schemeClr val="tx1"/>
                    </a:solidFill>
                    <a:latin typeface="Tahoma" panose="020B0604030504040204" pitchFamily="34" charset="0"/>
                  </a:defRPr>
                </a:lvl3pPr>
                <a:lvl4pPr marL="1600200" indent="-228600">
                  <a:defRPr kumimoji="1" sz="2800">
                    <a:solidFill>
                      <a:schemeClr val="tx1"/>
                    </a:solidFill>
                    <a:latin typeface="Tahoma" panose="020B0604030504040204" pitchFamily="34" charset="0"/>
                  </a:defRPr>
                </a:lvl4pPr>
                <a:lvl5pPr marL="2057400" indent="-228600">
                  <a:defRPr kumimoji="1" sz="2800">
                    <a:solidFill>
                      <a:schemeClr val="tx1"/>
                    </a:solidFill>
                    <a:latin typeface="Tahoma" panose="020B0604030504040204" pitchFamily="34" charset="0"/>
                  </a:defRPr>
                </a:lvl5pPr>
                <a:lvl6pPr marL="2514600" indent="-228600" algn="ctr" eaLnBrk="0" fontAlgn="base" hangingPunct="0">
                  <a:spcBef>
                    <a:spcPct val="50000"/>
                  </a:spcBef>
                  <a:spcAft>
                    <a:spcPct val="0"/>
                  </a:spcAft>
                  <a:defRPr kumimoji="1" sz="2800">
                    <a:solidFill>
                      <a:schemeClr val="tx1"/>
                    </a:solidFill>
                    <a:latin typeface="Tahoma" panose="020B0604030504040204" pitchFamily="34" charset="0"/>
                  </a:defRPr>
                </a:lvl6pPr>
                <a:lvl7pPr marL="2971800" indent="-228600" algn="ctr" eaLnBrk="0" fontAlgn="base" hangingPunct="0">
                  <a:spcBef>
                    <a:spcPct val="50000"/>
                  </a:spcBef>
                  <a:spcAft>
                    <a:spcPct val="0"/>
                  </a:spcAft>
                  <a:defRPr kumimoji="1" sz="2800">
                    <a:solidFill>
                      <a:schemeClr val="tx1"/>
                    </a:solidFill>
                    <a:latin typeface="Tahoma" panose="020B0604030504040204" pitchFamily="34" charset="0"/>
                  </a:defRPr>
                </a:lvl7pPr>
                <a:lvl8pPr marL="3429000" indent="-228600" algn="ctr" eaLnBrk="0" fontAlgn="base" hangingPunct="0">
                  <a:spcBef>
                    <a:spcPct val="50000"/>
                  </a:spcBef>
                  <a:spcAft>
                    <a:spcPct val="0"/>
                  </a:spcAft>
                  <a:defRPr kumimoji="1" sz="2800">
                    <a:solidFill>
                      <a:schemeClr val="tx1"/>
                    </a:solidFill>
                    <a:latin typeface="Tahoma" panose="020B0604030504040204" pitchFamily="34" charset="0"/>
                  </a:defRPr>
                </a:lvl8pPr>
                <a:lvl9pPr marL="3886200" indent="-228600" algn="ctr" eaLnBrk="0" fontAlgn="base" hangingPunct="0">
                  <a:spcBef>
                    <a:spcPct val="50000"/>
                  </a:spcBef>
                  <a:spcAft>
                    <a:spcPct val="0"/>
                  </a:spcAft>
                  <a:defRPr kumimoji="1" sz="2800">
                    <a:solidFill>
                      <a:schemeClr val="tx1"/>
                    </a:solidFill>
                    <a:latin typeface="Tahoma" panose="020B0604030504040204" pitchFamily="34" charset="0"/>
                  </a:defRPr>
                </a:lvl9pPr>
              </a:lstStyle>
              <a:p>
                <a:pPr eaLnBrk="0" hangingPunct="0">
                  <a:spcBef>
                    <a:spcPct val="50000"/>
                  </a:spcBef>
                </a:pPr>
                <a:r>
                  <a:rPr lang="en-US" smtClean="0">
                    <a:solidFill>
                      <a:srgbClr val="000000"/>
                    </a:solidFill>
                  </a:rPr>
                  <a:t>Air</a:t>
                </a:r>
                <a:endParaRPr lang="en-US" smtClean="0">
                  <a:solidFill>
                    <a:srgbClr val="000000"/>
                  </a:solidFill>
                </a:endParaRPr>
              </a:p>
            </p:txBody>
          </p:sp>
        </p:grpSp>
        <p:cxnSp>
          <p:nvCxnSpPr>
            <p:cNvPr id="5" name="Straight Connector 4"/>
            <p:cNvCxnSpPr/>
            <p:nvPr/>
          </p:nvCxnSpPr>
          <p:spPr bwMode="auto">
            <a:xfrm>
              <a:off x="2743200" y="2473732"/>
              <a:ext cx="0" cy="621724"/>
            </a:xfrm>
            <a:prstGeom prst="line">
              <a:avLst/>
            </a:prstGeom>
            <a:solidFill>
              <a:srgbClr val="FFFFCC"/>
            </a:solidFill>
            <a:ln w="38100" cap="flat" cmpd="sng" algn="ctr">
              <a:solidFill>
                <a:srgbClr val="6600CC"/>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 name="Text Box 2"/>
          <p:cNvSpPr txBox="1"/>
          <p:nvPr/>
        </p:nvSpPr>
        <p:spPr>
          <a:xfrm>
            <a:off x="4799330" y="3234055"/>
            <a:ext cx="3462655" cy="953135"/>
          </a:xfrm>
          <a:prstGeom prst="rect">
            <a:avLst/>
          </a:prstGeom>
          <a:noFill/>
        </p:spPr>
        <p:txBody>
          <a:bodyPr wrap="square" rtlCol="0">
            <a:spAutoFit/>
          </a:bodyPr>
          <a:p>
            <a:r>
              <a:rPr lang="en-US" altLang="en-US" sz="2800"/>
              <a:t>n =</a:t>
            </a:r>
            <a:r>
              <a:rPr lang="en-US" altLang="en-US" sz="2800" u="sng"/>
              <a:t> c </a:t>
            </a:r>
            <a:r>
              <a:rPr lang="en-US" altLang="en-US" sz="2800"/>
              <a:t> = </a:t>
            </a:r>
            <a:r>
              <a:rPr lang="en-US" altLang="en-US" sz="2800" u="sng"/>
              <a:t>3x10</a:t>
            </a:r>
            <a:r>
              <a:rPr lang="en-US" altLang="en-US" sz="2800" u="sng" baseline="30000"/>
              <a:t>8</a:t>
            </a:r>
            <a:r>
              <a:rPr lang="en-US" altLang="en-US" sz="2800"/>
              <a:t> = </a:t>
            </a:r>
            <a:r>
              <a:rPr lang="en-US" altLang="en-US" sz="2800" b="1"/>
              <a:t>1.5</a:t>
            </a:r>
            <a:endParaRPr lang="en-US" altLang="en-US" sz="2800" u="sng"/>
          </a:p>
          <a:p>
            <a:r>
              <a:rPr lang="en-US" altLang="en-US" sz="2800"/>
              <a:t>      c</a:t>
            </a:r>
            <a:r>
              <a:rPr lang="en-US" altLang="en-US" sz="2800" baseline="-25000"/>
              <a:t>s	       </a:t>
            </a:r>
            <a:r>
              <a:rPr lang="en-US" altLang="en-US" sz="2800"/>
              <a:t>2x10</a:t>
            </a:r>
            <a:r>
              <a:rPr lang="en-US" altLang="en-US" sz="2800" baseline="30000"/>
              <a:t>8</a:t>
            </a:r>
            <a:endParaRPr lang="en-US" altLang="en-US" sz="2800" baseline="30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883714"/>
                                        </p:tgtEl>
                                        <p:attrNameLst>
                                          <p:attrName>style.visibility</p:attrName>
                                        </p:attrNameLst>
                                      </p:cBhvr>
                                      <p:to>
                                        <p:strVal val="visible"/>
                                      </p:to>
                                    </p:set>
                                    <p:animEffect transition="in" filter="box(out)">
                                      <p:cBhvr>
                                        <p:cTn id="7" dur="500"/>
                                        <p:tgtEl>
                                          <p:spTgt spid="883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3714" grpId="0" bldLvl="0" animBg="1" autoUpdateAnimBg="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p:txBody>
          <a:bodyPr/>
          <a:lstStyle/>
          <a:p>
            <a:pPr marL="952500" indent="-952500" eaLnBrk="1" hangingPunct="1"/>
            <a:r>
              <a:rPr lang="en-US" altLang="zh-TW" dirty="0" smtClean="0">
                <a:effectLst>
                  <a:outerShdw blurRad="38100" dist="38100" dir="2700000" algn="tl">
                    <a:srgbClr val="000000">
                      <a:alpha val="43137"/>
                    </a:srgbClr>
                  </a:outerShdw>
                </a:effectLst>
                <a:sym typeface="Symbol" panose="05050102010706020507" pitchFamily="18" charset="2"/>
              </a:rPr>
              <a:t>Refractive index and speed of light </a:t>
            </a:r>
            <a:endParaRPr lang="en-US" altLang="zh-TW" dirty="0" smtClean="0">
              <a:effectLst>
                <a:outerShdw blurRad="38100" dist="38100" dir="2700000" algn="tl">
                  <a:srgbClr val="000000">
                    <a:alpha val="43137"/>
                  </a:srgbClr>
                </a:outerShdw>
              </a:effectLst>
              <a:sym typeface="Symbol" panose="05050102010706020507" pitchFamily="18" charset="2"/>
            </a:endParaRPr>
          </a:p>
        </p:txBody>
      </p:sp>
      <p:sp>
        <p:nvSpPr>
          <p:cNvPr id="17" name="Text Box 19"/>
          <p:cNvSpPr txBox="1">
            <a:spLocks noChangeArrowheads="1"/>
          </p:cNvSpPr>
          <p:nvPr/>
        </p:nvSpPr>
        <p:spPr bwMode="auto">
          <a:xfrm>
            <a:off x="2443480" y="2934970"/>
            <a:ext cx="5733415" cy="521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en-US" altLang="zh-TW" sz="2800" dirty="0">
                <a:effectLst/>
              </a:rPr>
              <a:t>water </a:t>
            </a:r>
            <a:r>
              <a:rPr lang="en-US" altLang="zh-TW" sz="2800" dirty="0">
                <a:solidFill>
                  <a:srgbClr val="002060"/>
                </a:solidFill>
                <a:effectLst/>
              </a:rPr>
              <a:t>(</a:t>
            </a:r>
            <a:r>
              <a:rPr lang="en-US" altLang="zh-TW" sz="2800" i="1" dirty="0">
                <a:solidFill>
                  <a:srgbClr val="002060"/>
                </a:solidFill>
                <a:effectLst/>
              </a:rPr>
              <a:t>n</a:t>
            </a:r>
            <a:r>
              <a:rPr lang="en-US" altLang="zh-TW" sz="2800" dirty="0">
                <a:solidFill>
                  <a:srgbClr val="002060"/>
                </a:solidFill>
                <a:effectLst/>
              </a:rPr>
              <a:t> = 1.33) </a:t>
            </a:r>
            <a:r>
              <a:rPr lang="en-US" altLang="zh-TW" sz="2800" dirty="0">
                <a:solidFill>
                  <a:srgbClr val="FF0000"/>
                </a:solidFill>
                <a:effectLst/>
              </a:rPr>
              <a:t>2.25 </a:t>
            </a:r>
            <a:r>
              <a:rPr lang="en-US" altLang="zh-TW" sz="2800" dirty="0">
                <a:solidFill>
                  <a:srgbClr val="FF0000"/>
                </a:solidFill>
                <a:effectLst/>
                <a:sym typeface="Symbol" panose="05050102010706020507" pitchFamily="18" charset="2"/>
              </a:rPr>
              <a:t> 10</a:t>
            </a:r>
            <a:r>
              <a:rPr lang="en-US" altLang="zh-TW" sz="2800" baseline="30000" dirty="0">
                <a:solidFill>
                  <a:srgbClr val="FF0000"/>
                </a:solidFill>
                <a:effectLst/>
                <a:sym typeface="Symbol" panose="05050102010706020507" pitchFamily="18" charset="2"/>
              </a:rPr>
              <a:t>8</a:t>
            </a:r>
            <a:r>
              <a:rPr lang="en-US" altLang="zh-TW" sz="2800" dirty="0">
                <a:solidFill>
                  <a:srgbClr val="FF0000"/>
                </a:solidFill>
                <a:effectLst/>
                <a:sym typeface="Symbol" panose="05050102010706020507" pitchFamily="18" charset="2"/>
              </a:rPr>
              <a:t> </a:t>
            </a:r>
            <a:r>
              <a:rPr lang="en-US" altLang="zh-TW" sz="2800" dirty="0" smtClean="0">
                <a:solidFill>
                  <a:srgbClr val="FF0000"/>
                </a:solidFill>
                <a:effectLst/>
                <a:sym typeface="Symbol" panose="05050102010706020507" pitchFamily="18" charset="2"/>
              </a:rPr>
              <a:t>m</a:t>
            </a:r>
            <a:r>
              <a:rPr lang="en-US" altLang="zh-TW" sz="2800" dirty="0">
                <a:solidFill>
                  <a:srgbClr val="FF0000"/>
                </a:solidFill>
                <a:effectLst/>
                <a:sym typeface="Symbol" panose="05050102010706020507" pitchFamily="18" charset="2"/>
              </a:rPr>
              <a:t>s</a:t>
            </a:r>
            <a:r>
              <a:rPr lang="en-US" altLang="zh-TW" sz="2800" baseline="30000" dirty="0">
                <a:solidFill>
                  <a:srgbClr val="FF0000"/>
                </a:solidFill>
                <a:effectLst/>
                <a:sym typeface="Symbol" panose="05050102010706020507" pitchFamily="18" charset="2"/>
              </a:rPr>
              <a:t>-1</a:t>
            </a:r>
            <a:endParaRPr lang="en-US" altLang="zh-TW" sz="2800" dirty="0">
              <a:solidFill>
                <a:srgbClr val="FF0000"/>
              </a:solidFill>
              <a:effectLst/>
            </a:endParaRPr>
          </a:p>
        </p:txBody>
      </p:sp>
      <p:sp>
        <p:nvSpPr>
          <p:cNvPr id="20" name="Text Box 21"/>
          <p:cNvSpPr txBox="1">
            <a:spLocks noChangeArrowheads="1"/>
          </p:cNvSpPr>
          <p:nvPr/>
        </p:nvSpPr>
        <p:spPr bwMode="auto">
          <a:xfrm>
            <a:off x="2650490" y="2005330"/>
            <a:ext cx="5318760" cy="521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en-US" altLang="zh-TW" sz="2800" dirty="0">
                <a:effectLst/>
              </a:rPr>
              <a:t>glass </a:t>
            </a:r>
            <a:r>
              <a:rPr lang="en-US" altLang="zh-TW" sz="2800" dirty="0">
                <a:solidFill>
                  <a:srgbClr val="002060"/>
                </a:solidFill>
                <a:effectLst/>
              </a:rPr>
              <a:t>(</a:t>
            </a:r>
            <a:r>
              <a:rPr lang="en-US" altLang="zh-TW" sz="2800" i="1" dirty="0">
                <a:solidFill>
                  <a:srgbClr val="002060"/>
                </a:solidFill>
                <a:effectLst/>
              </a:rPr>
              <a:t>n</a:t>
            </a:r>
            <a:r>
              <a:rPr lang="en-US" altLang="zh-TW" sz="2800" dirty="0">
                <a:solidFill>
                  <a:srgbClr val="002060"/>
                </a:solidFill>
                <a:effectLst/>
              </a:rPr>
              <a:t> = </a:t>
            </a:r>
            <a:r>
              <a:rPr lang="en-US" altLang="zh-TW" sz="2800" dirty="0" smtClean="0">
                <a:solidFill>
                  <a:srgbClr val="002060"/>
                </a:solidFill>
                <a:effectLst/>
              </a:rPr>
              <a:t>1.50) </a:t>
            </a:r>
            <a:r>
              <a:rPr lang="en-US" altLang="zh-TW" sz="2800" dirty="0">
                <a:solidFill>
                  <a:srgbClr val="FF0000"/>
                </a:solidFill>
                <a:effectLst/>
              </a:rPr>
              <a:t>2 </a:t>
            </a:r>
            <a:r>
              <a:rPr lang="en-US" altLang="zh-TW" sz="2800" dirty="0">
                <a:solidFill>
                  <a:srgbClr val="FF0000"/>
                </a:solidFill>
                <a:effectLst/>
                <a:sym typeface="Symbol" panose="05050102010706020507" pitchFamily="18" charset="2"/>
              </a:rPr>
              <a:t>10</a:t>
            </a:r>
            <a:r>
              <a:rPr lang="en-US" altLang="zh-TW" sz="2800" baseline="30000" dirty="0">
                <a:solidFill>
                  <a:srgbClr val="FF0000"/>
                </a:solidFill>
                <a:effectLst/>
                <a:sym typeface="Symbol" panose="05050102010706020507" pitchFamily="18" charset="2"/>
              </a:rPr>
              <a:t>8</a:t>
            </a:r>
            <a:r>
              <a:rPr lang="en-US" altLang="zh-TW" sz="2800" dirty="0">
                <a:solidFill>
                  <a:srgbClr val="FF0000"/>
                </a:solidFill>
                <a:effectLst/>
                <a:sym typeface="Symbol" panose="05050102010706020507" pitchFamily="18" charset="2"/>
              </a:rPr>
              <a:t> </a:t>
            </a:r>
            <a:r>
              <a:rPr lang="en-US" altLang="zh-TW" sz="2800" dirty="0" smtClean="0">
                <a:solidFill>
                  <a:srgbClr val="FF0000"/>
                </a:solidFill>
                <a:effectLst/>
                <a:sym typeface="Symbol" panose="05050102010706020507" pitchFamily="18" charset="2"/>
              </a:rPr>
              <a:t>m</a:t>
            </a:r>
            <a:r>
              <a:rPr lang="en-US" altLang="zh-TW" sz="2800" dirty="0">
                <a:solidFill>
                  <a:srgbClr val="FF0000"/>
                </a:solidFill>
                <a:effectLst/>
                <a:sym typeface="Symbol" panose="05050102010706020507" pitchFamily="18" charset="2"/>
              </a:rPr>
              <a:t>s</a:t>
            </a:r>
            <a:r>
              <a:rPr lang="en-US" altLang="zh-TW" sz="2800" baseline="30000" dirty="0">
                <a:solidFill>
                  <a:srgbClr val="FF0000"/>
                </a:solidFill>
                <a:effectLst/>
                <a:sym typeface="Symbol" panose="05050102010706020507" pitchFamily="18" charset="2"/>
              </a:rPr>
              <a:t>-1</a:t>
            </a:r>
            <a:endParaRPr lang="en-US" altLang="zh-TW" sz="2800" dirty="0">
              <a:solidFill>
                <a:srgbClr val="FF0000"/>
              </a:solidFill>
              <a:effectLst/>
            </a:endParaRPr>
          </a:p>
        </p:txBody>
      </p:sp>
      <p:sp>
        <p:nvSpPr>
          <p:cNvPr id="26" name="Text Box 21"/>
          <p:cNvSpPr txBox="1">
            <a:spLocks noChangeArrowheads="1"/>
          </p:cNvSpPr>
          <p:nvPr/>
        </p:nvSpPr>
        <p:spPr bwMode="auto">
          <a:xfrm>
            <a:off x="2035810" y="4084320"/>
            <a:ext cx="5933440" cy="521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en-US" altLang="zh-TW" sz="2800" dirty="0" smtClean="0">
                <a:effectLst/>
              </a:rPr>
              <a:t>diamond </a:t>
            </a:r>
            <a:r>
              <a:rPr lang="en-US" altLang="zh-TW" sz="2800" dirty="0">
                <a:solidFill>
                  <a:srgbClr val="002060"/>
                </a:solidFill>
                <a:effectLst/>
              </a:rPr>
              <a:t>(</a:t>
            </a:r>
            <a:r>
              <a:rPr lang="en-US" altLang="zh-TW" sz="2800" i="1" dirty="0">
                <a:solidFill>
                  <a:srgbClr val="002060"/>
                </a:solidFill>
                <a:effectLst/>
              </a:rPr>
              <a:t>n</a:t>
            </a:r>
            <a:r>
              <a:rPr lang="en-US" altLang="zh-TW" sz="2800" dirty="0">
                <a:solidFill>
                  <a:srgbClr val="002060"/>
                </a:solidFill>
                <a:effectLst/>
              </a:rPr>
              <a:t> = </a:t>
            </a:r>
            <a:r>
              <a:rPr lang="en-US" altLang="zh-TW" sz="2800" dirty="0" smtClean="0">
                <a:solidFill>
                  <a:srgbClr val="002060"/>
                </a:solidFill>
                <a:effectLst/>
              </a:rPr>
              <a:t>2.42) </a:t>
            </a:r>
            <a:r>
              <a:rPr lang="en-US" altLang="zh-TW" sz="2800" dirty="0" smtClean="0">
                <a:solidFill>
                  <a:srgbClr val="FF0000"/>
                </a:solidFill>
                <a:effectLst/>
              </a:rPr>
              <a:t>1.25 </a:t>
            </a:r>
            <a:r>
              <a:rPr lang="en-US" altLang="zh-TW" sz="2800" dirty="0">
                <a:solidFill>
                  <a:srgbClr val="FF0000"/>
                </a:solidFill>
                <a:effectLst/>
                <a:sym typeface="Symbol" panose="05050102010706020507" pitchFamily="18" charset="2"/>
              </a:rPr>
              <a:t>10</a:t>
            </a:r>
            <a:r>
              <a:rPr lang="en-US" altLang="zh-TW" sz="2800" baseline="30000" dirty="0">
                <a:solidFill>
                  <a:srgbClr val="FF0000"/>
                </a:solidFill>
                <a:effectLst/>
                <a:sym typeface="Symbol" panose="05050102010706020507" pitchFamily="18" charset="2"/>
              </a:rPr>
              <a:t>8</a:t>
            </a:r>
            <a:r>
              <a:rPr lang="en-US" altLang="zh-TW" sz="2800" dirty="0">
                <a:solidFill>
                  <a:srgbClr val="FF0000"/>
                </a:solidFill>
                <a:effectLst/>
                <a:sym typeface="Symbol" panose="05050102010706020507" pitchFamily="18" charset="2"/>
              </a:rPr>
              <a:t> </a:t>
            </a:r>
            <a:r>
              <a:rPr lang="en-US" altLang="zh-TW" sz="2800" dirty="0" smtClean="0">
                <a:solidFill>
                  <a:srgbClr val="FF0000"/>
                </a:solidFill>
                <a:effectLst/>
                <a:sym typeface="Symbol" panose="05050102010706020507" pitchFamily="18" charset="2"/>
              </a:rPr>
              <a:t>m</a:t>
            </a:r>
            <a:r>
              <a:rPr lang="en-US" altLang="zh-TW" sz="2800" dirty="0">
                <a:solidFill>
                  <a:srgbClr val="FF0000"/>
                </a:solidFill>
                <a:effectLst/>
                <a:sym typeface="Symbol" panose="05050102010706020507" pitchFamily="18" charset="2"/>
              </a:rPr>
              <a:t>s</a:t>
            </a:r>
            <a:r>
              <a:rPr lang="en-US" altLang="zh-TW" sz="2800" baseline="30000" dirty="0">
                <a:solidFill>
                  <a:srgbClr val="FF0000"/>
                </a:solidFill>
                <a:effectLst/>
                <a:sym typeface="Symbol" panose="05050102010706020507" pitchFamily="18" charset="2"/>
              </a:rPr>
              <a:t>-1</a:t>
            </a:r>
            <a:endParaRPr lang="en-US" altLang="zh-TW" sz="2800" dirty="0">
              <a:solidFill>
                <a:srgbClr val="FF0000"/>
              </a:solidFill>
              <a:effectLst/>
            </a:endParaRPr>
          </a:p>
        </p:txBody>
      </p:sp>
      <p:sp>
        <p:nvSpPr>
          <p:cNvPr id="29" name="Oval 1029"/>
          <p:cNvSpPr>
            <a:spLocks noChangeArrowheads="1"/>
          </p:cNvSpPr>
          <p:nvPr/>
        </p:nvSpPr>
        <p:spPr bwMode="auto">
          <a:xfrm>
            <a:off x="467995" y="5372735"/>
            <a:ext cx="8231505" cy="1279525"/>
          </a:xfrm>
          <a:prstGeom prst="ellipse">
            <a:avLst/>
          </a:prstGeom>
          <a:noFill/>
          <a:ln w="38100">
            <a:noFill/>
            <a:round/>
          </a:ln>
          <a:effectLst>
            <a:outerShdw dist="89803" dir="2700000" algn="ctr" rotWithShape="0">
              <a:srgbClr val="808080"/>
            </a:outerShdw>
          </a:effectLst>
        </p:spPr>
        <p:txBody>
          <a:bodyPr wrap="none" anchor="ctr"/>
          <a:lstStyle/>
          <a:p>
            <a:endParaRPr lang="en-GB">
              <a:effectLst/>
            </a:endParaRPr>
          </a:p>
        </p:txBody>
      </p:sp>
      <p:sp>
        <p:nvSpPr>
          <p:cNvPr id="30" name="AutoShape 1033"/>
          <p:cNvSpPr>
            <a:spLocks noChangeArrowheads="1"/>
          </p:cNvSpPr>
          <p:nvPr/>
        </p:nvSpPr>
        <p:spPr bwMode="auto">
          <a:xfrm>
            <a:off x="4184377" y="5708169"/>
            <a:ext cx="457200" cy="609600"/>
          </a:xfrm>
          <a:prstGeom prst="upArrow">
            <a:avLst>
              <a:gd name="adj1" fmla="val 50000"/>
              <a:gd name="adj2" fmla="val 61809"/>
            </a:avLst>
          </a:prstGeom>
          <a:gradFill>
            <a:gsLst>
              <a:gs pos="0">
                <a:srgbClr val="012D86"/>
              </a:gs>
              <a:gs pos="100000">
                <a:srgbClr val="0E2557"/>
              </a:gs>
            </a:gsLst>
            <a:lin ang="5400000" scaled="0"/>
          </a:gradFill>
          <a:ln w="38100">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effectLst/>
            </a:endParaRPr>
          </a:p>
        </p:txBody>
      </p:sp>
      <p:sp>
        <p:nvSpPr>
          <p:cNvPr id="33" name="Text Box 1032"/>
          <p:cNvSpPr txBox="1">
            <a:spLocks noChangeArrowheads="1"/>
          </p:cNvSpPr>
          <p:nvPr/>
        </p:nvSpPr>
        <p:spPr bwMode="auto">
          <a:xfrm>
            <a:off x="5055413" y="5707916"/>
            <a:ext cx="2664460" cy="583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en-US" altLang="zh-TW" dirty="0">
                <a:effectLst/>
              </a:rPr>
              <a:t>Speed of light</a:t>
            </a:r>
            <a:endParaRPr lang="en-US" altLang="zh-TW" dirty="0">
              <a:effectLst/>
            </a:endParaRPr>
          </a:p>
        </p:txBody>
      </p:sp>
      <p:sp>
        <p:nvSpPr>
          <p:cNvPr id="31" name="AutoShape 1034"/>
          <p:cNvSpPr>
            <a:spLocks noChangeArrowheads="1"/>
          </p:cNvSpPr>
          <p:nvPr/>
        </p:nvSpPr>
        <p:spPr bwMode="auto">
          <a:xfrm>
            <a:off x="7719422" y="5708288"/>
            <a:ext cx="457200" cy="533400"/>
          </a:xfrm>
          <a:prstGeom prst="downArrow">
            <a:avLst>
              <a:gd name="adj1" fmla="val 43750"/>
              <a:gd name="adj2" fmla="val 57637"/>
            </a:avLst>
          </a:prstGeom>
          <a:solidFill>
            <a:srgbClr val="FF3300"/>
          </a:solidFill>
          <a:ln w="38100">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effectLst/>
            </a:endParaRPr>
          </a:p>
        </p:txBody>
      </p:sp>
      <p:sp>
        <p:nvSpPr>
          <p:cNvPr id="32" name="Text Box 1031"/>
          <p:cNvSpPr txBox="1">
            <a:spLocks noChangeArrowheads="1"/>
          </p:cNvSpPr>
          <p:nvPr/>
        </p:nvSpPr>
        <p:spPr bwMode="auto">
          <a:xfrm>
            <a:off x="1041767" y="5708303"/>
            <a:ext cx="3037205" cy="583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en-US" altLang="zh-TW" dirty="0">
                <a:effectLst/>
              </a:rPr>
              <a:t>Refractive index</a:t>
            </a:r>
            <a:endParaRPr lang="en-US" altLang="zh-TW" dirty="0">
              <a:effectLst/>
            </a:endParaRPr>
          </a:p>
        </p:txBody>
      </p:sp>
      <p:pic>
        <p:nvPicPr>
          <p:cNvPr id="2" name="Picture 1"/>
          <p:cNvPicPr>
            <a:picLocks noChangeAspect="1"/>
          </p:cNvPicPr>
          <p:nvPr/>
        </p:nvPicPr>
        <p:blipFill>
          <a:blip r:embed="rId1"/>
          <a:stretch>
            <a:fillRect/>
          </a:stretch>
        </p:blipFill>
        <p:spPr>
          <a:xfrm>
            <a:off x="-108585" y="746760"/>
            <a:ext cx="3615690" cy="4032885"/>
          </a:xfrm>
          <a:prstGeom prst="rect">
            <a:avLst/>
          </a:prstGeom>
        </p:spPr>
      </p:pic>
      <p:sp>
        <p:nvSpPr>
          <p:cNvPr id="14" name="Text Box 17"/>
          <p:cNvSpPr txBox="1">
            <a:spLocks noChangeArrowheads="1"/>
          </p:cNvSpPr>
          <p:nvPr/>
        </p:nvSpPr>
        <p:spPr bwMode="auto">
          <a:xfrm>
            <a:off x="3376930" y="1188085"/>
            <a:ext cx="5770245" cy="521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en-US" altLang="zh-TW" sz="2800" dirty="0">
                <a:effectLst/>
              </a:rPr>
              <a:t>vacuum </a:t>
            </a:r>
            <a:r>
              <a:rPr lang="en-US" altLang="zh-TW" sz="2800" dirty="0" smtClean="0">
                <a:solidFill>
                  <a:srgbClr val="002060"/>
                </a:solidFill>
                <a:effectLst/>
              </a:rPr>
              <a:t>(n = 1.00) </a:t>
            </a:r>
            <a:r>
              <a:rPr lang="en-US" altLang="zh-TW" sz="2800" dirty="0">
                <a:solidFill>
                  <a:srgbClr val="FF0000"/>
                </a:solidFill>
                <a:effectLst/>
              </a:rPr>
              <a:t>3 </a:t>
            </a:r>
            <a:r>
              <a:rPr lang="en-US" altLang="zh-TW" sz="2800" dirty="0">
                <a:solidFill>
                  <a:srgbClr val="FF0000"/>
                </a:solidFill>
                <a:effectLst/>
                <a:sym typeface="Symbol" panose="05050102010706020507" pitchFamily="18" charset="2"/>
              </a:rPr>
              <a:t>10</a:t>
            </a:r>
            <a:r>
              <a:rPr lang="en-US" altLang="zh-TW" sz="2800" baseline="30000" dirty="0">
                <a:solidFill>
                  <a:srgbClr val="FF0000"/>
                </a:solidFill>
                <a:effectLst/>
                <a:sym typeface="Symbol" panose="05050102010706020507" pitchFamily="18" charset="2"/>
              </a:rPr>
              <a:t>8</a:t>
            </a:r>
            <a:r>
              <a:rPr lang="en-US" altLang="zh-TW" sz="2800" dirty="0">
                <a:solidFill>
                  <a:srgbClr val="FF0000"/>
                </a:solidFill>
                <a:effectLst/>
                <a:sym typeface="Symbol" panose="05050102010706020507" pitchFamily="18" charset="2"/>
              </a:rPr>
              <a:t> </a:t>
            </a:r>
            <a:r>
              <a:rPr lang="en-US" altLang="zh-TW" sz="2800" dirty="0" smtClean="0">
                <a:solidFill>
                  <a:srgbClr val="FF0000"/>
                </a:solidFill>
                <a:effectLst/>
                <a:sym typeface="Symbol" panose="05050102010706020507" pitchFamily="18" charset="2"/>
              </a:rPr>
              <a:t>ms</a:t>
            </a:r>
            <a:r>
              <a:rPr lang="en-US" altLang="zh-TW" sz="2800" baseline="30000" dirty="0" smtClean="0">
                <a:solidFill>
                  <a:srgbClr val="FF0000"/>
                </a:solidFill>
                <a:effectLst/>
                <a:sym typeface="Symbol" panose="05050102010706020507" pitchFamily="18" charset="2"/>
              </a:rPr>
              <a:t>-1</a:t>
            </a:r>
            <a:endParaRPr lang="en-US" altLang="zh-TW" sz="2800" baseline="30000" dirty="0">
              <a:solidFill>
                <a:srgbClr val="FF0000"/>
              </a:solidFill>
              <a:effectLst/>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
                                        </p:tgtEl>
                                        <p:attrNameLst>
                                          <p:attrName>style.visibility</p:attrName>
                                        </p:attrNameLst>
                                      </p:cBhvr>
                                      <p:to>
                                        <p:strVal val="visible"/>
                                      </p:to>
                                    </p:set>
                                  </p:childTnLst>
                                </p:cTn>
                              </p:par>
                            </p:childTnLst>
                          </p:cTn>
                        </p:par>
                        <p:par>
                          <p:cTn id="7" fill="hold">
                            <p:stCondLst>
                              <p:cond delay="500"/>
                            </p:stCondLst>
                            <p:childTnLst>
                              <p:par>
                                <p:cTn id="8" presetID="22" presetClass="entr" presetSubtype="4" fill="hold" grpId="0"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par>
                          <p:cTn id="16" fill="hold">
                            <p:stCondLst>
                              <p:cond delay="500"/>
                            </p:stCondLst>
                            <p:childTnLst>
                              <p:par>
                                <p:cTn id="17" presetID="15"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1000" fill="hold"/>
                                        <p:tgtEl>
                                          <p:spTgt spid="32"/>
                                        </p:tgtEl>
                                        <p:attrNameLst>
                                          <p:attrName>ppt_w</p:attrName>
                                        </p:attrNameLst>
                                      </p:cBhvr>
                                      <p:tavLst>
                                        <p:tav tm="0">
                                          <p:val>
                                            <p:fltVal val="0"/>
                                          </p:val>
                                        </p:tav>
                                        <p:tav tm="100000">
                                          <p:val>
                                            <p:strVal val="#ppt_w"/>
                                          </p:val>
                                        </p:tav>
                                      </p:tavLst>
                                    </p:anim>
                                    <p:anim calcmode="lin" valueType="num">
                                      <p:cBhvr>
                                        <p:cTn id="20" dur="1000" fill="hold"/>
                                        <p:tgtEl>
                                          <p:spTgt spid="32"/>
                                        </p:tgtEl>
                                        <p:attrNameLst>
                                          <p:attrName>ppt_h</p:attrName>
                                        </p:attrNameLst>
                                      </p:cBhvr>
                                      <p:tavLst>
                                        <p:tav tm="0">
                                          <p:val>
                                            <p:fltVal val="0"/>
                                          </p:val>
                                        </p:tav>
                                        <p:tav tm="100000">
                                          <p:val>
                                            <p:strVal val="#ppt_h"/>
                                          </p:val>
                                        </p:tav>
                                      </p:tavLst>
                                    </p:anim>
                                    <p:anim calcmode="lin" valueType="num">
                                      <p:cBhvr>
                                        <p:cTn id="21" dur="1000" fill="hold"/>
                                        <p:tgtEl>
                                          <p:spTgt spid="32"/>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15"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1000" fill="hold"/>
                                        <p:tgtEl>
                                          <p:spTgt spid="33"/>
                                        </p:tgtEl>
                                        <p:attrNameLst>
                                          <p:attrName>ppt_w</p:attrName>
                                        </p:attrNameLst>
                                      </p:cBhvr>
                                      <p:tavLst>
                                        <p:tav tm="0">
                                          <p:val>
                                            <p:fltVal val="0"/>
                                          </p:val>
                                        </p:tav>
                                        <p:tav tm="100000">
                                          <p:val>
                                            <p:strVal val="#ppt_w"/>
                                          </p:val>
                                        </p:tav>
                                      </p:tavLst>
                                    </p:anim>
                                    <p:anim calcmode="lin" valueType="num">
                                      <p:cBhvr>
                                        <p:cTn id="28" dur="1000" fill="hold"/>
                                        <p:tgtEl>
                                          <p:spTgt spid="33"/>
                                        </p:tgtEl>
                                        <p:attrNameLst>
                                          <p:attrName>ppt_h</p:attrName>
                                        </p:attrNameLst>
                                      </p:cBhvr>
                                      <p:tavLst>
                                        <p:tav tm="0">
                                          <p:val>
                                            <p:fltVal val="0"/>
                                          </p:val>
                                        </p:tav>
                                        <p:tav tm="100000">
                                          <p:val>
                                            <p:strVal val="#ppt_h"/>
                                          </p:val>
                                        </p:tav>
                                      </p:tavLst>
                                    </p:anim>
                                    <p:anim calcmode="lin" valueType="num">
                                      <p:cBhvr>
                                        <p:cTn id="29" dur="1000" fill="hold"/>
                                        <p:tgtEl>
                                          <p:spTgt spid="33"/>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3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ldLvl="0" animBg="1"/>
      <p:bldP spid="30" grpId="0" bldLvl="0" animBg="1"/>
      <p:bldP spid="31" grpId="0" bldLvl="0" animBg="1"/>
      <p:bldP spid="32" grpId="0" bldLvl="0" animBg="1" autoUpdateAnimBg="0"/>
      <p:bldP spid="33" grpId="0" bldLvl="0" animBg="1" autoUpdateAnimBg="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347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The refraction equation</a:t>
            </a:r>
            <a:endParaRPr lang="en-US" altLang="zh-CN" kern="1200" baseline="0">
              <a:latin typeface="+mj-lt"/>
              <a:ea typeface="+mj-ea"/>
              <a:cs typeface="+mj-cs"/>
            </a:endParaRPr>
          </a:p>
        </p:txBody>
      </p:sp>
      <p:sp>
        <p:nvSpPr>
          <p:cNvPr id="266243" name="Rectangle 3"/>
          <p:cNvSpPr>
            <a:spLocks noGrp="1"/>
          </p:cNvSpPr>
          <p:nvPr>
            <p:ph idx="1"/>
          </p:nvPr>
        </p:nvSpPr>
        <p:spPr>
          <a:xfrm>
            <a:off x="468630" y="806450"/>
            <a:ext cx="8272145" cy="398780"/>
          </a:xfrm>
        </p:spPr>
        <p:txBody>
          <a:bodyPr vert="horz" wrap="square" lIns="91440" tIns="45720" rIns="91440" bIns="45720" anchor="t" anchorCtr="0"/>
          <a:p>
            <a:pPr marL="0" indent="0">
              <a:lnSpc>
                <a:spcPct val="80000"/>
              </a:lnSpc>
              <a:buNone/>
            </a:pPr>
            <a:r>
              <a:rPr lang="en-US" altLang="en-US" sz="2400" b="1"/>
              <a:t>Another way to calculate the refractive index is:</a:t>
            </a:r>
            <a:endParaRPr lang="en-US" altLang="en-US" sz="2400" b="1"/>
          </a:p>
          <a:p>
            <a:pPr marL="0" indent="0">
              <a:lnSpc>
                <a:spcPct val="80000"/>
              </a:lnSpc>
              <a:buNone/>
            </a:pPr>
            <a:endParaRPr lang="en-US" altLang="en-US" sz="2400" b="1" i="1"/>
          </a:p>
          <a:p>
            <a:pPr marL="0" indent="0">
              <a:lnSpc>
                <a:spcPct val="80000"/>
              </a:lnSpc>
              <a:buNone/>
            </a:pPr>
            <a:endParaRPr lang="en-US" altLang="en-US" sz="2400" b="1" i="1"/>
          </a:p>
          <a:p>
            <a:pPr marL="0" indent="0">
              <a:lnSpc>
                <a:spcPct val="80000"/>
              </a:lnSpc>
              <a:buNone/>
            </a:pPr>
            <a:endParaRPr lang="en-US" altLang="zh-CN" sz="2400" b="1" i="1"/>
          </a:p>
          <a:p>
            <a:pPr marL="0" indent="0">
              <a:lnSpc>
                <a:spcPct val="80000"/>
              </a:lnSpc>
              <a:buNone/>
            </a:pPr>
            <a:r>
              <a:rPr lang="en-US" altLang="zh-CN" sz="2400" b="1" i="1">
                <a:solidFill>
                  <a:srgbClr val="FF3300"/>
                </a:solidFill>
              </a:rPr>
              <a:t>	</a:t>
            </a:r>
            <a:endParaRPr lang="en-US" altLang="zh-CN" b="1"/>
          </a:p>
          <a:p>
            <a:pPr marL="0" indent="0">
              <a:lnSpc>
                <a:spcPct val="80000"/>
              </a:lnSpc>
              <a:buNone/>
            </a:pPr>
            <a:endParaRPr lang="en-US" altLang="zh-CN" b="1" i="1"/>
          </a:p>
          <a:p>
            <a:pPr marL="0" indent="0">
              <a:lnSpc>
                <a:spcPct val="80000"/>
              </a:lnSpc>
              <a:buNone/>
            </a:pPr>
            <a:endParaRPr lang="en-US" altLang="zh-CN" sz="2400"/>
          </a:p>
          <a:p>
            <a:pPr marL="0" indent="0">
              <a:lnSpc>
                <a:spcPct val="90000"/>
              </a:lnSpc>
              <a:buNone/>
            </a:pPr>
            <a:endParaRPr lang="en-US" altLang="zh-CN" sz="2000"/>
          </a:p>
        </p:txBody>
      </p:sp>
      <p:grpSp>
        <p:nvGrpSpPr>
          <p:cNvPr id="2" name="Group 5"/>
          <p:cNvGrpSpPr/>
          <p:nvPr/>
        </p:nvGrpSpPr>
        <p:grpSpPr>
          <a:xfrm>
            <a:off x="6072188" y="1481138"/>
            <a:ext cx="2112962" cy="3003550"/>
            <a:chOff x="5778253" y="1912523"/>
            <a:chExt cx="2113614" cy="3003343"/>
          </a:xfrm>
        </p:grpSpPr>
        <p:sp>
          <p:nvSpPr>
            <p:cNvPr id="233476" name="Rectangle 8"/>
            <p:cNvSpPr/>
            <p:nvPr/>
          </p:nvSpPr>
          <p:spPr>
            <a:xfrm>
              <a:off x="5808234" y="3236810"/>
              <a:ext cx="2083633" cy="1679056"/>
            </a:xfrm>
            <a:prstGeom prst="rect">
              <a:avLst/>
            </a:prstGeom>
            <a:solidFill>
              <a:srgbClr val="C0C0C0"/>
            </a:solidFill>
            <a:ln w="9525">
              <a:noFill/>
            </a:ln>
          </p:spPr>
          <p:txBody>
            <a:bodyPr anchor="t" anchorCtr="0"/>
            <a:p>
              <a:endParaRPr lang="en-US" altLang="zh-CN" dirty="0">
                <a:latin typeface="Arial" panose="020B0604020202020204" pitchFamily="34" charset="0"/>
              </a:endParaRPr>
            </a:p>
          </p:txBody>
        </p:sp>
        <p:sp>
          <p:nvSpPr>
            <p:cNvPr id="233477" name="Line 9"/>
            <p:cNvSpPr/>
            <p:nvPr/>
          </p:nvSpPr>
          <p:spPr>
            <a:xfrm>
              <a:off x="6740799" y="1912523"/>
              <a:ext cx="0" cy="2478393"/>
            </a:xfrm>
            <a:prstGeom prst="line">
              <a:avLst/>
            </a:prstGeom>
            <a:ln w="19050" cap="flat" cmpd="sng">
              <a:solidFill>
                <a:srgbClr val="000000"/>
              </a:solidFill>
              <a:prstDash val="dash"/>
              <a:round/>
              <a:headEnd type="none" w="med" len="med"/>
              <a:tailEnd type="none" w="med" len="med"/>
            </a:ln>
          </p:spPr>
        </p:sp>
        <p:sp>
          <p:nvSpPr>
            <p:cNvPr id="233478" name="Line 10"/>
            <p:cNvSpPr/>
            <p:nvPr/>
          </p:nvSpPr>
          <p:spPr>
            <a:xfrm>
              <a:off x="5778253" y="2397518"/>
              <a:ext cx="962545" cy="915581"/>
            </a:xfrm>
            <a:prstGeom prst="line">
              <a:avLst/>
            </a:prstGeom>
            <a:ln w="28575" cap="flat" cmpd="sng">
              <a:solidFill>
                <a:schemeClr val="accent2"/>
              </a:solidFill>
              <a:prstDash val="solid"/>
              <a:round/>
              <a:headEnd type="none" w="med" len="med"/>
              <a:tailEnd type="none" w="med" len="med"/>
            </a:ln>
          </p:spPr>
        </p:sp>
        <p:sp>
          <p:nvSpPr>
            <p:cNvPr id="233479" name="Line 11"/>
            <p:cNvSpPr/>
            <p:nvPr/>
          </p:nvSpPr>
          <p:spPr>
            <a:xfrm>
              <a:off x="6740799" y="3313099"/>
              <a:ext cx="560084" cy="1239197"/>
            </a:xfrm>
            <a:prstGeom prst="line">
              <a:avLst/>
            </a:prstGeom>
            <a:ln w="28575" cap="flat" cmpd="sng">
              <a:solidFill>
                <a:schemeClr val="accent2"/>
              </a:solidFill>
              <a:prstDash val="solid"/>
              <a:round/>
              <a:headEnd type="none" w="med" len="med"/>
              <a:tailEnd type="none" w="med" len="med"/>
            </a:ln>
          </p:spPr>
        </p:sp>
        <p:sp>
          <p:nvSpPr>
            <p:cNvPr id="233480" name="Line 12"/>
            <p:cNvSpPr/>
            <p:nvPr/>
          </p:nvSpPr>
          <p:spPr>
            <a:xfrm>
              <a:off x="5807326" y="2427958"/>
              <a:ext cx="373389" cy="354056"/>
            </a:xfrm>
            <a:prstGeom prst="line">
              <a:avLst/>
            </a:prstGeom>
            <a:ln w="28575" cap="flat" cmpd="sng">
              <a:solidFill>
                <a:schemeClr val="accent2"/>
              </a:solidFill>
              <a:prstDash val="solid"/>
              <a:round/>
              <a:headEnd type="none" w="med" len="med"/>
              <a:tailEnd type="triangle" w="med" len="med"/>
            </a:ln>
          </p:spPr>
        </p:sp>
        <p:sp>
          <p:nvSpPr>
            <p:cNvPr id="233481" name="Line 13"/>
            <p:cNvSpPr/>
            <p:nvPr/>
          </p:nvSpPr>
          <p:spPr>
            <a:xfrm>
              <a:off x="7121408" y="4147380"/>
              <a:ext cx="179474" cy="404915"/>
            </a:xfrm>
            <a:prstGeom prst="line">
              <a:avLst/>
            </a:prstGeom>
            <a:ln w="9525" cap="flat" cmpd="sng">
              <a:solidFill>
                <a:schemeClr val="accent2"/>
              </a:solidFill>
              <a:prstDash val="solid"/>
              <a:round/>
              <a:headEnd type="none" w="med" len="med"/>
              <a:tailEnd type="triangle" w="med" len="med"/>
            </a:ln>
          </p:spPr>
        </p:sp>
        <p:sp>
          <p:nvSpPr>
            <p:cNvPr id="233482" name="Freeform 14"/>
            <p:cNvSpPr/>
            <p:nvPr/>
          </p:nvSpPr>
          <p:spPr>
            <a:xfrm>
              <a:off x="6242603" y="2622591"/>
              <a:ext cx="503353" cy="224953"/>
            </a:xfrm>
            <a:custGeom>
              <a:avLst/>
              <a:gdLst/>
              <a:ahLst/>
              <a:cxnLst>
                <a:cxn ang="0">
                  <a:pos x="0" y="230"/>
                </a:cxn>
                <a:cxn ang="0">
                  <a:pos x="195" y="35"/>
                </a:cxn>
                <a:cxn ang="0">
                  <a:pos x="488" y="20"/>
                </a:cxn>
              </a:cxnLst>
              <a:pathLst>
                <a:path w="488" h="230">
                  <a:moveTo>
                    <a:pt x="0" y="230"/>
                  </a:moveTo>
                  <a:cubicBezTo>
                    <a:pt x="57" y="150"/>
                    <a:pt x="114" y="70"/>
                    <a:pt x="195" y="35"/>
                  </a:cubicBezTo>
                  <a:cubicBezTo>
                    <a:pt x="276" y="0"/>
                    <a:pt x="382" y="10"/>
                    <a:pt x="488" y="20"/>
                  </a:cubicBezTo>
                </a:path>
              </a:pathLst>
            </a:custGeom>
            <a:noFill/>
            <a:ln w="9525" cap="flat" cmpd="sng">
              <a:solidFill>
                <a:srgbClr val="000000"/>
              </a:solidFill>
              <a:prstDash val="solid"/>
              <a:round/>
              <a:headEnd type="none" w="med" len="med"/>
              <a:tailEnd type="none" w="med" len="med"/>
            </a:ln>
          </p:spPr>
          <p:txBody>
            <a:bodyPr/>
            <a:p>
              <a:endParaRPr lang="en-US"/>
            </a:p>
          </p:txBody>
        </p:sp>
        <p:sp>
          <p:nvSpPr>
            <p:cNvPr id="233483" name="Freeform 15"/>
            <p:cNvSpPr/>
            <p:nvPr/>
          </p:nvSpPr>
          <p:spPr>
            <a:xfrm>
              <a:off x="6745956" y="4123907"/>
              <a:ext cx="355854" cy="109542"/>
            </a:xfrm>
            <a:custGeom>
              <a:avLst/>
              <a:gdLst/>
              <a:ahLst/>
              <a:cxnLst>
                <a:cxn ang="0">
                  <a:pos x="0" y="90"/>
                </a:cxn>
                <a:cxn ang="0">
                  <a:pos x="187" y="97"/>
                </a:cxn>
                <a:cxn ang="0">
                  <a:pos x="345" y="0"/>
                </a:cxn>
              </a:cxnLst>
              <a:pathLst>
                <a:path w="345" h="112">
                  <a:moveTo>
                    <a:pt x="0" y="90"/>
                  </a:moveTo>
                  <a:cubicBezTo>
                    <a:pt x="65" y="101"/>
                    <a:pt x="130" y="112"/>
                    <a:pt x="187" y="97"/>
                  </a:cubicBezTo>
                  <a:cubicBezTo>
                    <a:pt x="244" y="82"/>
                    <a:pt x="294" y="41"/>
                    <a:pt x="345" y="0"/>
                  </a:cubicBezTo>
                </a:path>
              </a:pathLst>
            </a:custGeom>
            <a:noFill/>
            <a:ln w="9525" cap="flat" cmpd="sng">
              <a:solidFill>
                <a:srgbClr val="000000"/>
              </a:solidFill>
              <a:prstDash val="solid"/>
              <a:round/>
              <a:headEnd type="none" w="med" len="med"/>
              <a:tailEnd type="none" w="med" len="med"/>
            </a:ln>
          </p:spPr>
          <p:txBody>
            <a:bodyPr/>
            <a:p>
              <a:endParaRPr lang="en-US"/>
            </a:p>
          </p:txBody>
        </p:sp>
        <p:sp>
          <p:nvSpPr>
            <p:cNvPr id="233484" name="Text Box 18"/>
            <p:cNvSpPr txBox="1"/>
            <p:nvPr/>
          </p:nvSpPr>
          <p:spPr>
            <a:xfrm>
              <a:off x="6838209" y="4303176"/>
              <a:ext cx="414352" cy="479685"/>
            </a:xfrm>
            <a:prstGeom prst="rect">
              <a:avLst/>
            </a:prstGeom>
            <a:noFill/>
            <a:ln w="9525">
              <a:noFill/>
            </a:ln>
          </p:spPr>
          <p:txBody>
            <a:bodyPr anchor="t" anchorCtr="0"/>
            <a:p>
              <a:r>
                <a:rPr lang="en-US" altLang="zh-CN" b="1" i="1">
                  <a:solidFill>
                    <a:srgbClr val="FF3300"/>
                  </a:solidFill>
                  <a:latin typeface="Arial" panose="020B0604020202020204" pitchFamily="34" charset="0"/>
                </a:rPr>
                <a:t>r</a:t>
              </a:r>
              <a:endParaRPr lang="en-US" altLang="zh-CN">
                <a:solidFill>
                  <a:srgbClr val="FF3300"/>
                </a:solidFill>
                <a:latin typeface="Arial" panose="020B0604020202020204" pitchFamily="34" charset="0"/>
              </a:endParaRPr>
            </a:p>
          </p:txBody>
        </p:sp>
        <p:sp>
          <p:nvSpPr>
            <p:cNvPr id="233485" name="Text Box 19"/>
            <p:cNvSpPr txBox="1"/>
            <p:nvPr/>
          </p:nvSpPr>
          <p:spPr>
            <a:xfrm>
              <a:off x="6301062" y="2264949"/>
              <a:ext cx="368518" cy="445000"/>
            </a:xfrm>
            <a:prstGeom prst="rect">
              <a:avLst/>
            </a:prstGeom>
            <a:noFill/>
            <a:ln w="9525">
              <a:noFill/>
            </a:ln>
          </p:spPr>
          <p:txBody>
            <a:bodyPr anchor="t" anchorCtr="0"/>
            <a:p>
              <a:r>
                <a:rPr lang="en-US" altLang="zh-CN" b="1" i="1">
                  <a:solidFill>
                    <a:srgbClr val="FF3300"/>
                  </a:solidFill>
                  <a:latin typeface="Arial" panose="020B0604020202020204" pitchFamily="34" charset="0"/>
                </a:rPr>
                <a:t>i</a:t>
              </a:r>
              <a:endParaRPr lang="en-US" altLang="zh-CN">
                <a:solidFill>
                  <a:srgbClr val="FF3300"/>
                </a:solidFill>
                <a:latin typeface="Arial" panose="020B0604020202020204" pitchFamily="34" charset="0"/>
              </a:endParaRPr>
            </a:p>
          </p:txBody>
        </p:sp>
      </p:grpSp>
      <p:sp>
        <p:nvSpPr>
          <p:cNvPr id="7" name="Text Box 6"/>
          <p:cNvSpPr txBox="1"/>
          <p:nvPr/>
        </p:nvSpPr>
        <p:spPr>
          <a:xfrm>
            <a:off x="1604010" y="2279015"/>
            <a:ext cx="2224405" cy="1076325"/>
          </a:xfrm>
          <a:prstGeom prst="rect">
            <a:avLst/>
          </a:prstGeom>
          <a:noFill/>
        </p:spPr>
        <p:txBody>
          <a:bodyPr wrap="square" rtlCol="0" anchor="t">
            <a:spAutoFit/>
          </a:bodyPr>
          <a:p>
            <a:pPr marL="0" indent="0">
              <a:lnSpc>
                <a:spcPct val="100000"/>
              </a:lnSpc>
              <a:buNone/>
            </a:pPr>
            <a:r>
              <a:rPr lang="en-US" altLang="zh-CN" sz="3200" b="1" i="1">
                <a:solidFill>
                  <a:srgbClr val="FF3300"/>
                </a:solidFill>
                <a:sym typeface="+mn-ea"/>
              </a:rPr>
              <a:t>n  </a:t>
            </a:r>
            <a:r>
              <a:rPr lang="en-US" altLang="zh-CN" sz="3200" b="1" i="1">
                <a:sym typeface="+mn-ea"/>
              </a:rPr>
              <a:t> =  </a:t>
            </a:r>
            <a:r>
              <a:rPr lang="en-US" altLang="zh-CN" sz="3200" b="1" i="1" u="sng">
                <a:solidFill>
                  <a:srgbClr val="FF3300"/>
                </a:solidFill>
                <a:sym typeface="+mn-ea"/>
              </a:rPr>
              <a:t>sin i     </a:t>
            </a:r>
            <a:endParaRPr lang="en-US" altLang="zh-CN" sz="3200" b="1" i="1" u="sng">
              <a:solidFill>
                <a:srgbClr val="FF3300"/>
              </a:solidFill>
            </a:endParaRPr>
          </a:p>
          <a:p>
            <a:pPr marL="0" indent="0">
              <a:lnSpc>
                <a:spcPct val="100000"/>
              </a:lnSpc>
              <a:buNone/>
            </a:pPr>
            <a:r>
              <a:rPr lang="en-US" altLang="zh-CN" sz="3200" b="1" i="1">
                <a:solidFill>
                  <a:srgbClr val="FF3300"/>
                </a:solidFill>
                <a:sym typeface="+mn-ea"/>
              </a:rPr>
              <a:t>         sin r</a:t>
            </a:r>
            <a:endParaRPr lang="en-US" altLang="zh-CN" sz="3200" b="1" i="1">
              <a:solidFill>
                <a:srgbClr val="FF3300"/>
              </a:solidFill>
              <a:sym typeface="+mn-ea"/>
            </a:endParaRPr>
          </a:p>
        </p:txBody>
      </p:sp>
      <p:grpSp>
        <p:nvGrpSpPr>
          <p:cNvPr id="12" name="Group 11"/>
          <p:cNvGrpSpPr/>
          <p:nvPr/>
        </p:nvGrpSpPr>
        <p:grpSpPr>
          <a:xfrm>
            <a:off x="3620770" y="1356995"/>
            <a:ext cx="1860550" cy="1066800"/>
            <a:chOff x="5702" y="2137"/>
            <a:chExt cx="2930" cy="1680"/>
          </a:xfrm>
        </p:grpSpPr>
        <p:sp>
          <p:nvSpPr>
            <p:cNvPr id="4" name="Text Box 3"/>
            <p:cNvSpPr txBox="1"/>
            <p:nvPr/>
          </p:nvSpPr>
          <p:spPr>
            <a:xfrm>
              <a:off x="6292" y="2137"/>
              <a:ext cx="2341" cy="1452"/>
            </a:xfrm>
            <a:prstGeom prst="rect">
              <a:avLst/>
            </a:prstGeom>
            <a:noFill/>
            <a:ln>
              <a:solidFill>
                <a:schemeClr val="tx1"/>
              </a:solidFill>
            </a:ln>
          </p:spPr>
          <p:txBody>
            <a:bodyPr wrap="square" rtlCol="0">
              <a:spAutoFit/>
            </a:bodyPr>
            <a:p>
              <a:pPr algn="ctr"/>
              <a:r>
                <a:rPr lang="en-US" altLang="zh-CN">
                  <a:sym typeface="+mn-ea"/>
                </a:rPr>
                <a:t>angle of incidence</a:t>
              </a:r>
              <a:endParaRPr lang="en-US" altLang="zh-CN">
                <a:sym typeface="+mn-ea"/>
              </a:endParaRPr>
            </a:p>
            <a:p>
              <a:pPr algn="ctr"/>
              <a:r>
                <a:rPr lang="en-US" altLang="en-US"/>
                <a:t>(medium 1)</a:t>
              </a:r>
              <a:endParaRPr lang="en-US" altLang="en-US"/>
            </a:p>
          </p:txBody>
        </p:sp>
        <p:cxnSp>
          <p:nvCxnSpPr>
            <p:cNvPr id="8" name="Straight Arrow Connector 7"/>
            <p:cNvCxnSpPr/>
            <p:nvPr/>
          </p:nvCxnSpPr>
          <p:spPr>
            <a:xfrm flipV="1">
              <a:off x="5702" y="3295"/>
              <a:ext cx="500" cy="52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a:off x="3563620" y="3181350"/>
            <a:ext cx="1860550" cy="1096010"/>
            <a:chOff x="5612" y="5010"/>
            <a:chExt cx="2930" cy="1726"/>
          </a:xfrm>
        </p:grpSpPr>
        <p:sp>
          <p:nvSpPr>
            <p:cNvPr id="5" name="Text Box 4"/>
            <p:cNvSpPr txBox="1"/>
            <p:nvPr/>
          </p:nvSpPr>
          <p:spPr>
            <a:xfrm>
              <a:off x="6202" y="5284"/>
              <a:ext cx="2341" cy="1452"/>
            </a:xfrm>
            <a:prstGeom prst="rect">
              <a:avLst/>
            </a:prstGeom>
            <a:noFill/>
            <a:ln>
              <a:solidFill>
                <a:schemeClr val="tx1"/>
              </a:solidFill>
            </a:ln>
          </p:spPr>
          <p:txBody>
            <a:bodyPr wrap="square" rtlCol="0">
              <a:spAutoFit/>
            </a:bodyPr>
            <a:p>
              <a:pPr algn="ctr"/>
              <a:r>
                <a:rPr lang="en-US" altLang="zh-CN">
                  <a:sym typeface="+mn-ea"/>
                </a:rPr>
                <a:t>angle of </a:t>
              </a:r>
              <a:r>
                <a:rPr lang="en-US" altLang="en-US">
                  <a:sym typeface="+mn-ea"/>
                </a:rPr>
                <a:t>refraction</a:t>
              </a:r>
              <a:endParaRPr lang="en-US" altLang="zh-CN">
                <a:sym typeface="+mn-ea"/>
              </a:endParaRPr>
            </a:p>
            <a:p>
              <a:pPr algn="ctr"/>
              <a:r>
                <a:rPr lang="en-US" altLang="en-US"/>
                <a:t>(medium 2)</a:t>
              </a:r>
              <a:endParaRPr lang="en-US" altLang="en-US"/>
            </a:p>
          </p:txBody>
        </p:sp>
        <p:cxnSp>
          <p:nvCxnSpPr>
            <p:cNvPr id="9" name="Straight Arrow Connector 8"/>
            <p:cNvCxnSpPr/>
            <p:nvPr/>
          </p:nvCxnSpPr>
          <p:spPr>
            <a:xfrm>
              <a:off x="5612" y="5010"/>
              <a:ext cx="545" cy="44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148590" y="2273935"/>
            <a:ext cx="1549400" cy="922020"/>
            <a:chOff x="234" y="3558"/>
            <a:chExt cx="2440" cy="1452"/>
          </a:xfrm>
        </p:grpSpPr>
        <p:sp>
          <p:nvSpPr>
            <p:cNvPr id="6" name="Text Box 5"/>
            <p:cNvSpPr txBox="1"/>
            <p:nvPr/>
          </p:nvSpPr>
          <p:spPr>
            <a:xfrm>
              <a:off x="234" y="3558"/>
              <a:ext cx="1956" cy="1452"/>
            </a:xfrm>
            <a:prstGeom prst="rect">
              <a:avLst/>
            </a:prstGeom>
            <a:noFill/>
            <a:ln>
              <a:solidFill>
                <a:schemeClr val="tx1"/>
              </a:solidFill>
            </a:ln>
          </p:spPr>
          <p:txBody>
            <a:bodyPr wrap="square" rtlCol="0">
              <a:spAutoFit/>
            </a:bodyPr>
            <a:p>
              <a:pPr algn="ctr"/>
              <a:r>
                <a:rPr lang="en-US">
                  <a:sym typeface="+mn-ea"/>
                </a:rPr>
                <a:t>the refractive index</a:t>
              </a:r>
              <a:endParaRPr lang="en-US">
                <a:sym typeface="+mn-ea"/>
              </a:endParaRPr>
            </a:p>
          </p:txBody>
        </p:sp>
        <p:cxnSp>
          <p:nvCxnSpPr>
            <p:cNvPr id="10" name="Straight Arrow Connector 9"/>
            <p:cNvCxnSpPr/>
            <p:nvPr/>
          </p:nvCxnSpPr>
          <p:spPr>
            <a:xfrm flipH="1">
              <a:off x="2190" y="4114"/>
              <a:ext cx="484"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7569"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Question 1</a:t>
            </a:r>
            <a:endParaRPr lang="en-US" altLang="zh-CN" kern="1200" baseline="0">
              <a:latin typeface="+mj-lt"/>
              <a:ea typeface="+mj-ea"/>
              <a:cs typeface="+mj-cs"/>
            </a:endParaRPr>
          </a:p>
        </p:txBody>
      </p:sp>
      <p:sp>
        <p:nvSpPr>
          <p:cNvPr id="159747" name="Rectangle 3"/>
          <p:cNvSpPr>
            <a:spLocks noGrp="1"/>
          </p:cNvSpPr>
          <p:nvPr>
            <p:ph idx="1"/>
          </p:nvPr>
        </p:nvSpPr>
        <p:spPr>
          <a:xfrm>
            <a:off x="558165" y="936625"/>
            <a:ext cx="8229600" cy="4525963"/>
          </a:xfrm>
        </p:spPr>
        <p:txBody>
          <a:bodyPr vert="horz" wrap="square" lIns="91440" tIns="45720" rIns="91440" bIns="45720" anchor="t" anchorCtr="0"/>
          <a:p>
            <a:pPr marL="0" indent="0">
              <a:buNone/>
            </a:pPr>
            <a:r>
              <a:rPr lang="en-US" altLang="zh-CN" sz="2800" i="1"/>
              <a:t>Calculate the refractive index when light passes from air to glass if the angle of incidence is 30° and the angle of refraction 19º.</a:t>
            </a:r>
            <a:endParaRPr lang="en-US" altLang="zh-CN" sz="2800" i="1"/>
          </a:p>
          <a:p>
            <a:pPr marL="0" indent="0">
              <a:buNone/>
            </a:pPr>
            <a:r>
              <a:rPr lang="en-US" altLang="zh-CN" sz="2800" b="1" i="1">
                <a:solidFill>
                  <a:srgbClr val="FF3300"/>
                </a:solidFill>
              </a:rPr>
              <a:t>n </a:t>
            </a:r>
            <a:r>
              <a:rPr lang="en-US" altLang="zh-CN" sz="2800" b="1" i="1"/>
              <a:t>=</a:t>
            </a:r>
            <a:r>
              <a:rPr lang="en-US" altLang="zh-CN" sz="2800" b="1" i="1">
                <a:solidFill>
                  <a:srgbClr val="FF3300"/>
                </a:solidFill>
              </a:rPr>
              <a:t> </a:t>
            </a:r>
            <a:r>
              <a:rPr lang="en-US" altLang="zh-CN" sz="2800" b="1" i="1" u="sng">
                <a:solidFill>
                  <a:srgbClr val="FF3300"/>
                </a:solidFill>
              </a:rPr>
              <a:t>sin i </a:t>
            </a:r>
            <a:endParaRPr lang="en-US" altLang="zh-CN" sz="2800" b="1" i="1" u="sng">
              <a:solidFill>
                <a:srgbClr val="FF3300"/>
              </a:solidFill>
            </a:endParaRPr>
          </a:p>
          <a:p>
            <a:pPr marL="0" indent="0">
              <a:buNone/>
            </a:pPr>
            <a:r>
              <a:rPr lang="en-US" altLang="zh-CN" sz="2800" b="1" i="1">
                <a:solidFill>
                  <a:srgbClr val="FF3300"/>
                </a:solidFill>
              </a:rPr>
              <a:t>       sin r</a:t>
            </a:r>
            <a:endParaRPr lang="en-US" altLang="zh-CN" sz="2800" b="1"/>
          </a:p>
          <a:p>
            <a:pPr marL="0" indent="0">
              <a:buNone/>
            </a:pPr>
            <a:r>
              <a:rPr lang="en-US" altLang="zh-CN" sz="2800" b="1"/>
              <a:t>= </a:t>
            </a:r>
            <a:r>
              <a:rPr lang="en-US" altLang="zh-CN" sz="2800" b="1" u="sng"/>
              <a:t>sin (30º) </a:t>
            </a:r>
            <a:endParaRPr lang="en-US" altLang="zh-CN" sz="2800" b="1" u="sng"/>
          </a:p>
          <a:p>
            <a:pPr marL="0" indent="0">
              <a:buNone/>
            </a:pPr>
            <a:r>
              <a:rPr lang="en-US" altLang="zh-CN" sz="2800" b="1"/>
              <a:t>   sin (19º) </a:t>
            </a:r>
            <a:endParaRPr lang="en-US" altLang="zh-CN" sz="2800" b="1">
              <a:solidFill>
                <a:srgbClr val="FF3300"/>
              </a:solidFill>
            </a:endParaRPr>
          </a:p>
          <a:p>
            <a:pPr marL="0" indent="0">
              <a:buNone/>
            </a:pPr>
            <a:r>
              <a:rPr lang="en-US" altLang="zh-CN" sz="2800" b="1"/>
              <a:t>= </a:t>
            </a:r>
            <a:r>
              <a:rPr lang="en-US" altLang="zh-CN" sz="2800" b="1" u="sng"/>
              <a:t>0.500 </a:t>
            </a:r>
            <a:endParaRPr lang="en-US" altLang="zh-CN" sz="2800" b="1" u="sng"/>
          </a:p>
          <a:p>
            <a:pPr marL="0" indent="0">
              <a:buNone/>
            </a:pPr>
            <a:r>
              <a:rPr lang="en-US" altLang="zh-CN" sz="2800" b="1"/>
              <a:t>   0.326</a:t>
            </a:r>
            <a:endParaRPr lang="en-US" altLang="zh-CN" sz="2000" b="1" i="1" baseline="-25000">
              <a:solidFill>
                <a:srgbClr val="FF3300"/>
              </a:solidFill>
            </a:endParaRPr>
          </a:p>
          <a:p>
            <a:pPr marL="0" indent="0">
              <a:buNone/>
            </a:pPr>
            <a:r>
              <a:rPr lang="en-US" altLang="zh-CN" sz="2800" b="1">
                <a:solidFill>
                  <a:srgbClr val="FF3300"/>
                </a:solidFill>
              </a:rPr>
              <a:t>refractive index , n = 1.53</a:t>
            </a:r>
            <a:endParaRPr lang="en-US" altLang="zh-CN" sz="2800" b="1">
              <a:solidFill>
                <a:srgbClr val="FF3300"/>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9747">
                                            <p:txEl>
                                              <p:charRg st="133" end="15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9747">
                                            <p:txEl>
                                              <p:char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9747">
                                            <p:txEl>
                                              <p:charRg st="151" end="17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9747">
                                            <p:txEl>
                                              <p:char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9747">
                                            <p:txEl>
                                              <p:charRg st="176" end="19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9747">
                                            <p:txEl>
                                              <p:char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9747">
                                            <p:txEl>
                                              <p:charRg st="192" end="2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961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Question 2</a:t>
            </a:r>
            <a:endParaRPr lang="en-US" altLang="zh-CN" kern="1200" baseline="0">
              <a:latin typeface="+mj-lt"/>
              <a:ea typeface="+mj-ea"/>
              <a:cs typeface="+mj-cs"/>
            </a:endParaRPr>
          </a:p>
        </p:txBody>
      </p:sp>
      <p:sp>
        <p:nvSpPr>
          <p:cNvPr id="159747" name="Rectangle 3"/>
          <p:cNvSpPr>
            <a:spLocks noGrp="1"/>
          </p:cNvSpPr>
          <p:nvPr>
            <p:ph idx="1"/>
          </p:nvPr>
        </p:nvSpPr>
        <p:spPr>
          <a:xfrm>
            <a:off x="457200" y="821055"/>
            <a:ext cx="8229600" cy="4525963"/>
          </a:xfrm>
        </p:spPr>
        <p:txBody>
          <a:bodyPr vert="horz" wrap="square" lIns="91440" tIns="45720" rIns="91440" bIns="45720" anchor="t" anchorCtr="0"/>
          <a:p>
            <a:pPr marL="0" indent="0">
              <a:buNone/>
            </a:pPr>
            <a:r>
              <a:rPr lang="en-US" altLang="zh-CN" sz="2800" i="1"/>
              <a:t>Calculate the angle of refraction when light passes from air to perspex if the angle of incidence is 50° and the refractive index, n = 1.50.</a:t>
            </a:r>
            <a:endParaRPr lang="en-US" altLang="zh-CN" sz="2800" i="1"/>
          </a:p>
          <a:p>
            <a:pPr marL="0" indent="0">
              <a:buNone/>
            </a:pPr>
            <a:r>
              <a:rPr lang="en-US" altLang="zh-CN" sz="2800" b="1" i="1">
                <a:solidFill>
                  <a:srgbClr val="FF3300"/>
                </a:solidFill>
              </a:rPr>
              <a:t>n </a:t>
            </a:r>
            <a:r>
              <a:rPr lang="en-US" altLang="zh-CN" sz="2800" b="1" i="1"/>
              <a:t>=</a:t>
            </a:r>
            <a:r>
              <a:rPr lang="en-US" altLang="zh-CN" sz="2800" b="1" i="1" u="sng">
                <a:solidFill>
                  <a:srgbClr val="FF3300"/>
                </a:solidFill>
              </a:rPr>
              <a:t> sin i </a:t>
            </a:r>
            <a:endParaRPr lang="en-US" altLang="zh-CN" sz="2800" b="1" i="1" u="sng">
              <a:solidFill>
                <a:srgbClr val="FF3300"/>
              </a:solidFill>
            </a:endParaRPr>
          </a:p>
          <a:p>
            <a:pPr marL="0" indent="0">
              <a:buNone/>
            </a:pPr>
            <a:r>
              <a:rPr lang="en-US" altLang="zh-CN" sz="2800" b="1" i="1">
                <a:solidFill>
                  <a:srgbClr val="FF3300"/>
                </a:solidFill>
              </a:rPr>
              <a:t>     </a:t>
            </a:r>
            <a:r>
              <a:rPr lang="en-US" altLang="zh-CN" sz="2800" b="1" i="1"/>
              <a:t> </a:t>
            </a:r>
            <a:r>
              <a:rPr lang="en-US" altLang="zh-CN" sz="2800" b="1" i="1">
                <a:solidFill>
                  <a:srgbClr val="FF3300"/>
                </a:solidFill>
              </a:rPr>
              <a:t>sin r</a:t>
            </a:r>
            <a:endParaRPr lang="en-US" altLang="zh-CN" sz="2800" b="1"/>
          </a:p>
          <a:p>
            <a:pPr marL="0" indent="0">
              <a:buNone/>
            </a:pPr>
            <a:r>
              <a:rPr lang="en-US" altLang="zh-CN" sz="2800" b="1"/>
              <a:t>1.50 = </a:t>
            </a:r>
            <a:r>
              <a:rPr lang="en-US" altLang="zh-CN" sz="2800" b="1" u="sng"/>
              <a:t>sin (50º)</a:t>
            </a:r>
            <a:endParaRPr lang="en-US" altLang="zh-CN" sz="2800" b="1" u="sng"/>
          </a:p>
          <a:p>
            <a:pPr marL="0" indent="0">
              <a:buNone/>
            </a:pPr>
            <a:r>
              <a:rPr lang="en-US" altLang="en-US" sz="2800" b="1"/>
              <a:t>	  </a:t>
            </a:r>
            <a:r>
              <a:rPr lang="en-US" altLang="zh-CN" sz="2800" b="1"/>
              <a:t> sin (</a:t>
            </a:r>
            <a:r>
              <a:rPr lang="en-US" altLang="zh-CN" sz="2800" b="1" i="1">
                <a:solidFill>
                  <a:srgbClr val="FF0000"/>
                </a:solidFill>
              </a:rPr>
              <a:t>r </a:t>
            </a:r>
            <a:r>
              <a:rPr lang="en-US" altLang="zh-CN" sz="2800" b="1"/>
              <a:t>) </a:t>
            </a:r>
            <a:endParaRPr lang="en-US" altLang="zh-CN" sz="2800" b="1"/>
          </a:p>
          <a:p>
            <a:pPr marL="0" indent="0">
              <a:buNone/>
            </a:pPr>
            <a:r>
              <a:rPr lang="en-US" altLang="zh-CN" sz="2800" i="1"/>
              <a:t>becomes:</a:t>
            </a:r>
            <a:r>
              <a:rPr lang="en-US" altLang="zh-CN" sz="2800" b="1">
                <a:solidFill>
                  <a:srgbClr val="FF3300"/>
                </a:solidFill>
              </a:rPr>
              <a:t> </a:t>
            </a:r>
            <a:r>
              <a:rPr lang="en-US" altLang="zh-CN" sz="2800" b="1"/>
              <a:t>sin (</a:t>
            </a:r>
            <a:r>
              <a:rPr lang="en-US" altLang="zh-CN" sz="2800" b="1" i="1">
                <a:solidFill>
                  <a:srgbClr val="FF0000"/>
                </a:solidFill>
              </a:rPr>
              <a:t>r </a:t>
            </a:r>
            <a:r>
              <a:rPr lang="en-US" altLang="zh-CN" sz="2800" b="1"/>
              <a:t>) = </a:t>
            </a:r>
            <a:r>
              <a:rPr lang="en-US" altLang="zh-CN" sz="2800" b="1" u="sng"/>
              <a:t>sin (50º)</a:t>
            </a:r>
            <a:r>
              <a:rPr lang="en-US" altLang="zh-CN" sz="2800" b="1"/>
              <a:t> </a:t>
            </a:r>
            <a:r>
              <a:rPr lang="en-US" altLang="en-US" sz="2800" b="1"/>
              <a:t>= </a:t>
            </a:r>
            <a:r>
              <a:rPr lang="en-US" altLang="en-US" sz="2800" b="1" u="sng"/>
              <a:t>0.766</a:t>
            </a:r>
            <a:endParaRPr lang="en-US" altLang="zh-CN" sz="2800" b="1" u="sng"/>
          </a:p>
          <a:p>
            <a:pPr marL="0" indent="0">
              <a:buNone/>
            </a:pPr>
            <a:r>
              <a:rPr lang="en-US" altLang="en-US" sz="2800" b="1"/>
              <a:t>			       </a:t>
            </a:r>
            <a:r>
              <a:rPr lang="en-US" altLang="zh-CN" sz="2800" b="1"/>
              <a:t>1.50</a:t>
            </a:r>
            <a:r>
              <a:rPr lang="en-US" altLang="en-US" sz="2800" b="1"/>
              <a:t>	    </a:t>
            </a:r>
            <a:r>
              <a:rPr lang="en-US" altLang="zh-CN" sz="2800" b="1">
                <a:sym typeface="+mn-ea"/>
              </a:rPr>
              <a:t>1.50</a:t>
            </a:r>
            <a:endParaRPr lang="en-US" altLang="zh-CN" sz="2800" b="1">
              <a:solidFill>
                <a:srgbClr val="FF3300"/>
              </a:solidFill>
            </a:endParaRPr>
          </a:p>
          <a:p>
            <a:pPr marL="0" indent="0">
              <a:buNone/>
            </a:pPr>
            <a:r>
              <a:rPr lang="en-US" altLang="zh-CN" sz="2800" b="1"/>
              <a:t>sin (</a:t>
            </a:r>
            <a:r>
              <a:rPr lang="en-US" altLang="zh-CN" sz="2800" b="1" i="1">
                <a:solidFill>
                  <a:srgbClr val="FF0000"/>
                </a:solidFill>
              </a:rPr>
              <a:t>r </a:t>
            </a:r>
            <a:r>
              <a:rPr lang="en-US" altLang="zh-CN" sz="2800" b="1"/>
              <a:t>) = 0.511</a:t>
            </a:r>
            <a:endParaRPr lang="en-US" altLang="zh-CN" sz="2000" b="1"/>
          </a:p>
          <a:p>
            <a:pPr marL="0" indent="0">
              <a:buNone/>
            </a:pPr>
            <a:r>
              <a:rPr lang="en-US" altLang="zh-CN" sz="2800" b="1">
                <a:solidFill>
                  <a:srgbClr val="FF0000"/>
                </a:solidFill>
              </a:rPr>
              <a:t>angle of refraction = 30.7º</a:t>
            </a:r>
            <a:endParaRPr lang="en-US" altLang="zh-CN" sz="2800" b="1">
              <a:solidFill>
                <a:srgbClr val="FF0000"/>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9747">
                                            <p:txEl>
                                              <p:charRg st="141" end="15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9747">
                                            <p:txEl>
                                              <p:char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9747">
                                            <p:txEl>
                                              <p:charRg st="159" end="18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9747">
                                            <p:txEl>
                                              <p:char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9747">
                                            <p:txEl>
                                              <p:charRg st="188" end="22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9747">
                                            <p:txEl>
                                              <p:char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9747">
                                            <p:txEl>
                                              <p:charRg st="240" end="25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9747">
                                            <p:txEl>
                                              <p:charRg st="257" end="28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166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Question 3</a:t>
            </a:r>
            <a:endParaRPr lang="en-US" altLang="zh-CN" kern="1200" baseline="0">
              <a:latin typeface="+mj-lt"/>
              <a:ea typeface="+mj-ea"/>
              <a:cs typeface="+mj-cs"/>
            </a:endParaRPr>
          </a:p>
        </p:txBody>
      </p:sp>
      <p:sp>
        <p:nvSpPr>
          <p:cNvPr id="159747" name="Rectangle 3"/>
          <p:cNvSpPr>
            <a:spLocks noGrp="1"/>
          </p:cNvSpPr>
          <p:nvPr>
            <p:ph idx="1"/>
          </p:nvPr>
        </p:nvSpPr>
        <p:spPr>
          <a:xfrm>
            <a:off x="468630" y="1165860"/>
            <a:ext cx="8229600" cy="4525963"/>
          </a:xfrm>
        </p:spPr>
        <p:txBody>
          <a:bodyPr vert="horz" wrap="square" lIns="91440" tIns="45720" rIns="91440" bIns="45720" anchor="t" anchorCtr="0"/>
          <a:p>
            <a:pPr marL="0" indent="0">
              <a:buNone/>
            </a:pPr>
            <a:r>
              <a:rPr lang="en-US" altLang="zh-CN" sz="2800" i="1"/>
              <a:t>Calculate the angle of incidence when light passes from air to water if the angle of refraction is 20° and the refractive index, n = 1.33.</a:t>
            </a:r>
            <a:endParaRPr lang="en-US" altLang="zh-CN" sz="2800" i="1"/>
          </a:p>
          <a:p>
            <a:pPr marL="0" indent="0">
              <a:buNone/>
            </a:pPr>
            <a:r>
              <a:rPr lang="en-US" altLang="zh-CN" sz="2800" b="1" i="1">
                <a:solidFill>
                  <a:srgbClr val="FF3300"/>
                </a:solidFill>
              </a:rPr>
              <a:t>n </a:t>
            </a:r>
            <a:r>
              <a:rPr lang="en-US" altLang="zh-CN" sz="2800" b="1" i="1"/>
              <a:t>=</a:t>
            </a:r>
            <a:r>
              <a:rPr lang="en-US" altLang="zh-CN" sz="2800" b="1" i="1">
                <a:solidFill>
                  <a:srgbClr val="FF3300"/>
                </a:solidFill>
              </a:rPr>
              <a:t> </a:t>
            </a:r>
            <a:r>
              <a:rPr lang="en-US" altLang="zh-CN" sz="2800" b="1" i="1" u="sng">
                <a:solidFill>
                  <a:srgbClr val="FF3300"/>
                </a:solidFill>
              </a:rPr>
              <a:t>sin i </a:t>
            </a:r>
            <a:endParaRPr lang="en-US" altLang="zh-CN" sz="2800" b="1" i="1" u="sng">
              <a:solidFill>
                <a:srgbClr val="FF3300"/>
              </a:solidFill>
            </a:endParaRPr>
          </a:p>
          <a:p>
            <a:pPr marL="0" indent="0">
              <a:buNone/>
            </a:pPr>
            <a:r>
              <a:rPr lang="en-US" altLang="zh-CN" sz="2800" b="1" i="1">
                <a:solidFill>
                  <a:srgbClr val="FF3300"/>
                </a:solidFill>
              </a:rPr>
              <a:t>      sin r</a:t>
            </a:r>
            <a:endParaRPr lang="en-US" altLang="zh-CN" sz="2800" b="1"/>
          </a:p>
          <a:p>
            <a:pPr marL="0" indent="0">
              <a:buNone/>
            </a:pPr>
            <a:r>
              <a:rPr lang="en-US" altLang="zh-CN" sz="2800" b="1"/>
              <a:t>1.33 =</a:t>
            </a:r>
            <a:r>
              <a:rPr lang="en-US" altLang="zh-CN" sz="2800" b="1" u="sng"/>
              <a:t> sin (</a:t>
            </a:r>
            <a:r>
              <a:rPr lang="en-US" altLang="zh-CN" sz="2800" b="1" i="1" u="sng">
                <a:solidFill>
                  <a:srgbClr val="FF0000"/>
                </a:solidFill>
              </a:rPr>
              <a:t>i</a:t>
            </a:r>
            <a:r>
              <a:rPr lang="en-US" altLang="zh-CN" sz="2800" b="1" u="sng"/>
              <a:t>)</a:t>
            </a:r>
            <a:endParaRPr lang="en-US" altLang="zh-CN" sz="2800" b="1" u="sng"/>
          </a:p>
          <a:p>
            <a:pPr marL="0" indent="0">
              <a:buNone/>
            </a:pPr>
            <a:r>
              <a:rPr lang="en-US" altLang="en-US" sz="2800" b="1"/>
              <a:t>	 </a:t>
            </a:r>
            <a:r>
              <a:rPr lang="en-US" altLang="zh-CN" sz="2800" b="1"/>
              <a:t>sin 20º</a:t>
            </a:r>
            <a:endParaRPr lang="en-US" altLang="zh-CN" sz="2800" b="1"/>
          </a:p>
          <a:p>
            <a:pPr marL="0" indent="0">
              <a:buNone/>
            </a:pPr>
            <a:r>
              <a:rPr lang="en-US" altLang="zh-CN" sz="2800" b="1"/>
              <a:t>sin (</a:t>
            </a:r>
            <a:r>
              <a:rPr lang="en-US" altLang="zh-CN" sz="2800" b="1" i="1">
                <a:solidFill>
                  <a:srgbClr val="FF0000"/>
                </a:solidFill>
              </a:rPr>
              <a:t>i</a:t>
            </a:r>
            <a:r>
              <a:rPr lang="en-US" altLang="zh-CN" sz="2800" b="1"/>
              <a:t>) = 1.33 x sin (20º) </a:t>
            </a:r>
            <a:r>
              <a:rPr lang="en-US" altLang="en-US" sz="2800" b="1"/>
              <a:t>= </a:t>
            </a:r>
            <a:r>
              <a:rPr lang="en-US" altLang="zh-CN" sz="2800" b="1"/>
              <a:t>1.33 x 0.342</a:t>
            </a:r>
            <a:endParaRPr lang="en-US" altLang="zh-CN" sz="2800" b="1"/>
          </a:p>
          <a:p>
            <a:pPr marL="0" indent="0">
              <a:buNone/>
            </a:pPr>
            <a:r>
              <a:rPr lang="en-US" altLang="zh-CN" sz="2800" b="1"/>
              <a:t>sin (</a:t>
            </a:r>
            <a:r>
              <a:rPr lang="en-US" altLang="zh-CN" sz="2800" b="1" i="1">
                <a:solidFill>
                  <a:srgbClr val="FF0000"/>
                </a:solidFill>
              </a:rPr>
              <a:t>i</a:t>
            </a:r>
            <a:r>
              <a:rPr lang="en-US" altLang="zh-CN" sz="2800" b="1"/>
              <a:t>) = 0.455</a:t>
            </a:r>
            <a:endParaRPr lang="en-US" altLang="zh-CN" sz="2800" b="1"/>
          </a:p>
          <a:p>
            <a:pPr marL="0" indent="0">
              <a:buNone/>
            </a:pPr>
            <a:r>
              <a:rPr lang="en-US" altLang="en-US" sz="2800" b="1">
                <a:solidFill>
                  <a:srgbClr val="FF0000"/>
                </a:solidFill>
                <a:sym typeface="+mn-ea"/>
              </a:rPr>
              <a:t>i</a:t>
            </a:r>
            <a:r>
              <a:rPr lang="en-US" altLang="en-US" sz="2800" b="1">
                <a:sym typeface="+mn-ea"/>
              </a:rPr>
              <a:t> = </a:t>
            </a:r>
            <a:r>
              <a:rPr lang="en-US" altLang="zh-CN" sz="2800" b="1">
                <a:sym typeface="+mn-ea"/>
              </a:rPr>
              <a:t>sin</a:t>
            </a:r>
            <a:r>
              <a:rPr lang="en-US" altLang="en-US" sz="2800" b="1" baseline="30000">
                <a:sym typeface="+mn-ea"/>
              </a:rPr>
              <a:t>-1</a:t>
            </a:r>
            <a:r>
              <a:rPr lang="en-US" altLang="zh-CN" sz="2800" b="1">
                <a:sym typeface="+mn-ea"/>
              </a:rPr>
              <a:t> </a:t>
            </a:r>
            <a:r>
              <a:rPr lang="en-US" altLang="en-US" sz="2800" b="1">
                <a:sym typeface="+mn-ea"/>
              </a:rPr>
              <a:t>(</a:t>
            </a:r>
            <a:r>
              <a:rPr lang="en-US" altLang="zh-CN" sz="2800" b="1">
                <a:sym typeface="+mn-ea"/>
              </a:rPr>
              <a:t>0.455</a:t>
            </a:r>
            <a:r>
              <a:rPr lang="en-US" altLang="en-US" sz="2800" b="1">
                <a:sym typeface="+mn-ea"/>
              </a:rPr>
              <a:t>)</a:t>
            </a:r>
            <a:endParaRPr lang="en-US" altLang="zh-CN" sz="2800" b="1"/>
          </a:p>
          <a:p>
            <a:pPr marL="0" indent="0">
              <a:buNone/>
            </a:pPr>
            <a:r>
              <a:rPr lang="en-US" altLang="zh-CN" sz="2800" b="1">
                <a:solidFill>
                  <a:srgbClr val="FF0000"/>
                </a:solidFill>
              </a:rPr>
              <a:t>angle of incidence = 27.1º</a:t>
            </a:r>
            <a:endParaRPr lang="en-US" altLang="zh-CN" sz="2800" b="1">
              <a:solidFill>
                <a:srgbClr val="FF0000"/>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9747">
                                            <p:txEl>
                                              <p:charRg st="139" end="15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9747">
                                            <p:txEl>
                                              <p:char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9747">
                                            <p:txEl>
                                              <p:charRg st="157" end="18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9747">
                                            <p:txEl>
                                              <p:char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9747">
                                            <p:txEl>
                                              <p:charRg st="182" end="21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9747">
                                            <p:txEl>
                                              <p:charRg st="234" end="25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9747">
                                            <p:txEl>
                                              <p:char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9747">
                                            <p:txEl>
                                              <p:charRg st="250" end="27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371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Complete:</a:t>
            </a:r>
            <a:endParaRPr lang="en-US" altLang="zh-CN" kern="1200" baseline="0">
              <a:latin typeface="+mj-lt"/>
              <a:ea typeface="+mj-ea"/>
              <a:cs typeface="+mj-cs"/>
            </a:endParaRPr>
          </a:p>
        </p:txBody>
      </p:sp>
      <p:graphicFrame>
        <p:nvGraphicFramePr>
          <p:cNvPr id="22613" name="Table 22612"/>
          <p:cNvGraphicFramePr/>
          <p:nvPr/>
        </p:nvGraphicFramePr>
        <p:xfrm>
          <a:off x="1147763" y="1439863"/>
          <a:ext cx="6842125" cy="2559050"/>
        </p:xfrm>
        <a:graphic>
          <a:graphicData uri="http://schemas.openxmlformats.org/drawingml/2006/table">
            <a:tbl>
              <a:tblPr/>
              <a:tblGrid>
                <a:gridCol w="1495425"/>
                <a:gridCol w="1397000"/>
                <a:gridCol w="1296988"/>
                <a:gridCol w="1284287"/>
                <a:gridCol w="1368425"/>
              </a:tblGrid>
              <a:tr h="576263">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solidFill>
                            <a:srgbClr val="FF00FF"/>
                          </a:solidFill>
                          <a:cs typeface="Times New Roman" panose="02020603050405020304" pitchFamily="18" charset="0"/>
                        </a:rPr>
                        <a:t>medium 1</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solidFill>
                            <a:srgbClr val="FF00FF"/>
                          </a:solidFill>
                          <a:cs typeface="Times New Roman" panose="02020603050405020304" pitchFamily="18" charset="0"/>
                        </a:rPr>
                        <a:t>medium 2</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i="1">
                          <a:solidFill>
                            <a:srgbClr val="FF00FF"/>
                          </a:solidFill>
                          <a:cs typeface="Times New Roman" panose="02020603050405020304" pitchFamily="18" charset="0"/>
                        </a:rPr>
                        <a:t>n</a:t>
                      </a:r>
                      <a:endParaRPr lang="en-US" sz="2000" i="1"/>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i="1">
                          <a:solidFill>
                            <a:srgbClr val="FF00FF"/>
                          </a:solidFill>
                          <a:cs typeface="Times New Roman" panose="02020603050405020304" pitchFamily="18" charset="0"/>
                        </a:rPr>
                        <a:t>i</a:t>
                      </a:r>
                      <a:endParaRPr lang="en-US" sz="2000" i="1"/>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i="1">
                          <a:solidFill>
                            <a:srgbClr val="FF00FF"/>
                          </a:solidFill>
                          <a:cs typeface="Times New Roman" panose="02020603050405020304" pitchFamily="18" charset="0"/>
                        </a:rPr>
                        <a:t>r</a:t>
                      </a:r>
                      <a:endParaRPr lang="en-US" sz="2000" i="1"/>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5287">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air</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water</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1.33</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50</a:t>
                      </a:r>
                      <a:r>
                        <a:rPr sz="2000" b="1" baseline="30000">
                          <a:cs typeface="Times New Roman" panose="02020603050405020304" pitchFamily="18" charset="0"/>
                        </a:rPr>
                        <a:t>o</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solidFill>
                            <a:srgbClr val="FF3300"/>
                          </a:solidFill>
                          <a:cs typeface="Times New Roman" panose="02020603050405020304" pitchFamily="18" charset="0"/>
                        </a:rPr>
                        <a:t>35.2</a:t>
                      </a:r>
                      <a:r>
                        <a:rPr sz="2000" b="1" baseline="30000">
                          <a:solidFill>
                            <a:srgbClr val="FF3300"/>
                          </a:solidFill>
                          <a:cs typeface="Times New Roman" panose="02020603050405020304" pitchFamily="18" charset="0"/>
                        </a:rPr>
                        <a:t>o</a:t>
                      </a:r>
                      <a:endParaRPr lang="en-US" sz="2000">
                        <a:solidFill>
                          <a:srgbClr val="FF3300"/>
                        </a:solidFill>
                      </a:endParaRPr>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6875">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glass</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air</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0.67</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30</a:t>
                      </a:r>
                      <a:r>
                        <a:rPr sz="2000" b="1" baseline="30000">
                          <a:cs typeface="Times New Roman" panose="02020603050405020304" pitchFamily="18" charset="0"/>
                        </a:rPr>
                        <a:t>o</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solidFill>
                            <a:srgbClr val="FF3300"/>
                          </a:solidFill>
                          <a:cs typeface="Times New Roman" panose="02020603050405020304" pitchFamily="18" charset="0"/>
                        </a:rPr>
                        <a:t>48.6</a:t>
                      </a:r>
                      <a:r>
                        <a:rPr sz="2000" b="1" baseline="30000">
                          <a:solidFill>
                            <a:srgbClr val="FF3300"/>
                          </a:solidFill>
                          <a:cs typeface="Times New Roman" panose="02020603050405020304" pitchFamily="18" charset="0"/>
                        </a:rPr>
                        <a:t>o</a:t>
                      </a:r>
                      <a:endParaRPr lang="en-US" sz="2000">
                        <a:solidFill>
                          <a:srgbClr val="FF3300"/>
                        </a:solidFill>
                      </a:endParaRPr>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5288">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water</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glass</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1.13</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solidFill>
                            <a:srgbClr val="FF3300"/>
                          </a:solidFill>
                          <a:cs typeface="Times New Roman" panose="02020603050405020304" pitchFamily="18" charset="0"/>
                        </a:rPr>
                        <a:t>59.8</a:t>
                      </a:r>
                      <a:r>
                        <a:rPr sz="2000" b="1" baseline="30000">
                          <a:solidFill>
                            <a:srgbClr val="FF3300"/>
                          </a:solidFill>
                          <a:cs typeface="Times New Roman" panose="02020603050405020304" pitchFamily="18" charset="0"/>
                        </a:rPr>
                        <a:t>o</a:t>
                      </a:r>
                      <a:endParaRPr lang="en-US" sz="2000">
                        <a:solidFill>
                          <a:srgbClr val="FF3300"/>
                        </a:solidFill>
                      </a:endParaRPr>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50</a:t>
                      </a:r>
                      <a:r>
                        <a:rPr sz="2000" b="1" baseline="30000">
                          <a:cs typeface="Times New Roman" panose="02020603050405020304" pitchFamily="18" charset="0"/>
                        </a:rPr>
                        <a:t>o</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5287">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air</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diamond</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2.40</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50</a:t>
                      </a:r>
                      <a:r>
                        <a:rPr sz="2000" b="1" baseline="30000">
                          <a:cs typeface="Times New Roman" panose="02020603050405020304" pitchFamily="18" charset="0"/>
                        </a:rPr>
                        <a:t>o</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solidFill>
                            <a:srgbClr val="FF3300"/>
                          </a:solidFill>
                          <a:cs typeface="Times New Roman" panose="02020603050405020304" pitchFamily="18" charset="0"/>
                        </a:rPr>
                        <a:t>18.6</a:t>
                      </a:r>
                      <a:r>
                        <a:rPr sz="2000" b="1" baseline="30000">
                          <a:solidFill>
                            <a:srgbClr val="FF3300"/>
                          </a:solidFill>
                          <a:cs typeface="Times New Roman" panose="02020603050405020304" pitchFamily="18" charset="0"/>
                        </a:rPr>
                        <a:t>o</a:t>
                      </a:r>
                      <a:endParaRPr lang="en-US" sz="2000">
                        <a:solidFill>
                          <a:srgbClr val="FF3300"/>
                        </a:solidFill>
                      </a:endParaRPr>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5288">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air</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unknown</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solidFill>
                            <a:srgbClr val="FF0000"/>
                          </a:solidFill>
                          <a:cs typeface="Times New Roman" panose="02020603050405020304" pitchFamily="18" charset="0"/>
                        </a:rPr>
                        <a:t>1.53</a:t>
                      </a:r>
                      <a:endParaRPr lang="en-US" sz="2000">
                        <a:solidFill>
                          <a:srgbClr val="FF0000"/>
                        </a:solidFill>
                      </a:endParaRPr>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50</a:t>
                      </a:r>
                      <a:r>
                        <a:rPr sz="2000" b="1" baseline="30000">
                          <a:cs typeface="Times New Roman" panose="02020603050405020304" pitchFamily="18" charset="0"/>
                        </a:rPr>
                        <a:t>o</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rtl="0" fontAlgn="base">
                        <a:spcBef>
                          <a:spcPct val="20000"/>
                        </a:spcBef>
                        <a:spcAft>
                          <a:spcPct val="0"/>
                        </a:spcAft>
                        <a:buChar char="•"/>
                        <a:defRPr sz="2800">
                          <a:solidFill>
                            <a:schemeClr val="tx1"/>
                          </a:solidFill>
                          <a:latin typeface="+mn-lt"/>
                          <a:ea typeface="+mn-ea"/>
                          <a:cs typeface="+mn-cs"/>
                        </a:defRPr>
                      </a:lvl1pPr>
                      <a:lvl2pPr marL="742950" lvl="1" indent="-285750" algn="l" rtl="0" fontAlgn="base">
                        <a:spcBef>
                          <a:spcPct val="20000"/>
                        </a:spcBef>
                        <a:spcAft>
                          <a:spcPct val="0"/>
                        </a:spcAft>
                        <a:buChar char="–"/>
                        <a:defRPr sz="2400">
                          <a:solidFill>
                            <a:schemeClr val="tx1"/>
                          </a:solidFill>
                          <a:latin typeface="+mn-lt"/>
                        </a:defRPr>
                      </a:lvl2pPr>
                      <a:lvl3pPr marL="1143000" lvl="2" indent="-228600" algn="l" rtl="0" fontAlgn="base">
                        <a:spcBef>
                          <a:spcPct val="20000"/>
                        </a:spcBef>
                        <a:spcAft>
                          <a:spcPct val="0"/>
                        </a:spcAft>
                        <a:buChar char="•"/>
                        <a:defRPr sz="2000">
                          <a:solidFill>
                            <a:schemeClr val="tx1"/>
                          </a:solidFill>
                          <a:latin typeface="+mn-lt"/>
                        </a:defRPr>
                      </a:lvl3pPr>
                      <a:lvl4pPr marL="1600200" lvl="3" indent="-228600" algn="l" rtl="0" fontAlgn="base">
                        <a:spcBef>
                          <a:spcPct val="20000"/>
                        </a:spcBef>
                        <a:spcAft>
                          <a:spcPct val="0"/>
                        </a:spcAft>
                        <a:buChar char="–"/>
                        <a:defRPr sz="1800">
                          <a:solidFill>
                            <a:schemeClr val="tx1"/>
                          </a:solidFill>
                          <a:latin typeface="+mn-lt"/>
                        </a:defRPr>
                      </a:lvl4pPr>
                      <a:lvl5pPr marL="2057400" lvl="4" indent="-228600" algn="l" rtl="0" fontAlgn="base">
                        <a:spcBef>
                          <a:spcPct val="20000"/>
                        </a:spcBef>
                        <a:spcAft>
                          <a:spcPct val="0"/>
                        </a:spcAft>
                        <a:buChar char="»"/>
                        <a:defRPr sz="1800">
                          <a:solidFill>
                            <a:schemeClr val="tx1"/>
                          </a:solidFill>
                          <a:latin typeface="+mn-lt"/>
                        </a:defRPr>
                      </a:lvl5pPr>
                    </a:lstStyle>
                    <a:p>
                      <a:pPr marL="0" lvl="0" indent="0" algn="ctr" eaLnBrk="1" hangingPunct="1">
                        <a:spcBef>
                          <a:spcPct val="0"/>
                        </a:spcBef>
                        <a:buNone/>
                      </a:pPr>
                      <a:r>
                        <a:rPr sz="2000" b="1">
                          <a:cs typeface="Times New Roman" panose="02020603050405020304" pitchFamily="18" charset="0"/>
                        </a:rPr>
                        <a:t>30</a:t>
                      </a:r>
                      <a:r>
                        <a:rPr sz="2000" b="1" baseline="30000">
                          <a:cs typeface="Times New Roman" panose="02020603050405020304" pitchFamily="18" charset="0"/>
                        </a:rPr>
                        <a:t>o</a:t>
                      </a:r>
                      <a:endParaRPr lang="en-US" sz="2000"/>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220216" name="Rectangle 56"/>
          <p:cNvSpPr/>
          <p:nvPr/>
        </p:nvSpPr>
        <p:spPr>
          <a:xfrm>
            <a:off x="6869113" y="2047875"/>
            <a:ext cx="865187" cy="288925"/>
          </a:xfrm>
          <a:prstGeom prst="rect">
            <a:avLst/>
          </a:prstGeom>
          <a:solidFill>
            <a:schemeClr val="bg1"/>
          </a:solidFill>
          <a:ln w="9525">
            <a:noFill/>
          </a:ln>
        </p:spPr>
        <p:txBody>
          <a:bodyPr wrap="none" anchor="ctr" anchorCtr="0"/>
          <a:p>
            <a:endParaRPr lang="en-US" altLang="zh-CN" dirty="0">
              <a:latin typeface="Arial" panose="020B0604020202020204" pitchFamily="34" charset="0"/>
            </a:endParaRPr>
          </a:p>
        </p:txBody>
      </p:sp>
      <p:sp>
        <p:nvSpPr>
          <p:cNvPr id="220217" name="Rectangle 57"/>
          <p:cNvSpPr/>
          <p:nvPr/>
        </p:nvSpPr>
        <p:spPr>
          <a:xfrm>
            <a:off x="6899275" y="2436813"/>
            <a:ext cx="865188" cy="288925"/>
          </a:xfrm>
          <a:prstGeom prst="rect">
            <a:avLst/>
          </a:prstGeom>
          <a:solidFill>
            <a:schemeClr val="bg1"/>
          </a:solidFill>
          <a:ln w="9525">
            <a:noFill/>
          </a:ln>
        </p:spPr>
        <p:txBody>
          <a:bodyPr wrap="none" anchor="ctr" anchorCtr="0"/>
          <a:p>
            <a:endParaRPr lang="en-US" altLang="zh-CN" dirty="0">
              <a:latin typeface="Arial" panose="020B0604020202020204" pitchFamily="34" charset="0"/>
            </a:endParaRPr>
          </a:p>
        </p:txBody>
      </p:sp>
      <p:sp>
        <p:nvSpPr>
          <p:cNvPr id="220218" name="Rectangle 58"/>
          <p:cNvSpPr/>
          <p:nvPr/>
        </p:nvSpPr>
        <p:spPr>
          <a:xfrm>
            <a:off x="5497513" y="2854325"/>
            <a:ext cx="865187" cy="288925"/>
          </a:xfrm>
          <a:prstGeom prst="rect">
            <a:avLst/>
          </a:prstGeom>
          <a:solidFill>
            <a:schemeClr val="bg1"/>
          </a:solidFill>
          <a:ln w="9525">
            <a:noFill/>
          </a:ln>
        </p:spPr>
        <p:txBody>
          <a:bodyPr wrap="none" anchor="ctr" anchorCtr="0"/>
          <a:p>
            <a:endParaRPr lang="en-US" altLang="zh-CN" dirty="0">
              <a:latin typeface="Arial" panose="020B0604020202020204" pitchFamily="34" charset="0"/>
            </a:endParaRPr>
          </a:p>
        </p:txBody>
      </p:sp>
      <p:sp>
        <p:nvSpPr>
          <p:cNvPr id="220219" name="Rectangle 59"/>
          <p:cNvSpPr/>
          <p:nvPr/>
        </p:nvSpPr>
        <p:spPr>
          <a:xfrm>
            <a:off x="6900863" y="3228975"/>
            <a:ext cx="865187" cy="288925"/>
          </a:xfrm>
          <a:prstGeom prst="rect">
            <a:avLst/>
          </a:prstGeom>
          <a:solidFill>
            <a:schemeClr val="bg1"/>
          </a:solidFill>
          <a:ln w="9525">
            <a:noFill/>
          </a:ln>
        </p:spPr>
        <p:txBody>
          <a:bodyPr wrap="none" anchor="ctr" anchorCtr="0"/>
          <a:p>
            <a:endParaRPr lang="en-US" altLang="zh-CN" dirty="0">
              <a:latin typeface="Arial" panose="020B0604020202020204" pitchFamily="34" charset="0"/>
            </a:endParaRPr>
          </a:p>
        </p:txBody>
      </p:sp>
      <p:sp>
        <p:nvSpPr>
          <p:cNvPr id="220220" name="Rectangle 60"/>
          <p:cNvSpPr/>
          <p:nvPr/>
        </p:nvSpPr>
        <p:spPr>
          <a:xfrm>
            <a:off x="4243388" y="3665538"/>
            <a:ext cx="865187" cy="288925"/>
          </a:xfrm>
          <a:prstGeom prst="rect">
            <a:avLst/>
          </a:prstGeom>
          <a:solidFill>
            <a:schemeClr val="bg1"/>
          </a:solidFill>
          <a:ln w="9525">
            <a:noFill/>
          </a:ln>
        </p:spPr>
        <p:txBody>
          <a:bodyPr wrap="none" anchor="ctr" anchorCtr="0"/>
          <a:p>
            <a:endParaRPr lang="en-US" altLang="zh-CN"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2021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2021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021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2021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202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216" grpId="0" bldLvl="0" animBg="1"/>
      <p:bldP spid="220217" grpId="0" bldLvl="0" animBg="1"/>
      <p:bldP spid="220218" grpId="0" bldLvl="0" animBg="1"/>
      <p:bldP spid="220219" grpId="0" bldLvl="0" animBg="1"/>
      <p:bldP spid="220220"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sz="2800" kern="1200" baseline="0" dirty="0">
                <a:latin typeface="+mj-lt"/>
                <a:ea typeface="+mj-ea"/>
                <a:cs typeface="+mj-cs"/>
              </a:rPr>
              <a:t>4</a:t>
            </a:r>
            <a:r>
              <a:rPr lang="en-US" altLang="zh-CN" sz="2800" kern="1200" baseline="0" dirty="0">
                <a:latin typeface="+mj-lt"/>
                <a:ea typeface="+mj-ea"/>
                <a:cs typeface="+mj-cs"/>
              </a:rPr>
              <a:t>. Frequency (</a:t>
            </a:r>
            <a:r>
              <a:rPr lang="en-US" altLang="zh-CN" sz="2800" i="1" kern="1200" baseline="0" dirty="0">
                <a:solidFill>
                  <a:srgbClr val="FF0000"/>
                </a:solidFill>
                <a:latin typeface="+mj-lt"/>
                <a:ea typeface="+mj-ea"/>
                <a:cs typeface="+mj-cs"/>
              </a:rPr>
              <a:t>f </a:t>
            </a:r>
            <a:r>
              <a:rPr lang="en-US" altLang="zh-CN" sz="2800" kern="1200" baseline="0" dirty="0">
                <a:latin typeface="+mj-lt"/>
                <a:ea typeface="+mj-ea"/>
                <a:cs typeface="+mj-cs"/>
              </a:rPr>
              <a:t>)</a:t>
            </a:r>
            <a:endParaRPr lang="en-US" altLang="zh-CN" sz="2800" kern="1200" baseline="0" dirty="0">
              <a:latin typeface="+mj-lt"/>
              <a:ea typeface="+mj-ea"/>
              <a:cs typeface="+mj-cs"/>
            </a:endParaRPr>
          </a:p>
        </p:txBody>
      </p:sp>
      <p:sp>
        <p:nvSpPr>
          <p:cNvPr id="152579" name="Rectangle 3"/>
          <p:cNvSpPr>
            <a:spLocks noGrp="1"/>
          </p:cNvSpPr>
          <p:nvPr>
            <p:ph idx="1"/>
          </p:nvPr>
        </p:nvSpPr>
        <p:spPr>
          <a:xfrm>
            <a:off x="468313" y="947738"/>
            <a:ext cx="8229600" cy="4525962"/>
          </a:xfrm>
        </p:spPr>
        <p:txBody>
          <a:bodyPr vert="horz" wrap="square" lIns="91440" tIns="45720" rIns="91440" bIns="45720" anchor="t" anchorCtr="0"/>
          <a:p>
            <a:pPr marL="0" indent="0">
              <a:buNone/>
            </a:pPr>
            <a:r>
              <a:rPr lang="en-US" altLang="zh-CN" sz="2400" b="1" dirty="0">
                <a:solidFill>
                  <a:srgbClr val="FF0000"/>
                </a:solidFill>
              </a:rPr>
              <a:t>Frequency</a:t>
            </a:r>
            <a:r>
              <a:rPr lang="en-US" altLang="zh-CN" sz="2400" b="1" dirty="0"/>
              <a:t> is the number of wave peaks that pass a point in one second. </a:t>
            </a:r>
            <a:endParaRPr lang="en-US" altLang="zh-CN" sz="2400" b="1" dirty="0"/>
          </a:p>
          <a:p>
            <a:pPr marL="0" indent="0">
              <a:buNone/>
            </a:pPr>
            <a:endParaRPr lang="en-US" altLang="zh-CN" sz="2400" b="1" dirty="0"/>
          </a:p>
          <a:p>
            <a:pPr marL="0" indent="0">
              <a:buNone/>
            </a:pPr>
            <a:r>
              <a:rPr lang="en-US" altLang="zh-CN" sz="2400" b="1" dirty="0">
                <a:solidFill>
                  <a:srgbClr val="FF0000"/>
                </a:solidFill>
              </a:rPr>
              <a:t>Frequency</a:t>
            </a:r>
            <a:r>
              <a:rPr lang="en-US" altLang="zh-CN" sz="2400" b="1" dirty="0"/>
              <a:t> is measured in </a:t>
            </a:r>
            <a:r>
              <a:rPr lang="en-US" altLang="zh-CN" sz="2400" b="1" dirty="0">
                <a:solidFill>
                  <a:schemeClr val="accent2"/>
                </a:solidFill>
              </a:rPr>
              <a:t>hertz (Hz)</a:t>
            </a:r>
            <a:endParaRPr lang="en-US" altLang="zh-CN" sz="2400" b="1" dirty="0">
              <a:solidFill>
                <a:schemeClr val="accent2"/>
              </a:solidFill>
            </a:endParaRPr>
          </a:p>
          <a:p>
            <a:pPr marL="0" indent="0">
              <a:buNone/>
            </a:pPr>
            <a:endParaRPr lang="en-US" altLang="zh-CN" sz="2400" b="1" dirty="0">
              <a:solidFill>
                <a:schemeClr val="accent2"/>
              </a:solidFill>
            </a:endParaRPr>
          </a:p>
          <a:p>
            <a:pPr marL="0" indent="0">
              <a:buNone/>
            </a:pPr>
            <a:r>
              <a:rPr lang="en-US" altLang="zh-CN" sz="2400" b="1" dirty="0">
                <a:solidFill>
                  <a:schemeClr val="accent2"/>
                </a:solidFill>
              </a:rPr>
              <a:t>1 Hz = 1 peak per second</a:t>
            </a:r>
            <a:endParaRPr lang="en-US" altLang="zh-CN" sz="2400" b="1" dirty="0">
              <a:solidFill>
                <a:schemeClr val="accent2"/>
              </a:solidFill>
            </a:endParaRPr>
          </a:p>
          <a:p>
            <a:pPr marL="0" indent="0">
              <a:buNone/>
            </a:pPr>
            <a:r>
              <a:rPr lang="en-US" altLang="zh-CN" sz="2400" b="1" dirty="0">
                <a:solidFill>
                  <a:schemeClr val="accent2"/>
                </a:solidFill>
              </a:rPr>
              <a:t>2 Hz = 2 peaks per second   </a:t>
            </a:r>
            <a:r>
              <a:rPr lang="en-US" altLang="zh-CN" sz="2400" b="1" i="1" dirty="0">
                <a:solidFill>
                  <a:schemeClr val="accent2"/>
                </a:solidFill>
              </a:rPr>
              <a:t>and so on….</a:t>
            </a:r>
            <a:endParaRPr lang="en-US" altLang="zh-CN" sz="2400" b="1" i="1" dirty="0">
              <a:solidFill>
                <a:schemeClr val="accent2"/>
              </a:solidFill>
            </a:endParaRPr>
          </a:p>
          <a:p>
            <a:pPr marL="0" indent="0">
              <a:buNone/>
            </a:pPr>
            <a:endParaRPr lang="en-US" altLang="zh-CN" sz="2400" b="1" dirty="0">
              <a:solidFill>
                <a:schemeClr val="folHlink"/>
              </a:solidFill>
            </a:endParaRPr>
          </a:p>
          <a:p>
            <a:pPr marL="0" indent="0">
              <a:buNone/>
            </a:pPr>
            <a:r>
              <a:rPr lang="en-US" altLang="zh-CN" sz="2400" b="1" dirty="0">
                <a:solidFill>
                  <a:srgbClr val="008000"/>
                </a:solidFill>
              </a:rPr>
              <a:t>1 kilohertz (1kHz) = 1 000 Hz</a:t>
            </a:r>
            <a:endParaRPr lang="en-US" altLang="zh-CN" sz="2400" b="1" dirty="0">
              <a:solidFill>
                <a:srgbClr val="008000"/>
              </a:solidFill>
            </a:endParaRPr>
          </a:p>
          <a:p>
            <a:pPr marL="0" indent="0">
              <a:buNone/>
            </a:pPr>
            <a:r>
              <a:rPr lang="en-US" altLang="zh-CN" sz="2400" b="1" dirty="0">
                <a:solidFill>
                  <a:srgbClr val="008000"/>
                </a:solidFill>
              </a:rPr>
              <a:t>1 megahertz (1MHz) = 1 000 000 Hz</a:t>
            </a:r>
            <a:endParaRPr lang="en-US" altLang="zh-CN" sz="2400" b="1" dirty="0">
              <a:solidFill>
                <a:srgbClr val="008000"/>
              </a:solidFill>
            </a:endParaRPr>
          </a:p>
          <a:p>
            <a:pPr marL="0" indent="0">
              <a:buNone/>
            </a:pPr>
            <a:r>
              <a:rPr lang="en-US" altLang="zh-CN" sz="2400" b="1" dirty="0">
                <a:solidFill>
                  <a:srgbClr val="008000"/>
                </a:solidFill>
              </a:rPr>
              <a:t>1 gigahertz (1GHz) = 1 000 000 000 Hz</a:t>
            </a:r>
            <a:endParaRPr lang="en-US" altLang="zh-CN" sz="2400" b="1" dirty="0">
              <a:solidFill>
                <a:srgbClr val="008000"/>
              </a:solidFill>
            </a:endParaRPr>
          </a:p>
          <a:p>
            <a:pPr marL="0" indent="0">
              <a:buNone/>
            </a:pPr>
            <a:r>
              <a:rPr lang="en-US" altLang="zh-CN" sz="2400" b="1" dirty="0">
                <a:solidFill>
                  <a:srgbClr val="008000"/>
                </a:solidFill>
              </a:rPr>
              <a:t>1 terahertz (1THz) = 1 000 000 000 000 Hz</a:t>
            </a:r>
            <a:endParaRPr lang="en-US" altLang="zh-CN" sz="2400" b="1" dirty="0">
              <a:solidFill>
                <a:srgbClr val="008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2579">
                                            <p:txEl>
                                              <p:charRg st="0" end="7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2579">
                                            <p:txEl>
                                              <p:charRg st="73" end="10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2579">
                                            <p:txEl>
                                              <p:charRg st="110" end="13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2579">
                                            <p:txEl>
                                              <p:charRg st="135" end="17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2579">
                                            <p:txEl>
                                              <p:charRg st="176" end="20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2579">
                                            <p:txEl>
                                              <p:charRg st="206" end="24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2579">
                                            <p:txEl>
                                              <p:charRg st="240" end="27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2579">
                                            <p:txEl>
                                              <p:charRg st="278" end="3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effectLst>
                  <a:outerShdw blurRad="38100" dist="38100" dir="2700000" algn="tl">
                    <a:srgbClr val="000000">
                      <a:alpha val="43137"/>
                    </a:srgbClr>
                  </a:outerShdw>
                </a:effectLst>
              </a:rPr>
              <a:t>Snells</a:t>
            </a:r>
            <a:r>
              <a:rPr lang="en-GB" dirty="0" smtClean="0">
                <a:effectLst>
                  <a:outerShdw blurRad="38100" dist="38100" dir="2700000" algn="tl">
                    <a:srgbClr val="000000">
                      <a:alpha val="43137"/>
                    </a:srgbClr>
                  </a:outerShdw>
                </a:effectLst>
              </a:rPr>
              <a:t>’ Law</a:t>
            </a:r>
            <a:endParaRPr lang="en-GB"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68630" y="880745"/>
            <a:ext cx="8229600" cy="678815"/>
          </a:xfrm>
        </p:spPr>
        <p:txBody>
          <a:bodyPr/>
          <a:lstStyle/>
          <a:p>
            <a:pPr marL="0" indent="0">
              <a:buNone/>
            </a:pPr>
            <a:r>
              <a:rPr lang="en-GB" sz="2800" dirty="0" smtClean="0">
                <a:latin typeface="Calibri" panose="020F0502020204030204" charset="0"/>
                <a:cs typeface="Calibri" panose="020F0502020204030204" charset="0"/>
              </a:rPr>
              <a:t>Snell’s law is easy. It’s a bit like a story.</a:t>
            </a:r>
            <a:endParaRPr lang="en-GB" sz="2800" dirty="0" smtClean="0">
              <a:latin typeface="Calibri" panose="020F0502020204030204" charset="0"/>
              <a:cs typeface="Calibri" panose="020F0502020204030204" charset="0"/>
            </a:endParaRPr>
          </a:p>
        </p:txBody>
      </p:sp>
      <mc:AlternateContent xmlns:mc="http://schemas.openxmlformats.org/markup-compatibility/2006">
        <mc:Choice xmlns:a14="http://schemas.microsoft.com/office/drawing/2010/main" Requires="a14">
          <p:sp>
            <p:nvSpPr>
              <p:cNvPr id="4" name="TextBox 3"/>
              <p:cNvSpPr txBox="1"/>
              <p:nvPr/>
            </p:nvSpPr>
            <p:spPr>
              <a:xfrm>
                <a:off x="2915816" y="2924944"/>
                <a:ext cx="3888432" cy="573427"/>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GB" sz="3200" b="0" i="1" smtClean="0">
                          <a:solidFill>
                            <a:srgbClr val="6600CC"/>
                          </a:solidFill>
                          <a:effectLst>
                            <a:outerShdw blurRad="38100" dist="38100" dir="2700000" algn="tl">
                              <a:srgbClr val="000000">
                                <a:alpha val="43137"/>
                              </a:srgbClr>
                            </a:outerShdw>
                          </a:effectLst>
                          <a:latin typeface="Cambria Math" panose="02040503050406030204"/>
                        </a:rPr>
                        <m:t>𝑛</m:t>
                      </m:r>
                      <m:r>
                        <a:rPr lang="en-GB" sz="3200" b="0" i="1" baseline="-25000" smtClean="0">
                          <a:solidFill>
                            <a:srgbClr val="6600CC"/>
                          </a:solidFill>
                          <a:effectLst>
                            <a:outerShdw blurRad="38100" dist="38100" dir="2700000" algn="tl">
                              <a:srgbClr val="000000">
                                <a:alpha val="43137"/>
                              </a:srgbClr>
                            </a:outerShdw>
                          </a:effectLst>
                          <a:latin typeface="Cambria Math" panose="02040503050406030204"/>
                        </a:rPr>
                        <m:t>1</m:t>
                      </m:r>
                      <m:r>
                        <a:rPr lang="en-GB" sz="3200" b="0" i="1" smtClean="0">
                          <a:solidFill>
                            <a:srgbClr val="6600CC"/>
                          </a:solidFill>
                          <a:effectLst>
                            <a:outerShdw blurRad="38100" dist="38100" dir="2700000" algn="tl">
                              <a:srgbClr val="000000">
                                <a:alpha val="43137"/>
                              </a:srgbClr>
                            </a:outerShdw>
                          </a:effectLst>
                          <a:latin typeface="Cambria Math" panose="02040503050406030204"/>
                        </a:rPr>
                        <m:t> </m:t>
                      </m:r>
                      <m:r>
                        <a:rPr lang="en-GB" sz="3200" b="0" i="1" smtClean="0">
                          <a:solidFill>
                            <a:srgbClr val="6600CC"/>
                          </a:solidFill>
                          <a:effectLst>
                            <a:outerShdw blurRad="38100" dist="38100" dir="2700000" algn="tl">
                              <a:srgbClr val="000000">
                                <a:alpha val="43137"/>
                              </a:srgbClr>
                            </a:outerShdw>
                          </a:effectLst>
                          <a:latin typeface="Cambria Math" panose="02040503050406030204"/>
                        </a:rPr>
                        <m:t>𝑠𝑖𝑛</m:t>
                      </m:r>
                      <m:r>
                        <a:rPr lang="en-GB" sz="3200" b="0" i="1" smtClean="0">
                          <a:solidFill>
                            <a:srgbClr val="6600CC"/>
                          </a:solidFill>
                          <a:effectLst>
                            <a:outerShdw blurRad="38100" dist="38100" dir="2700000" algn="tl">
                              <a:srgbClr val="000000">
                                <a:alpha val="43137"/>
                              </a:srgbClr>
                            </a:outerShdw>
                          </a:effectLst>
                          <a:latin typeface="Cambria Math" panose="02040503050406030204"/>
                          <a:ea typeface="Cambria Math" panose="02040503050406030204"/>
                        </a:rPr>
                        <m:t>𝜃</m:t>
                      </m:r>
                      <m:r>
                        <a:rPr lang="en-GB" sz="3200" b="0" i="1" baseline="-25000" smtClean="0">
                          <a:solidFill>
                            <a:srgbClr val="6600CC"/>
                          </a:solidFill>
                          <a:effectLst>
                            <a:outerShdw blurRad="38100" dist="38100" dir="2700000" algn="tl">
                              <a:srgbClr val="000000">
                                <a:alpha val="43137"/>
                              </a:srgbClr>
                            </a:outerShdw>
                          </a:effectLst>
                          <a:latin typeface="Cambria Math" panose="02040503050406030204"/>
                          <a:ea typeface="Cambria Math" panose="02040503050406030204"/>
                        </a:rPr>
                        <m:t>1</m:t>
                      </m:r>
                      <m:r>
                        <a:rPr lang="en-GB" sz="3200" i="1" smtClean="0">
                          <a:latin typeface="Cambria Math" panose="02040503050406030204"/>
                        </a:rPr>
                        <m:t>=</m:t>
                      </m:r>
                      <m:r>
                        <a:rPr lang="en-GB" sz="3200" i="1" smtClean="0">
                          <a:solidFill>
                            <a:srgbClr val="FF0000"/>
                          </a:solidFill>
                          <a:effectLst>
                            <a:outerShdw blurRad="38100" dist="38100" dir="2700000" algn="tl">
                              <a:srgbClr val="000000">
                                <a:alpha val="43137"/>
                              </a:srgbClr>
                            </a:outerShdw>
                          </a:effectLst>
                          <a:latin typeface="Cambria Math" panose="02040503050406030204"/>
                        </a:rPr>
                        <m:t>𝑛</m:t>
                      </m:r>
                      <m:r>
                        <a:rPr lang="en-GB" sz="3200" b="0" i="1" baseline="-25000" smtClean="0">
                          <a:solidFill>
                            <a:srgbClr val="FF0000"/>
                          </a:solidFill>
                          <a:effectLst>
                            <a:outerShdw blurRad="38100" dist="38100" dir="2700000" algn="tl">
                              <a:srgbClr val="000000">
                                <a:alpha val="43137"/>
                              </a:srgbClr>
                            </a:outerShdw>
                          </a:effectLst>
                          <a:latin typeface="Cambria Math" panose="02040503050406030204"/>
                        </a:rPr>
                        <m:t>2</m:t>
                      </m:r>
                      <m:r>
                        <a:rPr lang="en-GB" sz="3200" i="1" baseline="-25000">
                          <a:solidFill>
                            <a:srgbClr val="FF0000"/>
                          </a:solidFill>
                          <a:effectLst>
                            <a:outerShdw blurRad="38100" dist="38100" dir="2700000" algn="tl">
                              <a:srgbClr val="000000">
                                <a:alpha val="43137"/>
                              </a:srgbClr>
                            </a:outerShdw>
                          </a:effectLst>
                          <a:latin typeface="Cambria Math" panose="02040503050406030204"/>
                        </a:rPr>
                        <m:t> </m:t>
                      </m:r>
                      <m:r>
                        <a:rPr lang="en-GB" sz="3200" i="1">
                          <a:solidFill>
                            <a:srgbClr val="FF0000"/>
                          </a:solidFill>
                          <a:effectLst>
                            <a:outerShdw blurRad="38100" dist="38100" dir="2700000" algn="tl">
                              <a:srgbClr val="000000">
                                <a:alpha val="43137"/>
                              </a:srgbClr>
                            </a:outerShdw>
                          </a:effectLst>
                          <a:latin typeface="Cambria Math" panose="02040503050406030204"/>
                        </a:rPr>
                        <m:t>𝑠𝑖𝑛</m:t>
                      </m:r>
                      <m:r>
                        <a:rPr lang="en-GB" sz="3200" i="1">
                          <a:solidFill>
                            <a:srgbClr val="FF0000"/>
                          </a:solidFill>
                          <a:effectLst>
                            <a:outerShdw blurRad="38100" dist="38100" dir="2700000" algn="tl">
                              <a:srgbClr val="000000">
                                <a:alpha val="43137"/>
                              </a:srgbClr>
                            </a:outerShdw>
                          </a:effectLst>
                          <a:latin typeface="Cambria Math" panose="02040503050406030204"/>
                          <a:ea typeface="Cambria Math" panose="02040503050406030204"/>
                        </a:rPr>
                        <m:t>𝜃</m:t>
                      </m:r>
                      <m:r>
                        <a:rPr lang="en-GB" sz="3200" b="0" i="1" baseline="-25000" smtClean="0">
                          <a:solidFill>
                            <a:srgbClr val="FF0000"/>
                          </a:solidFill>
                          <a:effectLst>
                            <a:outerShdw blurRad="38100" dist="38100" dir="2700000" algn="tl">
                              <a:srgbClr val="000000">
                                <a:alpha val="43137"/>
                              </a:srgbClr>
                            </a:outerShdw>
                          </a:effectLst>
                          <a:latin typeface="Cambria Math" panose="02040503050406030204"/>
                          <a:ea typeface="Cambria Math" panose="02040503050406030204"/>
                        </a:rPr>
                        <m:t>2</m:t>
                      </m:r>
                    </m:oMath>
                  </m:oMathPara>
                </a14:m>
                <a:endParaRPr lang="en-GB" sz="3200" baseline="-25000" dirty="0">
                  <a:solidFill>
                    <a:srgbClr val="FF0000"/>
                  </a:solidFill>
                  <a:effectLst>
                    <a:outerShdw blurRad="38100" dist="38100" dir="2700000" algn="tl">
                      <a:srgbClr val="000000">
                        <a:alpha val="43137"/>
                      </a:srgbClr>
                    </a:outerShdw>
                  </a:effectLst>
                </a:endParaRPr>
              </a:p>
            </p:txBody>
          </p:sp>
        </mc:Choice>
        <mc:Fallback>
          <p:sp>
            <p:nvSpPr>
              <p:cNvPr id="4" name="TextBox 3"/>
              <p:cNvSpPr txBox="1">
                <a:spLocks noRot="1" noChangeAspect="1" noMove="1" noResize="1" noEditPoints="1" noAdjustHandles="1" noChangeArrowheads="1" noChangeShapeType="1" noTextEdit="1"/>
              </p:cNvSpPr>
              <p:nvPr/>
            </p:nvSpPr>
            <p:spPr>
              <a:xfrm>
                <a:off x="2915816" y="2924944"/>
                <a:ext cx="3888432" cy="573427"/>
              </a:xfrm>
              <a:prstGeom prst="rect">
                <a:avLst/>
              </a:prstGeom>
              <a:blipFill rotWithShape="1">
                <a:blip r:embed="rId1"/>
                <a:stretch>
                  <a:fillRect l="-14" t="-23" r="6" b="-7060"/>
                </a:stretch>
              </a:blipFill>
            </p:spPr>
            <p:txBody>
              <a:bodyPr/>
              <a:lstStyle/>
              <a:p>
                <a:r>
                  <a:rPr lang="en-US" altLang="en-US">
                    <a:noFill/>
                  </a:rPr>
                  <a:t> </a:t>
                </a:r>
              </a:p>
            </p:txBody>
          </p:sp>
        </mc:Fallback>
      </mc:AlternateContent>
      <p:sp>
        <p:nvSpPr>
          <p:cNvPr id="5" name="Rectangle 4"/>
          <p:cNvSpPr/>
          <p:nvPr/>
        </p:nvSpPr>
        <p:spPr>
          <a:xfrm>
            <a:off x="1007668" y="1692399"/>
            <a:ext cx="3161030" cy="52197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800" b="1" cap="none" spc="50" dirty="0" smtClean="0">
                <a:ln w="11430"/>
                <a:solidFill>
                  <a:srgbClr val="6600CC"/>
                </a:solidFill>
                <a:effectLst/>
                <a:latin typeface="Calibri" panose="020F0502020204030204" charset="0"/>
                <a:cs typeface="Calibri" panose="020F0502020204030204" charset="0"/>
              </a:rPr>
              <a:t>Before the medium</a:t>
            </a:r>
            <a:endParaRPr lang="en-US" sz="2800" b="1" cap="none" spc="50" dirty="0" smtClean="0">
              <a:ln w="11430"/>
              <a:solidFill>
                <a:srgbClr val="6600CC"/>
              </a:solidFill>
              <a:effectLst/>
              <a:latin typeface="Calibri" panose="020F0502020204030204" charset="0"/>
              <a:cs typeface="Calibri" panose="020F0502020204030204" charset="0"/>
            </a:endParaRPr>
          </a:p>
        </p:txBody>
      </p:sp>
      <p:sp>
        <p:nvSpPr>
          <p:cNvPr id="6" name="Rectangle 5"/>
          <p:cNvSpPr/>
          <p:nvPr/>
        </p:nvSpPr>
        <p:spPr>
          <a:xfrm>
            <a:off x="4611371" y="1692523"/>
            <a:ext cx="2923540" cy="52197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800" b="1" cap="none" spc="50" dirty="0" smtClean="0">
                <a:ln w="11430"/>
                <a:solidFill>
                  <a:srgbClr val="FF0000"/>
                </a:solidFill>
                <a:effectLst/>
                <a:latin typeface="Calibri" panose="020F0502020204030204" charset="0"/>
                <a:cs typeface="Calibri" panose="020F0502020204030204" charset="0"/>
              </a:rPr>
              <a:t>After the medium</a:t>
            </a:r>
            <a:endParaRPr lang="en-US" sz="2800" b="1" cap="none" spc="50" dirty="0" smtClean="0">
              <a:ln w="11430"/>
              <a:solidFill>
                <a:srgbClr val="FF0000"/>
              </a:solidFill>
              <a:effectLst/>
              <a:latin typeface="Calibri" panose="020F0502020204030204" charset="0"/>
              <a:cs typeface="Calibri" panose="020F0502020204030204" charset="0"/>
            </a:endParaRPr>
          </a:p>
        </p:txBody>
      </p:sp>
      <p:sp>
        <p:nvSpPr>
          <p:cNvPr id="8" name="Text Box 7"/>
          <p:cNvSpPr txBox="1"/>
          <p:nvPr/>
        </p:nvSpPr>
        <p:spPr>
          <a:xfrm>
            <a:off x="1723390" y="3106420"/>
            <a:ext cx="1158240" cy="645160"/>
          </a:xfrm>
          <a:prstGeom prst="rect">
            <a:avLst/>
          </a:prstGeom>
          <a:noFill/>
        </p:spPr>
        <p:txBody>
          <a:bodyPr wrap="square" rtlCol="0">
            <a:spAutoFit/>
          </a:bodyPr>
          <a:p>
            <a:pPr algn="ctr"/>
            <a:r>
              <a:rPr lang="en-US" altLang="en-US">
                <a:solidFill>
                  <a:srgbClr val="6600CC"/>
                </a:solidFill>
                <a:latin typeface="Calibri" panose="020F0502020204030204" charset="0"/>
                <a:cs typeface="Calibri" panose="020F0502020204030204" charset="0"/>
              </a:rPr>
              <a:t>refractive index</a:t>
            </a:r>
            <a:endParaRPr lang="en-US" altLang="en-US">
              <a:solidFill>
                <a:srgbClr val="6600CC"/>
              </a:solidFill>
              <a:latin typeface="Calibri" panose="020F0502020204030204" charset="0"/>
              <a:cs typeface="Calibri" panose="020F0502020204030204" charset="0"/>
            </a:endParaRPr>
          </a:p>
        </p:txBody>
      </p:sp>
      <p:sp>
        <p:nvSpPr>
          <p:cNvPr id="9" name="Text Box 8"/>
          <p:cNvSpPr txBox="1"/>
          <p:nvPr/>
        </p:nvSpPr>
        <p:spPr>
          <a:xfrm>
            <a:off x="2988310" y="3106420"/>
            <a:ext cx="1225550" cy="645160"/>
          </a:xfrm>
          <a:prstGeom prst="rect">
            <a:avLst/>
          </a:prstGeom>
          <a:noFill/>
        </p:spPr>
        <p:txBody>
          <a:bodyPr wrap="square" rtlCol="0">
            <a:spAutoFit/>
          </a:bodyPr>
          <a:p>
            <a:pPr algn="ctr"/>
            <a:r>
              <a:rPr lang="en-US" altLang="en-US">
                <a:solidFill>
                  <a:srgbClr val="6600CC"/>
                </a:solidFill>
                <a:latin typeface="Calibri" panose="020F0502020204030204" charset="0"/>
                <a:cs typeface="Calibri" panose="020F0502020204030204" charset="0"/>
              </a:rPr>
              <a:t>angle of incidence</a:t>
            </a:r>
            <a:endParaRPr lang="en-US" altLang="en-US">
              <a:solidFill>
                <a:srgbClr val="6600CC"/>
              </a:solidFill>
              <a:latin typeface="Calibri" panose="020F0502020204030204" charset="0"/>
              <a:cs typeface="Calibri" panose="020F0502020204030204" charset="0"/>
            </a:endParaRPr>
          </a:p>
        </p:txBody>
      </p:sp>
      <p:sp>
        <p:nvSpPr>
          <p:cNvPr id="10" name="Text Box 9"/>
          <p:cNvSpPr txBox="1"/>
          <p:nvPr/>
        </p:nvSpPr>
        <p:spPr>
          <a:xfrm>
            <a:off x="4493895" y="3106420"/>
            <a:ext cx="1158240" cy="645160"/>
          </a:xfrm>
          <a:prstGeom prst="rect">
            <a:avLst/>
          </a:prstGeom>
          <a:noFill/>
        </p:spPr>
        <p:txBody>
          <a:bodyPr wrap="square" rtlCol="0">
            <a:spAutoFit/>
          </a:bodyPr>
          <a:p>
            <a:pPr algn="ctr"/>
            <a:r>
              <a:rPr lang="en-US" altLang="en-US">
                <a:solidFill>
                  <a:srgbClr val="FF0202"/>
                </a:solidFill>
                <a:latin typeface="Calibri" panose="020F0502020204030204" charset="0"/>
                <a:cs typeface="Calibri" panose="020F0502020204030204" charset="0"/>
              </a:rPr>
              <a:t>refractive index</a:t>
            </a:r>
            <a:endParaRPr lang="en-US" altLang="en-US">
              <a:solidFill>
                <a:srgbClr val="FF0202"/>
              </a:solidFill>
              <a:latin typeface="Calibri" panose="020F0502020204030204" charset="0"/>
              <a:cs typeface="Calibri" panose="020F0502020204030204" charset="0"/>
            </a:endParaRPr>
          </a:p>
        </p:txBody>
      </p:sp>
      <p:sp>
        <p:nvSpPr>
          <p:cNvPr id="11" name="Text Box 10"/>
          <p:cNvSpPr txBox="1"/>
          <p:nvPr/>
        </p:nvSpPr>
        <p:spPr>
          <a:xfrm>
            <a:off x="5801360" y="3106420"/>
            <a:ext cx="1225550" cy="645160"/>
          </a:xfrm>
          <a:prstGeom prst="rect">
            <a:avLst/>
          </a:prstGeom>
          <a:noFill/>
        </p:spPr>
        <p:txBody>
          <a:bodyPr wrap="square" rtlCol="0">
            <a:spAutoFit/>
          </a:bodyPr>
          <a:p>
            <a:pPr algn="ctr"/>
            <a:r>
              <a:rPr lang="en-US" altLang="en-US">
                <a:solidFill>
                  <a:srgbClr val="FF0202"/>
                </a:solidFill>
                <a:latin typeface="Calibri" panose="020F0502020204030204" charset="0"/>
                <a:cs typeface="Calibri" panose="020F0502020204030204" charset="0"/>
              </a:rPr>
              <a:t>angle of refraction</a:t>
            </a:r>
            <a:endParaRPr lang="en-US" altLang="en-US">
              <a:solidFill>
                <a:srgbClr val="FF0202"/>
              </a:solidFill>
              <a:latin typeface="Calibri" panose="020F0502020204030204" charset="0"/>
              <a:cs typeface="Calibri" panose="020F0502020204030204" charset="0"/>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p:bldP spid="6"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9"/>
          <p:cNvSpPr txBox="1">
            <a:spLocks noChangeArrowheads="1"/>
          </p:cNvSpPr>
          <p:nvPr/>
        </p:nvSpPr>
        <p:spPr bwMode="auto">
          <a:xfrm>
            <a:off x="19685" y="530860"/>
            <a:ext cx="8991600" cy="2473451"/>
          </a:xfrm>
          <a:prstGeom prst="flowChartOffpageConnector">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algn="l" eaLnBrk="1" hangingPunct="1"/>
            <a:r>
              <a:rPr lang="en-US" altLang="zh-TW" dirty="0">
                <a:latin typeface="Calibri" panose="020F0502020204030204" charset="0"/>
                <a:cs typeface="Calibri" panose="020F0502020204030204" charset="0"/>
              </a:rPr>
              <a:t>A ray of light passes from air into water </a:t>
            </a:r>
            <a:r>
              <a:rPr lang="en-US" altLang="en-US" dirty="0">
                <a:latin typeface="Calibri" panose="020F0502020204030204" charset="0"/>
                <a:cs typeface="Calibri" panose="020F0502020204030204" charset="0"/>
              </a:rPr>
              <a:t>at an 30</a:t>
            </a:r>
            <a:r>
              <a:rPr lang="en-US" altLang="en-US" baseline="30000" dirty="0">
                <a:latin typeface="Calibri" panose="020F0502020204030204" charset="0"/>
                <a:cs typeface="Calibri" panose="020F0502020204030204" charset="0"/>
              </a:rPr>
              <a:t>o</a:t>
            </a:r>
            <a:r>
              <a:rPr lang="en-US" altLang="en-US" dirty="0">
                <a:latin typeface="Calibri" panose="020F0502020204030204" charset="0"/>
                <a:cs typeface="Calibri" panose="020F0502020204030204" charset="0"/>
              </a:rPr>
              <a:t> angle of incidence</a:t>
            </a:r>
            <a:r>
              <a:rPr lang="en-US" altLang="zh-TW" dirty="0">
                <a:latin typeface="Calibri" panose="020F0502020204030204" charset="0"/>
                <a:cs typeface="Calibri" panose="020F0502020204030204" charset="0"/>
              </a:rPr>
              <a:t>.  </a:t>
            </a:r>
            <a:r>
              <a:rPr lang="en-US" altLang="en-US" dirty="0">
                <a:latin typeface="Calibri" panose="020F0502020204030204" charset="0"/>
                <a:cs typeface="Calibri" panose="020F0502020204030204" charset="0"/>
              </a:rPr>
              <a:t>If </a:t>
            </a:r>
            <a:r>
              <a:rPr lang="en-US" altLang="zh-TW" i="1" dirty="0" err="1">
                <a:solidFill>
                  <a:schemeClr val="tx1"/>
                </a:solidFill>
                <a:effectLst/>
                <a:latin typeface="Calibri" panose="020F0502020204030204" charset="0"/>
                <a:cs typeface="Calibri" panose="020F0502020204030204" charset="0"/>
                <a:sym typeface="+mn-ea"/>
              </a:rPr>
              <a:t>n</a:t>
            </a:r>
            <a:r>
              <a:rPr lang="en-US" altLang="zh-TW" baseline="-25000" dirty="0" err="1">
                <a:solidFill>
                  <a:schemeClr val="tx1"/>
                </a:solidFill>
                <a:effectLst/>
                <a:latin typeface="Calibri" panose="020F0502020204030204" charset="0"/>
                <a:cs typeface="Calibri" panose="020F0502020204030204" charset="0"/>
                <a:sym typeface="+mn-ea"/>
              </a:rPr>
              <a:t>water</a:t>
            </a:r>
            <a:r>
              <a:rPr lang="en-US" altLang="zh-TW" dirty="0">
                <a:solidFill>
                  <a:schemeClr val="tx1"/>
                </a:solidFill>
                <a:effectLst/>
                <a:latin typeface="Calibri" panose="020F0502020204030204" charset="0"/>
                <a:cs typeface="Calibri" panose="020F0502020204030204" charset="0"/>
                <a:sym typeface="+mn-ea"/>
              </a:rPr>
              <a:t> = 1.33</a:t>
            </a:r>
            <a:r>
              <a:rPr lang="en-US" altLang="en-US" dirty="0">
                <a:solidFill>
                  <a:schemeClr val="tx1"/>
                </a:solidFill>
                <a:effectLst/>
                <a:latin typeface="Calibri" panose="020F0502020204030204" charset="0"/>
                <a:cs typeface="Calibri" panose="020F0502020204030204" charset="0"/>
                <a:sym typeface="+mn-ea"/>
              </a:rPr>
              <a:t>.</a:t>
            </a:r>
            <a:r>
              <a:rPr lang="en-US" altLang="zh-TW" dirty="0">
                <a:latin typeface="Calibri" panose="020F0502020204030204" charset="0"/>
                <a:cs typeface="Calibri" panose="020F0502020204030204" charset="0"/>
              </a:rPr>
              <a:t> </a:t>
            </a:r>
            <a:r>
              <a:rPr lang="en-US" altLang="zh-TW">
                <a:latin typeface="Calibri" panose="020F0502020204030204" charset="0"/>
                <a:cs typeface="Calibri" panose="020F0502020204030204" charset="0"/>
                <a:sym typeface="+mn-ea"/>
              </a:rPr>
              <a:t>What is angle of refraction in water?</a:t>
            </a:r>
            <a:endParaRPr lang="en-US" altLang="zh-TW">
              <a:latin typeface="Calibri" panose="020F0502020204030204" charset="0"/>
              <a:cs typeface="Calibri" panose="020F0502020204030204" charset="0"/>
            </a:endParaRPr>
          </a:p>
          <a:p>
            <a:pPr algn="l" eaLnBrk="1" hangingPunct="1"/>
            <a:endParaRPr lang="en-US" altLang="zh-TW" dirty="0">
              <a:latin typeface="Calibri" panose="020F0502020204030204" charset="0"/>
              <a:cs typeface="Calibri" panose="020F0502020204030204" charset="0"/>
            </a:endParaRPr>
          </a:p>
        </p:txBody>
      </p:sp>
      <p:sp>
        <p:nvSpPr>
          <p:cNvPr id="2" name="Title 1"/>
          <p:cNvSpPr>
            <a:spLocks noGrp="1"/>
          </p:cNvSpPr>
          <p:nvPr>
            <p:ph type="title"/>
          </p:nvPr>
        </p:nvSpPr>
        <p:spPr/>
        <p:txBody>
          <a:bodyPr/>
          <a:lstStyle/>
          <a:p>
            <a:r>
              <a:rPr lang="en-GB" dirty="0" err="1" smtClean="0">
                <a:effectLst>
                  <a:outerShdw blurRad="38100" dist="38100" dir="2700000" algn="tl">
                    <a:srgbClr val="000000">
                      <a:alpha val="43137"/>
                    </a:srgbClr>
                  </a:outerShdw>
                </a:effectLst>
              </a:rPr>
              <a:t>Snells</a:t>
            </a:r>
            <a:r>
              <a:rPr lang="en-GB" dirty="0" smtClean="0">
                <a:effectLst>
                  <a:outerShdw blurRad="38100" dist="38100" dir="2700000" algn="tl">
                    <a:srgbClr val="000000">
                      <a:alpha val="43137"/>
                    </a:srgbClr>
                  </a:outerShdw>
                </a:effectLst>
              </a:rPr>
              <a:t>’ Law - example</a:t>
            </a:r>
            <a:endParaRPr lang="en-GB" dirty="0">
              <a:effectLst>
                <a:outerShdw blurRad="38100" dist="38100" dir="2700000" algn="tl">
                  <a:srgbClr val="000000">
                    <a:alpha val="43137"/>
                  </a:srgbClr>
                </a:outerShdw>
              </a:effectLst>
            </a:endParaRPr>
          </a:p>
        </p:txBody>
      </p:sp>
      <mc:AlternateContent xmlns:mc="http://schemas.openxmlformats.org/markup-compatibility/2006">
        <mc:Choice xmlns:a14="http://schemas.microsoft.com/office/drawing/2010/main" Requires="a14">
          <p:sp>
            <p:nvSpPr>
              <p:cNvPr id="4" name="TextBox 3"/>
              <p:cNvSpPr txBox="1"/>
              <p:nvPr/>
            </p:nvSpPr>
            <p:spPr>
              <a:xfrm>
                <a:off x="-108520" y="6172200"/>
                <a:ext cx="3888432" cy="573427"/>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GB" sz="3200" b="0" i="1" smtClean="0">
                          <a:solidFill>
                            <a:srgbClr val="6600CC"/>
                          </a:solidFill>
                          <a:effectLst>
                            <a:outerShdw blurRad="38100" dist="38100" dir="2700000" algn="tl">
                              <a:srgbClr val="000000">
                                <a:alpha val="43137"/>
                              </a:srgbClr>
                            </a:outerShdw>
                          </a:effectLst>
                          <a:latin typeface="Cambria Math" panose="02040503050406030204"/>
                        </a:rPr>
                        <m:t>𝑛</m:t>
                      </m:r>
                      <m:r>
                        <a:rPr lang="en-GB" sz="3200" b="0" i="1" baseline="-25000" smtClean="0">
                          <a:solidFill>
                            <a:srgbClr val="6600CC"/>
                          </a:solidFill>
                          <a:effectLst>
                            <a:outerShdw blurRad="38100" dist="38100" dir="2700000" algn="tl">
                              <a:srgbClr val="000000">
                                <a:alpha val="43137"/>
                              </a:srgbClr>
                            </a:outerShdw>
                          </a:effectLst>
                          <a:latin typeface="Cambria Math" panose="02040503050406030204"/>
                        </a:rPr>
                        <m:t>1</m:t>
                      </m:r>
                      <m:r>
                        <a:rPr lang="en-GB" sz="3200" b="0" i="1" smtClean="0">
                          <a:solidFill>
                            <a:srgbClr val="6600CC"/>
                          </a:solidFill>
                          <a:effectLst>
                            <a:outerShdw blurRad="38100" dist="38100" dir="2700000" algn="tl">
                              <a:srgbClr val="000000">
                                <a:alpha val="43137"/>
                              </a:srgbClr>
                            </a:outerShdw>
                          </a:effectLst>
                          <a:latin typeface="Cambria Math" panose="02040503050406030204"/>
                        </a:rPr>
                        <m:t> </m:t>
                      </m:r>
                      <m:r>
                        <a:rPr lang="en-GB" sz="3200" b="0" i="1" smtClean="0">
                          <a:solidFill>
                            <a:srgbClr val="6600CC"/>
                          </a:solidFill>
                          <a:effectLst>
                            <a:outerShdw blurRad="38100" dist="38100" dir="2700000" algn="tl">
                              <a:srgbClr val="000000">
                                <a:alpha val="43137"/>
                              </a:srgbClr>
                            </a:outerShdw>
                          </a:effectLst>
                          <a:latin typeface="Cambria Math" panose="02040503050406030204"/>
                        </a:rPr>
                        <m:t>𝑠𝑖𝑛</m:t>
                      </m:r>
                      <m:r>
                        <a:rPr lang="en-GB" sz="3200" b="0" i="1" smtClean="0">
                          <a:solidFill>
                            <a:srgbClr val="6600CC"/>
                          </a:solidFill>
                          <a:effectLst>
                            <a:outerShdw blurRad="38100" dist="38100" dir="2700000" algn="tl">
                              <a:srgbClr val="000000">
                                <a:alpha val="43137"/>
                              </a:srgbClr>
                            </a:outerShdw>
                          </a:effectLst>
                          <a:latin typeface="Cambria Math" panose="02040503050406030204"/>
                          <a:ea typeface="Cambria Math" panose="02040503050406030204"/>
                        </a:rPr>
                        <m:t>𝜃</m:t>
                      </m:r>
                      <m:r>
                        <a:rPr lang="en-GB" sz="3200" b="0" i="1" baseline="-25000" smtClean="0">
                          <a:solidFill>
                            <a:srgbClr val="6600CC"/>
                          </a:solidFill>
                          <a:effectLst>
                            <a:outerShdw blurRad="38100" dist="38100" dir="2700000" algn="tl">
                              <a:srgbClr val="000000">
                                <a:alpha val="43137"/>
                              </a:srgbClr>
                            </a:outerShdw>
                          </a:effectLst>
                          <a:latin typeface="Cambria Math" panose="02040503050406030204"/>
                          <a:ea typeface="Cambria Math" panose="02040503050406030204"/>
                        </a:rPr>
                        <m:t>1</m:t>
                      </m:r>
                      <m:r>
                        <a:rPr lang="en-GB" sz="3200" i="1" smtClean="0">
                          <a:latin typeface="Cambria Math" panose="02040503050406030204"/>
                        </a:rPr>
                        <m:t>=</m:t>
                      </m:r>
                      <m:r>
                        <a:rPr lang="en-GB" sz="3200" i="1" smtClean="0">
                          <a:solidFill>
                            <a:srgbClr val="FF0000"/>
                          </a:solidFill>
                          <a:effectLst>
                            <a:outerShdw blurRad="38100" dist="38100" dir="2700000" algn="tl">
                              <a:srgbClr val="000000">
                                <a:alpha val="43137"/>
                              </a:srgbClr>
                            </a:outerShdw>
                          </a:effectLst>
                          <a:latin typeface="Cambria Math" panose="02040503050406030204"/>
                        </a:rPr>
                        <m:t>𝑛</m:t>
                      </m:r>
                      <m:r>
                        <a:rPr lang="en-GB" sz="3200" b="0" i="1" baseline="-25000" smtClean="0">
                          <a:solidFill>
                            <a:srgbClr val="FF0000"/>
                          </a:solidFill>
                          <a:effectLst>
                            <a:outerShdw blurRad="38100" dist="38100" dir="2700000" algn="tl">
                              <a:srgbClr val="000000">
                                <a:alpha val="43137"/>
                              </a:srgbClr>
                            </a:outerShdw>
                          </a:effectLst>
                          <a:latin typeface="Cambria Math" panose="02040503050406030204"/>
                        </a:rPr>
                        <m:t>2</m:t>
                      </m:r>
                      <m:r>
                        <a:rPr lang="en-GB" sz="3200" i="1" baseline="-25000">
                          <a:solidFill>
                            <a:srgbClr val="FF0000"/>
                          </a:solidFill>
                          <a:effectLst>
                            <a:outerShdw blurRad="38100" dist="38100" dir="2700000" algn="tl">
                              <a:srgbClr val="000000">
                                <a:alpha val="43137"/>
                              </a:srgbClr>
                            </a:outerShdw>
                          </a:effectLst>
                          <a:latin typeface="Cambria Math" panose="02040503050406030204"/>
                        </a:rPr>
                        <m:t> </m:t>
                      </m:r>
                      <m:r>
                        <a:rPr lang="en-GB" sz="3200" i="1">
                          <a:solidFill>
                            <a:srgbClr val="FF0000"/>
                          </a:solidFill>
                          <a:effectLst>
                            <a:outerShdw blurRad="38100" dist="38100" dir="2700000" algn="tl">
                              <a:srgbClr val="000000">
                                <a:alpha val="43137"/>
                              </a:srgbClr>
                            </a:outerShdw>
                          </a:effectLst>
                          <a:latin typeface="Cambria Math" panose="02040503050406030204"/>
                        </a:rPr>
                        <m:t>𝑠𝑖𝑛</m:t>
                      </m:r>
                      <m:r>
                        <a:rPr lang="en-GB" sz="3200" i="1">
                          <a:solidFill>
                            <a:srgbClr val="FF0000"/>
                          </a:solidFill>
                          <a:effectLst>
                            <a:outerShdw blurRad="38100" dist="38100" dir="2700000" algn="tl">
                              <a:srgbClr val="000000">
                                <a:alpha val="43137"/>
                              </a:srgbClr>
                            </a:outerShdw>
                          </a:effectLst>
                          <a:latin typeface="Cambria Math" panose="02040503050406030204"/>
                          <a:ea typeface="Cambria Math" panose="02040503050406030204"/>
                        </a:rPr>
                        <m:t>𝜃</m:t>
                      </m:r>
                      <m:r>
                        <a:rPr lang="en-GB" sz="3200" b="0" i="1" baseline="-25000" smtClean="0">
                          <a:solidFill>
                            <a:srgbClr val="FF0000"/>
                          </a:solidFill>
                          <a:effectLst>
                            <a:outerShdw blurRad="38100" dist="38100" dir="2700000" algn="tl">
                              <a:srgbClr val="000000">
                                <a:alpha val="43137"/>
                              </a:srgbClr>
                            </a:outerShdw>
                          </a:effectLst>
                          <a:latin typeface="Cambria Math" panose="02040503050406030204"/>
                          <a:ea typeface="Cambria Math" panose="02040503050406030204"/>
                        </a:rPr>
                        <m:t>2</m:t>
                      </m:r>
                    </m:oMath>
                  </m:oMathPara>
                </a14:m>
                <a:endParaRPr lang="en-GB" sz="3200" baseline="-25000" dirty="0">
                  <a:solidFill>
                    <a:srgbClr val="FF0000"/>
                  </a:solidFill>
                  <a:effectLst>
                    <a:outerShdw blurRad="38100" dist="38100" dir="2700000" algn="tl">
                      <a:srgbClr val="000000">
                        <a:alpha val="43137"/>
                      </a:srgbClr>
                    </a:outerShdw>
                  </a:effectLst>
                </a:endParaRPr>
              </a:p>
            </p:txBody>
          </p:sp>
        </mc:Choice>
        <mc:Fallback>
          <p:sp>
            <p:nvSpPr>
              <p:cNvPr id="4" name="TextBox 3"/>
              <p:cNvSpPr txBox="1">
                <a:spLocks noRot="1" noChangeAspect="1" noMove="1" noResize="1" noEditPoints="1" noAdjustHandles="1" noChangeArrowheads="1" noChangeShapeType="1" noTextEdit="1"/>
              </p:cNvSpPr>
              <p:nvPr/>
            </p:nvSpPr>
            <p:spPr>
              <a:xfrm>
                <a:off x="-108520" y="6172200"/>
                <a:ext cx="3888432" cy="573427"/>
              </a:xfrm>
              <a:prstGeom prst="rect">
                <a:avLst/>
              </a:prstGeom>
              <a:blipFill rotWithShape="1">
                <a:blip r:embed="rId1"/>
                <a:stretch>
                  <a:fillRect l="15" r="10" b="-7083"/>
                </a:stretch>
              </a:blipFill>
            </p:spPr>
            <p:txBody>
              <a:bodyPr/>
              <a:lstStyle/>
              <a:p>
                <a:r>
                  <a:rPr lang="en-US" altLang="en-US">
                    <a:noFill/>
                  </a:rPr>
                  <a:t> </a:t>
                </a:r>
              </a:p>
            </p:txBody>
          </p:sp>
        </mc:Fallback>
      </mc:AlternateContent>
      <p:grpSp>
        <p:nvGrpSpPr>
          <p:cNvPr id="7" name="Group 2"/>
          <p:cNvGrpSpPr/>
          <p:nvPr/>
        </p:nvGrpSpPr>
        <p:grpSpPr bwMode="auto">
          <a:xfrm>
            <a:off x="114935" y="2453640"/>
            <a:ext cx="4643755" cy="2103120"/>
            <a:chOff x="1215" y="2563"/>
            <a:chExt cx="3393" cy="1325"/>
          </a:xfrm>
        </p:grpSpPr>
        <p:sp>
          <p:nvSpPr>
            <p:cNvPr id="8" name="Rectangle 3"/>
            <p:cNvSpPr>
              <a:spLocks noChangeArrowheads="1"/>
            </p:cNvSpPr>
            <p:nvPr/>
          </p:nvSpPr>
          <p:spPr bwMode="auto">
            <a:xfrm>
              <a:off x="1248" y="2880"/>
              <a:ext cx="3360" cy="1008"/>
            </a:xfrm>
            <a:prstGeom prst="rect">
              <a:avLst/>
            </a:prstGeom>
            <a:gradFill rotWithShape="0">
              <a:gsLst>
                <a:gs pos="0">
                  <a:srgbClr val="99CCFF"/>
                </a:gs>
                <a:gs pos="100000">
                  <a:srgbClr val="FFFFFF"/>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latin typeface="Calibri" panose="020F0502020204030204" charset="0"/>
                <a:cs typeface="Calibri" panose="020F0502020204030204" charset="0"/>
              </a:endParaRPr>
            </a:p>
          </p:txBody>
        </p:sp>
        <p:sp>
          <p:nvSpPr>
            <p:cNvPr id="9" name="Line 4"/>
            <p:cNvSpPr>
              <a:spLocks noChangeShapeType="1"/>
            </p:cNvSpPr>
            <p:nvPr/>
          </p:nvSpPr>
          <p:spPr bwMode="auto">
            <a:xfrm>
              <a:off x="1248" y="2880"/>
              <a:ext cx="3360" cy="0"/>
            </a:xfrm>
            <a:prstGeom prst="line">
              <a:avLst/>
            </a:prstGeom>
            <a:noFill/>
            <a:ln w="38100">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0" name="Text Box 5"/>
            <p:cNvSpPr txBox="1">
              <a:spLocks noChangeArrowheads="1"/>
            </p:cNvSpPr>
            <p:nvPr/>
          </p:nvSpPr>
          <p:spPr bwMode="auto">
            <a:xfrm>
              <a:off x="1231" y="2563"/>
              <a:ext cx="595" cy="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algn="l" eaLnBrk="1" hangingPunct="1"/>
              <a:r>
                <a:rPr lang="en-US" altLang="zh-TW">
                  <a:latin typeface="Calibri" panose="020F0502020204030204" charset="0"/>
                  <a:cs typeface="Calibri" panose="020F0502020204030204" charset="0"/>
                </a:rPr>
                <a:t>air</a:t>
              </a:r>
              <a:endParaRPr lang="en-US" altLang="zh-TW">
                <a:latin typeface="Calibri" panose="020F0502020204030204" charset="0"/>
                <a:cs typeface="Calibri" panose="020F0502020204030204" charset="0"/>
              </a:endParaRPr>
            </a:p>
          </p:txBody>
        </p:sp>
        <p:sp>
          <p:nvSpPr>
            <p:cNvPr id="11" name="Text Box 6"/>
            <p:cNvSpPr txBox="1">
              <a:spLocks noChangeArrowheads="1"/>
            </p:cNvSpPr>
            <p:nvPr/>
          </p:nvSpPr>
          <p:spPr bwMode="auto">
            <a:xfrm>
              <a:off x="1215" y="2832"/>
              <a:ext cx="989" cy="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algn="l" eaLnBrk="1" hangingPunct="1"/>
              <a:r>
                <a:rPr lang="en-US" altLang="zh-TW">
                  <a:latin typeface="Calibri" panose="020F0502020204030204" charset="0"/>
                  <a:cs typeface="Calibri" panose="020F0502020204030204" charset="0"/>
                </a:rPr>
                <a:t>water</a:t>
              </a:r>
              <a:endParaRPr lang="en-US" altLang="zh-TW">
                <a:latin typeface="Calibri" panose="020F0502020204030204" charset="0"/>
                <a:cs typeface="Calibri" panose="020F0502020204030204" charset="0"/>
              </a:endParaRPr>
            </a:p>
          </p:txBody>
        </p:sp>
      </p:grpSp>
      <p:sp>
        <p:nvSpPr>
          <p:cNvPr id="17" name="Line 13"/>
          <p:cNvSpPr>
            <a:spLocks noChangeShapeType="1"/>
          </p:cNvSpPr>
          <p:nvPr/>
        </p:nvSpPr>
        <p:spPr bwMode="auto">
          <a:xfrm>
            <a:off x="2681605" y="2245608"/>
            <a:ext cx="11114" cy="1511052"/>
          </a:xfrm>
          <a:prstGeom prst="line">
            <a:avLst/>
          </a:prstGeom>
          <a:noFill/>
          <a:ln w="38100">
            <a:solidFill>
              <a:srgbClr val="000000"/>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nvGrpSpPr>
          <p:cNvPr id="18" name="Group 14"/>
          <p:cNvGrpSpPr/>
          <p:nvPr/>
        </p:nvGrpSpPr>
        <p:grpSpPr bwMode="auto">
          <a:xfrm>
            <a:off x="1726476" y="2079458"/>
            <a:ext cx="955130" cy="877101"/>
            <a:chOff x="1872" y="1968"/>
            <a:chExt cx="960" cy="912"/>
          </a:xfrm>
        </p:grpSpPr>
        <p:sp>
          <p:nvSpPr>
            <p:cNvPr id="19" name="Line 15"/>
            <p:cNvSpPr>
              <a:spLocks noChangeShapeType="1"/>
            </p:cNvSpPr>
            <p:nvPr/>
          </p:nvSpPr>
          <p:spPr bwMode="auto">
            <a:xfrm>
              <a:off x="1872" y="1968"/>
              <a:ext cx="960" cy="912"/>
            </a:xfrm>
            <a:prstGeom prst="line">
              <a:avLst/>
            </a:prstGeom>
            <a:noFill/>
            <a:ln w="38100">
              <a:solidFill>
                <a:schemeClr val="accent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0" name="Freeform 16"/>
            <p:cNvSpPr/>
            <p:nvPr/>
          </p:nvSpPr>
          <p:spPr bwMode="auto">
            <a:xfrm>
              <a:off x="2258" y="2337"/>
              <a:ext cx="52" cy="48"/>
            </a:xfrm>
            <a:custGeom>
              <a:avLst/>
              <a:gdLst>
                <a:gd name="T0" fmla="*/ 0 w 52"/>
                <a:gd name="T1" fmla="*/ 0 h 48"/>
                <a:gd name="T2" fmla="*/ 52 w 52"/>
                <a:gd name="T3" fmla="*/ 48 h 48"/>
                <a:gd name="T4" fmla="*/ 0 60000 65536"/>
                <a:gd name="T5" fmla="*/ 0 60000 65536"/>
              </a:gdLst>
              <a:ahLst/>
              <a:cxnLst>
                <a:cxn ang="T4">
                  <a:pos x="T0" y="T1"/>
                </a:cxn>
                <a:cxn ang="T5">
                  <a:pos x="T2" y="T3"/>
                </a:cxn>
              </a:cxnLst>
              <a:rect l="0" t="0" r="r" b="b"/>
              <a:pathLst>
                <a:path w="52" h="48">
                  <a:moveTo>
                    <a:pt x="0" y="0"/>
                  </a:moveTo>
                  <a:lnTo>
                    <a:pt x="52" y="48"/>
                  </a:lnTo>
                </a:path>
              </a:pathLst>
            </a:custGeom>
            <a:solidFill>
              <a:schemeClr val="accent2"/>
            </a:solidFill>
            <a:ln w="38100" cap="flat" cmpd="sng">
              <a:solidFill>
                <a:schemeClr val="accent2"/>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latin typeface="Calibri" panose="020F0502020204030204" charset="0"/>
                <a:cs typeface="Calibri" panose="020F0502020204030204" charset="0"/>
              </a:endParaRPr>
            </a:p>
          </p:txBody>
        </p:sp>
      </p:grpSp>
      <p:grpSp>
        <p:nvGrpSpPr>
          <p:cNvPr id="21" name="Group 17"/>
          <p:cNvGrpSpPr/>
          <p:nvPr/>
        </p:nvGrpSpPr>
        <p:grpSpPr bwMode="auto">
          <a:xfrm>
            <a:off x="2681606" y="2956560"/>
            <a:ext cx="609600" cy="1524000"/>
            <a:chOff x="2832" y="2880"/>
            <a:chExt cx="384" cy="960"/>
          </a:xfrm>
        </p:grpSpPr>
        <p:sp>
          <p:nvSpPr>
            <p:cNvPr id="22" name="Line 18"/>
            <p:cNvSpPr>
              <a:spLocks noChangeShapeType="1"/>
            </p:cNvSpPr>
            <p:nvPr/>
          </p:nvSpPr>
          <p:spPr bwMode="auto">
            <a:xfrm>
              <a:off x="2832" y="2880"/>
              <a:ext cx="384" cy="960"/>
            </a:xfrm>
            <a:prstGeom prst="line">
              <a:avLst/>
            </a:prstGeom>
            <a:noFill/>
            <a:ln w="38100">
              <a:solidFill>
                <a:schemeClr val="accent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3" name="Freeform 19"/>
            <p:cNvSpPr/>
            <p:nvPr/>
          </p:nvSpPr>
          <p:spPr bwMode="auto">
            <a:xfrm>
              <a:off x="3024" y="3360"/>
              <a:ext cx="65" cy="162"/>
            </a:xfrm>
            <a:custGeom>
              <a:avLst/>
              <a:gdLst>
                <a:gd name="T0" fmla="*/ 0 w 65"/>
                <a:gd name="T1" fmla="*/ 0 h 162"/>
                <a:gd name="T2" fmla="*/ 65 w 65"/>
                <a:gd name="T3" fmla="*/ 162 h 162"/>
                <a:gd name="T4" fmla="*/ 0 60000 65536"/>
                <a:gd name="T5" fmla="*/ 0 60000 65536"/>
              </a:gdLst>
              <a:ahLst/>
              <a:cxnLst>
                <a:cxn ang="T4">
                  <a:pos x="T0" y="T1"/>
                </a:cxn>
                <a:cxn ang="T5">
                  <a:pos x="T2" y="T3"/>
                </a:cxn>
              </a:cxnLst>
              <a:rect l="0" t="0" r="r" b="b"/>
              <a:pathLst>
                <a:path w="65" h="162">
                  <a:moveTo>
                    <a:pt x="0" y="0"/>
                  </a:moveTo>
                  <a:lnTo>
                    <a:pt x="65" y="162"/>
                  </a:lnTo>
                </a:path>
              </a:pathLst>
            </a:custGeom>
            <a:noFill/>
            <a:ln w="38100" cap="flat"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latin typeface="Calibri" panose="020F0502020204030204" charset="0"/>
                <a:cs typeface="Calibri" panose="020F0502020204030204" charset="0"/>
              </a:endParaRPr>
            </a:p>
          </p:txBody>
        </p:sp>
      </p:grpSp>
      <p:sp>
        <p:nvSpPr>
          <p:cNvPr id="24" name="Arc 20"/>
          <p:cNvSpPr/>
          <p:nvPr/>
        </p:nvSpPr>
        <p:spPr bwMode="auto">
          <a:xfrm flipV="1">
            <a:off x="2259331" y="2346960"/>
            <a:ext cx="433388" cy="533400"/>
          </a:xfrm>
          <a:custGeom>
            <a:avLst/>
            <a:gdLst>
              <a:gd name="T0" fmla="*/ 10713887 w 17531"/>
              <a:gd name="T1" fmla="*/ 13168362 h 21600"/>
              <a:gd name="T2" fmla="*/ 0 w 17531"/>
              <a:gd name="T3" fmla="*/ 8111162 h 21600"/>
              <a:gd name="T4" fmla="*/ 10400991 w 17531"/>
              <a:gd name="T5" fmla="*/ 0 h 21600"/>
              <a:gd name="T6" fmla="*/ 0 60000 65536"/>
              <a:gd name="T7" fmla="*/ 0 60000 65536"/>
              <a:gd name="T8" fmla="*/ 0 60000 65536"/>
            </a:gdLst>
            <a:ahLst/>
            <a:cxnLst>
              <a:cxn ang="T6">
                <a:pos x="T0" y="T1"/>
              </a:cxn>
              <a:cxn ang="T7">
                <a:pos x="T2" y="T3"/>
              </a:cxn>
              <a:cxn ang="T8">
                <a:pos x="T4" y="T5"/>
              </a:cxn>
            </a:cxnLst>
            <a:rect l="0" t="0" r="r" b="b"/>
            <a:pathLst>
              <a:path w="17531" h="21600" fill="none" extrusionOk="0">
                <a:moveTo>
                  <a:pt x="17530" y="21593"/>
                </a:moveTo>
                <a:cubicBezTo>
                  <a:pt x="17360" y="21597"/>
                  <a:pt x="17189" y="21599"/>
                  <a:pt x="17019" y="21600"/>
                </a:cubicBezTo>
                <a:cubicBezTo>
                  <a:pt x="10371" y="21600"/>
                  <a:pt x="4093" y="18538"/>
                  <a:pt x="0" y="13300"/>
                </a:cubicBezTo>
              </a:path>
              <a:path w="17531" h="21600" stroke="0" extrusionOk="0">
                <a:moveTo>
                  <a:pt x="17530" y="21593"/>
                </a:moveTo>
                <a:cubicBezTo>
                  <a:pt x="17360" y="21597"/>
                  <a:pt x="17189" y="21599"/>
                  <a:pt x="17019" y="21600"/>
                </a:cubicBezTo>
                <a:cubicBezTo>
                  <a:pt x="10371" y="21600"/>
                  <a:pt x="4093" y="18538"/>
                  <a:pt x="0" y="13300"/>
                </a:cubicBezTo>
                <a:lnTo>
                  <a:pt x="17019" y="0"/>
                </a:lnTo>
                <a:lnTo>
                  <a:pt x="17530" y="21593"/>
                </a:lnTo>
                <a:close/>
              </a:path>
            </a:pathLst>
          </a:custGeom>
          <a:noFill/>
          <a:ln w="38100">
            <a:solidFill>
              <a:srgbClr val="000000"/>
            </a:solidFill>
            <a:rou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latin typeface="Calibri" panose="020F0502020204030204" charset="0"/>
              <a:cs typeface="Calibri" panose="020F0502020204030204" charset="0"/>
            </a:endParaRPr>
          </a:p>
        </p:txBody>
      </p:sp>
      <p:sp>
        <p:nvSpPr>
          <p:cNvPr id="25" name="Text Box 21"/>
          <p:cNvSpPr txBox="1">
            <a:spLocks noChangeArrowheads="1"/>
          </p:cNvSpPr>
          <p:nvPr/>
        </p:nvSpPr>
        <p:spPr bwMode="auto">
          <a:xfrm>
            <a:off x="1967231" y="1843723"/>
            <a:ext cx="1032510" cy="583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zh-TW" altLang="en-US" dirty="0">
                <a:latin typeface="Calibri" panose="020F0502020204030204" charset="0"/>
                <a:cs typeface="Calibri" panose="020F0502020204030204" charset="0"/>
              </a:rPr>
              <a:t>30</a:t>
            </a:r>
            <a:r>
              <a:rPr lang="zh-TW" altLang="en-US" dirty="0">
                <a:latin typeface="Calibri" panose="020F0502020204030204" charset="0"/>
                <a:cs typeface="Calibri" panose="020F0502020204030204" charset="0"/>
                <a:sym typeface="Symbol" panose="05050102010706020507" pitchFamily="18" charset="2"/>
              </a:rPr>
              <a:t></a:t>
            </a:r>
            <a:endParaRPr lang="zh-TW" altLang="en-US" dirty="0">
              <a:latin typeface="Calibri" panose="020F0502020204030204" charset="0"/>
              <a:cs typeface="Calibri" panose="020F0502020204030204" charset="0"/>
              <a:sym typeface="Symbol" panose="05050102010706020507" pitchFamily="18" charset="2"/>
            </a:endParaRPr>
          </a:p>
        </p:txBody>
      </p:sp>
      <p:sp>
        <p:nvSpPr>
          <p:cNvPr id="26" name="Text Box 21"/>
          <p:cNvSpPr txBox="1">
            <a:spLocks noChangeArrowheads="1"/>
          </p:cNvSpPr>
          <p:nvPr/>
        </p:nvSpPr>
        <p:spPr bwMode="auto">
          <a:xfrm>
            <a:off x="1468756" y="2421697"/>
            <a:ext cx="1032510" cy="583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en-GB" altLang="zh-TW" dirty="0" smtClean="0">
                <a:latin typeface="Calibri" panose="020F0502020204030204" charset="0"/>
                <a:cs typeface="Calibri" panose="020F0502020204030204" charset="0"/>
              </a:rPr>
              <a:t>6</a:t>
            </a:r>
            <a:r>
              <a:rPr lang="zh-TW" altLang="en-US" dirty="0" smtClean="0">
                <a:latin typeface="Calibri" panose="020F0502020204030204" charset="0"/>
                <a:cs typeface="Calibri" panose="020F0502020204030204" charset="0"/>
              </a:rPr>
              <a:t>0</a:t>
            </a:r>
            <a:r>
              <a:rPr lang="zh-TW" altLang="en-US" dirty="0">
                <a:latin typeface="Calibri" panose="020F0502020204030204" charset="0"/>
                <a:cs typeface="Calibri" panose="020F0502020204030204" charset="0"/>
                <a:sym typeface="Symbol" panose="05050102010706020507" pitchFamily="18" charset="2"/>
              </a:rPr>
              <a:t></a:t>
            </a:r>
            <a:endParaRPr lang="zh-TW" altLang="en-US" dirty="0">
              <a:latin typeface="Calibri" panose="020F0502020204030204" charset="0"/>
              <a:cs typeface="Calibri" panose="020F0502020204030204" charset="0"/>
              <a:sym typeface="Symbol" panose="05050102010706020507" pitchFamily="18" charset="2"/>
            </a:endParaRPr>
          </a:p>
        </p:txBody>
      </p:sp>
      <p:sp>
        <p:nvSpPr>
          <p:cNvPr id="5" name="Text Box 4"/>
          <p:cNvSpPr txBox="1"/>
          <p:nvPr/>
        </p:nvSpPr>
        <p:spPr>
          <a:xfrm>
            <a:off x="4933950" y="2181225"/>
            <a:ext cx="3889375" cy="645160"/>
          </a:xfrm>
          <a:prstGeom prst="rect">
            <a:avLst/>
          </a:prstGeom>
          <a:noFill/>
        </p:spPr>
        <p:txBody>
          <a:bodyPr wrap="square" rtlCol="0">
            <a:spAutoFit/>
          </a:bodyPr>
          <a:p>
            <a:r>
              <a:rPr lang="en-US" altLang="en-US" sz="3600">
                <a:latin typeface="Calibri" panose="020F0502020204030204" charset="0"/>
                <a:cs typeface="Calibri" panose="020F0502020204030204" charset="0"/>
              </a:rPr>
              <a:t>1 sin30 = 1.33 sin θ</a:t>
            </a:r>
            <a:endParaRPr lang="en-US" altLang="en-US" sz="3600">
              <a:latin typeface="Calibri" panose="020F0502020204030204" charset="0"/>
              <a:cs typeface="Calibri" panose="020F0502020204030204" charset="0"/>
            </a:endParaRPr>
          </a:p>
        </p:txBody>
      </p:sp>
      <p:sp>
        <p:nvSpPr>
          <p:cNvPr id="6" name="Text Box 5"/>
          <p:cNvSpPr txBox="1"/>
          <p:nvPr/>
        </p:nvSpPr>
        <p:spPr>
          <a:xfrm>
            <a:off x="4934585" y="2956560"/>
            <a:ext cx="3888740" cy="1198880"/>
          </a:xfrm>
          <a:prstGeom prst="rect">
            <a:avLst/>
          </a:prstGeom>
          <a:noFill/>
        </p:spPr>
        <p:txBody>
          <a:bodyPr wrap="square" rtlCol="0">
            <a:spAutoFit/>
          </a:bodyPr>
          <a:p>
            <a:r>
              <a:rPr lang="en-US" altLang="en-US" sz="3600" u="sng">
                <a:latin typeface="Calibri" panose="020F0502020204030204" charset="0"/>
                <a:cs typeface="Calibri" panose="020F0502020204030204" charset="0"/>
              </a:rPr>
              <a:t>1 sin30</a:t>
            </a:r>
            <a:r>
              <a:rPr lang="en-US" altLang="en-US" sz="3600">
                <a:latin typeface="Calibri" panose="020F0502020204030204" charset="0"/>
                <a:cs typeface="Calibri" panose="020F0502020204030204" charset="0"/>
              </a:rPr>
              <a:t> = sin θ</a:t>
            </a:r>
            <a:endParaRPr lang="en-US" altLang="en-US" sz="3600">
              <a:latin typeface="Calibri" panose="020F0502020204030204" charset="0"/>
              <a:cs typeface="Calibri" panose="020F0502020204030204" charset="0"/>
            </a:endParaRPr>
          </a:p>
          <a:p>
            <a:r>
              <a:rPr lang="en-US" altLang="en-US" sz="3600">
                <a:latin typeface="Calibri" panose="020F0502020204030204" charset="0"/>
                <a:cs typeface="Calibri" panose="020F0502020204030204" charset="0"/>
              </a:rPr>
              <a:t> 1.33</a:t>
            </a:r>
            <a:endParaRPr lang="en-US" altLang="en-US" sz="3600">
              <a:latin typeface="Calibri" panose="020F0502020204030204" charset="0"/>
              <a:cs typeface="Calibri" panose="020F0502020204030204" charset="0"/>
            </a:endParaRPr>
          </a:p>
        </p:txBody>
      </p:sp>
      <p:sp>
        <p:nvSpPr>
          <p:cNvPr id="28" name="Text Box 27"/>
          <p:cNvSpPr txBox="1"/>
          <p:nvPr/>
        </p:nvSpPr>
        <p:spPr>
          <a:xfrm>
            <a:off x="4934585" y="4155440"/>
            <a:ext cx="3888740" cy="1198880"/>
          </a:xfrm>
          <a:prstGeom prst="rect">
            <a:avLst/>
          </a:prstGeom>
          <a:noFill/>
        </p:spPr>
        <p:txBody>
          <a:bodyPr wrap="square" rtlCol="0">
            <a:spAutoFit/>
          </a:bodyPr>
          <a:p>
            <a:r>
              <a:rPr lang="en-US" altLang="en-US" sz="3600">
                <a:latin typeface="Calibri" panose="020F0502020204030204" charset="0"/>
                <a:cs typeface="Calibri" panose="020F0502020204030204" charset="0"/>
              </a:rPr>
              <a:t>sin</a:t>
            </a:r>
            <a:r>
              <a:rPr lang="en-US" altLang="en-US" sz="3600" baseline="30000">
                <a:latin typeface="Calibri" panose="020F0502020204030204" charset="0"/>
                <a:cs typeface="Calibri" panose="020F0502020204030204" charset="0"/>
              </a:rPr>
              <a:t>-1 </a:t>
            </a:r>
            <a:r>
              <a:rPr lang="en-US" altLang="en-US" sz="3600" u="sng">
                <a:latin typeface="Calibri" panose="020F0502020204030204" charset="0"/>
                <a:cs typeface="Calibri" panose="020F0502020204030204" charset="0"/>
              </a:rPr>
              <a:t>1 sin30</a:t>
            </a:r>
            <a:r>
              <a:rPr lang="en-US" altLang="en-US" sz="3600">
                <a:latin typeface="Calibri" panose="020F0502020204030204" charset="0"/>
                <a:cs typeface="Calibri" panose="020F0502020204030204" charset="0"/>
              </a:rPr>
              <a:t> = θ</a:t>
            </a:r>
            <a:endParaRPr lang="en-US" altLang="en-US" sz="3600">
              <a:latin typeface="Calibri" panose="020F0502020204030204" charset="0"/>
              <a:cs typeface="Calibri" panose="020F0502020204030204" charset="0"/>
            </a:endParaRPr>
          </a:p>
          <a:p>
            <a:r>
              <a:rPr lang="en-US" altLang="en-US" sz="3600">
                <a:latin typeface="Calibri" panose="020F0502020204030204" charset="0"/>
                <a:cs typeface="Calibri" panose="020F0502020204030204" charset="0"/>
              </a:rPr>
              <a:t>          1.33</a:t>
            </a:r>
            <a:endParaRPr lang="en-US" altLang="en-US" sz="3600">
              <a:latin typeface="Calibri" panose="020F0502020204030204" charset="0"/>
              <a:cs typeface="Calibri" panose="020F0502020204030204" charset="0"/>
            </a:endParaRPr>
          </a:p>
        </p:txBody>
      </p:sp>
      <p:sp>
        <p:nvSpPr>
          <p:cNvPr id="29" name="Left Bracket 28"/>
          <p:cNvSpPr/>
          <p:nvPr/>
        </p:nvSpPr>
        <p:spPr>
          <a:xfrm>
            <a:off x="5872480" y="4237355"/>
            <a:ext cx="190500" cy="1181100"/>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en-US"/>
          </a:p>
        </p:txBody>
      </p:sp>
      <p:sp>
        <p:nvSpPr>
          <p:cNvPr id="30" name="Right Bracket 29"/>
          <p:cNvSpPr/>
          <p:nvPr/>
        </p:nvSpPr>
        <p:spPr>
          <a:xfrm>
            <a:off x="7148830" y="4237355"/>
            <a:ext cx="95250" cy="1181100"/>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en-US"/>
          </a:p>
        </p:txBody>
      </p:sp>
      <p:sp>
        <p:nvSpPr>
          <p:cNvPr id="31" name="Text Box 30"/>
          <p:cNvSpPr txBox="1"/>
          <p:nvPr/>
        </p:nvSpPr>
        <p:spPr>
          <a:xfrm>
            <a:off x="4933950" y="5354320"/>
            <a:ext cx="4213225" cy="1198880"/>
          </a:xfrm>
          <a:prstGeom prst="rect">
            <a:avLst/>
          </a:prstGeom>
          <a:noFill/>
        </p:spPr>
        <p:txBody>
          <a:bodyPr wrap="square" rtlCol="0">
            <a:spAutoFit/>
          </a:bodyPr>
          <a:p>
            <a:r>
              <a:rPr lang="en-US" altLang="en-US" sz="3600">
                <a:latin typeface="Calibri" panose="020F0502020204030204" charset="0"/>
                <a:cs typeface="Calibri" panose="020F0502020204030204" charset="0"/>
              </a:rPr>
              <a:t>sin</a:t>
            </a:r>
            <a:r>
              <a:rPr lang="en-US" altLang="en-US" sz="3600" baseline="30000">
                <a:latin typeface="Calibri" panose="020F0502020204030204" charset="0"/>
                <a:cs typeface="Calibri" panose="020F0502020204030204" charset="0"/>
              </a:rPr>
              <a:t>-1     </a:t>
            </a:r>
            <a:r>
              <a:rPr lang="en-US" altLang="en-US" sz="3600" u="sng">
                <a:latin typeface="Calibri" panose="020F0502020204030204" charset="0"/>
                <a:cs typeface="Calibri" panose="020F0502020204030204" charset="0"/>
              </a:rPr>
              <a:t>0.5</a:t>
            </a:r>
            <a:r>
              <a:rPr lang="en-US" altLang="en-US" sz="3600">
                <a:latin typeface="Calibri" panose="020F0502020204030204" charset="0"/>
                <a:cs typeface="Calibri" panose="020F0502020204030204" charset="0"/>
              </a:rPr>
              <a:t>      = θ = </a:t>
            </a:r>
            <a:r>
              <a:rPr lang="en-US" altLang="en-US" sz="3600" b="1">
                <a:solidFill>
                  <a:srgbClr val="FF0000"/>
                </a:solidFill>
                <a:latin typeface="Calibri" panose="020F0502020204030204" charset="0"/>
                <a:cs typeface="Calibri" panose="020F0502020204030204" charset="0"/>
              </a:rPr>
              <a:t>22</a:t>
            </a:r>
            <a:r>
              <a:rPr lang="en-US" altLang="en-US" sz="3600" b="1" baseline="30000">
                <a:solidFill>
                  <a:srgbClr val="FF0000"/>
                </a:solidFill>
                <a:latin typeface="Calibri" panose="020F0502020204030204" charset="0"/>
                <a:cs typeface="Calibri" panose="020F0502020204030204" charset="0"/>
              </a:rPr>
              <a:t>o</a:t>
            </a:r>
            <a:endParaRPr lang="en-US" altLang="en-US" sz="3600">
              <a:latin typeface="Calibri" panose="020F0502020204030204" charset="0"/>
              <a:cs typeface="Calibri" panose="020F0502020204030204" charset="0"/>
            </a:endParaRPr>
          </a:p>
          <a:p>
            <a:r>
              <a:rPr lang="en-US" altLang="en-US" sz="3600">
                <a:latin typeface="Calibri" panose="020F0502020204030204" charset="0"/>
                <a:cs typeface="Calibri" panose="020F0502020204030204" charset="0"/>
              </a:rPr>
              <a:t>          1.33</a:t>
            </a:r>
            <a:endParaRPr lang="en-US" altLang="en-US" sz="3600">
              <a:latin typeface="Calibri" panose="020F0502020204030204" charset="0"/>
              <a:cs typeface="Calibri" panose="020F0502020204030204" charset="0"/>
            </a:endParaRPr>
          </a:p>
        </p:txBody>
      </p:sp>
      <p:sp>
        <p:nvSpPr>
          <p:cNvPr id="32" name="Left Bracket 31"/>
          <p:cNvSpPr/>
          <p:nvPr/>
        </p:nvSpPr>
        <p:spPr>
          <a:xfrm>
            <a:off x="5872480" y="5436235"/>
            <a:ext cx="190500" cy="1181100"/>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en-US"/>
          </a:p>
        </p:txBody>
      </p:sp>
      <p:sp>
        <p:nvSpPr>
          <p:cNvPr id="33" name="Right Bracket 32"/>
          <p:cNvSpPr/>
          <p:nvPr/>
        </p:nvSpPr>
        <p:spPr>
          <a:xfrm>
            <a:off x="7148830" y="5436235"/>
            <a:ext cx="95250" cy="1181100"/>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8" grpId="0"/>
      <p:bldP spid="29" grpId="0" bldLvl="0" animBg="1"/>
      <p:bldP spid="30" grpId="0" bldLvl="0" animBg="1"/>
      <p:bldP spid="31" grpId="0"/>
      <p:bldP spid="32" grpId="0" bldLvl="0" animBg="1"/>
      <p:bldP spid="33" grpId="0" bldLvl="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p>
            <a:r>
              <a:rPr lang="en-GB" dirty="0" err="1" smtClean="0">
                <a:effectLst>
                  <a:outerShdw blurRad="38100" dist="38100" dir="2700000" algn="tl">
                    <a:srgbClr val="000000">
                      <a:alpha val="43137"/>
                    </a:srgbClr>
                  </a:outerShdw>
                </a:effectLst>
                <a:sym typeface="+mn-ea"/>
              </a:rPr>
              <a:t>Snells</a:t>
            </a:r>
            <a:r>
              <a:rPr lang="en-GB" dirty="0" smtClean="0">
                <a:effectLst>
                  <a:outerShdw blurRad="38100" dist="38100" dir="2700000" algn="tl">
                    <a:srgbClr val="000000">
                      <a:alpha val="43137"/>
                    </a:srgbClr>
                  </a:outerShdw>
                </a:effectLst>
                <a:sym typeface="+mn-ea"/>
              </a:rPr>
              <a:t>’ Law - example</a:t>
            </a:r>
            <a:endParaRPr lang="en-US"/>
          </a:p>
        </p:txBody>
      </p:sp>
      <p:sp>
        <p:nvSpPr>
          <p:cNvPr id="39" name="Rectangle 38"/>
          <p:cNvSpPr/>
          <p:nvPr/>
        </p:nvSpPr>
        <p:spPr bwMode="auto">
          <a:xfrm>
            <a:off x="5757848" y="1654396"/>
            <a:ext cx="2649625" cy="730157"/>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lstStyle/>
          <a:p>
            <a:pPr marL="0" marR="0" indent="0" algn="r" defTabSz="914400" rtl="0" eaLnBrk="1" fontAlgn="base" latinLnBrk="0" hangingPunct="1">
              <a:lnSpc>
                <a:spcPct val="100000"/>
              </a:lnSpc>
              <a:spcBef>
                <a:spcPct val="0"/>
              </a:spcBef>
              <a:spcAft>
                <a:spcPct val="0"/>
              </a:spcAft>
              <a:buClrTx/>
              <a:buSzTx/>
              <a:buFontTx/>
              <a:buNone/>
            </a:pPr>
            <a:r>
              <a:rPr kumimoji="0" lang="en-GB" sz="2400" b="0" i="0" u="none" strike="noStrike" cap="none" normalizeH="0" baseline="0" dirty="0" smtClean="0">
                <a:ln>
                  <a:noFill/>
                </a:ln>
                <a:solidFill>
                  <a:schemeClr val="tx1"/>
                </a:solidFill>
                <a:effectLst/>
                <a:latin typeface="Arial" panose="020B0604020202020204" pitchFamily="34" charset="0"/>
              </a:rPr>
              <a:t>0</a:t>
            </a:r>
            <a:endParaRPr kumimoji="0" lang="en-GB" sz="2400" b="0" i="0" u="none" strike="noStrike" cap="none" normalizeH="0" baseline="0" dirty="0" smtClean="0">
              <a:ln>
                <a:noFill/>
              </a:ln>
              <a:solidFill>
                <a:schemeClr val="tx1"/>
              </a:solidFill>
              <a:effectLst/>
              <a:latin typeface="Arial" panose="020B0604020202020204" pitchFamily="34" charset="0"/>
            </a:endParaRPr>
          </a:p>
        </p:txBody>
      </p:sp>
      <mc:AlternateContent xmlns:mc="http://schemas.openxmlformats.org/markup-compatibility/2006">
        <mc:Choice xmlns:a14="http://schemas.microsoft.com/office/drawing/2010/main" Requires="a14">
          <p:sp>
            <p:nvSpPr>
              <p:cNvPr id="34" name="Text Box 6"/>
              <p:cNvSpPr txBox="1">
                <a:spLocks noChangeArrowheads="1"/>
              </p:cNvSpPr>
              <p:nvPr/>
            </p:nvSpPr>
            <p:spPr bwMode="auto">
              <a:xfrm>
                <a:off x="35496" y="3056532"/>
                <a:ext cx="3932487" cy="8045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zh-TW" altLang="zh-TW" dirty="0" smtClean="0">
                    <a:sym typeface="Symbol" panose="05050102010706020507" pitchFamily="18" charset="2"/>
                  </a:rPr>
                  <a:t>	</a:t>
                </a:r>
                <a:r>
                  <a:rPr lang="en-US" altLang="zh-TW" dirty="0">
                    <a:sym typeface="Symbol" panose="05050102010706020507" pitchFamily="18" charset="2"/>
                  </a:rPr>
                  <a:t>sin </a:t>
                </a:r>
                <a:r>
                  <a:rPr lang="en-US" altLang="zh-TW" i="1" dirty="0">
                    <a:sym typeface="Symbol" panose="05050102010706020507" pitchFamily="18" charset="2"/>
                  </a:rPr>
                  <a:t></a:t>
                </a:r>
                <a:r>
                  <a:rPr lang="en-US" altLang="zh-TW" baseline="-25000" dirty="0">
                    <a:solidFill>
                      <a:srgbClr val="6600CC"/>
                    </a:solidFill>
                    <a:sym typeface="Symbol" panose="05050102010706020507" pitchFamily="18" charset="2"/>
                  </a:rPr>
                  <a:t>w</a:t>
                </a:r>
                <a:r>
                  <a:rPr lang="en-US" altLang="zh-TW" dirty="0">
                    <a:sym typeface="Symbol" panose="05050102010706020507" pitchFamily="18" charset="2"/>
                  </a:rPr>
                  <a:t> = </a:t>
                </a:r>
                <a:r>
                  <a:rPr lang="en-US" altLang="zh-TW" dirty="0" smtClean="0">
                    <a:sym typeface="Symbol" panose="05050102010706020507" pitchFamily="18" charset="2"/>
                  </a:rPr>
                  <a:t> </a:t>
                </a:r>
                <a14:m>
                  <m:oMath xmlns:m="http://schemas.openxmlformats.org/officeDocument/2006/math">
                    <m:f>
                      <m:fPr>
                        <m:ctrlPr>
                          <a:rPr lang="en-US" altLang="zh-TW" sz="2800" i="1" smtClean="0">
                            <a:latin typeface="Cambria Math" panose="02040503050406030204"/>
                            <a:sym typeface="Symbol" panose="05050102010706020507" pitchFamily="18" charset="2"/>
                          </a:rPr>
                        </m:ctrlPr>
                      </m:fPr>
                      <m:num>
                        <m:r>
                          <m:rPr>
                            <m:nor/>
                          </m:rPr>
                          <a:rPr lang="en-US" altLang="zh-TW" sz="2800" dirty="0">
                            <a:latin typeface="Cambria Math" panose="02040503050406030204" charset="0"/>
                            <a:sym typeface="Symbol" panose="05050102010706020507" pitchFamily="18" charset="2"/>
                          </a:rPr>
                          <m:t>sin</m:t>
                        </m:r>
                        <m:r>
                          <m:rPr>
                            <m:nor/>
                          </m:rPr>
                          <a:rPr lang="en-US" altLang="zh-TW" sz="2800" dirty="0">
                            <a:latin typeface="Cambria Math" panose="02040503050406030204" charset="0"/>
                            <a:sym typeface="Symbol" panose="05050102010706020507" pitchFamily="18" charset="2"/>
                          </a:rPr>
                          <m:t> </m:t>
                        </m:r>
                        <m:r>
                          <m:rPr>
                            <m:nor/>
                          </m:rPr>
                          <a:rPr lang="en-US" altLang="zh-TW" sz="2800" dirty="0">
                            <a:latin typeface="Cambria Math" panose="02040503050406030204" charset="0"/>
                            <a:sym typeface="Symbol" panose="05050102010706020507" pitchFamily="18" charset="2"/>
                          </a:rPr>
                          <m:t>30</m:t>
                        </m:r>
                        <m:r>
                          <m:rPr>
                            <m:nor/>
                          </m:rPr>
                          <a:rPr lang="zh-TW" altLang="en-US" sz="2800" dirty="0">
                            <a:latin typeface="Cambria Math" panose="02040503050406030204" charset="0"/>
                            <a:sym typeface="Symbol" panose="05050102010706020507" pitchFamily="18" charset="2"/>
                          </a:rPr>
                          <m:t></m:t>
                        </m:r>
                      </m:num>
                      <m:den>
                        <m:r>
                          <a:rPr lang="en-GB" altLang="zh-TW" sz="2800" b="0" i="1" smtClean="0">
                            <a:latin typeface="Cambria Math" panose="02040503050406030204"/>
                            <a:sym typeface="Symbol" panose="05050102010706020507" pitchFamily="18" charset="2"/>
                          </a:rPr>
                          <m:t>1</m:t>
                        </m:r>
                        <m:r>
                          <a:rPr lang="en-GB" altLang="zh-TW" sz="2800" b="0" i="1" smtClean="0">
                            <a:latin typeface="Cambria Math" panose="02040503050406030204"/>
                            <a:sym typeface="Symbol" panose="05050102010706020507" pitchFamily="18" charset="2"/>
                          </a:rPr>
                          <m:t>.</m:t>
                        </m:r>
                        <m:r>
                          <a:rPr lang="en-GB" altLang="zh-TW" sz="2800" b="0" i="1" smtClean="0">
                            <a:latin typeface="Cambria Math" panose="02040503050406030204"/>
                            <a:sym typeface="Symbol" panose="05050102010706020507" pitchFamily="18" charset="2"/>
                          </a:rPr>
                          <m:t>33</m:t>
                        </m:r>
                      </m:den>
                    </m:f>
                  </m:oMath>
                </a14:m>
                <a:endParaRPr lang="en-US" altLang="zh-TW" dirty="0">
                  <a:sym typeface="Symbol" panose="05050102010706020507" pitchFamily="18" charset="2"/>
                </a:endParaRPr>
              </a:p>
            </p:txBody>
          </p:sp>
        </mc:Choice>
        <mc:Fallback>
          <p:sp>
            <p:nvSpPr>
              <p:cNvPr id="34" name="Text Box 6"/>
              <p:cNvSpPr txBox="1">
                <a:spLocks noRot="1" noChangeAspect="1" noMove="1" noResize="1" noEditPoints="1" noAdjustHandles="1" noChangeArrowheads="1" noChangeShapeType="1" noTextEdit="1"/>
              </p:cNvSpPr>
              <p:nvPr/>
            </p:nvSpPr>
            <p:spPr bwMode="auto">
              <a:xfrm>
                <a:off x="35496" y="3056532"/>
                <a:ext cx="3932487" cy="804516"/>
              </a:xfrm>
              <a:prstGeom prst="rect">
                <a:avLst/>
              </a:prstGeom>
              <a:blipFill rotWithShape="1">
                <a:blip r:embed="rId1"/>
                <a:stretch>
                  <a:fillRect l="-15" t="-34" r="-8933" b="31"/>
                </a:stretch>
              </a:blip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35" name="Text Box 6"/>
              <p:cNvSpPr txBox="1">
                <a:spLocks noChangeArrowheads="1"/>
              </p:cNvSpPr>
              <p:nvPr/>
            </p:nvSpPr>
            <p:spPr bwMode="auto">
              <a:xfrm>
                <a:off x="-756592" y="4038163"/>
                <a:ext cx="463300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zh-TW" altLang="zh-TW" dirty="0" smtClean="0">
                    <a:sym typeface="Symbol" panose="05050102010706020507" pitchFamily="18" charset="2"/>
                  </a:rPr>
                  <a:t>	</a:t>
                </a:r>
                <a:r>
                  <a:rPr lang="en-US" altLang="zh-TW" dirty="0" smtClean="0">
                    <a:sym typeface="Symbol" panose="05050102010706020507" pitchFamily="18" charset="2"/>
                  </a:rPr>
                  <a:t> </a:t>
                </a:r>
                <a:r>
                  <a:rPr lang="en-US" altLang="zh-TW" i="1" dirty="0">
                    <a:sym typeface="Symbol" panose="05050102010706020507" pitchFamily="18" charset="2"/>
                  </a:rPr>
                  <a:t></a:t>
                </a:r>
                <a:r>
                  <a:rPr lang="en-US" altLang="zh-TW" baseline="-25000" dirty="0">
                    <a:solidFill>
                      <a:srgbClr val="6600CC"/>
                    </a:solidFill>
                    <a:sym typeface="Symbol" panose="05050102010706020507" pitchFamily="18" charset="2"/>
                  </a:rPr>
                  <a:t>w</a:t>
                </a:r>
                <a:r>
                  <a:rPr lang="en-US" altLang="zh-TW" dirty="0">
                    <a:sym typeface="Symbol" panose="05050102010706020507" pitchFamily="18" charset="2"/>
                  </a:rPr>
                  <a:t> = </a:t>
                </a:r>
                <a:r>
                  <a:rPr lang="en-US" altLang="zh-TW" dirty="0" smtClean="0">
                    <a:sym typeface="Symbol" panose="05050102010706020507" pitchFamily="18" charset="2"/>
                  </a:rPr>
                  <a:t>sin</a:t>
                </a:r>
                <a:r>
                  <a:rPr lang="en-US" altLang="zh-TW" baseline="30000" dirty="0" smtClean="0">
                    <a:sym typeface="Symbol" panose="05050102010706020507" pitchFamily="18" charset="2"/>
                  </a:rPr>
                  <a:t>-1</a:t>
                </a:r>
                <a:r>
                  <a:rPr lang="en-US" altLang="zh-TW" dirty="0" smtClean="0">
                    <a:sym typeface="Symbol" panose="05050102010706020507" pitchFamily="18" charset="2"/>
                  </a:rPr>
                  <a:t> </a:t>
                </a:r>
                <a:r>
                  <a:rPr lang="en-US" altLang="zh-TW" sz="4400" dirty="0" smtClean="0">
                    <a:sym typeface="Symbol" panose="05050102010706020507" pitchFamily="18" charset="2"/>
                  </a:rPr>
                  <a:t>(</a:t>
                </a:r>
                <a14:m>
                  <m:oMath xmlns:m="http://schemas.openxmlformats.org/officeDocument/2006/math">
                    <m:f>
                      <m:fPr>
                        <m:ctrlPr>
                          <a:rPr lang="en-US" altLang="zh-TW" sz="2800" i="1" smtClean="0">
                            <a:latin typeface="Cambria Math" panose="02040503050406030204"/>
                            <a:sym typeface="Symbol" panose="05050102010706020507" pitchFamily="18" charset="2"/>
                          </a:rPr>
                        </m:ctrlPr>
                      </m:fPr>
                      <m:num>
                        <m:r>
                          <m:rPr>
                            <m:nor/>
                          </m:rPr>
                          <a:rPr lang="en-US" altLang="zh-TW" sz="2800" dirty="0">
                            <a:latin typeface="Cambria Math" panose="02040503050406030204" charset="0"/>
                            <a:sym typeface="Symbol" panose="05050102010706020507" pitchFamily="18" charset="2"/>
                          </a:rPr>
                          <m:t>sin</m:t>
                        </m:r>
                        <m:r>
                          <m:rPr>
                            <m:nor/>
                          </m:rPr>
                          <a:rPr lang="en-US" altLang="zh-TW" sz="2800" dirty="0">
                            <a:latin typeface="Cambria Math" panose="02040503050406030204" charset="0"/>
                            <a:sym typeface="Symbol" panose="05050102010706020507" pitchFamily="18" charset="2"/>
                          </a:rPr>
                          <m:t> </m:t>
                        </m:r>
                        <m:r>
                          <m:rPr>
                            <m:nor/>
                          </m:rPr>
                          <a:rPr lang="en-US" altLang="zh-TW" sz="2800" dirty="0">
                            <a:latin typeface="Cambria Math" panose="02040503050406030204" charset="0"/>
                            <a:sym typeface="Symbol" panose="05050102010706020507" pitchFamily="18" charset="2"/>
                          </a:rPr>
                          <m:t>30</m:t>
                        </m:r>
                        <m:r>
                          <m:rPr>
                            <m:nor/>
                          </m:rPr>
                          <a:rPr lang="zh-TW" altLang="en-US" sz="2800" dirty="0">
                            <a:latin typeface="Cambria Math" panose="02040503050406030204" charset="0"/>
                            <a:sym typeface="Symbol" panose="05050102010706020507" pitchFamily="18" charset="2"/>
                          </a:rPr>
                          <m:t></m:t>
                        </m:r>
                      </m:num>
                      <m:den>
                        <m:r>
                          <a:rPr lang="en-GB" altLang="zh-TW" sz="2800" b="0" i="1" smtClean="0">
                            <a:latin typeface="Cambria Math" panose="02040503050406030204"/>
                            <a:sym typeface="Symbol" panose="05050102010706020507" pitchFamily="18" charset="2"/>
                          </a:rPr>
                          <m:t>1</m:t>
                        </m:r>
                        <m:r>
                          <a:rPr lang="en-GB" altLang="zh-TW" sz="2800" b="0" i="1" smtClean="0">
                            <a:latin typeface="Cambria Math" panose="02040503050406030204"/>
                            <a:sym typeface="Symbol" panose="05050102010706020507" pitchFamily="18" charset="2"/>
                          </a:rPr>
                          <m:t>.</m:t>
                        </m:r>
                        <m:r>
                          <a:rPr lang="en-GB" altLang="zh-TW" sz="2800" b="0" i="1" smtClean="0">
                            <a:latin typeface="Cambria Math" panose="02040503050406030204"/>
                            <a:sym typeface="Symbol" panose="05050102010706020507" pitchFamily="18" charset="2"/>
                          </a:rPr>
                          <m:t>33</m:t>
                        </m:r>
                      </m:den>
                    </m:f>
                  </m:oMath>
                </a14:m>
                <a:r>
                  <a:rPr lang="en-US" altLang="zh-TW" sz="4800" dirty="0" smtClean="0">
                    <a:sym typeface="Symbol" panose="05050102010706020507" pitchFamily="18" charset="2"/>
                  </a:rPr>
                  <a:t>)</a:t>
                </a:r>
                <a:endParaRPr lang="en-US" altLang="zh-TW" sz="4800" dirty="0">
                  <a:sym typeface="Symbol" panose="05050102010706020507" pitchFamily="18" charset="2"/>
                </a:endParaRPr>
              </a:p>
            </p:txBody>
          </p:sp>
        </mc:Choice>
        <mc:Fallback>
          <p:sp>
            <p:nvSpPr>
              <p:cNvPr id="35" name="Text Box 6"/>
              <p:cNvSpPr txBox="1">
                <a:spLocks noRot="1" noChangeAspect="1" noMove="1" noResize="1" noEditPoints="1" noAdjustHandles="1" noChangeArrowheads="1" noChangeShapeType="1" noTextEdit="1"/>
              </p:cNvSpPr>
              <p:nvPr/>
            </p:nvSpPr>
            <p:spPr bwMode="auto">
              <a:xfrm>
                <a:off x="-756592" y="4038163"/>
                <a:ext cx="4633000" cy="830997"/>
              </a:xfrm>
              <a:prstGeom prst="rect">
                <a:avLst/>
              </a:prstGeom>
              <a:blipFill rotWithShape="1">
                <a:blip r:embed="rId2"/>
                <a:stretch>
                  <a:fillRect l="7" t="-8888" r="-8312" b="74"/>
                </a:stretch>
              </a:blip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a:noFill/>
                  </a:rPr>
                  <a:t> </a:t>
                </a:r>
              </a:p>
            </p:txBody>
          </p:sp>
        </mc:Fallback>
      </mc:AlternateContent>
      <p:pic>
        <p:nvPicPr>
          <p:cNvPr id="5122"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24449" y="513413"/>
            <a:ext cx="3787081" cy="3952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Text Box 6"/>
          <p:cNvSpPr txBox="1">
            <a:spLocks noChangeArrowheads="1"/>
          </p:cNvSpPr>
          <p:nvPr/>
        </p:nvSpPr>
        <p:spPr bwMode="auto">
          <a:xfrm>
            <a:off x="-615530" y="3137594"/>
            <a:ext cx="5832475" cy="583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zh-TW" altLang="zh-TW" dirty="0" smtClean="0">
                <a:sym typeface="Symbol" panose="05050102010706020507" pitchFamily="18" charset="2"/>
              </a:rPr>
              <a:t>	</a:t>
            </a:r>
            <a:r>
              <a:rPr lang="en-US" altLang="zh-TW" dirty="0" smtClean="0">
                <a:sym typeface="Symbol" panose="05050102010706020507" pitchFamily="18" charset="2"/>
              </a:rPr>
              <a:t> </a:t>
            </a:r>
            <a:r>
              <a:rPr lang="en-US" altLang="zh-TW" i="1" dirty="0">
                <a:sym typeface="Symbol" panose="05050102010706020507" pitchFamily="18" charset="2"/>
              </a:rPr>
              <a:t></a:t>
            </a:r>
            <a:r>
              <a:rPr lang="en-US" altLang="zh-TW" baseline="-25000" dirty="0">
                <a:solidFill>
                  <a:srgbClr val="6600CC"/>
                </a:solidFill>
                <a:sym typeface="Symbol" panose="05050102010706020507" pitchFamily="18" charset="2"/>
              </a:rPr>
              <a:t>w</a:t>
            </a:r>
            <a:r>
              <a:rPr lang="en-US" altLang="zh-TW" dirty="0">
                <a:sym typeface="Symbol" panose="05050102010706020507" pitchFamily="18" charset="2"/>
              </a:rPr>
              <a:t> = </a:t>
            </a:r>
            <a:r>
              <a:rPr lang="en-US" altLang="zh-TW" dirty="0" smtClean="0">
                <a:sym typeface="Symbol" panose="05050102010706020507" pitchFamily="18" charset="2"/>
              </a:rPr>
              <a:t>sin</a:t>
            </a:r>
            <a:r>
              <a:rPr lang="en-US" altLang="zh-TW" baseline="30000" dirty="0" smtClean="0">
                <a:sym typeface="Symbol" panose="05050102010706020507" pitchFamily="18" charset="2"/>
              </a:rPr>
              <a:t>-1</a:t>
            </a:r>
            <a:r>
              <a:rPr lang="en-US" altLang="zh-TW" dirty="0" smtClean="0">
                <a:sym typeface="Symbol" panose="05050102010706020507" pitchFamily="18" charset="2"/>
              </a:rPr>
              <a:t> </a:t>
            </a:r>
            <a:r>
              <a:rPr lang="en-GB" altLang="zh-TW" sz="2400" dirty="0" smtClean="0">
                <a:sym typeface="Symbol" panose="05050102010706020507" pitchFamily="18" charset="2"/>
              </a:rPr>
              <a:t>0.37593984962406</a:t>
            </a:r>
            <a:endParaRPr lang="en-US" altLang="zh-TW" sz="4800" dirty="0">
              <a:sym typeface="Symbol" panose="05050102010706020507" pitchFamily="18" charset="2"/>
            </a:endParaRPr>
          </a:p>
        </p:txBody>
      </p:sp>
      <p:cxnSp>
        <p:nvCxnSpPr>
          <p:cNvPr id="10" name="Straight Arrow Connector 9"/>
          <p:cNvCxnSpPr/>
          <p:nvPr/>
        </p:nvCxnSpPr>
        <p:spPr bwMode="auto">
          <a:xfrm flipV="1">
            <a:off x="-1415330" y="1447676"/>
            <a:ext cx="3969020" cy="144016"/>
          </a:xfrm>
          <a:prstGeom prst="straightConnector1">
            <a:avLst/>
          </a:pr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arrow"/>
          </a:ln>
          <a:effectLst/>
        </p:spPr>
      </p:cxnSp>
      <p:sp>
        <p:nvSpPr>
          <p:cNvPr id="11" name="Right Arrow 10"/>
          <p:cNvSpPr/>
          <p:nvPr/>
        </p:nvSpPr>
        <p:spPr bwMode="auto">
          <a:xfrm rot="19959343">
            <a:off x="4977810" y="3106421"/>
            <a:ext cx="739682" cy="352686"/>
          </a:xfrm>
          <a:prstGeom prst="rightArrow">
            <a:avLst/>
          </a:prstGeom>
          <a:solidFill>
            <a:srgbClr val="FFFF00"/>
          </a:solidFill>
          <a:ln>
            <a:solidFill>
              <a:srgbClr val="FF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smtClean="0">
              <a:ln>
                <a:noFill/>
              </a:ln>
              <a:solidFill>
                <a:schemeClr val="tx1"/>
              </a:solidFill>
              <a:effectLst/>
              <a:latin typeface="Arial" panose="020B0604020202020204" pitchFamily="34" charset="0"/>
            </a:endParaRPr>
          </a:p>
        </p:txBody>
      </p:sp>
      <p:sp>
        <p:nvSpPr>
          <p:cNvPr id="44" name="Right Arrow 43"/>
          <p:cNvSpPr/>
          <p:nvPr/>
        </p:nvSpPr>
        <p:spPr bwMode="auto">
          <a:xfrm rot="9615045">
            <a:off x="7343745" y="3981304"/>
            <a:ext cx="739682" cy="352686"/>
          </a:xfrm>
          <a:prstGeom prst="rightArrow">
            <a:avLst/>
          </a:prstGeom>
          <a:solidFill>
            <a:srgbClr val="FFFF00"/>
          </a:solidFill>
          <a:ln>
            <a:solidFill>
              <a:srgbClr val="FF0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smtClean="0">
              <a:ln>
                <a:noFill/>
              </a:ln>
              <a:solidFill>
                <a:schemeClr val="tx1"/>
              </a:solidFill>
              <a:effectLst/>
              <a:latin typeface="Arial" panose="020B0604020202020204" pitchFamily="34" charset="0"/>
            </a:endParaRPr>
          </a:p>
        </p:txBody>
      </p:sp>
      <p:sp>
        <p:nvSpPr>
          <p:cNvPr id="45" name="Text Box 6"/>
          <p:cNvSpPr txBox="1">
            <a:spLocks noChangeArrowheads="1"/>
          </p:cNvSpPr>
          <p:nvPr/>
        </p:nvSpPr>
        <p:spPr bwMode="auto">
          <a:xfrm>
            <a:off x="-615315" y="3730625"/>
            <a:ext cx="4884420" cy="583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zh-TW" altLang="zh-TW" dirty="0" smtClean="0">
                <a:sym typeface="Symbol" panose="05050102010706020507" pitchFamily="18" charset="2"/>
              </a:rPr>
              <a:t>	</a:t>
            </a:r>
            <a:r>
              <a:rPr lang="en-US" altLang="zh-TW" dirty="0" smtClean="0">
                <a:sym typeface="Symbol" panose="05050102010706020507" pitchFamily="18" charset="2"/>
              </a:rPr>
              <a:t> </a:t>
            </a:r>
            <a:r>
              <a:rPr lang="en-US" altLang="zh-TW" i="1" dirty="0">
                <a:sym typeface="Symbol" panose="05050102010706020507" pitchFamily="18" charset="2"/>
              </a:rPr>
              <a:t></a:t>
            </a:r>
            <a:r>
              <a:rPr lang="en-US" altLang="zh-TW" baseline="-25000" dirty="0">
                <a:solidFill>
                  <a:srgbClr val="6600CC"/>
                </a:solidFill>
                <a:sym typeface="Symbol" panose="05050102010706020507" pitchFamily="18" charset="2"/>
              </a:rPr>
              <a:t>w</a:t>
            </a:r>
            <a:r>
              <a:rPr lang="en-US" altLang="zh-TW" dirty="0">
                <a:sym typeface="Symbol" panose="05050102010706020507" pitchFamily="18" charset="2"/>
              </a:rPr>
              <a:t> = </a:t>
            </a:r>
            <a:r>
              <a:rPr lang="en-US" altLang="zh-TW" dirty="0" smtClean="0">
                <a:sym typeface="Symbol" panose="05050102010706020507" pitchFamily="18" charset="2"/>
              </a:rPr>
              <a:t>22.082413</a:t>
            </a:r>
            <a:endParaRPr lang="en-US" altLang="zh-TW" sz="4800" dirty="0">
              <a:sym typeface="Symbol" panose="05050102010706020507" pitchFamily="18" charset="2"/>
            </a:endParaRPr>
          </a:p>
        </p:txBody>
      </p:sp>
      <p:sp>
        <p:nvSpPr>
          <p:cNvPr id="50" name="Rectangle 49"/>
          <p:cNvSpPr/>
          <p:nvPr/>
        </p:nvSpPr>
        <p:spPr bwMode="auto">
          <a:xfrm>
            <a:off x="5743178" y="1663854"/>
            <a:ext cx="2778972" cy="730157"/>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lstStyle/>
          <a:p>
            <a:pPr marL="0" marR="0" indent="0" algn="r" defTabSz="914400" rtl="0" eaLnBrk="1" fontAlgn="base" latinLnBrk="0" hangingPunct="1">
              <a:lnSpc>
                <a:spcPct val="100000"/>
              </a:lnSpc>
              <a:spcBef>
                <a:spcPct val="0"/>
              </a:spcBef>
              <a:spcAft>
                <a:spcPct val="0"/>
              </a:spcAft>
              <a:buClrTx/>
              <a:buSzTx/>
              <a:buFontTx/>
              <a:buNone/>
            </a:pPr>
            <a:r>
              <a:rPr kumimoji="0" lang="en-GB" sz="2400" b="0" i="0" u="none" strike="noStrike" cap="none" normalizeH="0" baseline="0" dirty="0" smtClean="0">
                <a:ln>
                  <a:noFill/>
                </a:ln>
                <a:solidFill>
                  <a:schemeClr val="tx1"/>
                </a:solidFill>
                <a:effectLst/>
                <a:latin typeface="Arial" panose="020B0604020202020204" pitchFamily="34" charset="0"/>
              </a:rPr>
              <a:t>0  </a:t>
            </a:r>
            <a:endParaRPr kumimoji="0" lang="en-GB" sz="2400" b="0" i="0" u="none" strike="noStrike" cap="none" normalizeH="0" baseline="0" dirty="0" smtClean="0">
              <a:ln>
                <a:noFill/>
              </a:ln>
              <a:solidFill>
                <a:schemeClr val="tx1"/>
              </a:solidFill>
              <a:effectLst/>
              <a:latin typeface="Arial" panose="020B0604020202020204" pitchFamily="34" charset="0"/>
            </a:endParaRPr>
          </a:p>
        </p:txBody>
      </p:sp>
      <p:sp>
        <p:nvSpPr>
          <p:cNvPr id="8" name="Rectangle 7"/>
          <p:cNvSpPr/>
          <p:nvPr/>
        </p:nvSpPr>
        <p:spPr bwMode="auto">
          <a:xfrm>
            <a:off x="5778993" y="1653777"/>
            <a:ext cx="2778972" cy="730157"/>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GB" sz="2400" b="0" i="0" u="none" strike="noStrike" cap="none" normalizeH="0" baseline="0" dirty="0" smtClean="0">
                <a:ln>
                  <a:noFill/>
                </a:ln>
                <a:solidFill>
                  <a:schemeClr val="tx1"/>
                </a:solidFill>
                <a:effectLst/>
                <a:latin typeface="Arial" panose="020B0604020202020204" pitchFamily="34" charset="0"/>
              </a:rPr>
              <a:t>30 sin / 1.33</a:t>
            </a:r>
            <a:endParaRPr kumimoji="0" lang="en-GB" sz="2400" b="0" i="0" u="none" strike="noStrike" cap="none" normalizeH="0" baseline="0" dirty="0" smtClean="0">
              <a:ln>
                <a:noFill/>
              </a:ln>
              <a:solidFill>
                <a:schemeClr val="tx1"/>
              </a:solidFill>
              <a:effectLst/>
              <a:latin typeface="Arial" panose="020B0604020202020204" pitchFamily="34" charset="0"/>
            </a:endParaRPr>
          </a:p>
        </p:txBody>
      </p:sp>
      <p:sp>
        <p:nvSpPr>
          <p:cNvPr id="40" name="Rectangle 39"/>
          <p:cNvSpPr/>
          <p:nvPr/>
        </p:nvSpPr>
        <p:spPr bwMode="auto">
          <a:xfrm>
            <a:off x="5743178" y="1663854"/>
            <a:ext cx="2778972" cy="730157"/>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lstStyle/>
          <a:p>
            <a:pPr algn="ctr"/>
            <a:r>
              <a:rPr lang="en-GB" dirty="0" smtClean="0">
                <a:solidFill>
                  <a:schemeClr val="tx1"/>
                </a:solidFill>
                <a:latin typeface="Arial" panose="020B0604020202020204" pitchFamily="34" charset="0"/>
              </a:rPr>
              <a:t>0.37593984962406</a:t>
            </a:r>
            <a:endParaRPr kumimoji="0" lang="en-GB" sz="2400" b="0" i="0" u="none" strike="noStrike" cap="none" normalizeH="0" baseline="0" dirty="0" smtClean="0">
              <a:ln>
                <a:noFill/>
              </a:ln>
              <a:solidFill>
                <a:schemeClr val="tx1"/>
              </a:solidFill>
              <a:effectLst/>
              <a:latin typeface="Arial" panose="020B0604020202020204" pitchFamily="34" charset="0"/>
            </a:endParaRPr>
          </a:p>
        </p:txBody>
      </p:sp>
      <p:sp>
        <p:nvSpPr>
          <p:cNvPr id="46" name="Rectangle 45"/>
          <p:cNvSpPr/>
          <p:nvPr/>
        </p:nvSpPr>
        <p:spPr bwMode="auto">
          <a:xfrm>
            <a:off x="5671170" y="1591846"/>
            <a:ext cx="2882184" cy="835877"/>
          </a:xfrm>
          <a:prstGeom prst="rect">
            <a:avLst/>
          </a:prstGeom>
          <a:ln>
            <a:solidFill>
              <a:schemeClr val="accent1"/>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lstStyle/>
          <a:p>
            <a:pPr algn="ctr"/>
            <a:r>
              <a:rPr lang="en-GB" dirty="0" smtClean="0">
                <a:solidFill>
                  <a:schemeClr val="tx1"/>
                </a:solidFill>
                <a:latin typeface="Arial" panose="020B0604020202020204" pitchFamily="34" charset="0"/>
              </a:rPr>
              <a:t>22.0824131944723</a:t>
            </a:r>
            <a:endParaRPr kumimoji="0" lang="en-GB" sz="2400" b="0" i="0" u="none" strike="noStrike" cap="none" normalizeH="0" baseline="0" dirty="0" smtClean="0">
              <a:ln>
                <a:noFill/>
              </a:ln>
              <a:solidFill>
                <a:schemeClr val="tx1"/>
              </a:solidFill>
              <a:effectLst/>
              <a:latin typeface="Arial" panose="020B0604020202020204" pitchFamily="34" charset="0"/>
            </a:endParaRPr>
          </a:p>
        </p:txBody>
      </p:sp>
      <p:sp>
        <p:nvSpPr>
          <p:cNvPr id="15" name="Text Box 6"/>
          <p:cNvSpPr txBox="1">
            <a:spLocks noChangeArrowheads="1"/>
          </p:cNvSpPr>
          <p:nvPr/>
        </p:nvSpPr>
        <p:spPr bwMode="auto">
          <a:xfrm>
            <a:off x="-615315" y="4314190"/>
            <a:ext cx="4884420" cy="583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zh-TW" altLang="zh-TW" dirty="0" smtClean="0">
                <a:sym typeface="Symbol" panose="05050102010706020507" pitchFamily="18" charset="2"/>
              </a:rPr>
              <a:t>	</a:t>
            </a:r>
            <a:r>
              <a:rPr lang="en-US" altLang="zh-TW" dirty="0" smtClean="0">
                <a:sym typeface="Symbol" panose="05050102010706020507" pitchFamily="18" charset="2"/>
              </a:rPr>
              <a:t> </a:t>
            </a:r>
            <a:r>
              <a:rPr lang="en-US" altLang="zh-TW" i="1" dirty="0">
                <a:sym typeface="Symbol" panose="05050102010706020507" pitchFamily="18" charset="2"/>
              </a:rPr>
              <a:t></a:t>
            </a:r>
            <a:r>
              <a:rPr lang="en-US" altLang="zh-TW" baseline="-25000" dirty="0">
                <a:solidFill>
                  <a:srgbClr val="6600CC"/>
                </a:solidFill>
                <a:sym typeface="Symbol" panose="05050102010706020507" pitchFamily="18" charset="2"/>
              </a:rPr>
              <a:t>w</a:t>
            </a:r>
            <a:r>
              <a:rPr lang="en-US" altLang="zh-TW" dirty="0">
                <a:sym typeface="Symbol" panose="05050102010706020507" pitchFamily="18" charset="2"/>
              </a:rPr>
              <a:t> = </a:t>
            </a:r>
            <a:r>
              <a:rPr lang="en-US" altLang="zh-TW" dirty="0" smtClean="0">
                <a:sym typeface="Symbol" panose="05050102010706020507" pitchFamily="18" charset="2"/>
              </a:rPr>
              <a:t>22</a:t>
            </a:r>
            <a:r>
              <a:rPr lang="en-US" altLang="en-US" baseline="30000" dirty="0" smtClean="0">
                <a:sym typeface="Symbol" panose="05050102010706020507" pitchFamily="18" charset="2"/>
              </a:rPr>
              <a:t>o</a:t>
            </a:r>
            <a:endParaRPr lang="en-US" altLang="en-US" sz="4800" baseline="30000" dirty="0" smtClean="0">
              <a:sym typeface="Symbol" panose="05050102010706020507" pitchFamily="18" charset="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heckerboard(across)">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checkerboard(across)">
                                      <p:cBhvr>
                                        <p:cTn id="22" dur="5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fade">
                                      <p:cBhvr>
                                        <p:cTn id="32" dur="500"/>
                                        <p:tgtEl>
                                          <p:spTgt spid="4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fade">
                                      <p:cBhvr>
                                        <p:cTn id="37" dur="500"/>
                                        <p:tgtEl>
                                          <p:spTgt spid="46"/>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checkerboard(across)">
                                      <p:cBhvr>
                                        <p:cTn id="42" dur="500"/>
                                        <p:tgtEl>
                                          <p:spTgt spid="45"/>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checkerboard(across)">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autoUpdateAnimBg="0"/>
      <p:bldP spid="37" grpId="0" bldLvl="0" animBg="1" autoUpdateAnimBg="0"/>
      <p:bldP spid="11" grpId="0" bldLvl="0" animBg="1"/>
      <p:bldP spid="44" grpId="0" bldLvl="0" animBg="1"/>
      <p:bldP spid="45" grpId="0" bldLvl="0" animBg="1" autoUpdateAnimBg="0"/>
      <p:bldP spid="8" grpId="0" bldLvl="0" animBg="1"/>
      <p:bldP spid="40" grpId="0" bldLvl="0" animBg="1"/>
      <p:bldP spid="46" grpId="0" bldLvl="0" animBg="1"/>
      <p:bldP spid="15" grpId="0" bldLvl="0" animBg="1" autoUpdateAnimBg="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GB" dirty="0">
                <a:effectLst>
                  <a:outerShdw blurRad="38100" dist="38100" dir="2700000" algn="tl">
                    <a:srgbClr val="000000">
                      <a:alpha val="43137"/>
                    </a:srgbClr>
                  </a:outerShdw>
                </a:effectLst>
              </a:rPr>
              <a:t>Past Paper Questions</a:t>
            </a:r>
            <a:endParaRPr lang="en-US" altLang="en-GB"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46380" y="530860"/>
            <a:ext cx="8901430" cy="2126615"/>
          </a:xfrm>
        </p:spPr>
        <p:txBody>
          <a:bodyPr/>
          <a:p>
            <a:pPr marL="0" indent="0">
              <a:buNone/>
            </a:pPr>
            <a:r>
              <a:rPr lang="en-US" altLang="en-US"/>
              <a:t>Q</a:t>
            </a:r>
            <a:r>
              <a:rPr lang="en-US"/>
              <a:t>1) Calculate the incident angle (2) </a:t>
            </a:r>
            <a:endParaRPr lang="en-US"/>
          </a:p>
        </p:txBody>
      </p:sp>
      <p:pic>
        <p:nvPicPr>
          <p:cNvPr id="3075"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685" y="1195070"/>
            <a:ext cx="9128125" cy="5660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l="55666"/>
          <a:stretch>
            <a:fillRect/>
          </a:stretch>
        </p:blipFill>
        <p:spPr bwMode="auto">
          <a:xfrm>
            <a:off x="5796136" y="2204865"/>
            <a:ext cx="3326941" cy="465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36512" y="-27384"/>
            <a:ext cx="5616624" cy="4221088"/>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smtClean="0">
              <a:ln>
                <a:noFill/>
              </a:ln>
              <a:solidFill>
                <a:schemeClr val="tx1"/>
              </a:solidFill>
              <a:effectLst/>
              <a:latin typeface="Arial" panose="020B0604020202020204" pitchFamily="34" charset="0"/>
            </a:endParaRPr>
          </a:p>
        </p:txBody>
      </p:sp>
      <p:sp>
        <p:nvSpPr>
          <p:cNvPr id="23" name="Rectangle 23"/>
          <p:cNvSpPr>
            <a:spLocks noChangeArrowheads="1"/>
          </p:cNvSpPr>
          <p:nvPr/>
        </p:nvSpPr>
        <p:spPr bwMode="auto">
          <a:xfrm>
            <a:off x="1022630" y="1681644"/>
            <a:ext cx="3958590" cy="5530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en-US" altLang="zh-TW" sz="3000" i="1" dirty="0" err="1" smtClean="0">
                <a:latin typeface="+mn-lt"/>
                <a:cs typeface="+mn-lt"/>
              </a:rPr>
              <a:t>n</a:t>
            </a:r>
            <a:r>
              <a:rPr lang="en-US" altLang="zh-TW" sz="3000" baseline="-25000" dirty="0" err="1">
                <a:solidFill>
                  <a:srgbClr val="0000CC"/>
                </a:solidFill>
                <a:latin typeface="+mn-lt"/>
                <a:cs typeface="+mn-lt"/>
              </a:rPr>
              <a:t>a</a:t>
            </a:r>
            <a:r>
              <a:rPr lang="en-US" altLang="zh-TW" sz="3000" dirty="0" smtClean="0">
                <a:latin typeface="+mn-lt"/>
                <a:cs typeface="+mn-lt"/>
              </a:rPr>
              <a:t> </a:t>
            </a:r>
            <a:r>
              <a:rPr lang="en-US" altLang="zh-TW" sz="3000" dirty="0">
                <a:latin typeface="+mn-lt"/>
                <a:cs typeface="+mn-lt"/>
              </a:rPr>
              <a:t>sin </a:t>
            </a:r>
            <a:r>
              <a:rPr lang="en-US" altLang="zh-TW" sz="3000" i="1" dirty="0" smtClean="0">
                <a:latin typeface="+mn-lt"/>
                <a:cs typeface="+mn-lt"/>
                <a:sym typeface="Symbol" panose="05050102010706020507" pitchFamily="18" charset="2"/>
              </a:rPr>
              <a:t></a:t>
            </a:r>
            <a:r>
              <a:rPr lang="en-US" altLang="zh-TW" sz="3000" baseline="-25000" dirty="0">
                <a:solidFill>
                  <a:srgbClr val="0000CC"/>
                </a:solidFill>
                <a:latin typeface="+mn-lt"/>
                <a:cs typeface="+mn-lt"/>
                <a:sym typeface="Symbol" panose="05050102010706020507" pitchFamily="18" charset="2"/>
              </a:rPr>
              <a:t>a</a:t>
            </a:r>
            <a:r>
              <a:rPr lang="en-US" altLang="zh-TW" sz="3000" baseline="-25000" dirty="0" smtClean="0">
                <a:solidFill>
                  <a:srgbClr val="0000CC"/>
                </a:solidFill>
                <a:latin typeface="+mn-lt"/>
                <a:cs typeface="+mn-lt"/>
                <a:sym typeface="Symbol" panose="05050102010706020507" pitchFamily="18" charset="2"/>
              </a:rPr>
              <a:t>   </a:t>
            </a:r>
            <a:r>
              <a:rPr lang="en-US" altLang="zh-TW" sz="3000" dirty="0" smtClean="0">
                <a:latin typeface="+mn-lt"/>
                <a:cs typeface="+mn-lt"/>
                <a:sym typeface="Symbol" panose="05050102010706020507" pitchFamily="18" charset="2"/>
              </a:rPr>
              <a:t>=  </a:t>
            </a:r>
            <a:r>
              <a:rPr lang="en-US" altLang="zh-TW" sz="3000" i="1" dirty="0" err="1" smtClean="0">
                <a:latin typeface="+mn-lt"/>
                <a:cs typeface="+mn-lt"/>
                <a:sym typeface="Symbol" panose="05050102010706020507" pitchFamily="18" charset="2"/>
              </a:rPr>
              <a:t>n</a:t>
            </a:r>
            <a:r>
              <a:rPr lang="en-US" altLang="zh-TW" sz="3000" baseline="-25000" dirty="0" err="1">
                <a:solidFill>
                  <a:srgbClr val="FF0000"/>
                </a:solidFill>
                <a:latin typeface="+mn-lt"/>
                <a:cs typeface="+mn-lt"/>
                <a:sym typeface="Symbol" panose="05050102010706020507" pitchFamily="18" charset="2"/>
              </a:rPr>
              <a:t>g</a:t>
            </a:r>
            <a:r>
              <a:rPr lang="en-US" altLang="zh-TW" sz="3000" dirty="0" smtClean="0">
                <a:latin typeface="+mn-lt"/>
                <a:cs typeface="+mn-lt"/>
                <a:sym typeface="Symbol" panose="05050102010706020507" pitchFamily="18" charset="2"/>
              </a:rPr>
              <a:t> </a:t>
            </a:r>
            <a:r>
              <a:rPr lang="en-US" altLang="zh-TW" sz="3000" dirty="0">
                <a:latin typeface="+mn-lt"/>
                <a:cs typeface="+mn-lt"/>
                <a:sym typeface="Symbol" panose="05050102010706020507" pitchFamily="18" charset="2"/>
              </a:rPr>
              <a:t>sin </a:t>
            </a:r>
            <a:r>
              <a:rPr lang="en-US" altLang="zh-TW" sz="3000" i="1" dirty="0" smtClean="0">
                <a:latin typeface="+mn-lt"/>
                <a:cs typeface="+mn-lt"/>
                <a:sym typeface="Symbol" panose="05050102010706020507" pitchFamily="18" charset="2"/>
              </a:rPr>
              <a:t></a:t>
            </a:r>
            <a:r>
              <a:rPr lang="en-US" altLang="zh-TW" sz="3000" baseline="-25000" dirty="0" smtClean="0">
                <a:solidFill>
                  <a:srgbClr val="FF0000"/>
                </a:solidFill>
                <a:latin typeface="+mn-lt"/>
                <a:cs typeface="+mn-lt"/>
                <a:sym typeface="Symbol" panose="05050102010706020507" pitchFamily="18" charset="2"/>
              </a:rPr>
              <a:t>g</a:t>
            </a:r>
            <a:endParaRPr lang="en-US" altLang="zh-TW" sz="3000" baseline="-25000" dirty="0" smtClean="0">
              <a:solidFill>
                <a:srgbClr val="FF0000"/>
              </a:solidFill>
              <a:latin typeface="+mn-lt"/>
              <a:cs typeface="+mn-lt"/>
              <a:sym typeface="Symbol" panose="05050102010706020507" pitchFamily="18" charset="2"/>
            </a:endParaRPr>
          </a:p>
        </p:txBody>
      </p:sp>
      <mc:AlternateContent xmlns:mc="http://schemas.openxmlformats.org/markup-compatibility/2006">
        <mc:Choice xmlns:a14="http://schemas.microsoft.com/office/drawing/2010/main" Requires="a14">
          <p:sp>
            <p:nvSpPr>
              <p:cNvPr id="28" name="TextBox 27"/>
              <p:cNvSpPr txBox="1"/>
              <p:nvPr/>
            </p:nvSpPr>
            <p:spPr>
              <a:xfrm>
                <a:off x="827584" y="839349"/>
                <a:ext cx="3888432" cy="573427"/>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GB" sz="3200" b="0" i="1" smtClean="0">
                          <a:solidFill>
                            <a:srgbClr val="6600CC"/>
                          </a:solidFill>
                          <a:effectLst>
                            <a:outerShdw blurRad="38100" dist="38100" dir="2700000" algn="tl">
                              <a:srgbClr val="000000">
                                <a:alpha val="43137"/>
                              </a:srgbClr>
                            </a:outerShdw>
                          </a:effectLst>
                          <a:latin typeface="Cambria Math" panose="02040503050406030204"/>
                        </a:rPr>
                        <m:t>𝑛</m:t>
                      </m:r>
                      <m:r>
                        <a:rPr lang="en-GB" sz="3200" b="0" i="1" baseline="-25000" smtClean="0">
                          <a:solidFill>
                            <a:srgbClr val="6600CC"/>
                          </a:solidFill>
                          <a:effectLst>
                            <a:outerShdw blurRad="38100" dist="38100" dir="2700000" algn="tl">
                              <a:srgbClr val="000000">
                                <a:alpha val="43137"/>
                              </a:srgbClr>
                            </a:outerShdw>
                          </a:effectLst>
                          <a:latin typeface="Cambria Math" panose="02040503050406030204"/>
                        </a:rPr>
                        <m:t>1</m:t>
                      </m:r>
                      <m:r>
                        <a:rPr lang="en-GB" sz="3200" b="0" i="1" smtClean="0">
                          <a:solidFill>
                            <a:srgbClr val="6600CC"/>
                          </a:solidFill>
                          <a:effectLst>
                            <a:outerShdw blurRad="38100" dist="38100" dir="2700000" algn="tl">
                              <a:srgbClr val="000000">
                                <a:alpha val="43137"/>
                              </a:srgbClr>
                            </a:outerShdw>
                          </a:effectLst>
                          <a:latin typeface="Cambria Math" panose="02040503050406030204"/>
                        </a:rPr>
                        <m:t> </m:t>
                      </m:r>
                      <m:r>
                        <a:rPr lang="en-GB" sz="3200" b="0" i="1" smtClean="0">
                          <a:solidFill>
                            <a:srgbClr val="6600CC"/>
                          </a:solidFill>
                          <a:effectLst>
                            <a:outerShdw blurRad="38100" dist="38100" dir="2700000" algn="tl">
                              <a:srgbClr val="000000">
                                <a:alpha val="43137"/>
                              </a:srgbClr>
                            </a:outerShdw>
                          </a:effectLst>
                          <a:latin typeface="Cambria Math" panose="02040503050406030204"/>
                        </a:rPr>
                        <m:t>𝑠𝑖𝑛</m:t>
                      </m:r>
                      <m:r>
                        <a:rPr lang="en-GB" sz="3200" b="0" i="1" smtClean="0">
                          <a:solidFill>
                            <a:srgbClr val="6600CC"/>
                          </a:solidFill>
                          <a:effectLst>
                            <a:outerShdw blurRad="38100" dist="38100" dir="2700000" algn="tl">
                              <a:srgbClr val="000000">
                                <a:alpha val="43137"/>
                              </a:srgbClr>
                            </a:outerShdw>
                          </a:effectLst>
                          <a:latin typeface="Cambria Math" panose="02040503050406030204"/>
                          <a:ea typeface="Cambria Math" panose="02040503050406030204"/>
                        </a:rPr>
                        <m:t>𝜃</m:t>
                      </m:r>
                      <m:r>
                        <a:rPr lang="en-GB" sz="3200" b="0" i="1" baseline="-25000" smtClean="0">
                          <a:solidFill>
                            <a:srgbClr val="6600CC"/>
                          </a:solidFill>
                          <a:effectLst>
                            <a:outerShdw blurRad="38100" dist="38100" dir="2700000" algn="tl">
                              <a:srgbClr val="000000">
                                <a:alpha val="43137"/>
                              </a:srgbClr>
                            </a:outerShdw>
                          </a:effectLst>
                          <a:latin typeface="Cambria Math" panose="02040503050406030204"/>
                          <a:ea typeface="Cambria Math" panose="02040503050406030204"/>
                        </a:rPr>
                        <m:t>1</m:t>
                      </m:r>
                      <m:r>
                        <a:rPr lang="en-GB" sz="3200" i="1" smtClean="0">
                          <a:latin typeface="Cambria Math" panose="02040503050406030204"/>
                        </a:rPr>
                        <m:t>=</m:t>
                      </m:r>
                      <m:r>
                        <a:rPr lang="en-GB" sz="3200" i="1" smtClean="0">
                          <a:solidFill>
                            <a:srgbClr val="FF0000"/>
                          </a:solidFill>
                          <a:effectLst>
                            <a:outerShdw blurRad="38100" dist="38100" dir="2700000" algn="tl">
                              <a:srgbClr val="000000">
                                <a:alpha val="43137"/>
                              </a:srgbClr>
                            </a:outerShdw>
                          </a:effectLst>
                          <a:latin typeface="Cambria Math" panose="02040503050406030204"/>
                        </a:rPr>
                        <m:t>𝑛</m:t>
                      </m:r>
                      <m:r>
                        <a:rPr lang="en-GB" sz="3200" b="0" i="1" baseline="-25000" smtClean="0">
                          <a:solidFill>
                            <a:srgbClr val="FF0000"/>
                          </a:solidFill>
                          <a:effectLst>
                            <a:outerShdw blurRad="38100" dist="38100" dir="2700000" algn="tl">
                              <a:srgbClr val="000000">
                                <a:alpha val="43137"/>
                              </a:srgbClr>
                            </a:outerShdw>
                          </a:effectLst>
                          <a:latin typeface="Cambria Math" panose="02040503050406030204"/>
                        </a:rPr>
                        <m:t>2</m:t>
                      </m:r>
                      <m:r>
                        <a:rPr lang="en-GB" sz="3200" i="1" baseline="-25000">
                          <a:solidFill>
                            <a:srgbClr val="FF0000"/>
                          </a:solidFill>
                          <a:effectLst>
                            <a:outerShdw blurRad="38100" dist="38100" dir="2700000" algn="tl">
                              <a:srgbClr val="000000">
                                <a:alpha val="43137"/>
                              </a:srgbClr>
                            </a:outerShdw>
                          </a:effectLst>
                          <a:latin typeface="Cambria Math" panose="02040503050406030204"/>
                        </a:rPr>
                        <m:t> </m:t>
                      </m:r>
                      <m:r>
                        <a:rPr lang="en-GB" sz="3200" i="1">
                          <a:solidFill>
                            <a:srgbClr val="FF0000"/>
                          </a:solidFill>
                          <a:effectLst>
                            <a:outerShdw blurRad="38100" dist="38100" dir="2700000" algn="tl">
                              <a:srgbClr val="000000">
                                <a:alpha val="43137"/>
                              </a:srgbClr>
                            </a:outerShdw>
                          </a:effectLst>
                          <a:latin typeface="Cambria Math" panose="02040503050406030204"/>
                        </a:rPr>
                        <m:t>𝑠𝑖𝑛</m:t>
                      </m:r>
                      <m:r>
                        <a:rPr lang="en-GB" sz="3200" i="1">
                          <a:solidFill>
                            <a:srgbClr val="FF0000"/>
                          </a:solidFill>
                          <a:effectLst>
                            <a:outerShdw blurRad="38100" dist="38100" dir="2700000" algn="tl">
                              <a:srgbClr val="000000">
                                <a:alpha val="43137"/>
                              </a:srgbClr>
                            </a:outerShdw>
                          </a:effectLst>
                          <a:latin typeface="Cambria Math" panose="02040503050406030204"/>
                          <a:ea typeface="Cambria Math" panose="02040503050406030204"/>
                        </a:rPr>
                        <m:t>𝜃</m:t>
                      </m:r>
                      <m:r>
                        <a:rPr lang="en-GB" sz="3200" b="0" i="1" baseline="-25000" smtClean="0">
                          <a:solidFill>
                            <a:srgbClr val="FF0000"/>
                          </a:solidFill>
                          <a:effectLst>
                            <a:outerShdw blurRad="38100" dist="38100" dir="2700000" algn="tl">
                              <a:srgbClr val="000000">
                                <a:alpha val="43137"/>
                              </a:srgbClr>
                            </a:outerShdw>
                          </a:effectLst>
                          <a:latin typeface="Cambria Math" panose="02040503050406030204"/>
                          <a:ea typeface="Cambria Math" panose="02040503050406030204"/>
                        </a:rPr>
                        <m:t>2</m:t>
                      </m:r>
                    </m:oMath>
                  </m:oMathPara>
                </a14:m>
                <a:endParaRPr lang="en-GB" sz="3200" baseline="-25000" dirty="0">
                  <a:solidFill>
                    <a:srgbClr val="FF0000"/>
                  </a:solidFill>
                  <a:effectLst>
                    <a:outerShdw blurRad="38100" dist="38100" dir="2700000" algn="tl">
                      <a:srgbClr val="000000">
                        <a:alpha val="43137"/>
                      </a:srgbClr>
                    </a:outerShdw>
                  </a:effectLst>
                </a:endParaRPr>
              </a:p>
            </p:txBody>
          </p:sp>
        </mc:Choice>
        <mc:Fallback>
          <p:sp>
            <p:nvSpPr>
              <p:cNvPr id="28" name="TextBox 27"/>
              <p:cNvSpPr txBox="1">
                <a:spLocks noRot="1" noChangeAspect="1" noMove="1" noResize="1" noEditPoints="1" noAdjustHandles="1" noChangeArrowheads="1" noChangeShapeType="1" noTextEdit="1"/>
              </p:cNvSpPr>
              <p:nvPr/>
            </p:nvSpPr>
            <p:spPr>
              <a:xfrm>
                <a:off x="827584" y="839349"/>
                <a:ext cx="3888432" cy="573427"/>
              </a:xfrm>
              <a:prstGeom prst="rect">
                <a:avLst/>
              </a:prstGeom>
              <a:blipFill rotWithShape="1">
                <a:blip r:embed="rId2"/>
                <a:stretch>
                  <a:fillRect l="-5" t="-90" r="13" b="-6994"/>
                </a:stretch>
              </a:blipFill>
            </p:spPr>
            <p:txBody>
              <a:bodyPr/>
              <a:lstStyle/>
              <a:p>
                <a:r>
                  <a:rPr lang="en-US" altLang="en-US">
                    <a:noFill/>
                  </a:rPr>
                  <a:t> </a:t>
                </a:r>
              </a:p>
            </p:txBody>
          </p:sp>
        </mc:Fallback>
      </mc:AlternateContent>
      <p:sp>
        <p:nvSpPr>
          <p:cNvPr id="30" name="Rectangle 29"/>
          <p:cNvSpPr/>
          <p:nvPr/>
        </p:nvSpPr>
        <p:spPr>
          <a:xfrm rot="16200000">
            <a:off x="-705110" y="1713041"/>
            <a:ext cx="1821180" cy="36830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cap="none" spc="50" dirty="0" smtClean="0">
                <a:ln w="11430"/>
                <a:solidFill>
                  <a:srgbClr val="3333CC"/>
                </a:solidFill>
                <a:effectLst>
                  <a:outerShdw blurRad="76200" dist="50800" dir="5400000" algn="tl" rotWithShape="0">
                    <a:srgbClr val="000000">
                      <a:alpha val="65000"/>
                    </a:srgbClr>
                  </a:outerShdw>
                </a:effectLst>
              </a:rPr>
              <a:t>Left hand side</a:t>
            </a:r>
            <a:endParaRPr lang="en-US" b="1" cap="none" spc="50" dirty="0">
              <a:ln w="11430"/>
              <a:solidFill>
                <a:srgbClr val="3333CC"/>
              </a:solidFill>
              <a:effectLst>
                <a:outerShdw blurRad="76200" dist="50800" dir="5400000" algn="tl" rotWithShape="0">
                  <a:srgbClr val="000000">
                    <a:alpha val="65000"/>
                  </a:srgbClr>
                </a:outerShdw>
              </a:effectLst>
            </a:endParaRPr>
          </a:p>
        </p:txBody>
      </p:sp>
      <p:sp>
        <p:nvSpPr>
          <p:cNvPr id="31" name="Rectangle 30"/>
          <p:cNvSpPr/>
          <p:nvPr/>
        </p:nvSpPr>
        <p:spPr>
          <a:xfrm rot="5400000">
            <a:off x="4310574" y="1689161"/>
            <a:ext cx="1992630" cy="36830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cap="none" spc="50" dirty="0" smtClean="0">
                <a:ln w="11430"/>
                <a:solidFill>
                  <a:srgbClr val="FF0000"/>
                </a:solidFill>
                <a:effectLst>
                  <a:outerShdw blurRad="76200" dist="50800" dir="5400000" algn="tl" rotWithShape="0">
                    <a:srgbClr val="000000">
                      <a:alpha val="65000"/>
                    </a:srgbClr>
                  </a:outerShdw>
                </a:effectLst>
              </a:rPr>
              <a:t>Right hand side</a:t>
            </a:r>
            <a:endParaRPr lang="en-US" b="1" cap="none" spc="50" dirty="0">
              <a:ln w="11430"/>
              <a:solidFill>
                <a:srgbClr val="FF0000"/>
              </a:solidFill>
              <a:effectLst>
                <a:outerShdw blurRad="76200" dist="50800" dir="5400000" algn="tl" rotWithShape="0">
                  <a:srgbClr val="000000">
                    <a:alpha val="65000"/>
                  </a:srgbClr>
                </a:outerShdw>
              </a:effectLst>
            </a:endParaRPr>
          </a:p>
        </p:txBody>
      </p:sp>
      <p:sp>
        <p:nvSpPr>
          <p:cNvPr id="33" name="Text Box 5"/>
          <p:cNvSpPr txBox="1">
            <a:spLocks noChangeArrowheads="1"/>
          </p:cNvSpPr>
          <p:nvPr/>
        </p:nvSpPr>
        <p:spPr bwMode="auto">
          <a:xfrm>
            <a:off x="323528" y="2492896"/>
            <a:ext cx="925195" cy="5530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algn="l" eaLnBrk="1" hangingPunct="1"/>
            <a:r>
              <a:rPr lang="zh-TW" altLang="zh-TW" sz="3000" dirty="0" smtClean="0">
                <a:latin typeface="+mn-lt"/>
                <a:cs typeface="+mn-lt"/>
                <a:sym typeface="Symbol" panose="05050102010706020507" pitchFamily="18" charset="2"/>
              </a:rPr>
              <a:t>1.</a:t>
            </a:r>
            <a:r>
              <a:rPr lang="en-GB" altLang="zh-TW" sz="3000" dirty="0">
                <a:latin typeface="+mn-lt"/>
                <a:cs typeface="+mn-lt"/>
                <a:sym typeface="Symbol" panose="05050102010706020507" pitchFamily="18" charset="2"/>
              </a:rPr>
              <a:t>0</a:t>
            </a:r>
            <a:r>
              <a:rPr lang="en-GB" altLang="zh-TW" sz="3000" dirty="0" smtClean="0">
                <a:latin typeface="+mn-lt"/>
                <a:cs typeface="+mn-lt"/>
                <a:sym typeface="Symbol" panose="05050102010706020507" pitchFamily="18" charset="2"/>
              </a:rPr>
              <a:t>0</a:t>
            </a:r>
            <a:endParaRPr lang="en-GB" altLang="zh-TW" sz="3000" dirty="0" smtClean="0">
              <a:latin typeface="+mn-lt"/>
              <a:cs typeface="+mn-lt"/>
              <a:sym typeface="Symbol" panose="05050102010706020507" pitchFamily="18" charset="2"/>
            </a:endParaRPr>
          </a:p>
        </p:txBody>
      </p:sp>
      <p:sp>
        <p:nvSpPr>
          <p:cNvPr id="34" name="Rectangle 33"/>
          <p:cNvSpPr/>
          <p:nvPr/>
        </p:nvSpPr>
        <p:spPr>
          <a:xfrm>
            <a:off x="1064691" y="2430421"/>
            <a:ext cx="1675765" cy="553085"/>
          </a:xfrm>
          <a:prstGeom prst="rect">
            <a:avLst/>
          </a:prstGeom>
        </p:spPr>
        <p:txBody>
          <a:bodyPr wrap="none">
            <a:spAutoFit/>
          </a:bodyPr>
          <a:lstStyle/>
          <a:p>
            <a:r>
              <a:rPr lang="zh-TW" altLang="zh-TW" sz="3000" dirty="0" smtClean="0">
                <a:latin typeface="+mn-lt"/>
                <a:cs typeface="+mn-lt"/>
                <a:sym typeface="Symbol" panose="05050102010706020507" pitchFamily="18" charset="2"/>
              </a:rPr>
              <a:t> </a:t>
            </a:r>
            <a:r>
              <a:rPr lang="en-US" altLang="zh-TW" sz="3000" dirty="0" err="1" smtClean="0">
                <a:latin typeface="+mn-lt"/>
                <a:cs typeface="+mn-lt"/>
                <a:sym typeface="Symbol" panose="05050102010706020507" pitchFamily="18" charset="2"/>
              </a:rPr>
              <a:t>sin</a:t>
            </a:r>
            <a:r>
              <a:rPr lang="en-US" altLang="zh-TW" sz="3000" i="1" dirty="0" err="1" smtClean="0">
                <a:latin typeface="+mn-lt"/>
                <a:cs typeface="+mn-lt"/>
                <a:sym typeface="Symbol" panose="05050102010706020507" pitchFamily="18" charset="2"/>
              </a:rPr>
              <a:t></a:t>
            </a:r>
            <a:r>
              <a:rPr lang="en-US" altLang="zh-TW" sz="3000" baseline="-25000" dirty="0" err="1" smtClean="0">
                <a:solidFill>
                  <a:srgbClr val="3333CC"/>
                </a:solidFill>
                <a:latin typeface="+mn-lt"/>
                <a:cs typeface="+mn-lt"/>
                <a:sym typeface="Symbol" panose="05050102010706020507" pitchFamily="18" charset="2"/>
              </a:rPr>
              <a:t>a</a:t>
            </a:r>
            <a:endParaRPr lang="en-US" altLang="zh-TW" sz="3000" baseline="-25000" dirty="0" err="1" smtClean="0">
              <a:solidFill>
                <a:srgbClr val="3333CC"/>
              </a:solidFill>
              <a:latin typeface="+mn-lt"/>
              <a:cs typeface="+mn-lt"/>
              <a:sym typeface="Symbol" panose="05050102010706020507" pitchFamily="18" charset="2"/>
            </a:endParaRPr>
          </a:p>
        </p:txBody>
      </p:sp>
      <p:sp>
        <p:nvSpPr>
          <p:cNvPr id="35" name="Rectangle 34"/>
          <p:cNvSpPr/>
          <p:nvPr/>
        </p:nvSpPr>
        <p:spPr>
          <a:xfrm>
            <a:off x="2771235" y="2477014"/>
            <a:ext cx="925195" cy="553085"/>
          </a:xfrm>
          <a:prstGeom prst="rect">
            <a:avLst/>
          </a:prstGeom>
        </p:spPr>
        <p:txBody>
          <a:bodyPr wrap="none">
            <a:spAutoFit/>
          </a:bodyPr>
          <a:lstStyle/>
          <a:p>
            <a:r>
              <a:rPr lang="en-US" altLang="zh-TW" sz="3000" dirty="0" smtClean="0">
                <a:latin typeface="+mn-lt"/>
                <a:cs typeface="+mn-lt"/>
                <a:sym typeface="Symbol" panose="05050102010706020507" pitchFamily="18" charset="2"/>
              </a:rPr>
              <a:t>1.40</a:t>
            </a:r>
            <a:endParaRPr lang="en-US" altLang="zh-TW" sz="3000" dirty="0" smtClean="0">
              <a:latin typeface="+mn-lt"/>
              <a:cs typeface="+mn-lt"/>
              <a:sym typeface="Symbol" panose="05050102010706020507" pitchFamily="18" charset="2"/>
            </a:endParaRPr>
          </a:p>
        </p:txBody>
      </p:sp>
      <p:sp>
        <p:nvSpPr>
          <p:cNvPr id="36" name="Rectangle 35"/>
          <p:cNvSpPr/>
          <p:nvPr/>
        </p:nvSpPr>
        <p:spPr>
          <a:xfrm>
            <a:off x="2384529" y="2420891"/>
            <a:ext cx="511175" cy="553085"/>
          </a:xfrm>
          <a:prstGeom prst="rect">
            <a:avLst/>
          </a:prstGeom>
        </p:spPr>
        <p:txBody>
          <a:bodyPr wrap="none">
            <a:spAutoFit/>
          </a:bodyPr>
          <a:lstStyle/>
          <a:p>
            <a:r>
              <a:rPr lang="en-US" altLang="zh-TW" sz="3000" dirty="0" smtClean="0">
                <a:latin typeface="+mn-lt"/>
                <a:cs typeface="+mn-lt"/>
                <a:sym typeface="Symbol" panose="05050102010706020507" pitchFamily="18" charset="2"/>
              </a:rPr>
              <a:t> =</a:t>
            </a:r>
            <a:endParaRPr lang="en-US" altLang="zh-TW" sz="3000" dirty="0" smtClean="0">
              <a:latin typeface="+mn-lt"/>
              <a:cs typeface="+mn-lt"/>
              <a:sym typeface="Symbol" panose="05050102010706020507" pitchFamily="18" charset="2"/>
            </a:endParaRPr>
          </a:p>
        </p:txBody>
      </p:sp>
      <p:sp>
        <p:nvSpPr>
          <p:cNvPr id="39" name="Text Box 6"/>
          <p:cNvSpPr txBox="1">
            <a:spLocks noChangeArrowheads="1"/>
          </p:cNvSpPr>
          <p:nvPr/>
        </p:nvSpPr>
        <p:spPr bwMode="auto">
          <a:xfrm>
            <a:off x="-1031315" y="3068960"/>
            <a:ext cx="6683435" cy="583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zh-TW" altLang="zh-TW" dirty="0" smtClean="0">
                <a:sym typeface="Symbol" panose="05050102010706020507" pitchFamily="18" charset="2"/>
              </a:rPr>
              <a:t>	</a:t>
            </a:r>
            <a:r>
              <a:rPr lang="en-US" altLang="zh-TW" dirty="0" smtClean="0">
                <a:sym typeface="Symbol" panose="05050102010706020507" pitchFamily="18" charset="2"/>
              </a:rPr>
              <a:t> </a:t>
            </a:r>
            <a:r>
              <a:rPr lang="en-US" altLang="zh-TW" dirty="0" err="1">
                <a:latin typeface="Arial" panose="020B0604020202020204" pitchFamily="34" charset="0"/>
                <a:cs typeface="Arial" panose="020B0604020202020204" pitchFamily="34" charset="0"/>
                <a:sym typeface="Symbol" panose="05050102010706020507" pitchFamily="18" charset="2"/>
              </a:rPr>
              <a:t>sin</a:t>
            </a:r>
            <a:r>
              <a:rPr lang="en-US" altLang="zh-TW" i="1" dirty="0" err="1">
                <a:latin typeface="Arial" panose="020B0604020202020204" pitchFamily="34" charset="0"/>
                <a:cs typeface="Arial" panose="020B0604020202020204" pitchFamily="34" charset="0"/>
                <a:sym typeface="Symbol" panose="05050102010706020507" pitchFamily="18" charset="2"/>
              </a:rPr>
              <a:t></a:t>
            </a:r>
            <a:r>
              <a:rPr lang="en-US" altLang="zh-TW" baseline="-25000" dirty="0" err="1" smtClean="0">
                <a:solidFill>
                  <a:srgbClr val="3333CC"/>
                </a:solidFill>
                <a:latin typeface="Arial" panose="020B0604020202020204" pitchFamily="34" charset="0"/>
                <a:cs typeface="Arial" panose="020B0604020202020204" pitchFamily="34" charset="0"/>
                <a:sym typeface="Symbol" panose="05050102010706020507" pitchFamily="18" charset="2"/>
              </a:rPr>
              <a:t>a</a:t>
            </a:r>
            <a:r>
              <a:rPr lang="en-US" altLang="zh-TW" dirty="0">
                <a:solidFill>
                  <a:srgbClr val="3333CC"/>
                </a:solidFill>
                <a:latin typeface="Arial" panose="020B0604020202020204" pitchFamily="34" charset="0"/>
                <a:cs typeface="Arial" panose="020B0604020202020204" pitchFamily="34" charset="0"/>
                <a:sym typeface="Symbol" panose="05050102010706020507" pitchFamily="18" charset="2"/>
              </a:rPr>
              <a:t> </a:t>
            </a:r>
            <a:r>
              <a:rPr lang="en-US" altLang="zh-TW" dirty="0" smtClean="0">
                <a:latin typeface="Arial" panose="020B0604020202020204" pitchFamily="34" charset="0"/>
                <a:cs typeface="Arial" panose="020B0604020202020204" pitchFamily="34" charset="0"/>
                <a:sym typeface="Symbol" panose="05050102010706020507" pitchFamily="18" charset="2"/>
              </a:rPr>
              <a:t>=</a:t>
            </a:r>
            <a:endParaRPr lang="en-US" altLang="zh-TW" sz="4800" dirty="0">
              <a:sym typeface="Symbol" panose="05050102010706020507" pitchFamily="18" charset="2"/>
            </a:endParaRPr>
          </a:p>
        </p:txBody>
      </p:sp>
      <p:pic>
        <p:nvPicPr>
          <p:cNvPr id="8" name="Picture 7"/>
          <p:cNvPicPr>
            <a:picLocks noChangeAspect="1"/>
          </p:cNvPicPr>
          <p:nvPr/>
        </p:nvPicPr>
        <p:blipFill>
          <a:blip r:embed="rId3"/>
          <a:stretch>
            <a:fillRect/>
          </a:stretch>
        </p:blipFill>
        <p:spPr>
          <a:xfrm>
            <a:off x="2672080" y="3565525"/>
            <a:ext cx="3124200" cy="3286125"/>
          </a:xfrm>
          <a:prstGeom prst="rect">
            <a:avLst/>
          </a:prstGeom>
        </p:spPr>
      </p:pic>
      <p:cxnSp>
        <p:nvCxnSpPr>
          <p:cNvPr id="42" name="Straight Arrow Connector 41"/>
          <p:cNvCxnSpPr/>
          <p:nvPr/>
        </p:nvCxnSpPr>
        <p:spPr bwMode="auto">
          <a:xfrm flipV="1">
            <a:off x="-1548680" y="3212976"/>
            <a:ext cx="3969020" cy="144016"/>
          </a:xfrm>
          <a:prstGeom prst="straightConnector1">
            <a:avLst/>
          </a:pr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arrow"/>
          </a:ln>
          <a:effectLst/>
        </p:spPr>
      </p:cxnSp>
      <p:sp>
        <p:nvSpPr>
          <p:cNvPr id="3" name="Rectangle 2"/>
          <p:cNvSpPr/>
          <p:nvPr/>
        </p:nvSpPr>
        <p:spPr>
          <a:xfrm>
            <a:off x="3450193" y="2420888"/>
            <a:ext cx="2068195" cy="553085"/>
          </a:xfrm>
          <a:prstGeom prst="rect">
            <a:avLst/>
          </a:prstGeom>
        </p:spPr>
        <p:txBody>
          <a:bodyPr wrap="none">
            <a:spAutoFit/>
          </a:bodyPr>
          <a:lstStyle/>
          <a:p>
            <a:r>
              <a:rPr lang="en-US" altLang="en-US" sz="3000" dirty="0">
                <a:latin typeface="+mn-lt"/>
                <a:cs typeface="+mn-lt"/>
                <a:sym typeface="Symbol" panose="05050102010706020507" pitchFamily="18" charset="2"/>
              </a:rPr>
              <a:t> </a:t>
            </a:r>
            <a:r>
              <a:rPr lang="en-US" altLang="zh-TW" sz="3000" dirty="0">
                <a:latin typeface="+mn-lt"/>
                <a:cs typeface="+mn-lt"/>
                <a:sym typeface="Symbol" panose="05050102010706020507" pitchFamily="18" charset="2"/>
              </a:rPr>
              <a:t>sin 21</a:t>
            </a:r>
            <a:r>
              <a:rPr lang="zh-TW" altLang="en-US" sz="3000" dirty="0">
                <a:latin typeface="+mn-lt"/>
                <a:cs typeface="+mn-lt"/>
                <a:sym typeface="Symbol" panose="05050102010706020507" pitchFamily="18" charset="2"/>
              </a:rPr>
              <a:t></a:t>
            </a:r>
            <a:endParaRPr lang="zh-TW" altLang="en-US" sz="3000" dirty="0">
              <a:latin typeface="+mn-lt"/>
              <a:cs typeface="+mn-lt"/>
              <a:sym typeface="Symbol" panose="05050102010706020507" pitchFamily="18" charset="2"/>
            </a:endParaRPr>
          </a:p>
        </p:txBody>
      </p:sp>
      <p:sp>
        <p:nvSpPr>
          <p:cNvPr id="58" name="Right Arrow 57"/>
          <p:cNvSpPr/>
          <p:nvPr/>
        </p:nvSpPr>
        <p:spPr bwMode="auto">
          <a:xfrm rot="19959343">
            <a:off x="2424490" y="5644126"/>
            <a:ext cx="739682" cy="352686"/>
          </a:xfrm>
          <a:prstGeom prst="rightArrow">
            <a:avLst/>
          </a:prstGeom>
          <a:solidFill>
            <a:srgbClr val="FFFF00"/>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en-GB" sz="3000" b="0" i="0" u="none" strike="noStrike" cap="none" normalizeH="0" baseline="0" smtClean="0">
              <a:ln>
                <a:noFill/>
              </a:ln>
              <a:solidFill>
                <a:schemeClr val="tx1"/>
              </a:solidFill>
              <a:effectLst/>
              <a:cs typeface="+mn-lt"/>
            </a:endParaRPr>
          </a:p>
        </p:txBody>
      </p:sp>
      <p:sp>
        <p:nvSpPr>
          <p:cNvPr id="59" name="Right Arrow 58"/>
          <p:cNvSpPr/>
          <p:nvPr/>
        </p:nvSpPr>
        <p:spPr bwMode="auto">
          <a:xfrm rot="9615045">
            <a:off x="4442556" y="6423919"/>
            <a:ext cx="739682" cy="352686"/>
          </a:xfrm>
          <a:prstGeom prst="rightArrow">
            <a:avLst/>
          </a:prstGeom>
          <a:solidFill>
            <a:srgbClr val="FFFF00"/>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smtClean="0">
              <a:ln>
                <a:noFill/>
              </a:ln>
              <a:solidFill>
                <a:schemeClr val="tx1"/>
              </a:solidFill>
              <a:effectLst/>
              <a:latin typeface="Arial" panose="020B0604020202020204" pitchFamily="34" charset="0"/>
            </a:endParaRPr>
          </a:p>
        </p:txBody>
      </p:sp>
      <p:sp>
        <p:nvSpPr>
          <p:cNvPr id="61" name="Text Box 6"/>
          <p:cNvSpPr txBox="1">
            <a:spLocks noChangeArrowheads="1"/>
          </p:cNvSpPr>
          <p:nvPr/>
        </p:nvSpPr>
        <p:spPr bwMode="auto">
          <a:xfrm>
            <a:off x="-1031167" y="3885335"/>
            <a:ext cx="6683435" cy="583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zh-TW" altLang="zh-TW" dirty="0" smtClean="0">
                <a:sym typeface="Symbol" panose="05050102010706020507" pitchFamily="18" charset="2"/>
              </a:rPr>
              <a:t>	</a:t>
            </a:r>
            <a:r>
              <a:rPr lang="en-US" altLang="zh-TW" dirty="0" smtClean="0">
                <a:sym typeface="Symbol" panose="05050102010706020507" pitchFamily="18" charset="2"/>
              </a:rPr>
              <a:t> </a:t>
            </a:r>
            <a:r>
              <a:rPr lang="en-US" altLang="zh-TW" i="1" dirty="0" smtClean="0">
                <a:latin typeface="Arial" panose="020B0604020202020204" pitchFamily="34" charset="0"/>
                <a:cs typeface="Arial" panose="020B0604020202020204" pitchFamily="34" charset="0"/>
                <a:sym typeface="Symbol" panose="05050102010706020507" pitchFamily="18" charset="2"/>
              </a:rPr>
              <a:t></a:t>
            </a:r>
            <a:r>
              <a:rPr lang="en-US" altLang="zh-TW" baseline="-25000" dirty="0" smtClean="0">
                <a:solidFill>
                  <a:srgbClr val="3333CC"/>
                </a:solidFill>
                <a:latin typeface="Arial" panose="020B0604020202020204" pitchFamily="34" charset="0"/>
                <a:cs typeface="Arial" panose="020B0604020202020204" pitchFamily="34" charset="0"/>
                <a:sym typeface="Symbol" panose="05050102010706020507" pitchFamily="18" charset="2"/>
              </a:rPr>
              <a:t>a</a:t>
            </a:r>
            <a:r>
              <a:rPr lang="en-US" altLang="zh-TW" dirty="0">
                <a:solidFill>
                  <a:srgbClr val="3333CC"/>
                </a:solidFill>
                <a:latin typeface="Arial" panose="020B0604020202020204" pitchFamily="34" charset="0"/>
                <a:cs typeface="Arial" panose="020B0604020202020204" pitchFamily="34" charset="0"/>
                <a:sym typeface="Symbol" panose="05050102010706020507" pitchFamily="18" charset="2"/>
              </a:rPr>
              <a:t> </a:t>
            </a:r>
            <a:r>
              <a:rPr lang="en-US" altLang="zh-TW" dirty="0" smtClean="0">
                <a:latin typeface="Arial" panose="020B0604020202020204" pitchFamily="34" charset="0"/>
                <a:cs typeface="Arial" panose="020B0604020202020204" pitchFamily="34" charset="0"/>
                <a:sym typeface="Symbol" panose="05050102010706020507" pitchFamily="18" charset="2"/>
              </a:rPr>
              <a:t>= 30.11 </a:t>
            </a:r>
            <a:endParaRPr lang="en-US" altLang="zh-TW" sz="4800" dirty="0">
              <a:sym typeface="Symbol" panose="05050102010706020507" pitchFamily="18" charset="2"/>
            </a:endParaRPr>
          </a:p>
        </p:txBody>
      </p:sp>
      <p:sp>
        <p:nvSpPr>
          <p:cNvPr id="62" name="Rectangle 61"/>
          <p:cNvSpPr/>
          <p:nvPr/>
        </p:nvSpPr>
        <p:spPr bwMode="auto">
          <a:xfrm>
            <a:off x="827697" y="3885771"/>
            <a:ext cx="1352164" cy="561256"/>
          </a:xfrm>
          <a:prstGeom prst="rect">
            <a:avLst/>
          </a:prstGeom>
          <a:solidFill>
            <a:schemeClr val="l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en-GB" sz="3000" b="0" i="0" u="none" strike="noStrike" cap="none" normalizeH="0" baseline="0" smtClean="0">
              <a:ln>
                <a:noFill/>
              </a:ln>
              <a:solidFill>
                <a:schemeClr val="tx1"/>
              </a:solidFill>
              <a:effectLst/>
              <a:latin typeface="+mn-lt"/>
              <a:cs typeface="+mn-lt"/>
            </a:endParaRPr>
          </a:p>
        </p:txBody>
      </p:sp>
      <p:sp>
        <p:nvSpPr>
          <p:cNvPr id="57" name="Rectangle 56"/>
          <p:cNvSpPr/>
          <p:nvPr/>
        </p:nvSpPr>
        <p:spPr>
          <a:xfrm>
            <a:off x="1331640" y="3111351"/>
            <a:ext cx="3470275" cy="553085"/>
          </a:xfrm>
          <a:prstGeom prst="rect">
            <a:avLst/>
          </a:prstGeom>
        </p:spPr>
        <p:txBody>
          <a:bodyPr wrap="none">
            <a:spAutoFit/>
          </a:bodyPr>
          <a:lstStyle/>
          <a:p>
            <a:r>
              <a:rPr lang="en-US" altLang="zh-TW" sz="3000" dirty="0">
                <a:latin typeface="+mn-lt"/>
                <a:cs typeface="+mn-lt"/>
                <a:sym typeface="Symbol" panose="05050102010706020507" pitchFamily="18" charset="2"/>
              </a:rPr>
              <a:t>0.50171512936342</a:t>
            </a:r>
            <a:endParaRPr lang="en-US" altLang="zh-TW" sz="3000" dirty="0">
              <a:latin typeface="+mn-lt"/>
              <a:cs typeface="+mn-lt"/>
              <a:sym typeface="Symbol" panose="05050102010706020507" pitchFamily="18" charset="2"/>
            </a:endParaRPr>
          </a:p>
        </p:txBody>
      </p:sp>
      <mc:AlternateContent xmlns:mc="http://schemas.openxmlformats.org/markup-compatibility/2006">
        <mc:Choice xmlns:a14="http://schemas.microsoft.com/office/drawing/2010/main" Requires="a14">
          <p:sp>
            <p:nvSpPr>
              <p:cNvPr id="64" name="Text Box 6"/>
              <p:cNvSpPr txBox="1">
                <a:spLocks noChangeArrowheads="1"/>
              </p:cNvSpPr>
              <p:nvPr/>
            </p:nvSpPr>
            <p:spPr bwMode="auto">
              <a:xfrm>
                <a:off x="-1103323" y="4627141"/>
                <a:ext cx="6683435"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eaLnBrk="1" hangingPunct="1"/>
                <a:r>
                  <a:rPr lang="zh-TW" altLang="zh-TW" dirty="0" smtClean="0">
                    <a:sym typeface="Symbol" panose="05050102010706020507" pitchFamily="18" charset="2"/>
                  </a:rPr>
                  <a:t>	</a:t>
                </a:r>
                <a:r>
                  <a:rPr lang="en-US" altLang="zh-TW" dirty="0" smtClean="0">
                    <a:sym typeface="Symbol" panose="05050102010706020507" pitchFamily="18" charset="2"/>
                  </a:rPr>
                  <a:t> </a:t>
                </a:r>
                <a:r>
                  <a:rPr lang="en-US" altLang="zh-TW" i="1" dirty="0" smtClean="0">
                    <a:latin typeface="Arial" panose="020B0604020202020204" pitchFamily="34" charset="0"/>
                    <a:cs typeface="Arial" panose="020B0604020202020204" pitchFamily="34" charset="0"/>
                    <a:sym typeface="Symbol" panose="05050102010706020507" pitchFamily="18" charset="2"/>
                  </a:rPr>
                  <a:t></a:t>
                </a:r>
                <a:r>
                  <a:rPr lang="en-US" altLang="zh-TW" baseline="-25000" dirty="0" smtClean="0">
                    <a:solidFill>
                      <a:srgbClr val="3333CC"/>
                    </a:solidFill>
                    <a:latin typeface="Arial" panose="020B0604020202020204" pitchFamily="34" charset="0"/>
                    <a:cs typeface="Arial" panose="020B0604020202020204" pitchFamily="34" charset="0"/>
                    <a:sym typeface="Symbol" panose="05050102010706020507" pitchFamily="18" charset="2"/>
                  </a:rPr>
                  <a:t>a</a:t>
                </a:r>
                <a:r>
                  <a:rPr lang="en-US" altLang="zh-TW" dirty="0">
                    <a:solidFill>
                      <a:srgbClr val="3333CC"/>
                    </a:solidFill>
                    <a:latin typeface="Arial" panose="020B0604020202020204" pitchFamily="34" charset="0"/>
                    <a:cs typeface="Arial" panose="020B0604020202020204" pitchFamily="34" charset="0"/>
                    <a:sym typeface="Symbol" panose="05050102010706020507" pitchFamily="18" charset="2"/>
                  </a:rPr>
                  <a:t> </a:t>
                </a:r>
                <a:r>
                  <a:rPr lang="en-US" altLang="zh-TW" dirty="0" smtClean="0">
                    <a:latin typeface="Arial" panose="020B0604020202020204" pitchFamily="34" charset="0"/>
                    <a:cs typeface="Arial" panose="020B0604020202020204" pitchFamily="34" charset="0"/>
                    <a:sym typeface="Symbol" panose="05050102010706020507" pitchFamily="18" charset="2"/>
                  </a:rPr>
                  <a:t>= 30</a:t>
                </a:r>
                <a14:m>
                  <m:oMath xmlns:m="http://schemas.openxmlformats.org/officeDocument/2006/math">
                    <m:r>
                      <m:rPr>
                        <m:nor/>
                      </m:rPr>
                      <a:rPr lang="zh-TW" altLang="en-US" dirty="0">
                        <a:latin typeface="Cambria Math" panose="02040503050406030204" charset="0"/>
                        <a:sym typeface="Symbol" panose="05050102010706020507" pitchFamily="18" charset="2"/>
                      </a:rPr>
                      <m:t></m:t>
                    </m:r>
                  </m:oMath>
                </a14:m>
                <a:r>
                  <a:rPr lang="en-US" altLang="zh-TW" dirty="0" smtClean="0">
                    <a:latin typeface="Arial" panose="020B0604020202020204" pitchFamily="34" charset="0"/>
                    <a:cs typeface="Arial" panose="020B0604020202020204" pitchFamily="34" charset="0"/>
                    <a:sym typeface="Symbol" panose="05050102010706020507" pitchFamily="18" charset="2"/>
                  </a:rPr>
                  <a:t> </a:t>
                </a:r>
                <a:endParaRPr lang="en-US" altLang="zh-TW" sz="4800" dirty="0">
                  <a:sym typeface="Symbol" panose="05050102010706020507" pitchFamily="18" charset="2"/>
                </a:endParaRPr>
              </a:p>
            </p:txBody>
          </p:sp>
        </mc:Choice>
        <mc:Fallback>
          <p:sp>
            <p:nvSpPr>
              <p:cNvPr id="64" name="Text Box 6"/>
              <p:cNvSpPr txBox="1">
                <a:spLocks noRot="1" noChangeAspect="1" noMove="1" noResize="1" noEditPoints="1" noAdjustHandles="1" noChangeArrowheads="1" noChangeShapeType="1" noTextEdit="1"/>
              </p:cNvSpPr>
              <p:nvPr/>
            </p:nvSpPr>
            <p:spPr bwMode="auto">
              <a:xfrm>
                <a:off x="-1103323" y="4627141"/>
                <a:ext cx="6683435" cy="584775"/>
              </a:xfrm>
              <a:prstGeom prst="rect">
                <a:avLst/>
              </a:prstGeom>
              <a:blipFill rotWithShape="1">
                <a:blip r:embed="rId4"/>
                <a:stretch>
                  <a:fillRect l="5" t="-91" r="5" b="-23592"/>
                </a:stretch>
              </a:blip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a:noFill/>
                  </a:rPr>
                  <a:t> </a:t>
                </a:r>
              </a:p>
            </p:txBody>
          </p:sp>
        </mc:Fallback>
      </mc:AlternateContent>
      <p:sp>
        <p:nvSpPr>
          <p:cNvPr id="54" name="Rectangle 53"/>
          <p:cNvSpPr/>
          <p:nvPr/>
        </p:nvSpPr>
        <p:spPr bwMode="auto">
          <a:xfrm>
            <a:off x="1419523" y="3003937"/>
            <a:ext cx="3628400" cy="561256"/>
          </a:xfrm>
          <a:prstGeom prst="rect">
            <a:avLst/>
          </a:prstGeom>
          <a:solidFill>
            <a:schemeClr val="l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en-GB" sz="3000" b="0" i="0" u="none" strike="noStrike" cap="none" normalizeH="0" baseline="0" smtClean="0">
              <a:ln>
                <a:noFill/>
              </a:ln>
              <a:solidFill>
                <a:schemeClr val="tx1"/>
              </a:solidFill>
              <a:effectLst/>
              <a:latin typeface="+mn-lt"/>
              <a:cs typeface="+mn-lt"/>
            </a:endParaRPr>
          </a:p>
        </p:txBody>
      </p:sp>
      <p:pic>
        <p:nvPicPr>
          <p:cNvPr id="2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377684">
            <a:off x="7816133" y="1329475"/>
            <a:ext cx="274637" cy="227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261251">
            <a:off x="6250025" y="2879390"/>
            <a:ext cx="274637" cy="2078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21590" y="-27305"/>
            <a:ext cx="9127490" cy="517525"/>
          </a:xfrm>
        </p:spPr>
        <p:txBody>
          <a:bodyPr/>
          <a:lstStyle/>
          <a:p>
            <a:r>
              <a:rPr lang="en-US" altLang="en-GB" dirty="0" smtClean="0">
                <a:effectLst>
                  <a:outerShdw blurRad="38100" dist="38100" dir="2700000" algn="tl">
                    <a:srgbClr val="000000">
                      <a:alpha val="43137"/>
                    </a:srgbClr>
                  </a:outerShdw>
                </a:effectLst>
              </a:rPr>
              <a:t>Past-Paper Question</a:t>
            </a:r>
            <a:endParaRPr lang="en-US" altLang="en-GB" dirty="0">
              <a:effectLst>
                <a:outerShdw blurRad="38100" dist="38100" dir="2700000" algn="tl">
                  <a:srgbClr val="000000">
                    <a:alpha val="43137"/>
                  </a:srgbClr>
                </a:outerShdw>
              </a:effectLst>
            </a:endParaRPr>
          </a:p>
        </p:txBody>
      </p:sp>
      <p:pic>
        <p:nvPicPr>
          <p:cNvPr id="11" name="Picture 10"/>
          <p:cNvPicPr>
            <a:picLocks noChangeAspect="1"/>
          </p:cNvPicPr>
          <p:nvPr/>
        </p:nvPicPr>
        <p:blipFill>
          <a:blip r:embed="rId6"/>
          <a:stretch>
            <a:fillRect/>
          </a:stretch>
        </p:blipFill>
        <p:spPr>
          <a:xfrm>
            <a:off x="2672080" y="3565525"/>
            <a:ext cx="3124200" cy="3286125"/>
          </a:xfrm>
          <a:prstGeom prst="rect">
            <a:avLst/>
          </a:prstGeom>
        </p:spPr>
      </p:pic>
      <p:pic>
        <p:nvPicPr>
          <p:cNvPr id="10" name="Picture 9"/>
          <p:cNvPicPr>
            <a:picLocks noChangeAspect="1"/>
          </p:cNvPicPr>
          <p:nvPr/>
        </p:nvPicPr>
        <p:blipFill>
          <a:blip r:embed="rId7"/>
          <a:stretch>
            <a:fillRect/>
          </a:stretch>
        </p:blipFill>
        <p:spPr>
          <a:xfrm>
            <a:off x="2672080" y="3565525"/>
            <a:ext cx="3124200" cy="3286125"/>
          </a:xfrm>
          <a:prstGeom prst="rect">
            <a:avLst/>
          </a:prstGeom>
        </p:spPr>
      </p:pic>
      <p:pic>
        <p:nvPicPr>
          <p:cNvPr id="9" name="Picture 8"/>
          <p:cNvPicPr>
            <a:picLocks noChangeAspect="1"/>
          </p:cNvPicPr>
          <p:nvPr/>
        </p:nvPicPr>
        <p:blipFill>
          <a:blip r:embed="rId8"/>
          <a:stretch>
            <a:fillRect/>
          </a:stretch>
        </p:blipFill>
        <p:spPr>
          <a:xfrm>
            <a:off x="2672080" y="3565525"/>
            <a:ext cx="3124200" cy="32861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500"/>
                                        <p:tgtEl>
                                          <p:spTgt spid="3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500"/>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fade">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fade">
                                      <p:cBhvr>
                                        <p:cTn id="61" dur="500"/>
                                        <p:tgtEl>
                                          <p:spTgt spid="3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0" nodeType="clickEffect">
                                  <p:stCondLst>
                                    <p:cond delay="0"/>
                                  </p:stCondLst>
                                  <p:childTnLst>
                                    <p:animEffect transition="out" filter="fade">
                                      <p:cBhvr>
                                        <p:cTn id="65" dur="500"/>
                                        <p:tgtEl>
                                          <p:spTgt spid="54"/>
                                        </p:tgtEl>
                                      </p:cBhvr>
                                    </p:animEffect>
                                    <p:set>
                                      <p:cBhvr>
                                        <p:cTn id="66" dur="1" fill="hold">
                                          <p:stCondLst>
                                            <p:cond delay="499"/>
                                          </p:stCondLst>
                                        </p:cTn>
                                        <p:tgtEl>
                                          <p:spTgt spid="54"/>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58"/>
                                        </p:tgtEl>
                                        <p:attrNameLst>
                                          <p:attrName>style.visibility</p:attrName>
                                        </p:attrNameLst>
                                      </p:cBhvr>
                                      <p:to>
                                        <p:strVal val="visible"/>
                                      </p:to>
                                    </p:set>
                                    <p:animEffect transition="in" filter="fade">
                                      <p:cBhvr>
                                        <p:cTn id="75" dur="500"/>
                                        <p:tgtEl>
                                          <p:spTgt spid="5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59"/>
                                        </p:tgtEl>
                                        <p:attrNameLst>
                                          <p:attrName>style.visibility</p:attrName>
                                        </p:attrNameLst>
                                      </p:cBhvr>
                                      <p:to>
                                        <p:strVal val="visible"/>
                                      </p:to>
                                    </p:set>
                                    <p:animEffect transition="in" filter="fade">
                                      <p:cBhvr>
                                        <p:cTn id="80" dur="500"/>
                                        <p:tgtEl>
                                          <p:spTgt spid="59"/>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1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9"/>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61"/>
                                        </p:tgtEl>
                                        <p:attrNameLst>
                                          <p:attrName>style.visibility</p:attrName>
                                        </p:attrNameLst>
                                      </p:cBhvr>
                                      <p:to>
                                        <p:strVal val="visible"/>
                                      </p:to>
                                    </p:set>
                                    <p:animEffect transition="in" filter="fade">
                                      <p:cBhvr>
                                        <p:cTn id="93" dur="500"/>
                                        <p:tgtEl>
                                          <p:spTgt spid="61"/>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xit" presetSubtype="0" fill="hold" grpId="0" nodeType="clickEffect">
                                  <p:stCondLst>
                                    <p:cond delay="0"/>
                                  </p:stCondLst>
                                  <p:childTnLst>
                                    <p:animEffect transition="out" filter="fade">
                                      <p:cBhvr>
                                        <p:cTn id="97" dur="500"/>
                                        <p:tgtEl>
                                          <p:spTgt spid="62"/>
                                        </p:tgtEl>
                                      </p:cBhvr>
                                    </p:animEffect>
                                    <p:set>
                                      <p:cBhvr>
                                        <p:cTn id="98" dur="1" fill="hold">
                                          <p:stCondLst>
                                            <p:cond delay="499"/>
                                          </p:stCondLst>
                                        </p:cTn>
                                        <p:tgtEl>
                                          <p:spTgt spid="62"/>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64"/>
                                        </p:tgtEl>
                                        <p:attrNameLst>
                                          <p:attrName>style.visibility</p:attrName>
                                        </p:attrNameLst>
                                      </p:cBhvr>
                                      <p:to>
                                        <p:strVal val="visible"/>
                                      </p:to>
                                    </p:set>
                                    <p:animEffect transition="in" filter="fade">
                                      <p:cBhvr>
                                        <p:cTn id="103"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P spid="28" grpId="0" bldLvl="0" animBg="1"/>
      <p:bldP spid="30" grpId="0"/>
      <p:bldP spid="31" grpId="0"/>
      <p:bldP spid="33" grpId="0" bldLvl="0" animBg="1"/>
      <p:bldP spid="34" grpId="0"/>
      <p:bldP spid="35" grpId="0"/>
      <p:bldP spid="36" grpId="0"/>
      <p:bldP spid="39" grpId="0" bldLvl="0" animBg="1"/>
      <p:bldP spid="3" grpId="0"/>
      <p:bldP spid="58" grpId="0" bldLvl="0" animBg="1"/>
      <p:bldP spid="59" grpId="0" bldLvl="0" animBg="1"/>
      <p:bldP spid="61" grpId="0" bldLvl="0" animBg="1"/>
      <p:bldP spid="62" grpId="0" bldLvl="0" animBg="1"/>
      <p:bldP spid="54" grpId="0" bldLvl="0" animBg="1"/>
      <p:bldP spid="64" grpId="0" bldLvl="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GB" dirty="0">
                <a:effectLst>
                  <a:outerShdw blurRad="38100" dist="38100" dir="2700000" algn="tl">
                    <a:srgbClr val="000000">
                      <a:alpha val="43137"/>
                    </a:srgbClr>
                  </a:outerShdw>
                </a:effectLst>
              </a:rPr>
              <a:t>Past Paper Question 2</a:t>
            </a:r>
            <a:endParaRPr lang="en-US" altLang="en-GB" dirty="0">
              <a:effectLst>
                <a:outerShdw blurRad="38100" dist="38100" dir="2700000" algn="tl">
                  <a:srgbClr val="000000">
                    <a:alpha val="43137"/>
                  </a:srgbClr>
                </a:outerShdw>
              </a:effectLst>
            </a:endParaRPr>
          </a:p>
        </p:txBody>
      </p:sp>
      <p:pic>
        <p:nvPicPr>
          <p:cNvPr id="3075"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03400" y="1823864"/>
            <a:ext cx="7504284" cy="465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1971675" y="1139825"/>
            <a:ext cx="3521075" cy="3016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 name="Rectangle 2"/>
          <p:cNvSpPr/>
          <p:nvPr/>
        </p:nvSpPr>
        <p:spPr>
          <a:xfrm>
            <a:off x="6992476" y="1607840"/>
            <a:ext cx="816610" cy="58356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30°</a:t>
            </a:r>
            <a:endParaRPr lang="en-US" sz="3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cxnSp>
        <p:nvCxnSpPr>
          <p:cNvPr id="5" name="Straight Arrow Connector 4"/>
          <p:cNvCxnSpPr/>
          <p:nvPr/>
        </p:nvCxnSpPr>
        <p:spPr bwMode="auto">
          <a:xfrm flipH="1">
            <a:off x="6876008" y="1900227"/>
            <a:ext cx="1008112" cy="787733"/>
          </a:xfrm>
          <a:prstGeom prst="straightConnector1">
            <a:avLst/>
          </a:pr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arrow"/>
          </a:ln>
          <a:effectLst/>
        </p:spPr>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291023">
            <a:off x="7664301" y="876467"/>
            <a:ext cx="274637" cy="227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261251">
            <a:off x="6098193" y="2426382"/>
            <a:ext cx="274637" cy="2078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353646">
            <a:off x="4137776" y="3589233"/>
            <a:ext cx="274637" cy="3202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527180" y="4801151"/>
            <a:ext cx="274637" cy="2567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5"/>
          <p:cNvSpPr txBox="1"/>
          <p:nvPr/>
        </p:nvSpPr>
        <p:spPr>
          <a:xfrm>
            <a:off x="137160" y="704850"/>
            <a:ext cx="6856730" cy="460375"/>
          </a:xfrm>
          <a:prstGeom prst="rect">
            <a:avLst/>
          </a:prstGeom>
          <a:noFill/>
        </p:spPr>
        <p:txBody>
          <a:bodyPr wrap="none" rtlCol="0" anchor="t">
            <a:spAutoFit/>
          </a:bodyPr>
          <a:p>
            <a:r>
              <a:rPr lang="en-GB" sz="2400"/>
              <a:t>Q2) Calculate the refractive index of block two (2)</a:t>
            </a:r>
            <a:endParaRPr lang="en-GB" sz="2400"/>
          </a:p>
        </p:txBody>
      </p:sp>
      <p:sp>
        <p:nvSpPr>
          <p:cNvPr id="23" name="Rectangle 23"/>
          <p:cNvSpPr>
            <a:spLocks noChangeArrowheads="1"/>
          </p:cNvSpPr>
          <p:nvPr/>
        </p:nvSpPr>
        <p:spPr bwMode="auto">
          <a:xfrm>
            <a:off x="971830" y="2166149"/>
            <a:ext cx="3330575" cy="521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en-US" altLang="zh-TW" sz="2800" i="1" dirty="0" err="1" smtClean="0">
                <a:latin typeface="Calibri" panose="020F0502020204030204" charset="0"/>
                <a:cs typeface="Calibri" panose="020F0502020204030204" charset="0"/>
              </a:rPr>
              <a:t>n</a:t>
            </a:r>
            <a:r>
              <a:rPr lang="en-US" altLang="zh-TW" sz="2800" baseline="-25000" dirty="0" err="1">
                <a:solidFill>
                  <a:srgbClr val="0000CC"/>
                </a:solidFill>
                <a:latin typeface="Calibri" panose="020F0502020204030204" charset="0"/>
                <a:cs typeface="Calibri" panose="020F0502020204030204" charset="0"/>
              </a:rPr>
              <a:t>a</a:t>
            </a:r>
            <a:r>
              <a:rPr lang="en-US" altLang="zh-TW" sz="2800" dirty="0" smtClean="0">
                <a:latin typeface="Calibri" panose="020F0502020204030204" charset="0"/>
                <a:cs typeface="Calibri" panose="020F0502020204030204" charset="0"/>
              </a:rPr>
              <a:t> </a:t>
            </a:r>
            <a:r>
              <a:rPr lang="en-US" altLang="zh-TW" sz="2800" dirty="0">
                <a:latin typeface="Calibri" panose="020F0502020204030204" charset="0"/>
                <a:cs typeface="Calibri" panose="020F0502020204030204" charset="0"/>
              </a:rPr>
              <a:t>sin </a:t>
            </a:r>
            <a:r>
              <a:rPr lang="en-US" altLang="zh-TW" sz="2800" i="1" dirty="0" smtClean="0">
                <a:latin typeface="Calibri" panose="020F0502020204030204" charset="0"/>
                <a:cs typeface="Calibri" panose="020F0502020204030204" charset="0"/>
                <a:sym typeface="Symbol" panose="05050102010706020507" pitchFamily="18" charset="2"/>
              </a:rPr>
              <a:t></a:t>
            </a:r>
            <a:r>
              <a:rPr lang="en-US" altLang="zh-TW" sz="2800" baseline="-25000" dirty="0">
                <a:solidFill>
                  <a:srgbClr val="0000CC"/>
                </a:solidFill>
                <a:latin typeface="Calibri" panose="020F0502020204030204" charset="0"/>
                <a:cs typeface="Calibri" panose="020F0502020204030204" charset="0"/>
                <a:sym typeface="Symbol" panose="05050102010706020507" pitchFamily="18" charset="2"/>
              </a:rPr>
              <a:t>a</a:t>
            </a:r>
            <a:r>
              <a:rPr lang="en-US" altLang="zh-TW" sz="2800" baseline="-25000" dirty="0" smtClean="0">
                <a:solidFill>
                  <a:srgbClr val="0000CC"/>
                </a:solidFill>
                <a:latin typeface="Calibri" panose="020F0502020204030204" charset="0"/>
                <a:cs typeface="Calibri" panose="020F0502020204030204" charset="0"/>
                <a:sym typeface="Symbol" panose="05050102010706020507" pitchFamily="18" charset="2"/>
              </a:rPr>
              <a:t>   </a:t>
            </a:r>
            <a:r>
              <a:rPr lang="en-US" altLang="zh-TW" sz="2800" dirty="0" smtClean="0">
                <a:latin typeface="Calibri" panose="020F0502020204030204" charset="0"/>
                <a:cs typeface="Calibri" panose="020F0502020204030204" charset="0"/>
                <a:sym typeface="Symbol" panose="05050102010706020507" pitchFamily="18" charset="2"/>
              </a:rPr>
              <a:t>=  </a:t>
            </a:r>
            <a:r>
              <a:rPr lang="en-US" altLang="zh-TW" sz="2800" i="1" dirty="0" err="1" smtClean="0">
                <a:latin typeface="Calibri" panose="020F0502020204030204" charset="0"/>
                <a:cs typeface="Calibri" panose="020F0502020204030204" charset="0"/>
                <a:sym typeface="Symbol" panose="05050102010706020507" pitchFamily="18" charset="2"/>
              </a:rPr>
              <a:t>n</a:t>
            </a:r>
            <a:r>
              <a:rPr lang="en-US" altLang="zh-TW" sz="2800" baseline="-25000" dirty="0" err="1">
                <a:solidFill>
                  <a:srgbClr val="FF0000"/>
                </a:solidFill>
                <a:latin typeface="Calibri" panose="020F0502020204030204" charset="0"/>
                <a:cs typeface="Calibri" panose="020F0502020204030204" charset="0"/>
                <a:sym typeface="Symbol" panose="05050102010706020507" pitchFamily="18" charset="2"/>
              </a:rPr>
              <a:t>g</a:t>
            </a:r>
            <a:r>
              <a:rPr lang="en-US" altLang="zh-TW" sz="2800" dirty="0" smtClean="0">
                <a:latin typeface="Calibri" panose="020F0502020204030204" charset="0"/>
                <a:cs typeface="Calibri" panose="020F0502020204030204" charset="0"/>
                <a:sym typeface="Symbol" panose="05050102010706020507" pitchFamily="18" charset="2"/>
              </a:rPr>
              <a:t> </a:t>
            </a:r>
            <a:r>
              <a:rPr lang="en-US" altLang="zh-TW" sz="2800" dirty="0">
                <a:latin typeface="Calibri" panose="020F0502020204030204" charset="0"/>
                <a:cs typeface="Calibri" panose="020F0502020204030204" charset="0"/>
                <a:sym typeface="Symbol" panose="05050102010706020507" pitchFamily="18" charset="2"/>
              </a:rPr>
              <a:t>sin </a:t>
            </a:r>
            <a:r>
              <a:rPr lang="en-US" altLang="zh-TW" sz="2800" i="1" dirty="0" smtClean="0">
                <a:latin typeface="Calibri" panose="020F0502020204030204" charset="0"/>
                <a:cs typeface="Calibri" panose="020F0502020204030204" charset="0"/>
                <a:sym typeface="Symbol" panose="05050102010706020507" pitchFamily="18" charset="2"/>
              </a:rPr>
              <a:t></a:t>
            </a:r>
            <a:r>
              <a:rPr lang="en-US" altLang="zh-TW" sz="2800" baseline="-25000" dirty="0" smtClean="0">
                <a:solidFill>
                  <a:srgbClr val="FF0000"/>
                </a:solidFill>
                <a:latin typeface="Calibri" panose="020F0502020204030204" charset="0"/>
                <a:cs typeface="Calibri" panose="020F0502020204030204" charset="0"/>
                <a:sym typeface="Symbol" panose="05050102010706020507" pitchFamily="18" charset="2"/>
              </a:rPr>
              <a:t>g</a:t>
            </a:r>
            <a:endParaRPr lang="zh-TW" altLang="en-US" sz="2800" baseline="-25000" dirty="0">
              <a:solidFill>
                <a:srgbClr val="FF0000"/>
              </a:solidFill>
              <a:latin typeface="Calibri" panose="020F0502020204030204" charset="0"/>
              <a:cs typeface="Calibri" panose="020F0502020204030204" charset="0"/>
              <a:sym typeface="Symbol" panose="05050102010706020507" pitchFamily="18" charset="2"/>
            </a:endParaRPr>
          </a:p>
        </p:txBody>
      </p:sp>
      <p:sp>
        <p:nvSpPr>
          <p:cNvPr id="28" name="TextBox 27"/>
          <p:cNvSpPr txBox="1">
            <a:spLocks noRot="1" noChangeAspect="1" noMove="1" noResize="1" noEditPoints="1" noAdjustHandles="1" noChangeArrowheads="1" noChangeShapeType="1" noTextEdit="1"/>
          </p:cNvSpPr>
          <p:nvPr/>
        </p:nvSpPr>
        <p:spPr>
          <a:xfrm>
            <a:off x="776784" y="1323854"/>
            <a:ext cx="3888432" cy="573427"/>
          </a:xfrm>
          <a:prstGeom prst="rect">
            <a:avLst/>
          </a:prstGeom>
          <a:blipFill rotWithShape="1">
            <a:blip r:embed="rId3"/>
            <a:stretch>
              <a:fillRect/>
            </a:stretch>
          </a:blipFill>
        </p:spPr>
        <p:txBody>
          <a:bodyPr/>
          <a:lstStyle/>
          <a:p>
            <a:r>
              <a:rPr lang="en-GB" sz="2800">
                <a:noFill/>
                <a:latin typeface="Calibri" panose="020F0502020204030204" charset="0"/>
                <a:cs typeface="Calibri" panose="020F0502020204030204" charset="0"/>
              </a:rPr>
              <a:t> </a:t>
            </a:r>
            <a:endParaRPr lang="en-GB" sz="2800">
              <a:noFill/>
              <a:latin typeface="Calibri" panose="020F0502020204030204" charset="0"/>
              <a:cs typeface="Calibri" panose="020F0502020204030204" charset="0"/>
            </a:endParaRPr>
          </a:p>
        </p:txBody>
      </p:sp>
      <p:sp>
        <p:nvSpPr>
          <p:cNvPr id="30" name="Rectangle 29"/>
          <p:cNvSpPr/>
          <p:nvPr/>
        </p:nvSpPr>
        <p:spPr>
          <a:xfrm rot="16200000">
            <a:off x="-1006417" y="1819721"/>
            <a:ext cx="2346325" cy="52197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800" b="1" cap="none" spc="50" dirty="0" smtClean="0">
                <a:ln w="11430"/>
                <a:solidFill>
                  <a:srgbClr val="3333CC"/>
                </a:solidFill>
                <a:effectLst>
                  <a:outerShdw blurRad="76200" dist="50800" dir="5400000" algn="tl" rotWithShape="0">
                    <a:srgbClr val="000000">
                      <a:alpha val="65000"/>
                    </a:srgbClr>
                  </a:outerShdw>
                </a:effectLst>
                <a:latin typeface="Calibri" panose="020F0502020204030204" charset="0"/>
                <a:cs typeface="Calibri" panose="020F0502020204030204" charset="0"/>
              </a:rPr>
              <a:t>Left hand side</a:t>
            </a:r>
            <a:endParaRPr lang="en-US" sz="2800" b="1" cap="none" spc="50" dirty="0" smtClean="0">
              <a:ln w="11430"/>
              <a:solidFill>
                <a:srgbClr val="3333CC"/>
              </a:solidFill>
              <a:effectLst>
                <a:outerShdw blurRad="76200" dist="50800" dir="5400000" algn="tl" rotWithShape="0">
                  <a:srgbClr val="000000">
                    <a:alpha val="65000"/>
                  </a:srgbClr>
                </a:outerShdw>
              </a:effectLst>
              <a:latin typeface="Calibri" panose="020F0502020204030204" charset="0"/>
              <a:cs typeface="Calibri" panose="020F0502020204030204" charset="0"/>
            </a:endParaRPr>
          </a:p>
        </p:txBody>
      </p:sp>
      <p:sp>
        <p:nvSpPr>
          <p:cNvPr id="31" name="Rectangle 30"/>
          <p:cNvSpPr/>
          <p:nvPr/>
        </p:nvSpPr>
        <p:spPr>
          <a:xfrm rot="5400000">
            <a:off x="3938782" y="2001871"/>
            <a:ext cx="2558415" cy="52197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800" b="1" cap="none" spc="50" dirty="0" smtClean="0">
                <a:ln w="11430"/>
                <a:solidFill>
                  <a:srgbClr val="FF0000"/>
                </a:solidFill>
                <a:effectLst>
                  <a:outerShdw blurRad="76200" dist="50800" dir="5400000" algn="tl" rotWithShape="0">
                    <a:srgbClr val="000000">
                      <a:alpha val="65000"/>
                    </a:srgbClr>
                  </a:outerShdw>
                </a:effectLst>
                <a:latin typeface="Calibri" panose="020F0502020204030204" charset="0"/>
                <a:cs typeface="Calibri" panose="020F0502020204030204" charset="0"/>
              </a:rPr>
              <a:t>Right hand side</a:t>
            </a:r>
            <a:endParaRPr lang="en-US" sz="2800" b="1" cap="none" spc="50" dirty="0" smtClean="0">
              <a:ln w="11430"/>
              <a:solidFill>
                <a:srgbClr val="FF0000"/>
              </a:solidFill>
              <a:effectLst>
                <a:outerShdw blurRad="76200" dist="50800" dir="5400000" algn="tl" rotWithShape="0">
                  <a:srgbClr val="000000">
                    <a:alpha val="65000"/>
                  </a:srgbClr>
                </a:outerShdw>
              </a:effectLst>
              <a:latin typeface="Calibri" panose="020F0502020204030204" charset="0"/>
              <a:cs typeface="Calibri" panose="020F0502020204030204" charset="0"/>
            </a:endParaRPr>
          </a:p>
        </p:txBody>
      </p:sp>
      <p:sp>
        <p:nvSpPr>
          <p:cNvPr id="33" name="Text Box 5"/>
          <p:cNvSpPr txBox="1">
            <a:spLocks noChangeArrowheads="1"/>
          </p:cNvSpPr>
          <p:nvPr/>
        </p:nvSpPr>
        <p:spPr bwMode="auto">
          <a:xfrm>
            <a:off x="272728" y="2977401"/>
            <a:ext cx="813435" cy="521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sz="3200">
                <a:solidFill>
                  <a:schemeClr val="tx1"/>
                </a:solidFill>
                <a:latin typeface="Tahoma" panose="020B0604030504040204" pitchFamily="34" charset="0"/>
                <a:ea typeface="新細明體" panose="02020500000000000000" pitchFamily="18" charset="-120"/>
              </a:defRPr>
            </a:lvl1pPr>
            <a:lvl2pPr marL="742950" indent="-285750" eaLnBrk="0" hangingPunct="0">
              <a:defRPr sz="3200">
                <a:solidFill>
                  <a:schemeClr val="tx1"/>
                </a:solidFill>
                <a:latin typeface="Tahoma" panose="020B0604030504040204" pitchFamily="34" charset="0"/>
                <a:ea typeface="新細明體" panose="02020500000000000000" pitchFamily="18" charset="-120"/>
              </a:defRPr>
            </a:lvl2pPr>
            <a:lvl3pPr marL="1143000" indent="-228600" eaLnBrk="0" hangingPunct="0">
              <a:defRPr sz="3200">
                <a:solidFill>
                  <a:schemeClr val="tx1"/>
                </a:solidFill>
                <a:latin typeface="Tahoma" panose="020B0604030504040204" pitchFamily="34" charset="0"/>
                <a:ea typeface="新細明體" panose="02020500000000000000" pitchFamily="18" charset="-120"/>
              </a:defRPr>
            </a:lvl3pPr>
            <a:lvl4pPr marL="1600200" indent="-228600" eaLnBrk="0" hangingPunct="0">
              <a:defRPr sz="3200">
                <a:solidFill>
                  <a:schemeClr val="tx1"/>
                </a:solidFill>
                <a:latin typeface="Tahoma" panose="020B0604030504040204" pitchFamily="34" charset="0"/>
                <a:ea typeface="新細明體" panose="02020500000000000000" pitchFamily="18" charset="-120"/>
              </a:defRPr>
            </a:lvl4pPr>
            <a:lvl5pPr marL="2057400" indent="-228600" eaLnBrk="0" hangingPunct="0">
              <a:defRPr sz="3200">
                <a:solidFill>
                  <a:schemeClr val="tx1"/>
                </a:solidFill>
                <a:latin typeface="Tahoma" panose="020B0604030504040204" pitchFamily="34" charset="0"/>
                <a:ea typeface="新細明體" panose="02020500000000000000" pitchFamily="18" charset="-120"/>
              </a:defRPr>
            </a:lvl5pPr>
            <a:lvl6pPr marL="25146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6pPr>
            <a:lvl7pPr marL="29718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7pPr>
            <a:lvl8pPr marL="34290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8pPr>
            <a:lvl9pPr marL="3886200" indent="-228600" algn="ctr" eaLnBrk="0" fontAlgn="base" hangingPunct="0">
              <a:spcBef>
                <a:spcPct val="0"/>
              </a:spcBef>
              <a:spcAft>
                <a:spcPct val="0"/>
              </a:spcAft>
              <a:defRPr sz="3200">
                <a:solidFill>
                  <a:schemeClr val="tx1"/>
                </a:solidFill>
                <a:latin typeface="Tahoma" panose="020B0604030504040204" pitchFamily="34" charset="0"/>
                <a:ea typeface="新細明體" panose="02020500000000000000" pitchFamily="18" charset="-120"/>
              </a:defRPr>
            </a:lvl9pPr>
          </a:lstStyle>
          <a:p>
            <a:pPr algn="l" eaLnBrk="1" hangingPunct="1"/>
            <a:r>
              <a:rPr lang="zh-TW" altLang="zh-TW" sz="2800" dirty="0" smtClean="0">
                <a:latin typeface="Calibri" panose="020F0502020204030204" charset="0"/>
                <a:cs typeface="Calibri" panose="020F0502020204030204" charset="0"/>
                <a:sym typeface="Symbol" panose="05050102010706020507" pitchFamily="18" charset="2"/>
              </a:rPr>
              <a:t>1.</a:t>
            </a:r>
            <a:r>
              <a:rPr lang="en-GB" altLang="zh-TW" sz="2800" dirty="0">
                <a:latin typeface="Calibri" panose="020F0502020204030204" charset="0"/>
                <a:cs typeface="Calibri" panose="020F0502020204030204" charset="0"/>
                <a:sym typeface="Symbol" panose="05050102010706020507" pitchFamily="18" charset="2"/>
              </a:rPr>
              <a:t>0</a:t>
            </a:r>
            <a:r>
              <a:rPr lang="en-GB" altLang="zh-TW" sz="2800" dirty="0" smtClean="0">
                <a:latin typeface="Calibri" panose="020F0502020204030204" charset="0"/>
                <a:cs typeface="Calibri" panose="020F0502020204030204" charset="0"/>
                <a:sym typeface="Symbol" panose="05050102010706020507" pitchFamily="18" charset="2"/>
              </a:rPr>
              <a:t>0</a:t>
            </a:r>
            <a:endParaRPr lang="en-US" altLang="zh-TW" sz="2800" dirty="0">
              <a:latin typeface="Calibri" panose="020F0502020204030204" charset="0"/>
              <a:cs typeface="Calibri" panose="020F0502020204030204" charset="0"/>
              <a:sym typeface="Symbol" panose="05050102010706020507" pitchFamily="18" charset="2"/>
            </a:endParaRPr>
          </a:p>
        </p:txBody>
      </p:sp>
      <p:sp>
        <p:nvSpPr>
          <p:cNvPr id="34" name="Rectangle 33"/>
          <p:cNvSpPr/>
          <p:nvPr/>
        </p:nvSpPr>
        <p:spPr>
          <a:xfrm>
            <a:off x="1013891" y="2914926"/>
            <a:ext cx="1492250" cy="521970"/>
          </a:xfrm>
          <a:prstGeom prst="rect">
            <a:avLst/>
          </a:prstGeom>
        </p:spPr>
        <p:txBody>
          <a:bodyPr wrap="none">
            <a:spAutoFit/>
          </a:bodyPr>
          <a:lstStyle/>
          <a:p>
            <a:r>
              <a:rPr lang="zh-TW" altLang="zh-TW" sz="2800" dirty="0" smtClean="0">
                <a:latin typeface="Calibri" panose="020F0502020204030204" charset="0"/>
                <a:cs typeface="Calibri" panose="020F0502020204030204" charset="0"/>
                <a:sym typeface="Symbol" panose="05050102010706020507" pitchFamily="18" charset="2"/>
              </a:rPr>
              <a:t> </a:t>
            </a:r>
            <a:r>
              <a:rPr lang="en-US" altLang="zh-TW" sz="2800" dirty="0" smtClean="0">
                <a:latin typeface="Calibri" panose="020F0502020204030204" charset="0"/>
                <a:cs typeface="Calibri" panose="020F0502020204030204" charset="0"/>
                <a:sym typeface="Symbol" panose="05050102010706020507" pitchFamily="18" charset="2"/>
              </a:rPr>
              <a:t>Sin 90</a:t>
            </a:r>
            <a:endParaRPr lang="en-US" altLang="zh-TW" sz="2800" dirty="0">
              <a:solidFill>
                <a:srgbClr val="3333CC"/>
              </a:solidFill>
              <a:latin typeface="Calibri" panose="020F0502020204030204" charset="0"/>
              <a:cs typeface="Calibri" panose="020F0502020204030204" charset="0"/>
              <a:sym typeface="Symbol" panose="05050102010706020507" pitchFamily="18" charset="2"/>
            </a:endParaRPr>
          </a:p>
        </p:txBody>
      </p:sp>
      <p:sp>
        <p:nvSpPr>
          <p:cNvPr id="35" name="Rectangle 34"/>
          <p:cNvSpPr/>
          <p:nvPr/>
        </p:nvSpPr>
        <p:spPr>
          <a:xfrm>
            <a:off x="2948510" y="2833385"/>
            <a:ext cx="474345" cy="521970"/>
          </a:xfrm>
          <a:prstGeom prst="rect">
            <a:avLst/>
          </a:prstGeom>
        </p:spPr>
        <p:txBody>
          <a:bodyPr wrap="none">
            <a:spAutoFit/>
          </a:bodyPr>
          <a:lstStyle/>
          <a:p>
            <a:r>
              <a:rPr lang="en-US" altLang="zh-TW" sz="2800" i="1" dirty="0" err="1">
                <a:latin typeface="Calibri" panose="020F0502020204030204" charset="0"/>
                <a:cs typeface="Calibri" panose="020F0502020204030204" charset="0"/>
                <a:sym typeface="Symbol" panose="05050102010706020507" pitchFamily="18" charset="2"/>
              </a:rPr>
              <a:t>n</a:t>
            </a:r>
            <a:r>
              <a:rPr lang="en-US" altLang="zh-TW" sz="2800" baseline="-25000" dirty="0" err="1">
                <a:solidFill>
                  <a:srgbClr val="FF0000"/>
                </a:solidFill>
                <a:latin typeface="Calibri" panose="020F0502020204030204" charset="0"/>
                <a:cs typeface="Calibri" panose="020F0502020204030204" charset="0"/>
                <a:sym typeface="Symbol" panose="05050102010706020507" pitchFamily="18" charset="2"/>
              </a:rPr>
              <a:t>g</a:t>
            </a:r>
            <a:endParaRPr lang="en-US" altLang="zh-TW" sz="2800" dirty="0">
              <a:latin typeface="Calibri" panose="020F0502020204030204" charset="0"/>
              <a:cs typeface="Calibri" panose="020F0502020204030204" charset="0"/>
              <a:sym typeface="Symbol" panose="05050102010706020507" pitchFamily="18" charset="2"/>
            </a:endParaRPr>
          </a:p>
        </p:txBody>
      </p:sp>
      <p:sp>
        <p:nvSpPr>
          <p:cNvPr id="36" name="Rectangle 35"/>
          <p:cNvSpPr/>
          <p:nvPr/>
        </p:nvSpPr>
        <p:spPr>
          <a:xfrm>
            <a:off x="2333729" y="2905396"/>
            <a:ext cx="440690" cy="521970"/>
          </a:xfrm>
          <a:prstGeom prst="rect">
            <a:avLst/>
          </a:prstGeom>
        </p:spPr>
        <p:txBody>
          <a:bodyPr wrap="none">
            <a:spAutoFit/>
          </a:bodyPr>
          <a:lstStyle/>
          <a:p>
            <a:r>
              <a:rPr lang="en-US" altLang="zh-TW" sz="2800" dirty="0" smtClean="0">
                <a:latin typeface="Calibri" panose="020F0502020204030204" charset="0"/>
                <a:cs typeface="Calibri" panose="020F0502020204030204" charset="0"/>
                <a:sym typeface="Symbol" panose="05050102010706020507" pitchFamily="18" charset="2"/>
              </a:rPr>
              <a:t> =</a:t>
            </a:r>
            <a:endParaRPr lang="en-GB" sz="2800" dirty="0">
              <a:latin typeface="Calibri" panose="020F0502020204030204" charset="0"/>
              <a:cs typeface="Calibri" panose="020F0502020204030204" charset="0"/>
            </a:endParaRPr>
          </a:p>
        </p:txBody>
      </p:sp>
      <p:sp>
        <p:nvSpPr>
          <p:cNvPr id="7" name="Rectangle 6"/>
          <p:cNvSpPr/>
          <p:nvPr/>
        </p:nvSpPr>
        <p:spPr>
          <a:xfrm>
            <a:off x="3399393" y="2905393"/>
            <a:ext cx="1823720" cy="521970"/>
          </a:xfrm>
          <a:prstGeom prst="rect">
            <a:avLst/>
          </a:prstGeom>
        </p:spPr>
        <p:txBody>
          <a:bodyPr wrap="none">
            <a:spAutoFit/>
          </a:bodyPr>
          <a:lstStyle/>
          <a:p>
            <a:r>
              <a:rPr lang="en-US" altLang="zh-TW" sz="2800" dirty="0">
                <a:latin typeface="Calibri" panose="020F0502020204030204" charset="0"/>
                <a:cs typeface="Calibri" panose="020F0502020204030204" charset="0"/>
                <a:sym typeface="Symbol" panose="05050102010706020507" pitchFamily="18" charset="2"/>
              </a:rPr>
              <a:t> sin </a:t>
            </a:r>
            <a:r>
              <a:rPr lang="en-US" altLang="zh-TW" sz="2800" dirty="0" smtClean="0">
                <a:latin typeface="Calibri" panose="020F0502020204030204" charset="0"/>
                <a:cs typeface="Calibri" panose="020F0502020204030204" charset="0"/>
                <a:sym typeface="Symbol" panose="05050102010706020507" pitchFamily="18" charset="2"/>
              </a:rPr>
              <a:t>39</a:t>
            </a:r>
            <a:r>
              <a:rPr lang="zh-TW" altLang="en-US" sz="2800" dirty="0" smtClean="0">
                <a:latin typeface="Calibri" panose="020F0502020204030204" charset="0"/>
                <a:cs typeface="Calibri" panose="020F0502020204030204" charset="0"/>
                <a:sym typeface="Symbol" panose="05050102010706020507" pitchFamily="18" charset="2"/>
              </a:rPr>
              <a:t></a:t>
            </a:r>
            <a:endParaRPr lang="en-US" altLang="zh-TW" sz="2800" dirty="0">
              <a:latin typeface="Calibri" panose="020F0502020204030204" charset="0"/>
              <a:cs typeface="Calibri" panose="020F0502020204030204" charset="0"/>
              <a:sym typeface="Symbol" panose="05050102010706020507" pitchFamily="18" charset="2"/>
            </a:endParaRPr>
          </a:p>
        </p:txBody>
      </p:sp>
      <p:sp>
        <p:nvSpPr>
          <p:cNvPr id="8" name="Rectangle 7"/>
          <p:cNvSpPr/>
          <p:nvPr/>
        </p:nvSpPr>
        <p:spPr>
          <a:xfrm>
            <a:off x="215600" y="3957057"/>
            <a:ext cx="1595120" cy="1383665"/>
          </a:xfrm>
          <a:prstGeom prst="rect">
            <a:avLst/>
          </a:prstGeom>
        </p:spPr>
        <p:txBody>
          <a:bodyPr wrap="none">
            <a:spAutoFit/>
          </a:bodyPr>
          <a:lstStyle/>
          <a:p>
            <a:r>
              <a:rPr lang="en-US" altLang="zh-TW" sz="2800" i="1" dirty="0" err="1">
                <a:latin typeface="Calibri" panose="020F0502020204030204" charset="0"/>
                <a:cs typeface="Calibri" panose="020F0502020204030204" charset="0"/>
                <a:sym typeface="Symbol" panose="05050102010706020507" pitchFamily="18" charset="2"/>
              </a:rPr>
              <a:t>n</a:t>
            </a:r>
            <a:r>
              <a:rPr lang="en-US" altLang="zh-TW" sz="2800" baseline="-25000" dirty="0" err="1">
                <a:solidFill>
                  <a:srgbClr val="FF0000"/>
                </a:solidFill>
                <a:latin typeface="Calibri" panose="020F0502020204030204" charset="0"/>
                <a:cs typeface="Calibri" panose="020F0502020204030204" charset="0"/>
                <a:sym typeface="Symbol" panose="05050102010706020507" pitchFamily="18" charset="2"/>
              </a:rPr>
              <a:t>g</a:t>
            </a:r>
            <a:r>
              <a:rPr lang="en-US" altLang="zh-TW" sz="2800" baseline="-25000" dirty="0">
                <a:solidFill>
                  <a:srgbClr val="FF0000"/>
                </a:solidFill>
                <a:latin typeface="Calibri" panose="020F0502020204030204" charset="0"/>
                <a:cs typeface="Calibri" panose="020F0502020204030204" charset="0"/>
                <a:sym typeface="Symbol" panose="05050102010706020507" pitchFamily="18" charset="2"/>
              </a:rPr>
              <a:t> </a:t>
            </a:r>
            <a:r>
              <a:rPr lang="en-US" altLang="zh-TW" sz="2800" dirty="0" smtClean="0">
                <a:latin typeface="Calibri" panose="020F0502020204030204" charset="0"/>
                <a:cs typeface="Calibri" panose="020F0502020204030204" charset="0"/>
                <a:sym typeface="Symbol" panose="05050102010706020507" pitchFamily="18" charset="2"/>
              </a:rPr>
              <a:t>= 1.589</a:t>
            </a:r>
            <a:endParaRPr lang="en-US" altLang="zh-TW" sz="2800" dirty="0" smtClean="0">
              <a:latin typeface="Calibri" panose="020F0502020204030204" charset="0"/>
              <a:cs typeface="Calibri" panose="020F0502020204030204" charset="0"/>
              <a:sym typeface="Symbol" panose="05050102010706020507" pitchFamily="18" charset="2"/>
            </a:endParaRPr>
          </a:p>
          <a:p>
            <a:endParaRPr lang="en-US" altLang="zh-TW" sz="2800" dirty="0">
              <a:latin typeface="Calibri" panose="020F0502020204030204" charset="0"/>
              <a:cs typeface="Calibri" panose="020F0502020204030204" charset="0"/>
              <a:sym typeface="Symbol" panose="05050102010706020507" pitchFamily="18" charset="2"/>
            </a:endParaRPr>
          </a:p>
          <a:p>
            <a:r>
              <a:rPr lang="en-US" altLang="zh-TW" sz="2800" dirty="0" smtClean="0">
                <a:latin typeface="Calibri" panose="020F0502020204030204" charset="0"/>
                <a:cs typeface="Calibri" panose="020F0502020204030204" charset="0"/>
                <a:sym typeface="Symbol" panose="05050102010706020507" pitchFamily="18" charset="2"/>
              </a:rPr>
              <a:t> </a:t>
            </a:r>
            <a:endParaRPr lang="en-GB" sz="2800" dirty="0">
              <a:latin typeface="Calibri" panose="020F0502020204030204" charset="0"/>
              <a:cs typeface="Calibri" panose="020F0502020204030204" charset="0"/>
            </a:endParaRPr>
          </a:p>
        </p:txBody>
      </p:sp>
      <p:sp>
        <p:nvSpPr>
          <p:cNvPr id="37" name="Rectangle 36"/>
          <p:cNvSpPr/>
          <p:nvPr/>
        </p:nvSpPr>
        <p:spPr>
          <a:xfrm>
            <a:off x="-78551" y="4804310"/>
            <a:ext cx="2399030" cy="1383665"/>
          </a:xfrm>
          <a:prstGeom prst="rect">
            <a:avLst/>
          </a:prstGeom>
        </p:spPr>
        <p:txBody>
          <a:bodyPr wrap="none">
            <a:spAutoFit/>
          </a:bodyPr>
          <a:lstStyle/>
          <a:p>
            <a:r>
              <a:rPr lang="en-US" altLang="zh-TW" sz="2800" i="1" dirty="0" err="1">
                <a:latin typeface="Calibri" panose="020F0502020204030204" charset="0"/>
                <a:cs typeface="Calibri" panose="020F0502020204030204" charset="0"/>
                <a:sym typeface="Symbol" panose="05050102010706020507" pitchFamily="18" charset="2"/>
              </a:rPr>
              <a:t>n</a:t>
            </a:r>
            <a:r>
              <a:rPr lang="en-US" altLang="zh-TW" sz="2800" baseline="-25000" dirty="0" err="1">
                <a:solidFill>
                  <a:srgbClr val="FF0000"/>
                </a:solidFill>
                <a:latin typeface="Calibri" panose="020F0502020204030204" charset="0"/>
                <a:cs typeface="Calibri" panose="020F0502020204030204" charset="0"/>
                <a:sym typeface="Symbol" panose="05050102010706020507" pitchFamily="18" charset="2"/>
              </a:rPr>
              <a:t>g</a:t>
            </a:r>
            <a:r>
              <a:rPr lang="en-US" altLang="zh-TW" sz="2800" baseline="-25000" dirty="0">
                <a:solidFill>
                  <a:srgbClr val="FF0000"/>
                </a:solidFill>
                <a:latin typeface="Calibri" panose="020F0502020204030204" charset="0"/>
                <a:cs typeface="Calibri" panose="020F0502020204030204" charset="0"/>
                <a:sym typeface="Symbol" panose="05050102010706020507" pitchFamily="18" charset="2"/>
              </a:rPr>
              <a:t> </a:t>
            </a:r>
            <a:r>
              <a:rPr lang="en-US" altLang="zh-TW" sz="2800" dirty="0" smtClean="0">
                <a:latin typeface="Calibri" panose="020F0502020204030204" charset="0"/>
                <a:cs typeface="Calibri" panose="020F0502020204030204" charset="0"/>
                <a:sym typeface="Symbol" panose="05050102010706020507" pitchFamily="18" charset="2"/>
              </a:rPr>
              <a:t>= 1.59 </a:t>
            </a:r>
            <a:r>
              <a:rPr lang="en-US" altLang="zh-TW" sz="2800" dirty="0" smtClean="0">
                <a:solidFill>
                  <a:srgbClr val="FFC000"/>
                </a:solidFill>
                <a:effectLst>
                  <a:outerShdw blurRad="38100" dist="38100" dir="2700000" algn="tl">
                    <a:srgbClr val="000000">
                      <a:alpha val="43137"/>
                    </a:srgbClr>
                  </a:outerShdw>
                </a:effectLst>
                <a:latin typeface="Calibri" panose="020F0502020204030204" charset="0"/>
                <a:cs typeface="Calibri" panose="020F0502020204030204" charset="0"/>
                <a:sym typeface="Symbol" panose="05050102010706020507" pitchFamily="18" charset="2"/>
              </a:rPr>
              <a:t>(3 </a:t>
            </a:r>
            <a:r>
              <a:rPr lang="en-US" altLang="zh-TW" sz="2800" dirty="0" err="1" smtClean="0">
                <a:solidFill>
                  <a:srgbClr val="FFC000"/>
                </a:solidFill>
                <a:effectLst>
                  <a:outerShdw blurRad="38100" dist="38100" dir="2700000" algn="tl">
                    <a:srgbClr val="000000">
                      <a:alpha val="43137"/>
                    </a:srgbClr>
                  </a:outerShdw>
                </a:effectLst>
                <a:latin typeface="Calibri" panose="020F0502020204030204" charset="0"/>
                <a:cs typeface="Calibri" panose="020F0502020204030204" charset="0"/>
                <a:sym typeface="Symbol" panose="05050102010706020507" pitchFamily="18" charset="2"/>
              </a:rPr>
              <a:t>s.f.</a:t>
            </a:r>
            <a:r>
              <a:rPr lang="en-US" altLang="zh-TW" sz="2800" dirty="0" smtClean="0">
                <a:solidFill>
                  <a:srgbClr val="FFC000"/>
                </a:solidFill>
                <a:effectLst>
                  <a:outerShdw blurRad="38100" dist="38100" dir="2700000" algn="tl">
                    <a:srgbClr val="000000">
                      <a:alpha val="43137"/>
                    </a:srgbClr>
                  </a:outerShdw>
                </a:effectLst>
                <a:latin typeface="Calibri" panose="020F0502020204030204" charset="0"/>
                <a:cs typeface="Calibri" panose="020F0502020204030204" charset="0"/>
                <a:sym typeface="Symbol" panose="05050102010706020507" pitchFamily="18" charset="2"/>
              </a:rPr>
              <a:t>)</a:t>
            </a:r>
            <a:endParaRPr lang="en-US" altLang="zh-TW" sz="2800" dirty="0" smtClean="0">
              <a:solidFill>
                <a:srgbClr val="FFC000"/>
              </a:solidFill>
              <a:effectLst>
                <a:outerShdw blurRad="38100" dist="38100" dir="2700000" algn="tl">
                  <a:srgbClr val="000000">
                    <a:alpha val="43137"/>
                  </a:srgbClr>
                </a:outerShdw>
              </a:effectLst>
              <a:latin typeface="Calibri" panose="020F0502020204030204" charset="0"/>
              <a:cs typeface="Calibri" panose="020F0502020204030204" charset="0"/>
              <a:sym typeface="Symbol" panose="05050102010706020507" pitchFamily="18" charset="2"/>
            </a:endParaRPr>
          </a:p>
          <a:p>
            <a:endParaRPr lang="en-US" altLang="zh-TW" sz="2800" dirty="0">
              <a:latin typeface="Calibri" panose="020F0502020204030204" charset="0"/>
              <a:cs typeface="Calibri" panose="020F0502020204030204" charset="0"/>
              <a:sym typeface="Symbol" panose="05050102010706020507" pitchFamily="18" charset="2"/>
            </a:endParaRPr>
          </a:p>
          <a:p>
            <a:r>
              <a:rPr lang="en-US" altLang="zh-TW" sz="2800" dirty="0" smtClean="0">
                <a:latin typeface="Calibri" panose="020F0502020204030204" charset="0"/>
                <a:cs typeface="Calibri" panose="020F0502020204030204" charset="0"/>
                <a:sym typeface="Symbol" panose="05050102010706020507" pitchFamily="18" charset="2"/>
              </a:rPr>
              <a:t> </a:t>
            </a:r>
            <a:endParaRPr lang="en-GB" sz="2800" dirty="0">
              <a:latin typeface="Calibri" panose="020F0502020204030204" charset="0"/>
              <a:cs typeface="Calibri" panose="020F0502020204030204" charset="0"/>
            </a:endParaRPr>
          </a:p>
        </p:txBody>
      </p:sp>
      <p:sp>
        <p:nvSpPr>
          <p:cNvPr id="9" name="Rectangle 8"/>
          <p:cNvSpPr/>
          <p:nvPr/>
        </p:nvSpPr>
        <p:spPr>
          <a:xfrm>
            <a:off x="627861" y="5553427"/>
            <a:ext cx="1161415" cy="52197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anose="020F0502020204030204" charset="0"/>
                <a:cs typeface="Calibri" panose="020F0502020204030204" charset="0"/>
              </a:rPr>
              <a:t>Units?</a:t>
            </a:r>
            <a:endParaRPr lang="en-U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anose="020F0502020204030204" charset="0"/>
              <a:cs typeface="Calibri" panose="020F0502020204030204" charset="0"/>
            </a:endParaRPr>
          </a:p>
        </p:txBody>
      </p:sp>
      <p:pic>
        <p:nvPicPr>
          <p:cNvPr id="4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759781" y="5075471"/>
            <a:ext cx="274637" cy="2567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ounded Rectangle 11"/>
          <p:cNvSpPr/>
          <p:nvPr/>
        </p:nvSpPr>
        <p:spPr bwMode="auto">
          <a:xfrm>
            <a:off x="19424" y="5496807"/>
            <a:ext cx="2403224" cy="98053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GB" sz="2800" b="0" i="0" u="none" strike="noStrike" cap="none" normalizeH="0" baseline="0" dirty="0" smtClean="0">
                <a:ln>
                  <a:noFill/>
                </a:ln>
                <a:solidFill>
                  <a:schemeClr val="tx1"/>
                </a:solidFill>
                <a:effectLst/>
                <a:latin typeface="Calibri" panose="020F0502020204030204" charset="0"/>
                <a:cs typeface="Calibri" panose="020F0502020204030204" charset="0"/>
              </a:rPr>
              <a:t>No units </a:t>
            </a:r>
            <a:endParaRPr kumimoji="0" lang="en-GB" sz="2800" b="0" i="0" u="none" strike="noStrike" cap="none" normalizeH="0" baseline="0" dirty="0" smtClean="0">
              <a:ln>
                <a:noFill/>
              </a:ln>
              <a:solidFill>
                <a:schemeClr val="tx1"/>
              </a:solidFill>
              <a:effectLst/>
              <a:latin typeface="Calibri" panose="020F0502020204030204" charset="0"/>
              <a:cs typeface="Calibri" panose="020F0502020204030204" charset="0"/>
            </a:endParaRPr>
          </a:p>
          <a:p>
            <a:pPr marL="0" marR="0" indent="0" algn="ctr" defTabSz="914400" rtl="0" eaLnBrk="1" fontAlgn="base" latinLnBrk="0" hangingPunct="1">
              <a:lnSpc>
                <a:spcPct val="100000"/>
              </a:lnSpc>
              <a:spcBef>
                <a:spcPct val="0"/>
              </a:spcBef>
              <a:spcAft>
                <a:spcPct val="0"/>
              </a:spcAft>
              <a:buClrTx/>
              <a:buSzTx/>
              <a:buFontTx/>
              <a:buNone/>
            </a:pPr>
            <a:r>
              <a:rPr lang="en-GB" sz="2800" dirty="0" smtClean="0">
                <a:solidFill>
                  <a:schemeClr val="tx1"/>
                </a:solidFill>
                <a:latin typeface="Calibri" panose="020F0502020204030204" charset="0"/>
                <a:cs typeface="Calibri" panose="020F0502020204030204" charset="0"/>
              </a:rPr>
              <a:t>It’s just a ratio!</a:t>
            </a:r>
            <a:endParaRPr kumimoji="0" lang="en-GB" sz="2800" b="0" i="0" u="none" strike="noStrike" cap="none" normalizeH="0" baseline="0" dirty="0" smtClean="0">
              <a:ln>
                <a:noFill/>
              </a:ln>
              <a:solidFill>
                <a:schemeClr val="tx1"/>
              </a:solidFill>
              <a:effectLst/>
              <a:latin typeface="Calibri" panose="020F0502020204030204" charset="0"/>
              <a:cs typeface="Calibri" panose="020F0502020204030204" charset="0"/>
            </a:endParaRPr>
          </a:p>
        </p:txBody>
      </p:sp>
      <p:cxnSp>
        <p:nvCxnSpPr>
          <p:cNvPr id="10" name="Straight Connector 9"/>
          <p:cNvCxnSpPr/>
          <p:nvPr/>
        </p:nvCxnSpPr>
        <p:spPr bwMode="auto">
          <a:xfrm>
            <a:off x="2948127" y="5702518"/>
            <a:ext cx="0" cy="793608"/>
          </a:xfrm>
          <a:prstGeom prst="line">
            <a:avLst/>
          </a:prstGeom>
          <a:ln w="31750">
            <a:solidFill>
              <a:srgbClr val="000066"/>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500"/>
                                        <p:tgtEl>
                                          <p:spTgt spid="3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fade">
                                      <p:cBhvr>
                                        <p:cTn id="63" dur="500"/>
                                        <p:tgtEl>
                                          <p:spTgt spid="35"/>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fade">
                                      <p:cBhvr>
                                        <p:cTn id="68" dur="500"/>
                                        <p:tgtEl>
                                          <p:spTgt spid="7"/>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37"/>
                                        </p:tgtEl>
                                        <p:attrNameLst>
                                          <p:attrName>style.visibility</p:attrName>
                                        </p:attrNameLst>
                                      </p:cBhvr>
                                      <p:to>
                                        <p:strVal val="visible"/>
                                      </p:to>
                                    </p:set>
                                    <p:animEffect transition="in" filter="fade">
                                      <p:cBhvr>
                                        <p:cTn id="78" dur="500"/>
                                        <p:tgtEl>
                                          <p:spTgt spid="37"/>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9"/>
                                        </p:tgtEl>
                                        <p:attrNameLst>
                                          <p:attrName>style.visibility</p:attrName>
                                        </p:attrNameLst>
                                      </p:cBhvr>
                                      <p:to>
                                        <p:strVal val="visible"/>
                                      </p:to>
                                    </p:set>
                                    <p:animEffect transition="in" filter="fade">
                                      <p:cBhvr>
                                        <p:cTn id="83" dur="500"/>
                                        <p:tgtEl>
                                          <p:spTgt spid="9"/>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12"/>
                                        </p:tgtEl>
                                        <p:attrNameLst>
                                          <p:attrName>style.visibility</p:attrName>
                                        </p:attrNameLst>
                                      </p:cBhvr>
                                      <p:to>
                                        <p:strVal val="visible"/>
                                      </p:to>
                                    </p:set>
                                    <p:animEffect transition="in" filter="fade">
                                      <p:cBhvr>
                                        <p:cTn id="8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P spid="28" grpId="0" bldLvl="0" animBg="1"/>
      <p:bldP spid="30" grpId="0"/>
      <p:bldP spid="31" grpId="0"/>
      <p:bldP spid="33" grpId="0" bldLvl="0" animBg="1"/>
      <p:bldP spid="34" grpId="0"/>
      <p:bldP spid="35" grpId="0"/>
      <p:bldP spid="36" grpId="0"/>
      <p:bldP spid="7" grpId="0"/>
      <p:bldP spid="8" grpId="0"/>
      <p:bldP spid="37" grpId="0"/>
      <p:bldP spid="9" grpId="0"/>
      <p:bldP spid="12" grpId="0" bldLvl="0" animBg="1"/>
      <p:bldP spid="11"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87810" name="Rectangle 2"/>
          <p:cNvSpPr>
            <a:spLocks noGrp="1" noChangeArrowheads="1"/>
          </p:cNvSpPr>
          <p:nvPr>
            <p:ph type="title"/>
          </p:nvPr>
        </p:nvSpPr>
        <p:spPr/>
        <p:txBody>
          <a:bodyPr vert="horz" wrap="square" lIns="91440" tIns="45720" rIns="91440" bIns="45720" numCol="1" anchor="ctr" anchorCtr="0" compatLnSpc="1"/>
          <a:lstStyle/>
          <a:p>
            <a:pPr marL="0" marR="0" lvl="0" indent="0" algn="ctr" defTabSz="914400" rtl="0" eaLnBrk="0" fontAlgn="base" latinLnBrk="0" hangingPunct="0">
              <a:lnSpc>
                <a:spcPct val="85000"/>
              </a:lnSpc>
              <a:spcBef>
                <a:spcPct val="0"/>
              </a:spcBef>
              <a:spcAft>
                <a:spcPct val="0"/>
              </a:spcAft>
              <a:buClrTx/>
              <a:buSzTx/>
              <a:buFontTx/>
              <a:buNone/>
              <a:defRPr/>
            </a:pPr>
            <a:r>
              <a:rPr kumimoji="1" lang="en-US" sz="4200" i="0" u="none" strike="noStrike" kern="0" cap="none" spc="0" normalizeH="0" baseline="0" noProof="0" smtClean="0">
                <a:ln>
                  <a:noFill/>
                </a:ln>
                <a:solidFill>
                  <a:schemeClr val="bg1"/>
                </a:solidFill>
                <a:effectLst/>
                <a:uLnTx/>
                <a:uFillTx/>
                <a:latin typeface="Calibri" panose="020F0502020204030204" charset="0"/>
                <a:ea typeface="+mj-ea"/>
                <a:cs typeface="Calibri" panose="020F0502020204030204" charset="0"/>
              </a:rPr>
              <a:t>Snell’s Law and Refractive Index</a:t>
            </a:r>
            <a:endParaRPr kumimoji="1" lang="en-US" sz="4200" i="0" u="none" strike="noStrike" kern="0" cap="none" spc="0" normalizeH="0" baseline="0" noProof="0" smtClean="0">
              <a:ln>
                <a:noFill/>
              </a:ln>
              <a:solidFill>
                <a:schemeClr val="bg1"/>
              </a:solidFill>
              <a:effectLst/>
              <a:uLnTx/>
              <a:uFillTx/>
              <a:latin typeface="Calibri" panose="020F0502020204030204" charset="0"/>
              <a:ea typeface="+mj-ea"/>
              <a:cs typeface="Calibri" panose="020F0502020204030204" charset="0"/>
            </a:endParaRPr>
          </a:p>
        </p:txBody>
      </p:sp>
      <p:sp>
        <p:nvSpPr>
          <p:cNvPr id="887811" name="Text Box 3"/>
          <p:cNvSpPr txBox="1">
            <a:spLocks noChangeArrowheads="1"/>
          </p:cNvSpPr>
          <p:nvPr/>
        </p:nvSpPr>
        <p:spPr bwMode="auto">
          <a:xfrm>
            <a:off x="647700" y="892175"/>
            <a:ext cx="7848600" cy="82994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R="0" defTabSz="914400">
              <a:spcBef>
                <a:spcPct val="50000"/>
              </a:spcBef>
              <a:buClrTx/>
              <a:buSzTx/>
              <a:buFontTx/>
              <a:buNone/>
              <a:defRPr/>
            </a:pPr>
            <a:r>
              <a:rPr kumimoji="1" lang="en-US" sz="2400" kern="1200" cap="none" spc="0" normalizeH="0" baseline="0" noProof="0">
                <a:effectLst/>
                <a:latin typeface="Calibri" panose="020F0502020204030204" charset="0"/>
                <a:ea typeface="+mn-ea"/>
                <a:cs typeface="Calibri" panose="020F0502020204030204" charset="0"/>
              </a:rPr>
              <a:t>Another form of Snell’s law can be derived from the definition of the index of refraction:</a:t>
            </a:r>
            <a:endParaRPr kumimoji="1" lang="en-US" sz="2400" kern="1200" cap="none" spc="0" normalizeH="0" baseline="0" noProof="0">
              <a:effectLst/>
              <a:latin typeface="Calibri" panose="020F0502020204030204" charset="0"/>
              <a:ea typeface="+mn-ea"/>
              <a:cs typeface="Calibri" panose="020F0502020204030204" charset="0"/>
            </a:endParaRPr>
          </a:p>
        </p:txBody>
      </p:sp>
      <p:graphicFrame>
        <p:nvGraphicFramePr>
          <p:cNvPr id="887825" name="Object 17"/>
          <p:cNvGraphicFramePr>
            <a:graphicFrameLocks noChangeAspect="1"/>
          </p:cNvGraphicFramePr>
          <p:nvPr/>
        </p:nvGraphicFramePr>
        <p:xfrm>
          <a:off x="5398135" y="5334000"/>
          <a:ext cx="2665413" cy="1133475"/>
        </p:xfrm>
        <a:graphic>
          <a:graphicData uri="http://schemas.openxmlformats.org/presentationml/2006/ole">
            <mc:AlternateContent xmlns:mc="http://schemas.openxmlformats.org/markup-compatibility/2006">
              <mc:Choice xmlns:v="urn:schemas-microsoft-com:vml" Requires="v">
                <p:oleObj spid="_x0000_s3085" name="" r:id="rId1" imgW="1016000" imgH="431800" progId="Equation.DSMT4">
                  <p:embed/>
                </p:oleObj>
              </mc:Choice>
              <mc:Fallback>
                <p:oleObj name="" r:id="rId1" imgW="1016000" imgH="431800" progId="Equation.DSMT4">
                  <p:embed/>
                  <p:pic>
                    <p:nvPicPr>
                      <p:cNvPr id="0" name="Picture 3084"/>
                      <p:cNvPicPr/>
                      <p:nvPr/>
                    </p:nvPicPr>
                    <p:blipFill>
                      <a:blip r:embed="rId2"/>
                      <a:stretch>
                        <a:fillRect/>
                      </a:stretch>
                    </p:blipFill>
                    <p:spPr>
                      <a:xfrm>
                        <a:off x="5398135" y="5334000"/>
                        <a:ext cx="2665413" cy="1133475"/>
                      </a:xfrm>
                      <a:prstGeom prst="rect">
                        <a:avLst/>
                      </a:prstGeom>
                      <a:solidFill>
                        <a:srgbClr val="FFFFCC"/>
                      </a:solidFill>
                      <a:ln w="38100" cap="flat" cmpd="sng">
                        <a:solidFill>
                          <a:srgbClr val="000000"/>
                        </a:solidFill>
                        <a:prstDash val="solid"/>
                        <a:miter/>
                        <a:headEnd type="none" w="med" len="med"/>
                        <a:tailEnd type="none" w="med" len="med"/>
                      </a:ln>
                      <a:effectLst>
                        <a:outerShdw dist="107763" dir="2699999" algn="ctr" rotWithShape="0">
                          <a:schemeClr val="bg2"/>
                        </a:outerShdw>
                      </a:effectLst>
                    </p:spPr>
                  </p:pic>
                </p:oleObj>
              </mc:Fallback>
            </mc:AlternateContent>
          </a:graphicData>
        </a:graphic>
      </p:graphicFrame>
      <p:sp>
        <p:nvSpPr>
          <p:cNvPr id="887826" name="Text Box 18"/>
          <p:cNvSpPr txBox="1">
            <a:spLocks noChangeArrowheads="1"/>
          </p:cNvSpPr>
          <p:nvPr/>
        </p:nvSpPr>
        <p:spPr bwMode="auto">
          <a:xfrm>
            <a:off x="20955" y="5670550"/>
            <a:ext cx="5084445" cy="46037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R="0" algn="ctr" defTabSz="914400">
              <a:spcBef>
                <a:spcPct val="50000"/>
              </a:spcBef>
              <a:buClrTx/>
              <a:buSzTx/>
              <a:buFontTx/>
              <a:buNone/>
              <a:defRPr/>
            </a:pPr>
            <a:r>
              <a:rPr kumimoji="1" lang="en-US" sz="2400" kern="1200" cap="none" spc="0" normalizeH="0" baseline="0" noProof="0">
                <a:effectLst/>
                <a:latin typeface="Calibri" panose="020F0502020204030204" charset="0"/>
                <a:ea typeface="+mn-ea"/>
                <a:cs typeface="Calibri" panose="020F0502020204030204" charset="0"/>
              </a:rPr>
              <a:t>Snell’s law for velocities and indices:</a:t>
            </a:r>
            <a:endParaRPr kumimoji="1" lang="en-US" sz="2400" kern="1200" cap="none" spc="0" normalizeH="0" baseline="0" noProof="0">
              <a:effectLst/>
              <a:latin typeface="Calibri" panose="020F0502020204030204" charset="0"/>
              <a:ea typeface="+mn-ea"/>
              <a:cs typeface="Calibri" panose="020F0502020204030204" charset="0"/>
            </a:endParaRPr>
          </a:p>
        </p:txBody>
      </p:sp>
      <p:grpSp>
        <p:nvGrpSpPr>
          <p:cNvPr id="887829" name="Group 21"/>
          <p:cNvGrpSpPr/>
          <p:nvPr/>
        </p:nvGrpSpPr>
        <p:grpSpPr>
          <a:xfrm>
            <a:off x="762000" y="2362200"/>
            <a:ext cx="3352800" cy="2743200"/>
            <a:chOff x="480" y="1488"/>
            <a:chExt cx="2112" cy="1728"/>
          </a:xfrm>
        </p:grpSpPr>
        <p:sp>
          <p:nvSpPr>
            <p:cNvPr id="13321" name="Text Box 12"/>
            <p:cNvSpPr txBox="1"/>
            <p:nvPr/>
          </p:nvSpPr>
          <p:spPr>
            <a:xfrm>
              <a:off x="1056" y="1536"/>
              <a:ext cx="1536" cy="327"/>
            </a:xfrm>
            <a:prstGeom prst="rect">
              <a:avLst/>
            </a:prstGeom>
            <a:noFill/>
            <a:ln w="38100">
              <a:noFill/>
            </a:ln>
          </p:spPr>
          <p:txBody>
            <a:bodyPr>
              <a:spAutoFit/>
            </a:bodyPr>
            <a:lstStyle>
              <a:lvl1pPr marL="342900" indent="-342900" algn="l" rtl="0" eaLnBrk="0" fontAlgn="base" hangingPunct="0">
                <a:spcBef>
                  <a:spcPct val="60000"/>
                </a:spcBef>
                <a:spcAft>
                  <a:spcPct val="0"/>
                </a:spcAft>
                <a:buClr>
                  <a:schemeClr val="tx1"/>
                </a:buClr>
                <a:buChar char="•"/>
                <a:defRPr kumimoji="1" sz="3000">
                  <a:solidFill>
                    <a:schemeClr val="tx1"/>
                  </a:solidFill>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a:solidFill>
                    <a:schemeClr val="tx1"/>
                  </a:solidFill>
                  <a:effectLst/>
                  <a:latin typeface="+mn-lt"/>
                </a:defRPr>
              </a:lvl2pPr>
              <a:lvl3pPr marL="1143000" indent="-228600" algn="l" rtl="0" eaLnBrk="0" fontAlgn="base" hangingPunct="0">
                <a:lnSpc>
                  <a:spcPct val="95000"/>
                </a:lnSpc>
                <a:spcBef>
                  <a:spcPct val="35000"/>
                </a:spcBef>
                <a:spcAft>
                  <a:spcPct val="0"/>
                </a:spcAft>
                <a:buChar char="•"/>
                <a:defRPr kumimoji="1" sz="2400">
                  <a:solidFill>
                    <a:schemeClr val="tx1"/>
                  </a:solidFill>
                  <a:effectLst/>
                  <a:latin typeface="+mn-lt"/>
                </a:defRPr>
              </a:lvl3pPr>
              <a:lvl4pPr marL="1600200" indent="-228600" algn="l" rtl="0" eaLnBrk="0" fontAlgn="base" hangingPunct="0">
                <a:lnSpc>
                  <a:spcPct val="75000"/>
                </a:lnSpc>
                <a:spcBef>
                  <a:spcPct val="30000"/>
                </a:spcBef>
                <a:spcAft>
                  <a:spcPct val="0"/>
                </a:spcAft>
                <a:buChar char="–"/>
                <a:defRPr kumimoji="1" sz="2000">
                  <a:solidFill>
                    <a:schemeClr val="tx1"/>
                  </a:solidFill>
                  <a:effectLst/>
                  <a:latin typeface="+mn-lt"/>
                </a:defRPr>
              </a:lvl4pPr>
              <a:lvl5pPr marL="2057400" indent="-228600" algn="l" rtl="0" eaLnBrk="0" fontAlgn="base" hangingPunct="0">
                <a:lnSpc>
                  <a:spcPct val="75000"/>
                </a:lnSpc>
                <a:spcBef>
                  <a:spcPct val="30000"/>
                </a:spcBef>
                <a:spcAft>
                  <a:spcPct val="0"/>
                </a:spcAft>
                <a:buChar char="»"/>
                <a:defRPr kumimoji="1">
                  <a:solidFill>
                    <a:schemeClr val="tx1"/>
                  </a:solidFill>
                  <a:effectLst/>
                  <a:latin typeface="+mn-lt"/>
                </a:defRPr>
              </a:lvl5pPr>
            </a:lstStyle>
            <a:p>
              <a:pPr marL="0" lvl="0" indent="0" algn="ctr">
                <a:spcBef>
                  <a:spcPct val="50000"/>
                </a:spcBef>
                <a:buClrTx/>
                <a:buNone/>
              </a:pPr>
              <a:r>
                <a:rPr lang="en-US" altLang="en-US" sz="2800" dirty="0">
                  <a:solidFill>
                    <a:srgbClr val="000000"/>
                  </a:solidFill>
                  <a:latin typeface="Calibri" panose="020F0502020204030204" charset="0"/>
                  <a:cs typeface="Calibri" panose="020F0502020204030204" charset="0"/>
                </a:rPr>
                <a:t>Medium 1</a:t>
              </a:r>
              <a:endParaRPr lang="en-US" altLang="en-US" sz="2800" dirty="0">
                <a:solidFill>
                  <a:srgbClr val="000000"/>
                </a:solidFill>
                <a:latin typeface="Calibri" panose="020F0502020204030204" charset="0"/>
                <a:cs typeface="Calibri" panose="020F0502020204030204" charset="0"/>
              </a:endParaRPr>
            </a:p>
          </p:txBody>
        </p:sp>
        <p:sp>
          <p:nvSpPr>
            <p:cNvPr id="887813" name="Rectangle 5"/>
            <p:cNvSpPr>
              <a:spLocks noChangeArrowheads="1"/>
            </p:cNvSpPr>
            <p:nvPr/>
          </p:nvSpPr>
          <p:spPr bwMode="auto">
            <a:xfrm>
              <a:off x="480" y="1488"/>
              <a:ext cx="2016" cy="1728"/>
            </a:xfrm>
            <a:prstGeom prst="rect">
              <a:avLst/>
            </a:prstGeom>
            <a:solidFill>
              <a:srgbClr val="CCFFCC"/>
            </a:solidFill>
            <a:ln w="57150">
              <a:solidFill>
                <a:schemeClr val="accent2"/>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p>
              <a:pPr algn="ctr">
                <a:spcBef>
                  <a:spcPct val="50000"/>
                </a:spcBef>
                <a:buNone/>
              </a:pPr>
              <a:endParaRPr lang="en-GB" altLang="x-none" dirty="0">
                <a:effectLst>
                  <a:outerShdw blurRad="38100" dist="38100" dir="2700000">
                    <a:srgbClr val="C0C0C0"/>
                  </a:outerShdw>
                </a:effectLst>
                <a:latin typeface="Calibri" panose="020F0502020204030204" charset="0"/>
                <a:cs typeface="Calibri" panose="020F0502020204030204" charset="0"/>
              </a:endParaRPr>
            </a:p>
          </p:txBody>
        </p:sp>
        <p:sp>
          <p:nvSpPr>
            <p:cNvPr id="887814" name="Rectangle 6"/>
            <p:cNvSpPr>
              <a:spLocks noChangeArrowheads="1"/>
            </p:cNvSpPr>
            <p:nvPr/>
          </p:nvSpPr>
          <p:spPr bwMode="auto">
            <a:xfrm>
              <a:off x="480" y="2256"/>
              <a:ext cx="2016" cy="960"/>
            </a:xfrm>
            <a:prstGeom prst="rect">
              <a:avLst/>
            </a:prstGeom>
            <a:solidFill>
              <a:srgbClr val="CCFFFF"/>
            </a:solidFill>
            <a:ln w="57150">
              <a:solidFill>
                <a:schemeClr val="accent2"/>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p>
              <a:pPr algn="ctr">
                <a:spcBef>
                  <a:spcPct val="50000"/>
                </a:spcBef>
                <a:buNone/>
              </a:pPr>
              <a:endParaRPr lang="en-GB" altLang="x-none" dirty="0">
                <a:effectLst>
                  <a:outerShdw blurRad="38100" dist="38100" dir="2700000">
                    <a:srgbClr val="C0C0C0"/>
                  </a:outerShdw>
                </a:effectLst>
                <a:latin typeface="Calibri" panose="020F0502020204030204" charset="0"/>
                <a:cs typeface="Calibri" panose="020F0502020204030204" charset="0"/>
              </a:endParaRPr>
            </a:p>
          </p:txBody>
        </p:sp>
        <p:sp>
          <p:nvSpPr>
            <p:cNvPr id="887815" name="Line 7"/>
            <p:cNvSpPr>
              <a:spLocks noChangeShapeType="1"/>
            </p:cNvSpPr>
            <p:nvPr/>
          </p:nvSpPr>
          <p:spPr bwMode="auto">
            <a:xfrm>
              <a:off x="1357" y="1680"/>
              <a:ext cx="0" cy="1248"/>
            </a:xfrm>
            <a:prstGeom prst="line">
              <a:avLst/>
            </a:prstGeom>
            <a:noFill/>
            <a:ln w="28575">
              <a:solidFill>
                <a:srgbClr val="000000"/>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marR="0" lvl="0" indent="0" algn="ctr" defTabSz="914400" rtl="0" eaLnBrk="0" fontAlgn="base" latinLnBrk="0" hangingPunct="0">
                <a:lnSpc>
                  <a:spcPct val="100000"/>
                </a:lnSpc>
                <a:spcBef>
                  <a:spcPct val="50000"/>
                </a:spcBef>
                <a:spcAft>
                  <a:spcPct val="0"/>
                </a:spcAft>
                <a:buClrTx/>
                <a:buSzTx/>
                <a:buFontTx/>
                <a:buNone/>
                <a:defRPr/>
              </a:pPr>
              <a:endParaRPr kumimoji="1" lang="en-GB" sz="28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ahoma" panose="020B0604030504040204" pitchFamily="34" charset="0"/>
                <a:ea typeface="+mn-ea"/>
                <a:cs typeface="+mn-cs"/>
              </a:endParaRPr>
            </a:p>
          </p:txBody>
        </p:sp>
        <p:sp>
          <p:nvSpPr>
            <p:cNvPr id="887816" name="Line 8"/>
            <p:cNvSpPr>
              <a:spLocks noChangeShapeType="1"/>
            </p:cNvSpPr>
            <p:nvPr/>
          </p:nvSpPr>
          <p:spPr bwMode="auto">
            <a:xfrm>
              <a:off x="722" y="1824"/>
              <a:ext cx="672" cy="432"/>
            </a:xfrm>
            <a:prstGeom prst="line">
              <a:avLst/>
            </a:prstGeom>
            <a:noFill/>
            <a:ln w="38100">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marR="0" lvl="0" indent="0" algn="ctr" defTabSz="914400" rtl="0" eaLnBrk="0" fontAlgn="base" latinLnBrk="0" hangingPunct="0">
                <a:lnSpc>
                  <a:spcPct val="100000"/>
                </a:lnSpc>
                <a:spcBef>
                  <a:spcPct val="50000"/>
                </a:spcBef>
                <a:spcAft>
                  <a:spcPct val="0"/>
                </a:spcAft>
                <a:buClrTx/>
                <a:buSzTx/>
                <a:buFontTx/>
                <a:buNone/>
                <a:defRPr/>
              </a:pPr>
              <a:endParaRPr kumimoji="1" lang="en-GB" sz="28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ahoma" panose="020B0604030504040204" pitchFamily="34" charset="0"/>
                <a:ea typeface="+mn-ea"/>
                <a:cs typeface="+mn-cs"/>
              </a:endParaRPr>
            </a:p>
          </p:txBody>
        </p:sp>
        <p:sp>
          <p:nvSpPr>
            <p:cNvPr id="887817" name="Line 9"/>
            <p:cNvSpPr>
              <a:spLocks noChangeShapeType="1"/>
            </p:cNvSpPr>
            <p:nvPr/>
          </p:nvSpPr>
          <p:spPr bwMode="auto">
            <a:xfrm>
              <a:off x="1344" y="2208"/>
              <a:ext cx="432" cy="720"/>
            </a:xfrm>
            <a:prstGeom prst="line">
              <a:avLst/>
            </a:prstGeom>
            <a:noFill/>
            <a:ln w="38100">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marR="0" lvl="0" indent="0" algn="ctr" defTabSz="914400" rtl="0" eaLnBrk="0" fontAlgn="base" latinLnBrk="0" hangingPunct="0">
                <a:lnSpc>
                  <a:spcPct val="100000"/>
                </a:lnSpc>
                <a:spcBef>
                  <a:spcPct val="50000"/>
                </a:spcBef>
                <a:spcAft>
                  <a:spcPct val="0"/>
                </a:spcAft>
                <a:buClrTx/>
                <a:buSzTx/>
                <a:buFontTx/>
                <a:buNone/>
                <a:defRPr/>
              </a:pPr>
              <a:endParaRPr kumimoji="1" lang="en-GB" sz="28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ahoma" panose="020B0604030504040204" pitchFamily="34" charset="0"/>
                <a:ea typeface="+mn-ea"/>
                <a:cs typeface="+mn-cs"/>
              </a:endParaRPr>
            </a:p>
          </p:txBody>
        </p:sp>
        <p:sp>
          <p:nvSpPr>
            <p:cNvPr id="13327" name="Text Box 10"/>
            <p:cNvSpPr txBox="1"/>
            <p:nvPr/>
          </p:nvSpPr>
          <p:spPr>
            <a:xfrm>
              <a:off x="1056" y="1776"/>
              <a:ext cx="336" cy="327"/>
            </a:xfrm>
            <a:prstGeom prst="rect">
              <a:avLst/>
            </a:prstGeom>
            <a:noFill/>
            <a:ln w="38100">
              <a:noFill/>
            </a:ln>
          </p:spPr>
          <p:txBody>
            <a:bodyPr>
              <a:spAutoFit/>
            </a:bodyPr>
            <a:lstStyle>
              <a:lvl1pPr marL="342900" indent="-342900" algn="l" rtl="0" eaLnBrk="0" fontAlgn="base" hangingPunct="0">
                <a:spcBef>
                  <a:spcPct val="60000"/>
                </a:spcBef>
                <a:spcAft>
                  <a:spcPct val="0"/>
                </a:spcAft>
                <a:buClr>
                  <a:schemeClr val="tx1"/>
                </a:buClr>
                <a:buChar char="•"/>
                <a:defRPr kumimoji="1" sz="3000">
                  <a:solidFill>
                    <a:schemeClr val="tx1"/>
                  </a:solidFill>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a:solidFill>
                    <a:schemeClr val="tx1"/>
                  </a:solidFill>
                  <a:effectLst/>
                  <a:latin typeface="+mn-lt"/>
                </a:defRPr>
              </a:lvl2pPr>
              <a:lvl3pPr marL="1143000" indent="-228600" algn="l" rtl="0" eaLnBrk="0" fontAlgn="base" hangingPunct="0">
                <a:lnSpc>
                  <a:spcPct val="95000"/>
                </a:lnSpc>
                <a:spcBef>
                  <a:spcPct val="35000"/>
                </a:spcBef>
                <a:spcAft>
                  <a:spcPct val="0"/>
                </a:spcAft>
                <a:buChar char="•"/>
                <a:defRPr kumimoji="1" sz="2400">
                  <a:solidFill>
                    <a:schemeClr val="tx1"/>
                  </a:solidFill>
                  <a:effectLst/>
                  <a:latin typeface="+mn-lt"/>
                </a:defRPr>
              </a:lvl3pPr>
              <a:lvl4pPr marL="1600200" indent="-228600" algn="l" rtl="0" eaLnBrk="0" fontAlgn="base" hangingPunct="0">
                <a:lnSpc>
                  <a:spcPct val="75000"/>
                </a:lnSpc>
                <a:spcBef>
                  <a:spcPct val="30000"/>
                </a:spcBef>
                <a:spcAft>
                  <a:spcPct val="0"/>
                </a:spcAft>
                <a:buChar char="–"/>
                <a:defRPr kumimoji="1" sz="2000">
                  <a:solidFill>
                    <a:schemeClr val="tx1"/>
                  </a:solidFill>
                  <a:effectLst/>
                  <a:latin typeface="+mn-lt"/>
                </a:defRPr>
              </a:lvl4pPr>
              <a:lvl5pPr marL="2057400" indent="-228600" algn="l" rtl="0" eaLnBrk="0" fontAlgn="base" hangingPunct="0">
                <a:lnSpc>
                  <a:spcPct val="75000"/>
                </a:lnSpc>
                <a:spcBef>
                  <a:spcPct val="30000"/>
                </a:spcBef>
                <a:spcAft>
                  <a:spcPct val="0"/>
                </a:spcAft>
                <a:buChar char="»"/>
                <a:defRPr kumimoji="1">
                  <a:solidFill>
                    <a:schemeClr val="tx1"/>
                  </a:solidFill>
                  <a:effectLst/>
                  <a:latin typeface="+mn-lt"/>
                </a:defRPr>
              </a:lvl5pPr>
            </a:lstStyle>
            <a:p>
              <a:pPr marL="0" lvl="0" indent="0" algn="ctr">
                <a:spcBef>
                  <a:spcPct val="50000"/>
                </a:spcBef>
                <a:buClrTx/>
                <a:buNone/>
              </a:pPr>
              <a:r>
                <a:rPr lang="en-US" altLang="en-US" sz="2800" dirty="0">
                  <a:solidFill>
                    <a:srgbClr val="000000"/>
                  </a:solidFill>
                  <a:latin typeface="Calibri" panose="020F0502020204030204" charset="0"/>
                  <a:cs typeface="Calibri" panose="020F0502020204030204" charset="0"/>
                </a:rPr>
                <a:t>q</a:t>
              </a:r>
              <a:r>
                <a:rPr lang="en-US" altLang="en-US" sz="2800" baseline="-25000" dirty="0">
                  <a:solidFill>
                    <a:srgbClr val="000000"/>
                  </a:solidFill>
                  <a:latin typeface="Calibri" panose="020F0502020204030204" charset="0"/>
                  <a:cs typeface="Calibri" panose="020F0502020204030204" charset="0"/>
                </a:rPr>
                <a:t>1</a:t>
              </a:r>
              <a:endParaRPr lang="en-US" altLang="en-US" sz="2800" dirty="0">
                <a:solidFill>
                  <a:srgbClr val="000000"/>
                </a:solidFill>
                <a:latin typeface="Calibri" panose="020F0502020204030204" charset="0"/>
                <a:cs typeface="Calibri" panose="020F0502020204030204" charset="0"/>
              </a:endParaRPr>
            </a:p>
          </p:txBody>
        </p:sp>
        <p:sp>
          <p:nvSpPr>
            <p:cNvPr id="13328" name="Text Box 11"/>
            <p:cNvSpPr txBox="1"/>
            <p:nvPr/>
          </p:nvSpPr>
          <p:spPr>
            <a:xfrm>
              <a:off x="1296" y="2409"/>
              <a:ext cx="336" cy="327"/>
            </a:xfrm>
            <a:prstGeom prst="rect">
              <a:avLst/>
            </a:prstGeom>
            <a:noFill/>
            <a:ln w="38100">
              <a:noFill/>
            </a:ln>
          </p:spPr>
          <p:txBody>
            <a:bodyPr>
              <a:spAutoFit/>
            </a:bodyPr>
            <a:lstStyle>
              <a:lvl1pPr marL="342900" indent="-342900" algn="l" rtl="0" eaLnBrk="0" fontAlgn="base" hangingPunct="0">
                <a:spcBef>
                  <a:spcPct val="60000"/>
                </a:spcBef>
                <a:spcAft>
                  <a:spcPct val="0"/>
                </a:spcAft>
                <a:buClr>
                  <a:schemeClr val="tx1"/>
                </a:buClr>
                <a:buChar char="•"/>
                <a:defRPr kumimoji="1" sz="3000">
                  <a:solidFill>
                    <a:schemeClr val="tx1"/>
                  </a:solidFill>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a:solidFill>
                    <a:schemeClr val="tx1"/>
                  </a:solidFill>
                  <a:effectLst/>
                  <a:latin typeface="+mn-lt"/>
                </a:defRPr>
              </a:lvl2pPr>
              <a:lvl3pPr marL="1143000" indent="-228600" algn="l" rtl="0" eaLnBrk="0" fontAlgn="base" hangingPunct="0">
                <a:lnSpc>
                  <a:spcPct val="95000"/>
                </a:lnSpc>
                <a:spcBef>
                  <a:spcPct val="35000"/>
                </a:spcBef>
                <a:spcAft>
                  <a:spcPct val="0"/>
                </a:spcAft>
                <a:buChar char="•"/>
                <a:defRPr kumimoji="1" sz="2400">
                  <a:solidFill>
                    <a:schemeClr val="tx1"/>
                  </a:solidFill>
                  <a:effectLst/>
                  <a:latin typeface="+mn-lt"/>
                </a:defRPr>
              </a:lvl3pPr>
              <a:lvl4pPr marL="1600200" indent="-228600" algn="l" rtl="0" eaLnBrk="0" fontAlgn="base" hangingPunct="0">
                <a:lnSpc>
                  <a:spcPct val="75000"/>
                </a:lnSpc>
                <a:spcBef>
                  <a:spcPct val="30000"/>
                </a:spcBef>
                <a:spcAft>
                  <a:spcPct val="0"/>
                </a:spcAft>
                <a:buChar char="–"/>
                <a:defRPr kumimoji="1" sz="2000">
                  <a:solidFill>
                    <a:schemeClr val="tx1"/>
                  </a:solidFill>
                  <a:effectLst/>
                  <a:latin typeface="+mn-lt"/>
                </a:defRPr>
              </a:lvl4pPr>
              <a:lvl5pPr marL="2057400" indent="-228600" algn="l" rtl="0" eaLnBrk="0" fontAlgn="base" hangingPunct="0">
                <a:lnSpc>
                  <a:spcPct val="75000"/>
                </a:lnSpc>
                <a:spcBef>
                  <a:spcPct val="30000"/>
                </a:spcBef>
                <a:spcAft>
                  <a:spcPct val="0"/>
                </a:spcAft>
                <a:buChar char="»"/>
                <a:defRPr kumimoji="1">
                  <a:solidFill>
                    <a:schemeClr val="tx1"/>
                  </a:solidFill>
                  <a:effectLst/>
                  <a:latin typeface="+mn-lt"/>
                </a:defRPr>
              </a:lvl5pPr>
            </a:lstStyle>
            <a:p>
              <a:pPr marL="0" lvl="0" indent="0" algn="ctr">
                <a:spcBef>
                  <a:spcPct val="50000"/>
                </a:spcBef>
                <a:buClrTx/>
                <a:buNone/>
              </a:pPr>
              <a:r>
                <a:rPr lang="en-US" altLang="en-US" sz="2800" dirty="0">
                  <a:solidFill>
                    <a:srgbClr val="000000"/>
                  </a:solidFill>
                  <a:latin typeface="Calibri" panose="020F0502020204030204" charset="0"/>
                  <a:cs typeface="Calibri" panose="020F0502020204030204" charset="0"/>
                </a:rPr>
                <a:t>q</a:t>
              </a:r>
              <a:r>
                <a:rPr lang="en-US" altLang="en-US" sz="2800" baseline="-25000" dirty="0">
                  <a:solidFill>
                    <a:srgbClr val="000000"/>
                  </a:solidFill>
                  <a:latin typeface="Calibri" panose="020F0502020204030204" charset="0"/>
                  <a:cs typeface="Calibri" panose="020F0502020204030204" charset="0"/>
                </a:rPr>
                <a:t>2</a:t>
              </a:r>
              <a:endParaRPr lang="en-US" altLang="en-US" sz="2800" dirty="0">
                <a:solidFill>
                  <a:srgbClr val="000000"/>
                </a:solidFill>
                <a:latin typeface="Calibri" panose="020F0502020204030204" charset="0"/>
                <a:cs typeface="Calibri" panose="020F0502020204030204" charset="0"/>
              </a:endParaRPr>
            </a:p>
          </p:txBody>
        </p:sp>
        <p:sp>
          <p:nvSpPr>
            <p:cNvPr id="13329" name="Text Box 13"/>
            <p:cNvSpPr txBox="1"/>
            <p:nvPr/>
          </p:nvSpPr>
          <p:spPr>
            <a:xfrm>
              <a:off x="720" y="2889"/>
              <a:ext cx="1536" cy="327"/>
            </a:xfrm>
            <a:prstGeom prst="rect">
              <a:avLst/>
            </a:prstGeom>
            <a:noFill/>
            <a:ln w="38100">
              <a:noFill/>
            </a:ln>
          </p:spPr>
          <p:txBody>
            <a:bodyPr>
              <a:spAutoFit/>
            </a:bodyPr>
            <a:lstStyle>
              <a:lvl1pPr marL="342900" indent="-342900" algn="l" rtl="0" eaLnBrk="0" fontAlgn="base" hangingPunct="0">
                <a:spcBef>
                  <a:spcPct val="60000"/>
                </a:spcBef>
                <a:spcAft>
                  <a:spcPct val="0"/>
                </a:spcAft>
                <a:buClr>
                  <a:schemeClr val="tx1"/>
                </a:buClr>
                <a:buChar char="•"/>
                <a:defRPr kumimoji="1" sz="3000">
                  <a:solidFill>
                    <a:schemeClr val="tx1"/>
                  </a:solidFill>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a:solidFill>
                    <a:schemeClr val="tx1"/>
                  </a:solidFill>
                  <a:effectLst/>
                  <a:latin typeface="+mn-lt"/>
                </a:defRPr>
              </a:lvl2pPr>
              <a:lvl3pPr marL="1143000" indent="-228600" algn="l" rtl="0" eaLnBrk="0" fontAlgn="base" hangingPunct="0">
                <a:lnSpc>
                  <a:spcPct val="95000"/>
                </a:lnSpc>
                <a:spcBef>
                  <a:spcPct val="35000"/>
                </a:spcBef>
                <a:spcAft>
                  <a:spcPct val="0"/>
                </a:spcAft>
                <a:buChar char="•"/>
                <a:defRPr kumimoji="1" sz="2400">
                  <a:solidFill>
                    <a:schemeClr val="tx1"/>
                  </a:solidFill>
                  <a:effectLst/>
                  <a:latin typeface="+mn-lt"/>
                </a:defRPr>
              </a:lvl3pPr>
              <a:lvl4pPr marL="1600200" indent="-228600" algn="l" rtl="0" eaLnBrk="0" fontAlgn="base" hangingPunct="0">
                <a:lnSpc>
                  <a:spcPct val="75000"/>
                </a:lnSpc>
                <a:spcBef>
                  <a:spcPct val="30000"/>
                </a:spcBef>
                <a:spcAft>
                  <a:spcPct val="0"/>
                </a:spcAft>
                <a:buChar char="–"/>
                <a:defRPr kumimoji="1" sz="2000">
                  <a:solidFill>
                    <a:schemeClr val="tx1"/>
                  </a:solidFill>
                  <a:effectLst/>
                  <a:latin typeface="+mn-lt"/>
                </a:defRPr>
              </a:lvl4pPr>
              <a:lvl5pPr marL="2057400" indent="-228600" algn="l" rtl="0" eaLnBrk="0" fontAlgn="base" hangingPunct="0">
                <a:lnSpc>
                  <a:spcPct val="75000"/>
                </a:lnSpc>
                <a:spcBef>
                  <a:spcPct val="30000"/>
                </a:spcBef>
                <a:spcAft>
                  <a:spcPct val="0"/>
                </a:spcAft>
                <a:buChar char="»"/>
                <a:defRPr kumimoji="1">
                  <a:solidFill>
                    <a:schemeClr val="tx1"/>
                  </a:solidFill>
                  <a:effectLst/>
                  <a:latin typeface="+mn-lt"/>
                </a:defRPr>
              </a:lvl5pPr>
            </a:lstStyle>
            <a:p>
              <a:pPr marL="0" lvl="0" indent="0" algn="ctr">
                <a:spcBef>
                  <a:spcPct val="50000"/>
                </a:spcBef>
                <a:buClrTx/>
                <a:buNone/>
              </a:pPr>
              <a:r>
                <a:rPr lang="en-US" altLang="en-US" sz="2800" dirty="0">
                  <a:solidFill>
                    <a:srgbClr val="000000"/>
                  </a:solidFill>
                  <a:latin typeface="Calibri" panose="020F0502020204030204" charset="0"/>
                  <a:cs typeface="Calibri" panose="020F0502020204030204" charset="0"/>
                </a:rPr>
                <a:t>Medium 2</a:t>
              </a:r>
              <a:endParaRPr lang="en-US" altLang="en-US" sz="2800" dirty="0">
                <a:solidFill>
                  <a:srgbClr val="000000"/>
                </a:solidFill>
                <a:latin typeface="Calibri" panose="020F0502020204030204" charset="0"/>
                <a:cs typeface="Calibri" panose="020F0502020204030204" charset="0"/>
              </a:endParaRPr>
            </a:p>
          </p:txBody>
        </p:sp>
        <p:sp>
          <p:nvSpPr>
            <p:cNvPr id="887828" name="Line 20"/>
            <p:cNvSpPr>
              <a:spLocks noChangeShapeType="1"/>
            </p:cNvSpPr>
            <p:nvPr/>
          </p:nvSpPr>
          <p:spPr bwMode="auto">
            <a:xfrm>
              <a:off x="528" y="2256"/>
              <a:ext cx="1968" cy="0"/>
            </a:xfrm>
            <a:prstGeom prst="line">
              <a:avLst/>
            </a:prstGeom>
            <a:noFill/>
            <a:ln w="57150">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marR="0" lvl="0" indent="0" algn="ctr" defTabSz="914400" rtl="0" eaLnBrk="0" fontAlgn="base" latinLnBrk="0" hangingPunct="0">
                <a:lnSpc>
                  <a:spcPct val="100000"/>
                </a:lnSpc>
                <a:spcBef>
                  <a:spcPct val="50000"/>
                </a:spcBef>
                <a:spcAft>
                  <a:spcPct val="0"/>
                </a:spcAft>
                <a:buClrTx/>
                <a:buSzTx/>
                <a:buFontTx/>
                <a:buNone/>
                <a:defRPr/>
              </a:pPr>
              <a:endParaRPr kumimoji="1" lang="en-GB" sz="28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ahoma" panose="020B0604030504040204" pitchFamily="34" charset="0"/>
                <a:ea typeface="+mn-ea"/>
                <a:cs typeface="+mn-cs"/>
              </a:endParaRPr>
            </a:p>
          </p:txBody>
        </p:sp>
      </p:grpSp>
      <p:pic>
        <p:nvPicPr>
          <p:cNvPr id="2" name="Picture 1"/>
          <p:cNvPicPr>
            <a:picLocks noChangeAspect="1"/>
          </p:cNvPicPr>
          <p:nvPr/>
        </p:nvPicPr>
        <p:blipFill>
          <a:blip r:embed="rId3"/>
          <a:stretch>
            <a:fillRect/>
          </a:stretch>
        </p:blipFill>
        <p:spPr>
          <a:xfrm>
            <a:off x="4448810" y="2379345"/>
            <a:ext cx="3979545" cy="22688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887810"/>
                                        </p:tgtEl>
                                        <p:attrNameLst>
                                          <p:attrName>style.visibility</p:attrName>
                                        </p:attrNameLst>
                                      </p:cBhvr>
                                      <p:to>
                                        <p:strVal val="visible"/>
                                      </p:to>
                                    </p:set>
                                    <p:animEffect transition="in" filter="box(out)">
                                      <p:cBhvr>
                                        <p:cTn id="7" dur="500"/>
                                        <p:tgtEl>
                                          <p:spTgt spid="887810"/>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887811"/>
                                        </p:tgtEl>
                                        <p:attrNameLst>
                                          <p:attrName>style.visibility</p:attrName>
                                        </p:attrNameLst>
                                      </p:cBhvr>
                                      <p:to>
                                        <p:strVal val="visible"/>
                                      </p:to>
                                    </p:set>
                                    <p:anim calcmode="lin" valueType="num">
                                      <p:cBhvr additive="base">
                                        <p:cTn id="11" dur="500" fill="hold"/>
                                        <p:tgtEl>
                                          <p:spTgt spid="887811"/>
                                        </p:tgtEl>
                                        <p:attrNameLst>
                                          <p:attrName>ppt_x</p:attrName>
                                        </p:attrNameLst>
                                      </p:cBhvr>
                                      <p:tavLst>
                                        <p:tav tm="0">
                                          <p:val>
                                            <p:strVal val="0-#ppt_w/2"/>
                                          </p:val>
                                        </p:tav>
                                        <p:tav tm="100000">
                                          <p:val>
                                            <p:strVal val="#ppt_x"/>
                                          </p:val>
                                        </p:tav>
                                      </p:tavLst>
                                    </p:anim>
                                    <p:anim calcmode="lin" valueType="num">
                                      <p:cBhvr additive="base">
                                        <p:cTn id="12" dur="500" fill="hold"/>
                                        <p:tgtEl>
                                          <p:spTgt spid="88781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7" presetClass="entr" presetSubtype="4" fill="hold" nodeType="afterEffect">
                                  <p:stCondLst>
                                    <p:cond delay="0"/>
                                  </p:stCondLst>
                                  <p:childTnLst>
                                    <p:set>
                                      <p:cBhvr>
                                        <p:cTn id="15" dur="1" fill="hold">
                                          <p:stCondLst>
                                            <p:cond delay="0"/>
                                          </p:stCondLst>
                                        </p:cTn>
                                        <p:tgtEl>
                                          <p:spTgt spid="887829"/>
                                        </p:tgtEl>
                                        <p:attrNameLst>
                                          <p:attrName>style.visibility</p:attrName>
                                        </p:attrNameLst>
                                      </p:cBhvr>
                                      <p:to>
                                        <p:strVal val="visible"/>
                                      </p:to>
                                    </p:set>
                                    <p:anim calcmode="lin" valueType="num">
                                      <p:cBhvr>
                                        <p:cTn id="16" dur="500" fill="hold"/>
                                        <p:tgtEl>
                                          <p:spTgt spid="887829"/>
                                        </p:tgtEl>
                                        <p:attrNameLst>
                                          <p:attrName>ppt_x</p:attrName>
                                        </p:attrNameLst>
                                      </p:cBhvr>
                                      <p:tavLst>
                                        <p:tav tm="0">
                                          <p:val>
                                            <p:strVal val="#ppt_x"/>
                                          </p:val>
                                        </p:tav>
                                        <p:tav tm="100000">
                                          <p:val>
                                            <p:strVal val="#ppt_x"/>
                                          </p:val>
                                        </p:tav>
                                      </p:tavLst>
                                    </p:anim>
                                    <p:anim calcmode="lin" valueType="num">
                                      <p:cBhvr>
                                        <p:cTn id="17" dur="500" fill="hold"/>
                                        <p:tgtEl>
                                          <p:spTgt spid="887829"/>
                                        </p:tgtEl>
                                        <p:attrNameLst>
                                          <p:attrName>ppt_y</p:attrName>
                                        </p:attrNameLst>
                                      </p:cBhvr>
                                      <p:tavLst>
                                        <p:tav tm="0">
                                          <p:val>
                                            <p:strVal val="#ppt_y+#ppt_h/2"/>
                                          </p:val>
                                        </p:tav>
                                        <p:tav tm="100000">
                                          <p:val>
                                            <p:strVal val="#ppt_y"/>
                                          </p:val>
                                        </p:tav>
                                      </p:tavLst>
                                    </p:anim>
                                    <p:anim calcmode="lin" valueType="num">
                                      <p:cBhvr>
                                        <p:cTn id="18" dur="500" fill="hold"/>
                                        <p:tgtEl>
                                          <p:spTgt spid="887829"/>
                                        </p:tgtEl>
                                        <p:attrNameLst>
                                          <p:attrName>ppt_w</p:attrName>
                                        </p:attrNameLst>
                                      </p:cBhvr>
                                      <p:tavLst>
                                        <p:tav tm="0">
                                          <p:val>
                                            <p:strVal val="#ppt_w"/>
                                          </p:val>
                                        </p:tav>
                                        <p:tav tm="100000">
                                          <p:val>
                                            <p:strVal val="#ppt_w"/>
                                          </p:val>
                                        </p:tav>
                                      </p:tavLst>
                                    </p:anim>
                                    <p:anim calcmode="lin" valueType="num">
                                      <p:cBhvr>
                                        <p:cTn id="19" dur="500" fill="hold"/>
                                        <p:tgtEl>
                                          <p:spTgt spid="887829"/>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4"/>
                                            </p:cond>
                                          </p:stCondLst>
                                          <p:endCondLst>
                                            <p:cond evt="onStopAudio" delay="0">
                                              <p:tgtEl>
                                                <p:sldTgt/>
                                              </p:tgtEl>
                                            </p:cond>
                                          </p:endCondLst>
                                        </p:cTn>
                                        <p:tgtEl>
                                          <p:sndTgt r:embed="rId5" name="Jungle Menu Command.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12" fill="hold" grpId="0" nodeType="clickEffect">
                                  <p:stCondLst>
                                    <p:cond delay="0"/>
                                  </p:stCondLst>
                                  <p:childTnLst>
                                    <p:set>
                                      <p:cBhvr>
                                        <p:cTn id="23" dur="1" fill="hold">
                                          <p:stCondLst>
                                            <p:cond delay="0"/>
                                          </p:stCondLst>
                                        </p:cTn>
                                        <p:tgtEl>
                                          <p:spTgt spid="887826"/>
                                        </p:tgtEl>
                                        <p:attrNameLst>
                                          <p:attrName>style.visibility</p:attrName>
                                        </p:attrNameLst>
                                      </p:cBhvr>
                                      <p:to>
                                        <p:strVal val="visible"/>
                                      </p:to>
                                    </p:set>
                                    <p:anim calcmode="lin" valueType="num">
                                      <p:cBhvr additive="base">
                                        <p:cTn id="24" dur="500" fill="hold"/>
                                        <p:tgtEl>
                                          <p:spTgt spid="887826"/>
                                        </p:tgtEl>
                                        <p:attrNameLst>
                                          <p:attrName>ppt_x</p:attrName>
                                        </p:attrNameLst>
                                      </p:cBhvr>
                                      <p:tavLst>
                                        <p:tav tm="0">
                                          <p:val>
                                            <p:strVal val="0-#ppt_w/2"/>
                                          </p:val>
                                        </p:tav>
                                        <p:tav tm="100000">
                                          <p:val>
                                            <p:strVal val="#ppt_x"/>
                                          </p:val>
                                        </p:tav>
                                      </p:tavLst>
                                    </p:anim>
                                    <p:anim calcmode="lin" valueType="num">
                                      <p:cBhvr additive="base">
                                        <p:cTn id="25" dur="500" fill="hold"/>
                                        <p:tgtEl>
                                          <p:spTgt spid="8878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5" name="Jungle Menu Command.wav"/>
                                        </p:tgtEl>
                                      </p:cMediaNode>
                                    </p:audio>
                                  </p:subTnLst>
                                </p:cTn>
                              </p:par>
                            </p:childTnLst>
                          </p:cTn>
                        </p:par>
                      </p:childTnLst>
                    </p:cTn>
                  </p:par>
                  <p:par>
                    <p:cTn id="26" fill="hold">
                      <p:stCondLst>
                        <p:cond delay="indefinite"/>
                      </p:stCondLst>
                      <p:childTnLst>
                        <p:par>
                          <p:cTn id="27" fill="hold">
                            <p:stCondLst>
                              <p:cond delay="0"/>
                            </p:stCondLst>
                            <p:childTnLst>
                              <p:par>
                                <p:cTn id="28" presetID="15" presetClass="entr" presetSubtype="0" fill="hold" nodeType="clickEffect">
                                  <p:stCondLst>
                                    <p:cond delay="0"/>
                                  </p:stCondLst>
                                  <p:childTnLst>
                                    <p:set>
                                      <p:cBhvr>
                                        <p:cTn id="29" dur="1" fill="hold">
                                          <p:stCondLst>
                                            <p:cond delay="0"/>
                                          </p:stCondLst>
                                        </p:cTn>
                                        <p:tgtEl>
                                          <p:spTgt spid="887825"/>
                                        </p:tgtEl>
                                        <p:attrNameLst>
                                          <p:attrName>style.visibility</p:attrName>
                                        </p:attrNameLst>
                                      </p:cBhvr>
                                      <p:to>
                                        <p:strVal val="visible"/>
                                      </p:to>
                                    </p:set>
                                    <p:anim calcmode="lin" valueType="num">
                                      <p:cBhvr>
                                        <p:cTn id="30" dur="1000" fill="hold"/>
                                        <p:tgtEl>
                                          <p:spTgt spid="887825"/>
                                        </p:tgtEl>
                                        <p:attrNameLst>
                                          <p:attrName>ppt_w</p:attrName>
                                        </p:attrNameLst>
                                      </p:cBhvr>
                                      <p:tavLst>
                                        <p:tav tm="0">
                                          <p:val>
                                            <p:fltVal val="0.000000"/>
                                          </p:val>
                                        </p:tav>
                                        <p:tav tm="100000">
                                          <p:val>
                                            <p:strVal val="#ppt_w"/>
                                          </p:val>
                                        </p:tav>
                                      </p:tavLst>
                                    </p:anim>
                                    <p:anim calcmode="lin" valueType="num">
                                      <p:cBhvr>
                                        <p:cTn id="31" dur="1000" fill="hold"/>
                                        <p:tgtEl>
                                          <p:spTgt spid="887825"/>
                                        </p:tgtEl>
                                        <p:attrNameLst>
                                          <p:attrName>ppt_h</p:attrName>
                                        </p:attrNameLst>
                                      </p:cBhvr>
                                      <p:tavLst>
                                        <p:tav tm="0">
                                          <p:val>
                                            <p:fltVal val="0.000000"/>
                                          </p:val>
                                        </p:tav>
                                        <p:tav tm="100000">
                                          <p:val>
                                            <p:strVal val="#ppt_h"/>
                                          </p:val>
                                        </p:tav>
                                      </p:tavLst>
                                    </p:anim>
                                    <p:anim calcmode="lin" valueType="num">
                                      <p:cBhvr>
                                        <p:cTn id="32" dur="1000" fill="hold"/>
                                        <p:tgtEl>
                                          <p:spTgt spid="887825"/>
                                        </p:tgtEl>
                                        <p:attrNameLst>
                                          <p:attrName>ppt_x</p:attrName>
                                        </p:attrNameLst>
                                      </p:cBhvr>
                                      <p:tavLst>
                                        <p:tav tm="0" fmla="#ppt_x+(cos(-2*pi*(1-$))*-#ppt_x-sin(-2*pi*(1-$))*(1-#ppt_y))*(1-$)">
                                          <p:val>
                                            <p:fltVal val="0.000000"/>
                                          </p:val>
                                        </p:tav>
                                        <p:tav tm="100000">
                                          <p:val>
                                            <p:fltVal val="1.000000"/>
                                          </p:val>
                                        </p:tav>
                                      </p:tavLst>
                                    </p:anim>
                                    <p:anim calcmode="lin" valueType="num">
                                      <p:cBhvr>
                                        <p:cTn id="33" dur="1000" fill="hold"/>
                                        <p:tgtEl>
                                          <p:spTgt spid="887825"/>
                                        </p:tgtEl>
                                        <p:attrNameLst>
                                          <p:attrName>ppt_y</p:attrName>
                                        </p:attrNameLst>
                                      </p:cBhvr>
                                      <p:tavLst>
                                        <p:tav tm="0" fmla="#ppt_y+(sin(-2*pi*(1-$))*-#ppt_x+cos(-2*pi*(1-$))*(1-#ppt_y))*(1-$)">
                                          <p:val>
                                            <p:fltVal val="0.000000"/>
                                          </p:val>
                                        </p:tav>
                                        <p:tav tm="100000">
                                          <p:val>
                                            <p:fltVal val="1.000000"/>
                                          </p:val>
                                        </p:tav>
                                      </p:tavLst>
                                    </p:anim>
                                  </p:childTnLst>
                                  <p:subTnLst>
                                    <p:audio>
                                      <p:cMediaNode>
                                        <p:cTn display="0" masterRel="sameClick">
                                          <p:stCondLst>
                                            <p:cond evt="begin" delay="0">
                                              <p:tn val="28"/>
                                            </p:cond>
                                          </p:stCondLst>
                                          <p:endCondLst>
                                            <p:cond evt="onStopAudio" delay="0">
                                              <p:tgtEl>
                                                <p:sldTgt/>
                                              </p:tgtEl>
                                            </p:cond>
                                          </p:endCondLst>
                                        </p:cTn>
                                        <p:tgtEl>
                                          <p:sndTgt r:embed="rId6"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7810" grpId="0" bldLvl="0" animBg="1"/>
      <p:bldP spid="887811" grpId="0" bldLvl="0" animBg="1"/>
      <p:bldP spid="887826" grpId="0" bldLvl="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21" name="Rectangle 2"/>
          <p:cNvSpPr>
            <a:spLocks noGrp="1"/>
          </p:cNvSpPr>
          <p:nvPr>
            <p:ph type="title"/>
          </p:nvPr>
        </p:nvSpPr>
        <p:spPr>
          <a:xfrm>
            <a:off x="19050" y="12700"/>
            <a:ext cx="9128125" cy="809625"/>
          </a:xfrm>
        </p:spPr>
        <p:txBody>
          <a:bodyPr vert="horz" wrap="square" lIns="91440" tIns="45720" rIns="91440" bIns="45720" anchor="ctr" anchorCtr="0"/>
          <a:p>
            <a:pPr defTabSz="914400">
              <a:buNone/>
            </a:pPr>
            <a:r>
              <a:rPr lang="en-US" altLang="zh-CN" sz="2800" kern="1200" baseline="0">
                <a:latin typeface="+mj-lt"/>
                <a:ea typeface="+mj-ea"/>
                <a:cs typeface="+mj-cs"/>
              </a:rPr>
              <a:t>An experiment to find the refractive index (</a:t>
            </a:r>
            <a:r>
              <a:rPr lang="en-US" altLang="zh-CN" sz="2800" i="1" kern="1200" baseline="0">
                <a:solidFill>
                  <a:srgbClr val="FF0000"/>
                </a:solidFill>
                <a:latin typeface="+mj-lt"/>
                <a:ea typeface="+mj-ea"/>
                <a:cs typeface="+mj-cs"/>
              </a:rPr>
              <a:t>n</a:t>
            </a:r>
            <a:r>
              <a:rPr lang="en-US" altLang="zh-CN" sz="2800" kern="1200" baseline="0">
                <a:latin typeface="+mj-lt"/>
                <a:ea typeface="+mj-ea"/>
                <a:cs typeface="+mj-cs"/>
              </a:rPr>
              <a:t>) of glass</a:t>
            </a:r>
            <a:endParaRPr lang="en-US" altLang="zh-CN" sz="2800" kern="1200" baseline="0">
              <a:latin typeface="+mj-lt"/>
              <a:ea typeface="+mj-ea"/>
              <a:cs typeface="+mj-cs"/>
            </a:endParaRPr>
          </a:p>
        </p:txBody>
      </p:sp>
      <p:pic>
        <p:nvPicPr>
          <p:cNvPr id="350211" name="Picture 3" descr="p238a"/>
          <p:cNvPicPr>
            <a:picLocks noGrp="1" noChangeAspect="1"/>
          </p:cNvPicPr>
          <p:nvPr>
            <p:ph idx="1"/>
          </p:nvPr>
        </p:nvPicPr>
        <p:blipFill>
          <a:blip r:embed="rId1"/>
          <a:stretch>
            <a:fillRect/>
          </a:stretch>
        </p:blipFill>
        <p:spPr>
          <a:xfrm>
            <a:off x="406400" y="1019175"/>
            <a:ext cx="3603625" cy="4581525"/>
          </a:xfrm>
        </p:spPr>
      </p:pic>
      <p:sp>
        <p:nvSpPr>
          <p:cNvPr id="7" name="Content Placeholder 6"/>
          <p:cNvSpPr>
            <a:spLocks noGrp="1"/>
          </p:cNvSpPr>
          <p:nvPr>
            <p:ph sz="half" idx="4294967295"/>
          </p:nvPr>
        </p:nvSpPr>
        <p:spPr>
          <a:xfrm>
            <a:off x="4433888" y="1317625"/>
            <a:ext cx="4630737" cy="4648200"/>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457200" lvl="0" indent="-457200">
              <a:buAutoNum type="arabicPeriod"/>
            </a:pPr>
            <a:r>
              <a:rPr lang="en-US" altLang="zh-CN" sz="2000"/>
              <a:t>Set up the equipment as shown in the diagram opposite</a:t>
            </a:r>
            <a:endParaRPr lang="en-US" altLang="zh-CN" sz="2000"/>
          </a:p>
          <a:p>
            <a:pPr marL="457200" lvl="0" indent="-457200">
              <a:buAutoNum type="arabicPeriod"/>
            </a:pPr>
            <a:r>
              <a:rPr lang="en-US" altLang="zh-CN" sz="2000"/>
              <a:t>For an initial angle of incidence, </a:t>
            </a:r>
            <a:r>
              <a:rPr lang="en-US" altLang="zh-CN" sz="2000" b="1" i="1">
                <a:solidFill>
                  <a:srgbClr val="FF0000"/>
                </a:solidFill>
              </a:rPr>
              <a:t>i </a:t>
            </a:r>
            <a:r>
              <a:rPr lang="en-US" altLang="zh-CN" sz="2000"/>
              <a:t>of 30º trace the path of the light ray.</a:t>
            </a:r>
            <a:endParaRPr lang="en-US" altLang="zh-CN" sz="2000"/>
          </a:p>
          <a:p>
            <a:pPr marL="457200" lvl="0" indent="-457200">
              <a:buAutoNum type="arabicPeriod"/>
            </a:pPr>
            <a:r>
              <a:rPr lang="en-US" altLang="zh-CN" sz="2000"/>
              <a:t>Measure the angle refraction, </a:t>
            </a:r>
            <a:r>
              <a:rPr lang="en-US" altLang="zh-CN" sz="2000" b="1" i="1">
                <a:solidFill>
                  <a:srgbClr val="FF0000"/>
                </a:solidFill>
              </a:rPr>
              <a:t>r</a:t>
            </a:r>
            <a:r>
              <a:rPr lang="en-US" altLang="zh-CN" sz="2000"/>
              <a:t>.</a:t>
            </a:r>
            <a:endParaRPr lang="en-US" altLang="zh-CN" sz="2000"/>
          </a:p>
          <a:p>
            <a:pPr marL="457200" lvl="0" indent="-457200">
              <a:buAutoNum type="arabicPeriod"/>
            </a:pPr>
            <a:r>
              <a:rPr lang="en-US" altLang="zh-CN" sz="2000"/>
              <a:t>Calculate the refractive index using the formula: </a:t>
            </a:r>
            <a:r>
              <a:rPr lang="en-US" altLang="zh-CN" sz="2000" b="1" i="1">
                <a:solidFill>
                  <a:srgbClr val="FF0000"/>
                </a:solidFill>
              </a:rPr>
              <a:t>n</a:t>
            </a:r>
            <a:r>
              <a:rPr lang="en-US" altLang="zh-CN" sz="2000"/>
              <a:t> = sin (</a:t>
            </a:r>
            <a:r>
              <a:rPr lang="en-US" altLang="zh-CN" sz="2000" b="1" i="1">
                <a:solidFill>
                  <a:srgbClr val="FF0000"/>
                </a:solidFill>
              </a:rPr>
              <a:t>i</a:t>
            </a:r>
            <a:r>
              <a:rPr lang="en-US" altLang="zh-CN" sz="2000"/>
              <a:t>) / sin (</a:t>
            </a:r>
            <a:r>
              <a:rPr lang="en-US" altLang="zh-CN" sz="2000" b="1" i="1">
                <a:solidFill>
                  <a:srgbClr val="FF0000"/>
                </a:solidFill>
              </a:rPr>
              <a:t>r</a:t>
            </a:r>
            <a:r>
              <a:rPr lang="en-US" altLang="zh-CN" sz="2000"/>
              <a:t>).</a:t>
            </a:r>
            <a:endParaRPr lang="en-US" altLang="zh-CN" sz="2000"/>
          </a:p>
          <a:p>
            <a:pPr marL="457200" lvl="0" indent="-457200">
              <a:buAutoNum type="arabicPeriod"/>
            </a:pPr>
            <a:r>
              <a:rPr lang="en-US" altLang="zh-CN" sz="2000"/>
              <a:t>Repeat for a range of angles between 10º and 80º.</a:t>
            </a:r>
            <a:endParaRPr lang="en-US" altLang="zh-CN" sz="2000"/>
          </a:p>
          <a:p>
            <a:pPr marL="457200" lvl="0" indent="-457200">
              <a:buAutoNum type="arabicPeriod"/>
            </a:pPr>
            <a:r>
              <a:rPr lang="en-US" altLang="zh-CN" sz="2000"/>
              <a:t>Calculate the average value of </a:t>
            </a:r>
            <a:r>
              <a:rPr lang="en-US" altLang="zh-CN" sz="2000" b="1" i="1">
                <a:solidFill>
                  <a:srgbClr val="FF0000"/>
                </a:solidFill>
              </a:rPr>
              <a:t>n.</a:t>
            </a:r>
            <a:endParaRPr lang="en-US" altLang="zh-CN" sz="2000" b="1" i="1">
              <a:solidFill>
                <a:srgbClr val="FF0000"/>
              </a:solidFill>
            </a:endParaRPr>
          </a:p>
          <a:p>
            <a:pPr marL="457200" lvl="0" indent="-457200"/>
            <a:endParaRPr lang="en-US" altLang="zh-CN" sz="2000"/>
          </a:p>
          <a:p>
            <a:pPr marL="457200" lvl="0" indent="-457200"/>
            <a:endParaRPr lang="en-US" altLang="zh-CN" sz="3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02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charRg st="0" end="5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charRg st="54" end="13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charRg st="131" end="16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charRg st="164" end="23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charRg st="237" end="28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charRg st="287" end="3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1905"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Total Internal Reflection (T.I.R.)</a:t>
            </a:r>
            <a:endParaRPr lang="en-US" altLang="en-US" sz="6600" kern="1200" baseline="0" dirty="0">
              <a:latin typeface="+mj-lt"/>
              <a:ea typeface="+mj-ea"/>
              <a:cs typeface="+mj-cs"/>
            </a:endParaRP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395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Total internal reflection</a:t>
            </a:r>
            <a:endParaRPr lang="en-US" altLang="zh-CN" kern="1200" baseline="0">
              <a:latin typeface="+mj-lt"/>
              <a:ea typeface="+mj-ea"/>
              <a:cs typeface="+mj-cs"/>
            </a:endParaRPr>
          </a:p>
        </p:txBody>
      </p:sp>
      <p:sp>
        <p:nvSpPr>
          <p:cNvPr id="276483" name="Rectangle 3"/>
          <p:cNvSpPr>
            <a:spLocks noGrp="1" noChangeArrowheads="1"/>
          </p:cNvSpPr>
          <p:nvPr>
            <p:ph idx="1"/>
          </p:nvPr>
        </p:nvSpPr>
        <p:spPr>
          <a:xfrm>
            <a:off x="311150" y="1165225"/>
            <a:ext cx="4081463" cy="4527550"/>
          </a:xfrm>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en-GB" sz="2400" b="1" i="0" u="none" strike="noStrike" kern="0" cap="none" spc="0" normalizeH="0" baseline="0" noProof="0" dirty="0" smtClean="0">
                <a:ln>
                  <a:noFill/>
                </a:ln>
                <a:solidFill>
                  <a:srgbClr val="FF3300"/>
                </a:solidFill>
                <a:effectLst/>
                <a:uLnTx/>
                <a:uFillTx/>
                <a:latin typeface="+mn-lt"/>
                <a:ea typeface="+mn-ea"/>
                <a:cs typeface="+mn-cs"/>
              </a:rPr>
              <a:t>Total internal reflection </a:t>
            </a:r>
            <a:r>
              <a:rPr kumimoji="0" lang="en-GB" sz="2400" b="1" i="0" u="none" strike="noStrike" kern="0" cap="none" spc="0" normalizeH="0" baseline="0" noProof="0" dirty="0" smtClean="0">
                <a:ln>
                  <a:noFill/>
                </a:ln>
                <a:solidFill>
                  <a:schemeClr val="tx1"/>
                </a:solidFill>
                <a:effectLst/>
                <a:uLnTx/>
                <a:uFillTx/>
                <a:latin typeface="+mn-lt"/>
                <a:ea typeface="+mn-ea"/>
                <a:cs typeface="+mn-cs"/>
              </a:rPr>
              <a:t>occurs when:</a:t>
            </a:r>
            <a:endParaRPr kumimoji="0" lang="en-GB" sz="2400" b="1" i="0" u="none" strike="noStrike" kern="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defRPr/>
            </a:pPr>
            <a:endParaRPr kumimoji="0" lang="en-GB" sz="2400" b="1" i="0" u="none" strike="noStrike" kern="0" cap="none" spc="0" normalizeH="0" baseline="0" noProof="0" dirty="0" smtClean="0">
              <a:ln>
                <a:noFill/>
              </a:ln>
              <a:solidFill>
                <a:schemeClr val="tx1"/>
              </a:solidFill>
              <a:effectLst/>
              <a:uLnTx/>
              <a:uFillTx/>
              <a:latin typeface="+mn-lt"/>
              <a:ea typeface="+mn-ea"/>
              <a:cs typeface="+mn-cs"/>
            </a:endParaRPr>
          </a:p>
          <a:p>
            <a:pPr marL="457200" marR="0" lvl="0" indent="-457200" algn="l" defTabSz="914400" rtl="0" eaLnBrk="1" fontAlgn="base" latinLnBrk="0" hangingPunct="1">
              <a:lnSpc>
                <a:spcPct val="100000"/>
              </a:lnSpc>
              <a:spcBef>
                <a:spcPct val="20000"/>
              </a:spcBef>
              <a:spcAft>
                <a:spcPct val="0"/>
              </a:spcAft>
              <a:buClrTx/>
              <a:buSzTx/>
              <a:buFontTx/>
              <a:buAutoNum type="arabicPeriod"/>
              <a:defRPr/>
            </a:pPr>
            <a:r>
              <a:rPr kumimoji="0" lang="en-GB" sz="2400" b="1" i="0" u="none" strike="noStrike" kern="0" cap="none" spc="0" normalizeH="0" baseline="0" noProof="0" dirty="0" smtClean="0">
                <a:ln>
                  <a:noFill/>
                </a:ln>
                <a:solidFill>
                  <a:schemeClr val="tx1"/>
                </a:solidFill>
                <a:effectLst/>
                <a:uLnTx/>
                <a:uFillTx/>
                <a:latin typeface="+mn-lt"/>
                <a:ea typeface="+mn-ea"/>
                <a:cs typeface="+mn-cs"/>
              </a:rPr>
              <a:t>Light is incident on a boundary between optically more to less dense substance      (</a:t>
            </a:r>
            <a:r>
              <a:rPr kumimoji="0" lang="en-US" altLang="en-GB" sz="2400" b="1" i="0" u="none" strike="noStrike" kern="0" cap="none" spc="0" normalizeH="0" baseline="0" noProof="0" dirty="0" smtClean="0">
                <a:ln>
                  <a:noFill/>
                </a:ln>
                <a:solidFill>
                  <a:schemeClr val="tx1"/>
                </a:solidFill>
                <a:effectLst/>
                <a:uLnTx/>
                <a:uFillTx/>
                <a:latin typeface="+mn-lt"/>
                <a:ea typeface="+mn-ea"/>
                <a:cs typeface="+mn-cs"/>
              </a:rPr>
              <a:t>e.g. </a:t>
            </a:r>
            <a:r>
              <a:rPr kumimoji="0" lang="en-GB" sz="2400" b="1" i="0" u="none" strike="noStrike" kern="0" cap="none" spc="0" normalizeH="0" baseline="0" noProof="0" dirty="0" smtClean="0">
                <a:ln>
                  <a:noFill/>
                </a:ln>
                <a:solidFill>
                  <a:schemeClr val="tx1"/>
                </a:solidFill>
                <a:effectLst/>
                <a:uLnTx/>
                <a:uFillTx/>
                <a:latin typeface="+mn-lt"/>
                <a:ea typeface="+mn-ea"/>
                <a:cs typeface="+mn-cs"/>
              </a:rPr>
              <a:t>glass to air).</a:t>
            </a:r>
            <a:endParaRPr kumimoji="0" lang="en-GB" sz="2400" b="1" i="0" u="none" strike="noStrike" kern="0" cap="none" spc="0" normalizeH="0" baseline="0" noProof="0" dirty="0" smtClean="0">
              <a:ln>
                <a:noFill/>
              </a:ln>
              <a:solidFill>
                <a:schemeClr val="tx1"/>
              </a:solidFill>
              <a:effectLst/>
              <a:uLnTx/>
              <a:uFillTx/>
              <a:latin typeface="+mn-lt"/>
              <a:ea typeface="+mn-ea"/>
              <a:cs typeface="+mn-cs"/>
            </a:endParaRPr>
          </a:p>
          <a:p>
            <a:pPr marL="457200" marR="0" lvl="0" indent="-457200" algn="l" defTabSz="914400" rtl="0" eaLnBrk="1" fontAlgn="base" latinLnBrk="0" hangingPunct="1">
              <a:lnSpc>
                <a:spcPct val="100000"/>
              </a:lnSpc>
              <a:spcBef>
                <a:spcPct val="20000"/>
              </a:spcBef>
              <a:spcAft>
                <a:spcPct val="0"/>
              </a:spcAft>
              <a:buClrTx/>
              <a:buSzTx/>
              <a:buFontTx/>
              <a:buNone/>
              <a:defRPr/>
            </a:pPr>
            <a:endParaRPr kumimoji="0" lang="en-GB" sz="2400" b="1" i="0" u="none" strike="noStrike" kern="0" cap="none" spc="0" normalizeH="0" baseline="0" noProof="0" dirty="0" smtClean="0">
              <a:ln>
                <a:noFill/>
              </a:ln>
              <a:solidFill>
                <a:schemeClr val="tx1"/>
              </a:solidFill>
              <a:effectLst/>
              <a:uLnTx/>
              <a:uFillTx/>
              <a:latin typeface="+mn-lt"/>
              <a:ea typeface="+mn-ea"/>
              <a:cs typeface="+mn-cs"/>
            </a:endParaRPr>
          </a:p>
          <a:p>
            <a:pPr marL="363855" marR="0" lvl="0" indent="-363855" algn="l" defTabSz="914400" rtl="0" eaLnBrk="1" fontAlgn="base" latinLnBrk="0" hangingPunct="1">
              <a:lnSpc>
                <a:spcPct val="100000"/>
              </a:lnSpc>
              <a:spcBef>
                <a:spcPct val="20000"/>
              </a:spcBef>
              <a:spcAft>
                <a:spcPct val="0"/>
              </a:spcAft>
              <a:buClrTx/>
              <a:buSzTx/>
              <a:buFontTx/>
              <a:buNone/>
              <a:defRPr/>
            </a:pPr>
            <a:r>
              <a:rPr kumimoji="0" lang="en-GB" sz="2400" b="1" i="0" u="none" strike="noStrike" kern="0" cap="none" spc="0" normalizeH="0" baseline="0" noProof="0" dirty="0" smtClean="0">
                <a:ln>
                  <a:noFill/>
                </a:ln>
                <a:solidFill>
                  <a:schemeClr val="tx1"/>
                </a:solidFill>
                <a:effectLst/>
                <a:uLnTx/>
                <a:uFillTx/>
                <a:latin typeface="+mn-lt"/>
                <a:ea typeface="+mn-ea"/>
                <a:cs typeface="+mn-cs"/>
              </a:rPr>
              <a:t>2. The angle of incidence is greater than the </a:t>
            </a:r>
            <a:r>
              <a:rPr kumimoji="0" lang="en-GB" sz="2400" b="1" i="0" u="none" strike="noStrike" kern="0" cap="none" spc="0" normalizeH="0" baseline="0" noProof="0" dirty="0" smtClean="0">
                <a:ln>
                  <a:noFill/>
                </a:ln>
                <a:solidFill>
                  <a:srgbClr val="006600"/>
                </a:solidFill>
                <a:effectLst/>
                <a:uLnTx/>
                <a:uFillTx/>
                <a:latin typeface="+mn-lt"/>
                <a:ea typeface="+mn-ea"/>
                <a:cs typeface="+mn-cs"/>
              </a:rPr>
              <a:t>critical angle</a:t>
            </a:r>
            <a:r>
              <a:rPr kumimoji="0" lang="en-GB" sz="2400" b="1" i="0" u="none" strike="noStrike" kern="0" cap="none" spc="0" normalizeH="0" baseline="0" noProof="0" dirty="0" smtClean="0">
                <a:ln>
                  <a:noFill/>
                </a:ln>
                <a:solidFill>
                  <a:schemeClr val="tx1"/>
                </a:solidFill>
                <a:effectLst/>
                <a:uLnTx/>
                <a:uFillTx/>
                <a:latin typeface="+mn-lt"/>
                <a:ea typeface="+mn-ea"/>
                <a:cs typeface="+mn-cs"/>
              </a:rPr>
              <a:t>, </a:t>
            </a:r>
            <a:r>
              <a:rPr kumimoji="0" lang="en-GB" sz="2400" b="1" i="1" u="none" strike="noStrike" kern="0" cap="none" spc="0" normalizeH="0" baseline="0" noProof="0" dirty="0" smtClean="0">
                <a:ln>
                  <a:noFill/>
                </a:ln>
                <a:solidFill>
                  <a:srgbClr val="FF3300"/>
                </a:solidFill>
                <a:effectLst/>
                <a:uLnTx/>
                <a:uFillTx/>
                <a:latin typeface="+mn-lt"/>
                <a:ea typeface="+mn-ea"/>
                <a:cs typeface="+mn-cs"/>
              </a:rPr>
              <a:t>c</a:t>
            </a:r>
            <a:r>
              <a:rPr kumimoji="0" lang="en-GB" sz="2400" b="1" i="0" u="none" strike="noStrike" kern="0" cap="none" spc="0" normalizeH="0" baseline="0" noProof="0" dirty="0" smtClean="0">
                <a:ln>
                  <a:noFill/>
                </a:ln>
                <a:solidFill>
                  <a:schemeClr val="tx1"/>
                </a:solidFill>
                <a:effectLst/>
                <a:uLnTx/>
                <a:uFillTx/>
                <a:latin typeface="+mn-lt"/>
                <a:ea typeface="+mn-ea"/>
                <a:cs typeface="+mn-cs"/>
              </a:rPr>
              <a:t> for the interface.</a:t>
            </a:r>
            <a:endParaRPr kumimoji="0" lang="en-GB" sz="2400" b="1" i="0" u="none" strike="noStrike" kern="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base" latinLnBrk="0" hangingPunct="1">
              <a:lnSpc>
                <a:spcPct val="80000"/>
              </a:lnSpc>
              <a:spcBef>
                <a:spcPct val="20000"/>
              </a:spcBef>
              <a:spcAft>
                <a:spcPct val="0"/>
              </a:spcAft>
              <a:buClrTx/>
              <a:buSzTx/>
              <a:buFontTx/>
              <a:buNone/>
              <a:defRPr/>
            </a:pPr>
            <a:endParaRPr kumimoji="0" lang="en-GB" sz="2400" b="0" i="0" u="none" strike="noStrike" kern="0" cap="none" spc="0" normalizeH="0" baseline="0" noProof="0" dirty="0" smtClean="0">
              <a:ln>
                <a:noFill/>
              </a:ln>
              <a:solidFill>
                <a:srgbClr val="0000FF"/>
              </a:solidFill>
              <a:effectLst/>
              <a:uLnTx/>
              <a:uFillTx/>
              <a:latin typeface="+mn-lt"/>
              <a:ea typeface="+mn-ea"/>
              <a:cs typeface="+mn-cs"/>
            </a:endParaRPr>
          </a:p>
        </p:txBody>
      </p:sp>
      <p:grpSp>
        <p:nvGrpSpPr>
          <p:cNvPr id="2" name="Group 75"/>
          <p:cNvGrpSpPr/>
          <p:nvPr/>
        </p:nvGrpSpPr>
        <p:grpSpPr>
          <a:xfrm>
            <a:off x="4538663" y="1335088"/>
            <a:ext cx="3952875" cy="2940050"/>
            <a:chOff x="4538749" y="1335314"/>
            <a:chExt cx="3952108" cy="2939909"/>
          </a:xfrm>
        </p:grpSpPr>
        <p:grpSp>
          <p:nvGrpSpPr>
            <p:cNvPr id="253956" name="Group 73"/>
            <p:cNvGrpSpPr/>
            <p:nvPr/>
          </p:nvGrpSpPr>
          <p:grpSpPr>
            <a:xfrm>
              <a:off x="4702629" y="1335314"/>
              <a:ext cx="3788228" cy="2592113"/>
              <a:chOff x="4702629" y="1335314"/>
              <a:chExt cx="3788228" cy="2592113"/>
            </a:xfrm>
          </p:grpSpPr>
          <p:sp>
            <p:nvSpPr>
              <p:cNvPr id="17" name="Rectangle 16"/>
              <p:cNvSpPr/>
              <p:nvPr/>
            </p:nvSpPr>
            <p:spPr>
              <a:xfrm>
                <a:off x="4702629" y="1335314"/>
                <a:ext cx="3788228" cy="1886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smtClean="0">
                  <a:ln>
                    <a:noFill/>
                  </a:ln>
                  <a:solidFill>
                    <a:schemeClr val="lt1"/>
                  </a:solidFill>
                  <a:effectLst/>
                  <a:uLnTx/>
                  <a:uFillTx/>
                  <a:latin typeface="+mn-lt"/>
                  <a:ea typeface="+mn-ea"/>
                  <a:cs typeface="+mn-cs"/>
                </a:endParaRPr>
              </a:p>
            </p:txBody>
          </p:sp>
          <p:cxnSp>
            <p:nvCxnSpPr>
              <p:cNvPr id="19" name="Straight Connector 18"/>
              <p:cNvCxnSpPr/>
              <p:nvPr/>
            </p:nvCxnSpPr>
            <p:spPr>
              <a:xfrm rot="5400000">
                <a:off x="5368854" y="2692280"/>
                <a:ext cx="2446968" cy="23319"/>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253959" name="Group 74"/>
            <p:cNvGrpSpPr/>
            <p:nvPr/>
          </p:nvGrpSpPr>
          <p:grpSpPr>
            <a:xfrm>
              <a:off x="4538749" y="2759824"/>
              <a:ext cx="2540970" cy="1515399"/>
              <a:chOff x="4538749" y="2759824"/>
              <a:chExt cx="2540970" cy="1515399"/>
            </a:xfrm>
          </p:grpSpPr>
          <p:sp>
            <p:nvSpPr>
              <p:cNvPr id="253960" name="TextBox 20"/>
              <p:cNvSpPr txBox="1"/>
              <p:nvPr/>
            </p:nvSpPr>
            <p:spPr>
              <a:xfrm>
                <a:off x="4538749" y="2759824"/>
                <a:ext cx="1330036" cy="923330"/>
              </a:xfrm>
              <a:prstGeom prst="rect">
                <a:avLst/>
              </a:prstGeom>
              <a:noFill/>
              <a:ln w="9525">
                <a:noFill/>
              </a:ln>
            </p:spPr>
            <p:txBody>
              <a:bodyPr anchor="t" anchorCtr="0">
                <a:spAutoFit/>
              </a:bodyPr>
              <a:p>
                <a:pPr algn="ctr"/>
                <a:r>
                  <a:rPr lang="en-US" altLang="zh-CN" b="1">
                    <a:latin typeface="Arial" panose="020B0604020202020204" pitchFamily="34" charset="0"/>
                  </a:rPr>
                  <a:t>GLASS</a:t>
                </a:r>
                <a:endParaRPr lang="en-US" altLang="zh-CN" b="1">
                  <a:latin typeface="Arial" panose="020B0604020202020204" pitchFamily="34" charset="0"/>
                </a:endParaRPr>
              </a:p>
              <a:p>
                <a:pPr algn="ctr"/>
                <a:endParaRPr lang="en-US" altLang="zh-CN" b="1">
                  <a:latin typeface="Arial" panose="020B0604020202020204" pitchFamily="34" charset="0"/>
                </a:endParaRPr>
              </a:p>
              <a:p>
                <a:pPr algn="ctr"/>
                <a:r>
                  <a:rPr lang="en-US" altLang="zh-CN" b="1">
                    <a:latin typeface="Arial" panose="020B0604020202020204" pitchFamily="34" charset="0"/>
                  </a:rPr>
                  <a:t>AIR</a:t>
                </a:r>
                <a:endParaRPr lang="en-US" altLang="zh-CN" b="1">
                  <a:latin typeface="Arial" panose="020B0604020202020204" pitchFamily="34" charset="0"/>
                </a:endParaRPr>
              </a:p>
            </p:txBody>
          </p:sp>
          <p:sp>
            <p:nvSpPr>
              <p:cNvPr id="253961" name="TextBox 22"/>
              <p:cNvSpPr txBox="1"/>
              <p:nvPr/>
            </p:nvSpPr>
            <p:spPr>
              <a:xfrm>
                <a:off x="5666556" y="3905891"/>
                <a:ext cx="1413163" cy="369332"/>
              </a:xfrm>
              <a:prstGeom prst="rect">
                <a:avLst/>
              </a:prstGeom>
              <a:noFill/>
              <a:ln w="9525">
                <a:noFill/>
              </a:ln>
            </p:spPr>
            <p:txBody>
              <a:bodyPr anchor="t" anchorCtr="0">
                <a:spAutoFit/>
              </a:bodyPr>
              <a:p>
                <a:r>
                  <a:rPr lang="en-US" altLang="zh-CN" b="1">
                    <a:latin typeface="Arial" panose="020B0604020202020204" pitchFamily="34" charset="0"/>
                  </a:rPr>
                  <a:t>NORMAL</a:t>
                </a:r>
                <a:endParaRPr lang="en-US" altLang="zh-CN" b="1">
                  <a:latin typeface="Arial" panose="020B0604020202020204" pitchFamily="34" charset="0"/>
                </a:endParaRPr>
              </a:p>
            </p:txBody>
          </p:sp>
        </p:grpSp>
      </p:grpSp>
      <p:grpSp>
        <p:nvGrpSpPr>
          <p:cNvPr id="5" name="Group 62"/>
          <p:cNvGrpSpPr/>
          <p:nvPr/>
        </p:nvGrpSpPr>
        <p:grpSpPr>
          <a:xfrm>
            <a:off x="5954713" y="1501775"/>
            <a:ext cx="1793875" cy="2622550"/>
            <a:chOff x="5966903" y="1518140"/>
            <a:chExt cx="1794271" cy="2621644"/>
          </a:xfrm>
        </p:grpSpPr>
        <p:grpSp>
          <p:nvGrpSpPr>
            <p:cNvPr id="253963" name="Group 43"/>
            <p:cNvGrpSpPr/>
            <p:nvPr/>
          </p:nvGrpSpPr>
          <p:grpSpPr>
            <a:xfrm>
              <a:off x="5966903" y="1530631"/>
              <a:ext cx="628205" cy="1709255"/>
              <a:chOff x="5037513" y="4588625"/>
              <a:chExt cx="628205" cy="1709255"/>
            </a:xfrm>
          </p:grpSpPr>
          <p:cxnSp>
            <p:nvCxnSpPr>
              <p:cNvPr id="26" name="Straight Connector 25"/>
              <p:cNvCxnSpPr/>
              <p:nvPr/>
            </p:nvCxnSpPr>
            <p:spPr>
              <a:xfrm rot="16200000" flipH="1">
                <a:off x="4496983" y="5129145"/>
                <a:ext cx="1709255" cy="6282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6200000" flipH="1">
                <a:off x="5128240" y="5358631"/>
                <a:ext cx="442027" cy="16034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53966" name="Group 53"/>
            <p:cNvGrpSpPr/>
            <p:nvPr/>
          </p:nvGrpSpPr>
          <p:grpSpPr>
            <a:xfrm>
              <a:off x="6568099" y="3210341"/>
              <a:ext cx="1193075" cy="929443"/>
              <a:chOff x="5037513" y="4588625"/>
              <a:chExt cx="628205" cy="1709255"/>
            </a:xfrm>
          </p:grpSpPr>
          <p:cxnSp>
            <p:nvCxnSpPr>
              <p:cNvPr id="55" name="Straight Connector 54"/>
              <p:cNvCxnSpPr/>
              <p:nvPr/>
            </p:nvCxnSpPr>
            <p:spPr>
              <a:xfrm rot="16200000" flipH="1">
                <a:off x="4496983" y="5129145"/>
                <a:ext cx="1709255" cy="6282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rot="16200000" flipH="1">
                <a:off x="5128240" y="5358631"/>
                <a:ext cx="442027" cy="16034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53969" name="Group 59"/>
            <p:cNvGrpSpPr/>
            <p:nvPr/>
          </p:nvGrpSpPr>
          <p:grpSpPr>
            <a:xfrm flipV="1">
              <a:off x="6598988" y="1518140"/>
              <a:ext cx="628205" cy="1709255"/>
              <a:chOff x="5037513" y="4588625"/>
              <a:chExt cx="628205" cy="1709255"/>
            </a:xfrm>
          </p:grpSpPr>
          <p:cxnSp>
            <p:nvCxnSpPr>
              <p:cNvPr id="61" name="Straight Connector 60"/>
              <p:cNvCxnSpPr/>
              <p:nvPr/>
            </p:nvCxnSpPr>
            <p:spPr>
              <a:xfrm rot="16200000" flipH="1">
                <a:off x="4496983" y="5129145"/>
                <a:ext cx="1709255" cy="628205"/>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rot="16200000" flipH="1">
                <a:off x="5128240" y="5358631"/>
                <a:ext cx="442027" cy="160345"/>
              </a:xfrm>
              <a:prstGeom prst="straightConnector1">
                <a:avLst/>
              </a:prstGeom>
              <a:ln w="381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grpSp>
      </p:grpSp>
      <p:grpSp>
        <p:nvGrpSpPr>
          <p:cNvPr id="9" name="Group 71"/>
          <p:cNvGrpSpPr/>
          <p:nvPr/>
        </p:nvGrpSpPr>
        <p:grpSpPr>
          <a:xfrm>
            <a:off x="5508625" y="1771650"/>
            <a:ext cx="2549525" cy="1468438"/>
            <a:chOff x="5157474" y="4605557"/>
            <a:chExt cx="2550792" cy="1468948"/>
          </a:xfrm>
        </p:grpSpPr>
        <p:grpSp>
          <p:nvGrpSpPr>
            <p:cNvPr id="253973" name="Group 47"/>
            <p:cNvGrpSpPr/>
            <p:nvPr/>
          </p:nvGrpSpPr>
          <p:grpSpPr>
            <a:xfrm>
              <a:off x="5157474" y="4605557"/>
              <a:ext cx="1064303" cy="1431561"/>
              <a:chOff x="5037513" y="4588625"/>
              <a:chExt cx="628205" cy="1709255"/>
            </a:xfrm>
          </p:grpSpPr>
          <p:cxnSp>
            <p:nvCxnSpPr>
              <p:cNvPr id="49" name="Straight Connector 48"/>
              <p:cNvCxnSpPr/>
              <p:nvPr/>
            </p:nvCxnSpPr>
            <p:spPr>
              <a:xfrm rot="16200000" flipH="1">
                <a:off x="4496983" y="5129145"/>
                <a:ext cx="1709255" cy="6282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rot="16200000" flipH="1">
                <a:off x="5128240" y="5358631"/>
                <a:ext cx="442027" cy="16034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53976" name="Group 50"/>
            <p:cNvGrpSpPr/>
            <p:nvPr/>
          </p:nvGrpSpPr>
          <p:grpSpPr>
            <a:xfrm rot="-120000">
              <a:off x="6230249" y="6028786"/>
              <a:ext cx="1478017" cy="45719"/>
              <a:chOff x="5037513" y="4588625"/>
              <a:chExt cx="628205" cy="1709255"/>
            </a:xfrm>
          </p:grpSpPr>
          <p:cxnSp>
            <p:nvCxnSpPr>
              <p:cNvPr id="52" name="Straight Connector 51"/>
              <p:cNvCxnSpPr/>
              <p:nvPr/>
            </p:nvCxnSpPr>
            <p:spPr>
              <a:xfrm rot="16200000" flipH="1">
                <a:off x="4496983" y="5129145"/>
                <a:ext cx="1709255" cy="628205"/>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rot="16200000" flipH="1">
                <a:off x="5128240" y="5358631"/>
                <a:ext cx="442027" cy="160345"/>
              </a:xfrm>
              <a:prstGeom prst="straightConnector1">
                <a:avLst/>
              </a:prstGeom>
              <a:ln w="381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253979" name="Group 63"/>
            <p:cNvGrpSpPr/>
            <p:nvPr/>
          </p:nvGrpSpPr>
          <p:grpSpPr>
            <a:xfrm flipV="1">
              <a:off x="6239263" y="4612984"/>
              <a:ext cx="1064303" cy="1431561"/>
              <a:chOff x="5037513" y="4588625"/>
              <a:chExt cx="628205" cy="1709255"/>
            </a:xfrm>
          </p:grpSpPr>
          <p:cxnSp>
            <p:nvCxnSpPr>
              <p:cNvPr id="65" name="Straight Connector 64"/>
              <p:cNvCxnSpPr/>
              <p:nvPr/>
            </p:nvCxnSpPr>
            <p:spPr>
              <a:xfrm rot="16200000" flipH="1">
                <a:off x="4496983" y="5129145"/>
                <a:ext cx="1709255" cy="6282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rot="16200000" flipH="1">
                <a:off x="5128240" y="5358631"/>
                <a:ext cx="442027" cy="16034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 name="Group 70"/>
          <p:cNvGrpSpPr/>
          <p:nvPr/>
        </p:nvGrpSpPr>
        <p:grpSpPr>
          <a:xfrm>
            <a:off x="5395913" y="2297113"/>
            <a:ext cx="2387600" cy="935037"/>
            <a:chOff x="5385856" y="2288771"/>
            <a:chExt cx="2387600" cy="933797"/>
          </a:xfrm>
        </p:grpSpPr>
        <p:grpSp>
          <p:nvGrpSpPr>
            <p:cNvPr id="253983" name="Group 56"/>
            <p:cNvGrpSpPr/>
            <p:nvPr/>
          </p:nvGrpSpPr>
          <p:grpSpPr>
            <a:xfrm>
              <a:off x="5385856" y="2293125"/>
              <a:ext cx="1193075" cy="929443"/>
              <a:chOff x="5037513" y="4588625"/>
              <a:chExt cx="628205" cy="1709255"/>
            </a:xfrm>
          </p:grpSpPr>
          <p:cxnSp>
            <p:nvCxnSpPr>
              <p:cNvPr id="58" name="Straight Connector 57"/>
              <p:cNvCxnSpPr/>
              <p:nvPr/>
            </p:nvCxnSpPr>
            <p:spPr>
              <a:xfrm rot="16200000" flipH="1">
                <a:off x="4496983" y="5129145"/>
                <a:ext cx="1709255" cy="6282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rot="16200000" flipH="1">
                <a:off x="5128240" y="5358631"/>
                <a:ext cx="442027" cy="16034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53986" name="Group 67"/>
            <p:cNvGrpSpPr/>
            <p:nvPr/>
          </p:nvGrpSpPr>
          <p:grpSpPr>
            <a:xfrm flipV="1">
              <a:off x="6580381" y="2288771"/>
              <a:ext cx="1193075" cy="929443"/>
              <a:chOff x="5037513" y="4588625"/>
              <a:chExt cx="628205" cy="1709255"/>
            </a:xfrm>
          </p:grpSpPr>
          <p:cxnSp>
            <p:nvCxnSpPr>
              <p:cNvPr id="69" name="Straight Connector 68"/>
              <p:cNvCxnSpPr/>
              <p:nvPr/>
            </p:nvCxnSpPr>
            <p:spPr>
              <a:xfrm rot="16200000" flipH="1">
                <a:off x="4496983" y="5129145"/>
                <a:ext cx="1709255" cy="6282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rot="16200000" flipH="1">
                <a:off x="5128240" y="5358631"/>
                <a:ext cx="442027" cy="16034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sp>
        <p:nvSpPr>
          <p:cNvPr id="77" name="TextBox 76"/>
          <p:cNvSpPr txBox="1"/>
          <p:nvPr/>
        </p:nvSpPr>
        <p:spPr>
          <a:xfrm>
            <a:off x="4745038" y="4437063"/>
            <a:ext cx="3692525" cy="1198562"/>
          </a:xfrm>
          <a:prstGeom prst="rect">
            <a:avLst/>
          </a:prstGeom>
          <a:solidFill>
            <a:schemeClr val="bg1"/>
          </a:solidFill>
          <a:ln w="9525">
            <a:noFill/>
          </a:ln>
        </p:spPr>
        <p:txBody>
          <a:bodyPr anchor="t" anchorCtr="0">
            <a:spAutoFit/>
          </a:bodyPr>
          <a:p>
            <a:r>
              <a:rPr lang="en-US" altLang="zh-CN" b="1">
                <a:latin typeface="Arial" panose="020B0604020202020204" pitchFamily="34" charset="0"/>
              </a:rPr>
              <a:t>Angle of incidence greater than the </a:t>
            </a:r>
            <a:r>
              <a:rPr lang="en-US" altLang="zh-CN" b="1">
                <a:solidFill>
                  <a:srgbClr val="006600"/>
                </a:solidFill>
                <a:latin typeface="Arial" panose="020B0604020202020204" pitchFamily="34" charset="0"/>
              </a:rPr>
              <a:t>critical angle</a:t>
            </a:r>
            <a:r>
              <a:rPr lang="en-US" altLang="zh-CN" b="1">
                <a:latin typeface="Arial" panose="020B0604020202020204" pitchFamily="34" charset="0"/>
              </a:rPr>
              <a:t>:</a:t>
            </a:r>
            <a:endParaRPr lang="en-US" altLang="zh-CN" b="1">
              <a:latin typeface="Arial" panose="020B0604020202020204" pitchFamily="34" charset="0"/>
            </a:endParaRPr>
          </a:p>
          <a:p>
            <a:r>
              <a:rPr lang="en-US" altLang="zh-CN" b="1">
                <a:latin typeface="Arial" panose="020B0604020202020204" pitchFamily="34" charset="0"/>
              </a:rPr>
              <a:t>NO Refraction and </a:t>
            </a:r>
            <a:endParaRPr lang="en-US" altLang="zh-CN" b="1">
              <a:latin typeface="Arial" panose="020B0604020202020204" pitchFamily="34" charset="0"/>
            </a:endParaRPr>
          </a:p>
          <a:p>
            <a:r>
              <a:rPr lang="en-US" altLang="zh-CN" b="1">
                <a:solidFill>
                  <a:srgbClr val="FF0000"/>
                </a:solidFill>
                <a:latin typeface="Arial" panose="020B0604020202020204" pitchFamily="34" charset="0"/>
              </a:rPr>
              <a:t>TOTAL INTERNAL REFLECTION</a:t>
            </a:r>
            <a:endParaRPr lang="en-US" altLang="zh-CN" b="1">
              <a:latin typeface="Arial" panose="020B0604020202020204" pitchFamily="34" charset="0"/>
            </a:endParaRPr>
          </a:p>
        </p:txBody>
      </p:sp>
      <p:sp>
        <p:nvSpPr>
          <p:cNvPr id="78" name="TextBox 77"/>
          <p:cNvSpPr txBox="1"/>
          <p:nvPr/>
        </p:nvSpPr>
        <p:spPr>
          <a:xfrm>
            <a:off x="5175250" y="4437063"/>
            <a:ext cx="2830513" cy="1198562"/>
          </a:xfrm>
          <a:prstGeom prst="rect">
            <a:avLst/>
          </a:prstGeom>
          <a:solidFill>
            <a:schemeClr val="bg1"/>
          </a:solidFill>
          <a:ln w="9525">
            <a:noFill/>
          </a:ln>
        </p:spPr>
        <p:txBody>
          <a:bodyPr anchor="t" anchorCtr="0">
            <a:spAutoFit/>
          </a:bodyPr>
          <a:p>
            <a:r>
              <a:rPr lang="en-US" altLang="zh-CN" b="1">
                <a:latin typeface="Arial" panose="020B0604020202020204" pitchFamily="34" charset="0"/>
              </a:rPr>
              <a:t>Angle of incidence less than the </a:t>
            </a:r>
            <a:r>
              <a:rPr lang="en-US" altLang="zh-CN" b="1">
                <a:solidFill>
                  <a:srgbClr val="006600"/>
                </a:solidFill>
                <a:latin typeface="Arial" panose="020B0604020202020204" pitchFamily="34" charset="0"/>
              </a:rPr>
              <a:t>critical angle</a:t>
            </a:r>
            <a:r>
              <a:rPr lang="en-US" altLang="zh-CN" b="1">
                <a:latin typeface="Arial" panose="020B0604020202020204" pitchFamily="34" charset="0"/>
              </a:rPr>
              <a:t>: </a:t>
            </a:r>
            <a:endParaRPr lang="en-US" altLang="zh-CN" b="1">
              <a:latin typeface="Arial" panose="020B0604020202020204" pitchFamily="34" charset="0"/>
            </a:endParaRPr>
          </a:p>
          <a:p>
            <a:r>
              <a:rPr lang="en-US" altLang="zh-CN" b="1">
                <a:latin typeface="Arial" panose="020B0604020202020204" pitchFamily="34" charset="0"/>
              </a:rPr>
              <a:t>Refraction and </a:t>
            </a:r>
            <a:endParaRPr lang="en-US" altLang="zh-CN" b="1">
              <a:latin typeface="Arial" panose="020B0604020202020204" pitchFamily="34" charset="0"/>
            </a:endParaRPr>
          </a:p>
          <a:p>
            <a:r>
              <a:rPr lang="en-US" altLang="zh-CN" b="1">
                <a:solidFill>
                  <a:srgbClr val="FF0000"/>
                </a:solidFill>
                <a:latin typeface="Arial" panose="020B0604020202020204" pitchFamily="34" charset="0"/>
              </a:rPr>
              <a:t>PARTIAL</a:t>
            </a:r>
            <a:r>
              <a:rPr lang="en-US" altLang="zh-CN" b="1">
                <a:latin typeface="Arial" panose="020B0604020202020204" pitchFamily="34" charset="0"/>
              </a:rPr>
              <a:t> reflection</a:t>
            </a:r>
            <a:endParaRPr lang="en-US" altLang="zh-CN" b="1">
              <a:latin typeface="Arial" panose="020B0604020202020204" pitchFamily="34" charset="0"/>
            </a:endParaRPr>
          </a:p>
        </p:txBody>
      </p:sp>
      <p:sp>
        <p:nvSpPr>
          <p:cNvPr id="79" name="TextBox 78"/>
          <p:cNvSpPr txBox="1"/>
          <p:nvPr/>
        </p:nvSpPr>
        <p:spPr>
          <a:xfrm>
            <a:off x="4538663" y="4437063"/>
            <a:ext cx="3898900" cy="1198562"/>
          </a:xfrm>
          <a:prstGeom prst="rect">
            <a:avLst/>
          </a:prstGeom>
          <a:solidFill>
            <a:schemeClr val="bg1"/>
          </a:solidFill>
          <a:ln w="9525">
            <a:noFill/>
          </a:ln>
        </p:spPr>
        <p:txBody>
          <a:bodyPr wrap="square" anchor="t" anchorCtr="0">
            <a:spAutoFit/>
          </a:bodyPr>
          <a:p>
            <a:r>
              <a:rPr lang="en-US" altLang="zh-CN" b="1">
                <a:latin typeface="Arial" panose="020B0604020202020204" pitchFamily="34" charset="0"/>
              </a:rPr>
              <a:t>Angle of incidence equal to the </a:t>
            </a:r>
            <a:r>
              <a:rPr lang="en-US" altLang="zh-CN" b="1">
                <a:solidFill>
                  <a:srgbClr val="006600"/>
                </a:solidFill>
                <a:latin typeface="Arial" panose="020B0604020202020204" pitchFamily="34" charset="0"/>
              </a:rPr>
              <a:t>critical angle</a:t>
            </a:r>
            <a:r>
              <a:rPr lang="en-US" altLang="zh-CN" b="1">
                <a:latin typeface="Arial" panose="020B0604020202020204" pitchFamily="34" charset="0"/>
              </a:rPr>
              <a:t>: </a:t>
            </a:r>
            <a:endParaRPr lang="en-US" altLang="zh-CN" b="1">
              <a:latin typeface="Arial" panose="020B0604020202020204" pitchFamily="34" charset="0"/>
            </a:endParaRPr>
          </a:p>
          <a:p>
            <a:r>
              <a:rPr lang="en-US" altLang="zh-CN" b="1">
                <a:latin typeface="Arial" panose="020B0604020202020204" pitchFamily="34" charset="0"/>
              </a:rPr>
              <a:t>Refraction at 90º and </a:t>
            </a:r>
            <a:endParaRPr lang="en-US" altLang="zh-CN" b="1">
              <a:latin typeface="Arial" panose="020B0604020202020204" pitchFamily="34" charset="0"/>
            </a:endParaRPr>
          </a:p>
          <a:p>
            <a:r>
              <a:rPr lang="en-US" altLang="zh-CN" b="1">
                <a:solidFill>
                  <a:srgbClr val="FF0000"/>
                </a:solidFill>
                <a:latin typeface="Arial" panose="020B0604020202020204" pitchFamily="34" charset="0"/>
              </a:rPr>
              <a:t>PARTIAL</a:t>
            </a:r>
            <a:r>
              <a:rPr lang="en-US" altLang="zh-CN" b="1">
                <a:latin typeface="Arial" panose="020B0604020202020204" pitchFamily="34" charset="0"/>
              </a:rPr>
              <a:t> reflection</a:t>
            </a:r>
            <a:endParaRPr lang="en-US" altLang="zh-CN" b="1">
              <a:latin typeface="Arial" panose="020B0604020202020204" pitchFamily="34" charset="0"/>
            </a:endParaRPr>
          </a:p>
        </p:txBody>
      </p:sp>
      <p:grpSp>
        <p:nvGrpSpPr>
          <p:cNvPr id="16" name="Group 84"/>
          <p:cNvGrpSpPr/>
          <p:nvPr/>
        </p:nvGrpSpPr>
        <p:grpSpPr>
          <a:xfrm>
            <a:off x="5467350" y="876300"/>
            <a:ext cx="1971675" cy="3181350"/>
            <a:chOff x="5467350" y="876300"/>
            <a:chExt cx="1971675" cy="3181349"/>
          </a:xfrm>
        </p:grpSpPr>
        <p:sp>
          <p:nvSpPr>
            <p:cNvPr id="80" name="Pie 79"/>
            <p:cNvSpPr/>
            <p:nvPr/>
          </p:nvSpPr>
          <p:spPr>
            <a:xfrm>
              <a:off x="5695950" y="2314574"/>
              <a:ext cx="1743075" cy="1743075"/>
            </a:xfrm>
            <a:prstGeom prst="pie">
              <a:avLst>
                <a:gd name="adj1" fmla="val 14163506"/>
                <a:gd name="adj2" fmla="val 16209791"/>
              </a:avLst>
            </a:prstGeom>
            <a:solidFill>
              <a:srgbClr val="006600">
                <a:alpha val="4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smtClean="0">
                <a:ln>
                  <a:noFill/>
                </a:ln>
                <a:solidFill>
                  <a:schemeClr val="tx1"/>
                </a:solidFill>
                <a:effectLst/>
                <a:uLnTx/>
                <a:uFillTx/>
                <a:latin typeface="+mn-lt"/>
                <a:ea typeface="+mn-ea"/>
                <a:cs typeface="+mn-cs"/>
              </a:endParaRPr>
            </a:p>
          </p:txBody>
        </p:sp>
        <p:sp>
          <p:nvSpPr>
            <p:cNvPr id="253994" name="TextBox 80"/>
            <p:cNvSpPr txBox="1"/>
            <p:nvPr/>
          </p:nvSpPr>
          <p:spPr>
            <a:xfrm>
              <a:off x="5467350" y="876300"/>
              <a:ext cx="1676400" cy="369332"/>
            </a:xfrm>
            <a:prstGeom prst="rect">
              <a:avLst/>
            </a:prstGeom>
            <a:noFill/>
            <a:ln w="9525">
              <a:noFill/>
            </a:ln>
          </p:spPr>
          <p:txBody>
            <a:bodyPr anchor="t" anchorCtr="0">
              <a:spAutoFit/>
            </a:bodyPr>
            <a:p>
              <a:pPr algn="ctr"/>
              <a:r>
                <a:rPr lang="en-US" altLang="zh-CN" b="1">
                  <a:solidFill>
                    <a:srgbClr val="006600"/>
                  </a:solidFill>
                  <a:latin typeface="Arial" panose="020B0604020202020204" pitchFamily="34" charset="0"/>
                </a:rPr>
                <a:t>critical angle</a:t>
              </a:r>
              <a:endParaRPr lang="en-US" altLang="zh-CN" b="1">
                <a:solidFill>
                  <a:srgbClr val="006600"/>
                </a:solidFill>
                <a:latin typeface="Arial" panose="020B0604020202020204" pitchFamily="34" charset="0"/>
              </a:endParaRPr>
            </a:p>
          </p:txBody>
        </p:sp>
        <p:cxnSp>
          <p:nvCxnSpPr>
            <p:cNvPr id="83" name="Straight Arrow Connector 82"/>
            <p:cNvCxnSpPr/>
            <p:nvPr/>
          </p:nvCxnSpPr>
          <p:spPr>
            <a:xfrm rot="16200000" flipH="1">
              <a:off x="5900733" y="1700209"/>
              <a:ext cx="1028700" cy="95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483">
                                            <p:txEl>
                                              <p:charRg st="0" end="3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483">
                                            <p:txEl>
                                              <p:charRg st="40" end="14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483">
                                            <p:txEl>
                                              <p:charRg st="148" end="23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5"/>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78"/>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9"/>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79"/>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bldLvl="0" animBg="1"/>
      <p:bldP spid="78" grpId="0" bldLvl="0" animBg="1"/>
      <p:bldP spid="78" grpId="1" bldLvl="0" animBg="1"/>
      <p:bldP spid="79" grpId="0" bldLvl="0" animBg="1"/>
      <p:bldP spid="79" grpId="1"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sz="2800" kern="1200" baseline="0" dirty="0">
                <a:latin typeface="+mj-lt"/>
                <a:ea typeface="+mj-ea"/>
                <a:cs typeface="+mj-cs"/>
              </a:rPr>
              <a:t>5</a:t>
            </a:r>
            <a:r>
              <a:rPr lang="en-US" altLang="zh-CN" sz="2800" kern="1200" baseline="0" dirty="0">
                <a:latin typeface="+mj-lt"/>
                <a:ea typeface="+mj-ea"/>
                <a:cs typeface="+mj-cs"/>
              </a:rPr>
              <a:t>. Time period (</a:t>
            </a:r>
            <a:r>
              <a:rPr lang="en-US" altLang="zh-CN" sz="2800" i="1" kern="1200" baseline="0" dirty="0">
                <a:solidFill>
                  <a:srgbClr val="FF0000"/>
                </a:solidFill>
                <a:latin typeface="+mj-lt"/>
                <a:ea typeface="+mj-ea"/>
                <a:cs typeface="+mj-cs"/>
              </a:rPr>
              <a:t>T </a:t>
            </a:r>
            <a:r>
              <a:rPr lang="en-US" altLang="zh-CN" sz="2800" kern="1200" baseline="0" dirty="0">
                <a:latin typeface="+mj-lt"/>
                <a:ea typeface="+mj-ea"/>
                <a:cs typeface="+mj-cs"/>
              </a:rPr>
              <a:t>)</a:t>
            </a:r>
            <a:endParaRPr lang="en-US" altLang="zh-CN" sz="2800" kern="1200" baseline="0" dirty="0">
              <a:latin typeface="+mj-lt"/>
              <a:ea typeface="+mj-ea"/>
              <a:cs typeface="+mj-cs"/>
            </a:endParaRPr>
          </a:p>
        </p:txBody>
      </p:sp>
      <p:sp>
        <p:nvSpPr>
          <p:cNvPr id="152579" name="Rectangle 3"/>
          <p:cNvSpPr>
            <a:spLocks noGrp="1"/>
          </p:cNvSpPr>
          <p:nvPr>
            <p:ph idx="1"/>
          </p:nvPr>
        </p:nvSpPr>
        <p:spPr>
          <a:xfrm>
            <a:off x="763588" y="1009650"/>
            <a:ext cx="8229600" cy="4525963"/>
          </a:xfrm>
        </p:spPr>
        <p:txBody>
          <a:bodyPr vert="horz" wrap="square" lIns="91440" tIns="45720" rIns="91440" bIns="45720" anchor="t" anchorCtr="0"/>
          <a:p>
            <a:pPr marL="0" indent="0">
              <a:buNone/>
            </a:pPr>
            <a:r>
              <a:rPr lang="en-US" altLang="zh-CN" sz="2800" b="1" dirty="0">
                <a:solidFill>
                  <a:srgbClr val="FF0000"/>
                </a:solidFill>
              </a:rPr>
              <a:t>Time period</a:t>
            </a:r>
            <a:r>
              <a:rPr lang="en-US" altLang="zh-CN" sz="2800" b="1" dirty="0"/>
              <a:t> is the time taken for a source to produce one wave.</a:t>
            </a:r>
            <a:endParaRPr lang="en-US" altLang="zh-CN" sz="2800" b="1" dirty="0"/>
          </a:p>
          <a:p>
            <a:pPr marL="0" indent="0">
              <a:buNone/>
            </a:pPr>
            <a:endParaRPr lang="en-US" altLang="zh-CN" sz="2800" b="1" dirty="0"/>
          </a:p>
          <a:p>
            <a:pPr marL="0" indent="0">
              <a:buNone/>
            </a:pPr>
            <a:r>
              <a:rPr lang="en-US" altLang="zh-CN" sz="2800" b="1" dirty="0">
                <a:solidFill>
                  <a:srgbClr val="FF0000"/>
                </a:solidFill>
              </a:rPr>
              <a:t>time period   </a:t>
            </a:r>
            <a:r>
              <a:rPr lang="en-US" altLang="zh-CN" sz="2800" b="1" dirty="0"/>
              <a:t>=</a:t>
            </a:r>
            <a:r>
              <a:rPr lang="en-US" altLang="zh-CN" sz="2800" b="1" dirty="0">
                <a:solidFill>
                  <a:srgbClr val="FF0000"/>
                </a:solidFill>
              </a:rPr>
              <a:t>         1</a:t>
            </a:r>
            <a:r>
              <a:rPr lang="en-US" altLang="zh-CN" sz="2800" b="1" u="sng" dirty="0">
                <a:solidFill>
                  <a:srgbClr val="FF0000"/>
                </a:solidFill>
              </a:rPr>
              <a:t> </a:t>
            </a:r>
            <a:endParaRPr lang="en-US" altLang="zh-CN" sz="2800" b="1" dirty="0">
              <a:solidFill>
                <a:srgbClr val="FF0000"/>
              </a:solidFill>
            </a:endParaRPr>
          </a:p>
          <a:p>
            <a:pPr marL="0" indent="0">
              <a:buNone/>
            </a:pPr>
            <a:r>
              <a:rPr lang="en-US" altLang="zh-CN" sz="2800" b="1" dirty="0">
                <a:solidFill>
                  <a:srgbClr val="FF0000"/>
                </a:solidFill>
              </a:rPr>
              <a:t>		        frequency</a:t>
            </a:r>
            <a:r>
              <a:rPr lang="en-US" altLang="zh-CN" sz="2800" b="1" u="sng" dirty="0"/>
              <a:t> </a:t>
            </a:r>
            <a:endParaRPr lang="en-US" altLang="zh-CN" sz="2800" b="1" u="sng" dirty="0"/>
          </a:p>
          <a:p>
            <a:pPr marL="0" indent="0">
              <a:buNone/>
            </a:pPr>
            <a:r>
              <a:rPr lang="en-US" altLang="zh-CN" sz="2800" i="1" dirty="0"/>
              <a:t>and:</a:t>
            </a:r>
            <a:endParaRPr lang="en-US" altLang="zh-CN" sz="2800" i="1" dirty="0"/>
          </a:p>
          <a:p>
            <a:pPr marL="0" indent="0">
              <a:buNone/>
            </a:pPr>
            <a:r>
              <a:rPr lang="en-US" altLang="zh-CN" sz="2800" b="1" dirty="0">
                <a:solidFill>
                  <a:srgbClr val="FF0000"/>
                </a:solidFill>
              </a:rPr>
              <a:t>frequency   </a:t>
            </a:r>
            <a:r>
              <a:rPr lang="en-US" altLang="zh-CN" sz="2800" b="1" dirty="0"/>
              <a:t>=</a:t>
            </a:r>
            <a:r>
              <a:rPr lang="en-US" altLang="zh-CN" sz="2800" b="1" dirty="0">
                <a:solidFill>
                  <a:srgbClr val="FF0000"/>
                </a:solidFill>
              </a:rPr>
              <a:t>           1</a:t>
            </a:r>
            <a:r>
              <a:rPr lang="en-US" altLang="zh-CN" sz="2800" b="1" u="sng" dirty="0">
                <a:solidFill>
                  <a:srgbClr val="FF0000"/>
                </a:solidFill>
              </a:rPr>
              <a:t> </a:t>
            </a:r>
            <a:endParaRPr lang="en-US" altLang="zh-CN" sz="2800" b="1" dirty="0">
              <a:solidFill>
                <a:srgbClr val="FF0000"/>
              </a:solidFill>
            </a:endParaRPr>
          </a:p>
          <a:p>
            <a:pPr marL="0" indent="0">
              <a:buNone/>
            </a:pPr>
            <a:r>
              <a:rPr lang="en-US" altLang="zh-CN" sz="2800" b="1" dirty="0">
                <a:solidFill>
                  <a:srgbClr val="FF0000"/>
                </a:solidFill>
              </a:rPr>
              <a:t>		        time period</a:t>
            </a:r>
            <a:endParaRPr lang="en-US" altLang="zh-CN" sz="2800" b="1" u="sng" dirty="0"/>
          </a:p>
        </p:txBody>
      </p:sp>
      <p:sp>
        <p:nvSpPr>
          <p:cNvPr id="306180" name="Straight Connector 306179"/>
          <p:cNvSpPr/>
          <p:nvPr/>
        </p:nvSpPr>
        <p:spPr>
          <a:xfrm>
            <a:off x="3424238" y="3019425"/>
            <a:ext cx="1727200" cy="0"/>
          </a:xfrm>
          <a:prstGeom prst="line">
            <a:avLst/>
          </a:prstGeom>
          <a:ln w="57150" cap="flat" cmpd="sng">
            <a:solidFill>
              <a:schemeClr val="tx1"/>
            </a:solidFill>
            <a:prstDash val="solid"/>
            <a:round/>
            <a:headEnd type="none" w="med" len="med"/>
            <a:tailEnd type="none" w="med" len="med"/>
          </a:ln>
        </p:spPr>
      </p:sp>
      <p:sp>
        <p:nvSpPr>
          <p:cNvPr id="306181" name="Straight Connector 306180"/>
          <p:cNvSpPr/>
          <p:nvPr/>
        </p:nvSpPr>
        <p:spPr>
          <a:xfrm>
            <a:off x="3452813" y="4527550"/>
            <a:ext cx="1871662" cy="0"/>
          </a:xfrm>
          <a:prstGeom prst="line">
            <a:avLst/>
          </a:prstGeom>
          <a:ln w="57150" cap="flat" cmpd="sng">
            <a:solidFill>
              <a:schemeClr val="tx1"/>
            </a:solidFill>
            <a:prstDash val="solid"/>
            <a:round/>
            <a:headEnd type="none" w="med" len="med"/>
            <a:tailEnd type="none" w="med" len="med"/>
          </a:ln>
        </p:spPr>
      </p:sp>
      <p:grpSp>
        <p:nvGrpSpPr>
          <p:cNvPr id="306186" name="Group 306185"/>
          <p:cNvGrpSpPr/>
          <p:nvPr/>
        </p:nvGrpSpPr>
        <p:grpSpPr>
          <a:xfrm>
            <a:off x="6238875" y="2554288"/>
            <a:ext cx="1960563" cy="1438275"/>
            <a:chOff x="3930" y="1609"/>
            <a:chExt cx="1235" cy="906"/>
          </a:xfrm>
        </p:grpSpPr>
        <p:sp>
          <p:nvSpPr>
            <p:cNvPr id="30726" name="Text Box 306181"/>
            <p:cNvSpPr txBox="1"/>
            <p:nvPr/>
          </p:nvSpPr>
          <p:spPr>
            <a:xfrm>
              <a:off x="4021" y="1682"/>
              <a:ext cx="1143" cy="678"/>
            </a:xfrm>
            <a:prstGeom prst="rect">
              <a:avLst/>
            </a:prstGeom>
            <a:noFill/>
            <a:ln w="9525">
              <a:noFill/>
            </a:ln>
          </p:spPr>
          <p:txBody>
            <a:bodyPr anchor="t" anchorCtr="0">
              <a:spAutoFit/>
            </a:bodyPr>
            <a:p>
              <a:r>
                <a:rPr lang="en-US" altLang="zh-CN" sz="3200" b="1" i="1" dirty="0">
                  <a:solidFill>
                    <a:srgbClr val="FF0000"/>
                  </a:solidFill>
                  <a:latin typeface="Arial" panose="020B0604020202020204" pitchFamily="34" charset="0"/>
                </a:rPr>
                <a:t>T </a:t>
              </a:r>
              <a:r>
                <a:rPr lang="en-US" altLang="zh-CN" sz="3200" b="1" i="1" dirty="0">
                  <a:latin typeface="Arial" panose="020B0604020202020204" pitchFamily="34" charset="0"/>
                </a:rPr>
                <a:t>=</a:t>
              </a:r>
              <a:r>
                <a:rPr lang="en-US" altLang="zh-CN" sz="3200" b="1" i="1" dirty="0">
                  <a:solidFill>
                    <a:srgbClr val="FF0000"/>
                  </a:solidFill>
                  <a:latin typeface="Arial" panose="020B0604020202020204" pitchFamily="34" charset="0"/>
                </a:rPr>
                <a:t> </a:t>
              </a:r>
              <a:r>
                <a:rPr lang="en-US" altLang="zh-CN" sz="3200" b="1" i="1" u="sng" dirty="0">
                  <a:solidFill>
                    <a:srgbClr val="FF0000"/>
                  </a:solidFill>
                  <a:latin typeface="Arial" panose="020B0604020202020204" pitchFamily="34" charset="0"/>
                </a:rPr>
                <a:t>1 </a:t>
              </a:r>
              <a:endParaRPr lang="en-US" altLang="zh-CN" sz="3200" b="1" i="1" dirty="0">
                <a:solidFill>
                  <a:srgbClr val="FF0000"/>
                </a:solidFill>
                <a:latin typeface="Arial" panose="020B0604020202020204" pitchFamily="34" charset="0"/>
              </a:endParaRPr>
            </a:p>
            <a:p>
              <a:r>
                <a:rPr lang="en-US" altLang="zh-CN" sz="3200" b="1" i="1" dirty="0">
                  <a:solidFill>
                    <a:srgbClr val="FF0000"/>
                  </a:solidFill>
                  <a:latin typeface="Arial" panose="020B0604020202020204" pitchFamily="34" charset="0"/>
                </a:rPr>
                <a:t>       f</a:t>
              </a:r>
              <a:endParaRPr lang="en-US" altLang="zh-CN" sz="3200" b="1" i="1" dirty="0">
                <a:solidFill>
                  <a:srgbClr val="FF0000"/>
                </a:solidFill>
                <a:latin typeface="Arial" panose="020B0604020202020204" pitchFamily="34" charset="0"/>
              </a:endParaRPr>
            </a:p>
          </p:txBody>
        </p:sp>
        <p:sp>
          <p:nvSpPr>
            <p:cNvPr id="30727" name="Rectangle 306183"/>
            <p:cNvSpPr/>
            <p:nvPr/>
          </p:nvSpPr>
          <p:spPr>
            <a:xfrm>
              <a:off x="3930" y="1609"/>
              <a:ext cx="1235" cy="906"/>
            </a:xfrm>
            <a:prstGeom prst="rect">
              <a:avLst/>
            </a:prstGeom>
            <a:noFill/>
            <a:ln w="38100"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grpSp>
        <p:nvGrpSpPr>
          <p:cNvPr id="306187" name="Group 306186"/>
          <p:cNvGrpSpPr/>
          <p:nvPr/>
        </p:nvGrpSpPr>
        <p:grpSpPr>
          <a:xfrm>
            <a:off x="6238875" y="4076700"/>
            <a:ext cx="1960563" cy="1498600"/>
            <a:chOff x="3930" y="2568"/>
            <a:chExt cx="1235" cy="944"/>
          </a:xfrm>
        </p:grpSpPr>
        <p:sp>
          <p:nvSpPr>
            <p:cNvPr id="30729" name="Text Box 306182"/>
            <p:cNvSpPr txBox="1"/>
            <p:nvPr/>
          </p:nvSpPr>
          <p:spPr>
            <a:xfrm>
              <a:off x="4021" y="2613"/>
              <a:ext cx="1143" cy="678"/>
            </a:xfrm>
            <a:prstGeom prst="rect">
              <a:avLst/>
            </a:prstGeom>
            <a:noFill/>
            <a:ln w="9525">
              <a:noFill/>
            </a:ln>
          </p:spPr>
          <p:txBody>
            <a:bodyPr anchor="t" anchorCtr="0">
              <a:spAutoFit/>
            </a:bodyPr>
            <a:p>
              <a:r>
                <a:rPr lang="en-US" altLang="zh-CN" sz="3200" b="1" i="1" dirty="0">
                  <a:solidFill>
                    <a:srgbClr val="FF0000"/>
                  </a:solidFill>
                  <a:latin typeface="Arial" panose="020B0604020202020204" pitchFamily="34" charset="0"/>
                </a:rPr>
                <a:t>f </a:t>
              </a:r>
              <a:r>
                <a:rPr lang="en-US" altLang="zh-CN" sz="3200" b="1" i="1" dirty="0">
                  <a:latin typeface="Arial" panose="020B0604020202020204" pitchFamily="34" charset="0"/>
                </a:rPr>
                <a:t>=</a:t>
              </a:r>
              <a:r>
                <a:rPr lang="en-US" altLang="zh-CN" sz="3200" b="1" i="1" dirty="0">
                  <a:solidFill>
                    <a:srgbClr val="FF0000"/>
                  </a:solidFill>
                  <a:latin typeface="Arial" panose="020B0604020202020204" pitchFamily="34" charset="0"/>
                </a:rPr>
                <a:t> </a:t>
              </a:r>
              <a:r>
                <a:rPr lang="en-US" altLang="zh-CN" sz="3200" b="1" i="1" u="sng" dirty="0">
                  <a:solidFill>
                    <a:srgbClr val="FF0000"/>
                  </a:solidFill>
                  <a:latin typeface="Arial" panose="020B0604020202020204" pitchFamily="34" charset="0"/>
                </a:rPr>
                <a:t>1</a:t>
              </a:r>
              <a:r>
                <a:rPr lang="en-US" altLang="zh-CN" sz="3200" b="1" i="1" dirty="0">
                  <a:solidFill>
                    <a:srgbClr val="FF0000"/>
                  </a:solidFill>
                  <a:latin typeface="Arial" panose="020B0604020202020204" pitchFamily="34" charset="0"/>
                </a:rPr>
                <a:t> </a:t>
              </a:r>
              <a:endParaRPr lang="en-US" altLang="zh-CN" sz="3200" b="1" i="1" dirty="0">
                <a:solidFill>
                  <a:srgbClr val="FF0000"/>
                </a:solidFill>
                <a:latin typeface="Arial" panose="020B0604020202020204" pitchFamily="34" charset="0"/>
              </a:endParaRPr>
            </a:p>
            <a:p>
              <a:r>
                <a:rPr lang="en-US" altLang="zh-CN" sz="3200" b="1" i="1" dirty="0">
                  <a:solidFill>
                    <a:srgbClr val="FF0000"/>
                  </a:solidFill>
                  <a:latin typeface="Arial" panose="020B0604020202020204" pitchFamily="34" charset="0"/>
                </a:rPr>
                <a:t>     T</a:t>
              </a:r>
              <a:endParaRPr lang="en-US" altLang="zh-CN" sz="3200" b="1" i="1" dirty="0">
                <a:solidFill>
                  <a:srgbClr val="FF0000"/>
                </a:solidFill>
                <a:latin typeface="Arial" panose="020B0604020202020204" pitchFamily="34" charset="0"/>
              </a:endParaRPr>
            </a:p>
          </p:txBody>
        </p:sp>
        <p:sp>
          <p:nvSpPr>
            <p:cNvPr id="30730" name="Rectangle 306184"/>
            <p:cNvSpPr/>
            <p:nvPr/>
          </p:nvSpPr>
          <p:spPr>
            <a:xfrm>
              <a:off x="3930" y="2568"/>
              <a:ext cx="1235" cy="944"/>
            </a:xfrm>
            <a:prstGeom prst="rect">
              <a:avLst/>
            </a:prstGeom>
            <a:noFill/>
            <a:ln w="38100"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2579">
                                            <p:txEl>
                                              <p:charRg st="0" end="6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2579">
                                            <p:txEl>
                                              <p:charRg st="65" end="9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2579">
                                            <p:txEl>
                                              <p:charRg st="92" end="11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618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6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2579">
                                            <p:txEl>
                                              <p:charRg st="113" end="11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2579">
                                            <p:txEl>
                                              <p:charRg st="118" end="14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2579">
                                            <p:txEl>
                                              <p:charRg st="145" end="16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0618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61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01"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Critical angle equation</a:t>
            </a:r>
            <a:endParaRPr lang="en-US" altLang="zh-CN" kern="1200" baseline="0">
              <a:latin typeface="+mj-lt"/>
              <a:ea typeface="+mj-ea"/>
              <a:cs typeface="+mj-cs"/>
            </a:endParaRPr>
          </a:p>
        </p:txBody>
      </p:sp>
      <p:sp>
        <p:nvSpPr>
          <p:cNvPr id="266243" name="Rectangle 3"/>
          <p:cNvSpPr>
            <a:spLocks noGrp="1"/>
          </p:cNvSpPr>
          <p:nvPr>
            <p:ph idx="1"/>
          </p:nvPr>
        </p:nvSpPr>
        <p:spPr>
          <a:xfrm>
            <a:off x="398463" y="762000"/>
            <a:ext cx="4556125" cy="4525963"/>
          </a:xfrm>
        </p:spPr>
        <p:txBody>
          <a:bodyPr vert="horz" wrap="square" lIns="91440" tIns="45720" rIns="91440" bIns="45720" anchor="t" anchorCtr="0"/>
          <a:p>
            <a:pPr marL="0" indent="0">
              <a:lnSpc>
                <a:spcPct val="80000"/>
              </a:lnSpc>
              <a:buNone/>
            </a:pPr>
            <a:r>
              <a:rPr lang="en-US" altLang="zh-CN" sz="2400" b="1">
                <a:solidFill>
                  <a:srgbClr val="FF0000"/>
                </a:solidFill>
              </a:rPr>
              <a:t>The </a:t>
            </a:r>
            <a:r>
              <a:rPr lang="en-US" altLang="zh-CN" sz="2400" b="1">
                <a:solidFill>
                  <a:srgbClr val="006600"/>
                </a:solidFill>
              </a:rPr>
              <a:t>critical angle </a:t>
            </a:r>
            <a:r>
              <a:rPr lang="en-US" altLang="zh-CN" sz="2400" b="1">
                <a:solidFill>
                  <a:srgbClr val="FF0000"/>
                </a:solidFill>
              </a:rPr>
              <a:t>is the angle of incidence in the </a:t>
            </a:r>
            <a:r>
              <a:rPr lang="en-US" altLang="zh-CN" sz="2400" b="1">
                <a:solidFill>
                  <a:srgbClr val="006600"/>
                </a:solidFill>
              </a:rPr>
              <a:t>denser</a:t>
            </a:r>
            <a:r>
              <a:rPr lang="en-US" altLang="zh-CN" sz="2400" b="1">
                <a:solidFill>
                  <a:srgbClr val="FF0000"/>
                </a:solidFill>
              </a:rPr>
              <a:t> medium that results in an </a:t>
            </a:r>
            <a:r>
              <a:rPr lang="en-US" altLang="zh-CN" sz="2400" b="1">
                <a:solidFill>
                  <a:srgbClr val="006600"/>
                </a:solidFill>
              </a:rPr>
              <a:t>angle of refraction of 90º</a:t>
            </a:r>
            <a:endParaRPr lang="en-US" altLang="zh-CN" sz="2400" b="1" i="1">
              <a:solidFill>
                <a:srgbClr val="006600"/>
              </a:solidFill>
            </a:endParaRPr>
          </a:p>
          <a:p>
            <a:pPr marL="0" indent="0">
              <a:lnSpc>
                <a:spcPct val="80000"/>
              </a:lnSpc>
              <a:buNone/>
            </a:pPr>
            <a:endParaRPr lang="en-US" altLang="zh-CN" sz="2400" b="1" i="1"/>
          </a:p>
          <a:p>
            <a:pPr marL="0" indent="0">
              <a:lnSpc>
                <a:spcPct val="80000"/>
              </a:lnSpc>
              <a:buNone/>
            </a:pPr>
            <a:r>
              <a:rPr lang="en-US" altLang="zh-CN" sz="2400" b="1" i="1">
                <a:solidFill>
                  <a:srgbClr val="FF3300"/>
                </a:solidFill>
              </a:rPr>
              <a:t>	n  </a:t>
            </a:r>
            <a:r>
              <a:rPr lang="en-US" altLang="zh-CN" sz="2400" b="1" i="1"/>
              <a:t> =   </a:t>
            </a:r>
            <a:r>
              <a:rPr lang="en-US" altLang="zh-CN" sz="2400" b="1" i="1">
                <a:solidFill>
                  <a:srgbClr val="FF3300"/>
                </a:solidFill>
              </a:rPr>
              <a:t>	   1   </a:t>
            </a:r>
            <a:endParaRPr lang="en-US" altLang="zh-CN" sz="2400" b="1" i="1">
              <a:solidFill>
                <a:srgbClr val="FF3300"/>
              </a:solidFill>
            </a:endParaRPr>
          </a:p>
          <a:p>
            <a:pPr marL="0" indent="0">
              <a:lnSpc>
                <a:spcPct val="80000"/>
              </a:lnSpc>
              <a:buNone/>
            </a:pPr>
            <a:r>
              <a:rPr lang="en-US" altLang="zh-CN" sz="2400" b="1" i="1">
                <a:solidFill>
                  <a:srgbClr val="FF3300"/>
                </a:solidFill>
              </a:rPr>
              <a:t>        		sin c</a:t>
            </a:r>
            <a:endParaRPr lang="en-US" altLang="zh-CN" sz="2400" b="1"/>
          </a:p>
          <a:p>
            <a:pPr marL="0" indent="0">
              <a:lnSpc>
                <a:spcPct val="80000"/>
              </a:lnSpc>
              <a:buNone/>
            </a:pPr>
            <a:endParaRPr lang="en-US" altLang="zh-CN" sz="2400" b="1" i="1"/>
          </a:p>
          <a:p>
            <a:pPr marL="0" indent="0">
              <a:lnSpc>
                <a:spcPct val="80000"/>
              </a:lnSpc>
              <a:buNone/>
            </a:pPr>
            <a:r>
              <a:rPr lang="en-US" altLang="zh-CN" sz="2400" b="1" i="1"/>
              <a:t>where:</a:t>
            </a:r>
            <a:endParaRPr lang="en-US" altLang="zh-CN" sz="2400" b="1" i="1"/>
          </a:p>
          <a:p>
            <a:pPr marL="0" indent="0">
              <a:lnSpc>
                <a:spcPct val="80000"/>
              </a:lnSpc>
              <a:buNone/>
            </a:pPr>
            <a:r>
              <a:rPr lang="en-US" altLang="zh-CN" sz="2400" b="1" i="1">
                <a:solidFill>
                  <a:srgbClr val="FF0000"/>
                </a:solidFill>
              </a:rPr>
              <a:t>n</a:t>
            </a:r>
            <a:r>
              <a:rPr lang="en-US" altLang="zh-CN" sz="2400" b="1"/>
              <a:t> is the refractive index of the </a:t>
            </a:r>
            <a:r>
              <a:rPr lang="en-US" altLang="zh-CN" sz="2400" b="1">
                <a:solidFill>
                  <a:srgbClr val="FF0000"/>
                </a:solidFill>
              </a:rPr>
              <a:t>denser </a:t>
            </a:r>
            <a:r>
              <a:rPr lang="en-US" altLang="zh-CN" sz="2400" b="1"/>
              <a:t>medium (glass in the example opposite).</a:t>
            </a:r>
            <a:endParaRPr lang="en-US" altLang="zh-CN" sz="2400" b="1"/>
          </a:p>
          <a:p>
            <a:pPr marL="0" indent="0">
              <a:lnSpc>
                <a:spcPct val="80000"/>
              </a:lnSpc>
              <a:buNone/>
            </a:pPr>
            <a:r>
              <a:rPr lang="en-US" altLang="zh-CN" sz="2400" b="1" i="1">
                <a:solidFill>
                  <a:srgbClr val="FF0000"/>
                </a:solidFill>
              </a:rPr>
              <a:t>c</a:t>
            </a:r>
            <a:r>
              <a:rPr lang="en-US" altLang="zh-CN" sz="2400" b="1"/>
              <a:t> is the </a:t>
            </a:r>
            <a:r>
              <a:rPr lang="en-US" altLang="zh-CN" sz="2400" b="1">
                <a:solidFill>
                  <a:srgbClr val="006600"/>
                </a:solidFill>
              </a:rPr>
              <a:t>critical angle</a:t>
            </a:r>
            <a:r>
              <a:rPr lang="en-US" altLang="zh-CN" sz="2400" b="1"/>
              <a:t>.</a:t>
            </a:r>
            <a:endParaRPr lang="en-US" altLang="zh-CN" sz="2400"/>
          </a:p>
          <a:p>
            <a:pPr marL="0" indent="0">
              <a:lnSpc>
                <a:spcPct val="90000"/>
              </a:lnSpc>
              <a:buNone/>
            </a:pPr>
            <a:endParaRPr lang="en-US" altLang="zh-CN" sz="2000"/>
          </a:p>
        </p:txBody>
      </p:sp>
      <p:grpSp>
        <p:nvGrpSpPr>
          <p:cNvPr id="2" name="Group 16"/>
          <p:cNvGrpSpPr/>
          <p:nvPr/>
        </p:nvGrpSpPr>
        <p:grpSpPr>
          <a:xfrm>
            <a:off x="1362075" y="2305050"/>
            <a:ext cx="2025650" cy="966788"/>
            <a:chOff x="391886" y="2162653"/>
            <a:chExt cx="2024743" cy="966651"/>
          </a:xfrm>
        </p:grpSpPr>
        <p:cxnSp>
          <p:nvCxnSpPr>
            <p:cNvPr id="18" name="Straight Connector 17"/>
            <p:cNvCxnSpPr/>
            <p:nvPr/>
          </p:nvCxnSpPr>
          <p:spPr>
            <a:xfrm>
              <a:off x="1282087" y="2645978"/>
              <a:ext cx="927463"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91886" y="2162653"/>
              <a:ext cx="2024743" cy="9666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smtClean="0">
                <a:ln>
                  <a:noFill/>
                </a:ln>
                <a:solidFill>
                  <a:schemeClr val="lt1"/>
                </a:solidFill>
                <a:effectLst/>
                <a:uLnTx/>
                <a:uFillTx/>
                <a:latin typeface="+mn-lt"/>
                <a:ea typeface="+mn-ea"/>
                <a:cs typeface="+mn-cs"/>
              </a:endParaRPr>
            </a:p>
          </p:txBody>
        </p:sp>
      </p:grpSp>
      <p:grpSp>
        <p:nvGrpSpPr>
          <p:cNvPr id="3" name="Group 60"/>
          <p:cNvGrpSpPr/>
          <p:nvPr/>
        </p:nvGrpSpPr>
        <p:grpSpPr>
          <a:xfrm>
            <a:off x="4849813" y="979488"/>
            <a:ext cx="3951287" cy="3398837"/>
            <a:chOff x="4849300" y="979817"/>
            <a:chExt cx="3952108" cy="3398923"/>
          </a:xfrm>
        </p:grpSpPr>
        <p:grpSp>
          <p:nvGrpSpPr>
            <p:cNvPr id="256007" name="Group 19"/>
            <p:cNvGrpSpPr/>
            <p:nvPr/>
          </p:nvGrpSpPr>
          <p:grpSpPr>
            <a:xfrm>
              <a:off x="4849300" y="1438831"/>
              <a:ext cx="3952108" cy="2939909"/>
              <a:chOff x="4538749" y="1335314"/>
              <a:chExt cx="3952108" cy="2939909"/>
            </a:xfrm>
          </p:grpSpPr>
          <p:grpSp>
            <p:nvGrpSpPr>
              <p:cNvPr id="256008" name="Group 73"/>
              <p:cNvGrpSpPr/>
              <p:nvPr/>
            </p:nvGrpSpPr>
            <p:grpSpPr>
              <a:xfrm>
                <a:off x="4702629" y="1335314"/>
                <a:ext cx="3788228" cy="2592113"/>
                <a:chOff x="4702629" y="1335314"/>
                <a:chExt cx="3788228" cy="2592113"/>
              </a:xfrm>
            </p:grpSpPr>
            <p:sp>
              <p:nvSpPr>
                <p:cNvPr id="25" name="Rectangle 24"/>
                <p:cNvSpPr/>
                <p:nvPr/>
              </p:nvSpPr>
              <p:spPr>
                <a:xfrm>
                  <a:off x="4702629" y="1335314"/>
                  <a:ext cx="3788228" cy="1886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smtClean="0">
                    <a:ln>
                      <a:noFill/>
                    </a:ln>
                    <a:solidFill>
                      <a:schemeClr val="lt1"/>
                    </a:solidFill>
                    <a:effectLst/>
                    <a:uLnTx/>
                    <a:uFillTx/>
                    <a:latin typeface="+mn-lt"/>
                    <a:ea typeface="+mn-ea"/>
                    <a:cs typeface="+mn-cs"/>
                  </a:endParaRPr>
                </a:p>
              </p:txBody>
            </p:sp>
            <p:cxnSp>
              <p:nvCxnSpPr>
                <p:cNvPr id="26" name="Straight Connector 25"/>
                <p:cNvCxnSpPr/>
                <p:nvPr/>
              </p:nvCxnSpPr>
              <p:spPr>
                <a:xfrm rot="5400000">
                  <a:off x="5368854" y="2692280"/>
                  <a:ext cx="2446968" cy="23319"/>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256011" name="Group 74"/>
              <p:cNvGrpSpPr/>
              <p:nvPr/>
            </p:nvGrpSpPr>
            <p:grpSpPr>
              <a:xfrm>
                <a:off x="4538749" y="2759824"/>
                <a:ext cx="2540970" cy="1515399"/>
                <a:chOff x="4538749" y="2759824"/>
                <a:chExt cx="2540970" cy="1515399"/>
              </a:xfrm>
            </p:grpSpPr>
            <p:sp>
              <p:nvSpPr>
                <p:cNvPr id="256012" name="TextBox 22"/>
                <p:cNvSpPr txBox="1"/>
                <p:nvPr/>
              </p:nvSpPr>
              <p:spPr>
                <a:xfrm>
                  <a:off x="4538749" y="2759824"/>
                  <a:ext cx="1330036" cy="923330"/>
                </a:xfrm>
                <a:prstGeom prst="rect">
                  <a:avLst/>
                </a:prstGeom>
                <a:noFill/>
                <a:ln w="9525">
                  <a:noFill/>
                </a:ln>
              </p:spPr>
              <p:txBody>
                <a:bodyPr anchor="t" anchorCtr="0">
                  <a:spAutoFit/>
                </a:bodyPr>
                <a:p>
                  <a:pPr algn="ctr"/>
                  <a:r>
                    <a:rPr lang="en-US" altLang="zh-CN" b="1">
                      <a:latin typeface="Arial" panose="020B0604020202020204" pitchFamily="34" charset="0"/>
                    </a:rPr>
                    <a:t>GLASS</a:t>
                  </a:r>
                  <a:endParaRPr lang="en-US" altLang="zh-CN" b="1">
                    <a:latin typeface="Arial" panose="020B0604020202020204" pitchFamily="34" charset="0"/>
                  </a:endParaRPr>
                </a:p>
                <a:p>
                  <a:pPr algn="ctr"/>
                  <a:endParaRPr lang="en-US" altLang="zh-CN" b="1">
                    <a:latin typeface="Arial" panose="020B0604020202020204" pitchFamily="34" charset="0"/>
                  </a:endParaRPr>
                </a:p>
                <a:p>
                  <a:pPr algn="ctr"/>
                  <a:r>
                    <a:rPr lang="en-US" altLang="zh-CN" b="1">
                      <a:latin typeface="Arial" panose="020B0604020202020204" pitchFamily="34" charset="0"/>
                    </a:rPr>
                    <a:t>AIR</a:t>
                  </a:r>
                  <a:endParaRPr lang="en-US" altLang="zh-CN" b="1">
                    <a:latin typeface="Arial" panose="020B0604020202020204" pitchFamily="34" charset="0"/>
                  </a:endParaRPr>
                </a:p>
              </p:txBody>
            </p:sp>
            <p:sp>
              <p:nvSpPr>
                <p:cNvPr id="256013" name="TextBox 23"/>
                <p:cNvSpPr txBox="1"/>
                <p:nvPr/>
              </p:nvSpPr>
              <p:spPr>
                <a:xfrm>
                  <a:off x="5666556" y="3905891"/>
                  <a:ext cx="1413163" cy="369332"/>
                </a:xfrm>
                <a:prstGeom prst="rect">
                  <a:avLst/>
                </a:prstGeom>
                <a:noFill/>
                <a:ln w="9525">
                  <a:noFill/>
                </a:ln>
              </p:spPr>
              <p:txBody>
                <a:bodyPr anchor="t" anchorCtr="0">
                  <a:spAutoFit/>
                </a:bodyPr>
                <a:p>
                  <a:r>
                    <a:rPr lang="en-US" altLang="zh-CN" b="1">
                      <a:latin typeface="Arial" panose="020B0604020202020204" pitchFamily="34" charset="0"/>
                    </a:rPr>
                    <a:t>NORMAL</a:t>
                  </a:r>
                  <a:endParaRPr lang="en-US" altLang="zh-CN" b="1">
                    <a:latin typeface="Arial" panose="020B0604020202020204" pitchFamily="34" charset="0"/>
                  </a:endParaRPr>
                </a:p>
              </p:txBody>
            </p:sp>
          </p:grpSp>
        </p:grpSp>
        <p:grpSp>
          <p:nvGrpSpPr>
            <p:cNvPr id="256014" name="Group 36"/>
            <p:cNvGrpSpPr/>
            <p:nvPr/>
          </p:nvGrpSpPr>
          <p:grpSpPr>
            <a:xfrm>
              <a:off x="5818545" y="1874434"/>
              <a:ext cx="2550792" cy="1468948"/>
              <a:chOff x="5157474" y="4605557"/>
              <a:chExt cx="2550792" cy="1468948"/>
            </a:xfrm>
          </p:grpSpPr>
          <p:grpSp>
            <p:nvGrpSpPr>
              <p:cNvPr id="256015" name="Group 47"/>
              <p:cNvGrpSpPr/>
              <p:nvPr/>
            </p:nvGrpSpPr>
            <p:grpSpPr>
              <a:xfrm>
                <a:off x="5157474" y="4605557"/>
                <a:ext cx="1064303" cy="1431561"/>
                <a:chOff x="5037513" y="4588625"/>
                <a:chExt cx="628205" cy="1709255"/>
              </a:xfrm>
            </p:grpSpPr>
            <p:cxnSp>
              <p:nvCxnSpPr>
                <p:cNvPr id="45" name="Straight Connector 44"/>
                <p:cNvCxnSpPr/>
                <p:nvPr/>
              </p:nvCxnSpPr>
              <p:spPr>
                <a:xfrm rot="16200000" flipH="1">
                  <a:off x="4496983" y="5129145"/>
                  <a:ext cx="1709255" cy="6282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rot="16200000" flipH="1">
                  <a:off x="5128240" y="5358631"/>
                  <a:ext cx="442027" cy="16034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56018" name="Group 50"/>
              <p:cNvGrpSpPr/>
              <p:nvPr/>
            </p:nvGrpSpPr>
            <p:grpSpPr>
              <a:xfrm rot="-120000">
                <a:off x="6230249" y="6028786"/>
                <a:ext cx="1478017" cy="45719"/>
                <a:chOff x="5037513" y="4588625"/>
                <a:chExt cx="628205" cy="1709255"/>
              </a:xfrm>
            </p:grpSpPr>
            <p:cxnSp>
              <p:nvCxnSpPr>
                <p:cNvPr id="43" name="Straight Connector 42"/>
                <p:cNvCxnSpPr/>
                <p:nvPr/>
              </p:nvCxnSpPr>
              <p:spPr>
                <a:xfrm rot="16200000" flipH="1">
                  <a:off x="4496983" y="5129145"/>
                  <a:ext cx="1709255" cy="628205"/>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16200000" flipH="1">
                  <a:off x="5128240" y="5358631"/>
                  <a:ext cx="442027" cy="160345"/>
                </a:xfrm>
                <a:prstGeom prst="straightConnector1">
                  <a:avLst/>
                </a:prstGeom>
                <a:ln w="381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256021" name="Group 63"/>
              <p:cNvGrpSpPr/>
              <p:nvPr/>
            </p:nvGrpSpPr>
            <p:grpSpPr>
              <a:xfrm flipV="1">
                <a:off x="6239263" y="4612984"/>
                <a:ext cx="1064303" cy="1431561"/>
                <a:chOff x="5037513" y="4588625"/>
                <a:chExt cx="628205" cy="1709255"/>
              </a:xfrm>
            </p:grpSpPr>
            <p:cxnSp>
              <p:nvCxnSpPr>
                <p:cNvPr id="41" name="Straight Connector 40"/>
                <p:cNvCxnSpPr/>
                <p:nvPr/>
              </p:nvCxnSpPr>
              <p:spPr>
                <a:xfrm rot="16200000" flipH="1">
                  <a:off x="4496983" y="5129145"/>
                  <a:ext cx="1709255" cy="6282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16200000" flipH="1">
                  <a:off x="5128240" y="5358631"/>
                  <a:ext cx="442027" cy="16034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56024" name="Group 56"/>
            <p:cNvGrpSpPr/>
            <p:nvPr/>
          </p:nvGrpSpPr>
          <p:grpSpPr>
            <a:xfrm>
              <a:off x="5777901" y="979817"/>
              <a:ext cx="1971675" cy="3181349"/>
              <a:chOff x="5467350" y="876300"/>
              <a:chExt cx="1971675" cy="3181349"/>
            </a:xfrm>
          </p:grpSpPr>
          <p:sp>
            <p:nvSpPr>
              <p:cNvPr id="58" name="Pie 57"/>
              <p:cNvSpPr/>
              <p:nvPr/>
            </p:nvSpPr>
            <p:spPr>
              <a:xfrm>
                <a:off x="5695950" y="2314574"/>
                <a:ext cx="1743075" cy="1743075"/>
              </a:xfrm>
              <a:prstGeom prst="pie">
                <a:avLst>
                  <a:gd name="adj1" fmla="val 14163506"/>
                  <a:gd name="adj2" fmla="val 16209791"/>
                </a:avLst>
              </a:prstGeom>
              <a:solidFill>
                <a:srgbClr val="006600">
                  <a:alpha val="4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smtClean="0">
                  <a:ln>
                    <a:noFill/>
                  </a:ln>
                  <a:solidFill>
                    <a:schemeClr val="tx1"/>
                  </a:solidFill>
                  <a:effectLst/>
                  <a:uLnTx/>
                  <a:uFillTx/>
                  <a:latin typeface="+mn-lt"/>
                  <a:ea typeface="+mn-ea"/>
                  <a:cs typeface="+mn-cs"/>
                </a:endParaRPr>
              </a:p>
            </p:txBody>
          </p:sp>
          <p:sp>
            <p:nvSpPr>
              <p:cNvPr id="256026" name="TextBox 58"/>
              <p:cNvSpPr txBox="1"/>
              <p:nvPr/>
            </p:nvSpPr>
            <p:spPr>
              <a:xfrm>
                <a:off x="5467350" y="876300"/>
                <a:ext cx="1676400" cy="369332"/>
              </a:xfrm>
              <a:prstGeom prst="rect">
                <a:avLst/>
              </a:prstGeom>
              <a:noFill/>
              <a:ln w="9525">
                <a:noFill/>
              </a:ln>
            </p:spPr>
            <p:txBody>
              <a:bodyPr anchor="t" anchorCtr="0">
                <a:spAutoFit/>
              </a:bodyPr>
              <a:p>
                <a:pPr algn="ctr"/>
                <a:r>
                  <a:rPr lang="en-US" altLang="zh-CN" b="1">
                    <a:solidFill>
                      <a:srgbClr val="006600"/>
                    </a:solidFill>
                    <a:latin typeface="Arial" panose="020B0604020202020204" pitchFamily="34" charset="0"/>
                  </a:rPr>
                  <a:t>critical angle</a:t>
                </a:r>
                <a:endParaRPr lang="en-US" altLang="zh-CN" b="1">
                  <a:solidFill>
                    <a:srgbClr val="006600"/>
                  </a:solidFill>
                  <a:latin typeface="Arial" panose="020B0604020202020204" pitchFamily="34" charset="0"/>
                </a:endParaRPr>
              </a:p>
            </p:txBody>
          </p:sp>
          <p:cxnSp>
            <p:nvCxnSpPr>
              <p:cNvPr id="60" name="Straight Arrow Connector 59"/>
              <p:cNvCxnSpPr/>
              <p:nvPr/>
            </p:nvCxnSpPr>
            <p:spPr>
              <a:xfrm rot="16200000" flipH="1">
                <a:off x="5900733" y="1700209"/>
                <a:ext cx="1028700" cy="95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 name="Group 67"/>
          <p:cNvGrpSpPr/>
          <p:nvPr/>
        </p:nvGrpSpPr>
        <p:grpSpPr>
          <a:xfrm>
            <a:off x="6905625" y="3343275"/>
            <a:ext cx="1931988" cy="1757363"/>
            <a:chOff x="6905625" y="3343275"/>
            <a:chExt cx="1932137" cy="1757354"/>
          </a:xfrm>
        </p:grpSpPr>
        <p:sp>
          <p:nvSpPr>
            <p:cNvPr id="256029" name="TextBox 61"/>
            <p:cNvSpPr txBox="1"/>
            <p:nvPr/>
          </p:nvSpPr>
          <p:spPr>
            <a:xfrm>
              <a:off x="7371273" y="4084966"/>
              <a:ext cx="1466489" cy="1015663"/>
            </a:xfrm>
            <a:prstGeom prst="rect">
              <a:avLst/>
            </a:prstGeom>
            <a:noFill/>
            <a:ln w="9525">
              <a:noFill/>
            </a:ln>
          </p:spPr>
          <p:txBody>
            <a:bodyPr anchor="t" anchorCtr="0">
              <a:spAutoFit/>
            </a:bodyPr>
            <a:p>
              <a:pPr algn="ctr"/>
              <a:r>
                <a:rPr lang="en-US" altLang="zh-CN" sz="2000" b="1">
                  <a:solidFill>
                    <a:srgbClr val="7030A0"/>
                  </a:solidFill>
                  <a:latin typeface="Arial" panose="020B0604020202020204" pitchFamily="34" charset="0"/>
                </a:rPr>
                <a:t>angle of refraction = 90º</a:t>
              </a:r>
              <a:endParaRPr lang="en-US" altLang="zh-CN" sz="2000" b="1">
                <a:solidFill>
                  <a:srgbClr val="7030A0"/>
                </a:solidFill>
                <a:latin typeface="Arial" panose="020B0604020202020204" pitchFamily="34" charset="0"/>
              </a:endParaRPr>
            </a:p>
          </p:txBody>
        </p:sp>
        <p:grpSp>
          <p:nvGrpSpPr>
            <p:cNvPr id="256030" name="Group 64"/>
            <p:cNvGrpSpPr/>
            <p:nvPr/>
          </p:nvGrpSpPr>
          <p:grpSpPr>
            <a:xfrm>
              <a:off x="6905625" y="3343275"/>
              <a:ext cx="381000" cy="409575"/>
              <a:chOff x="6905625" y="3343275"/>
              <a:chExt cx="381000" cy="409575"/>
            </a:xfrm>
          </p:grpSpPr>
          <p:sp>
            <p:nvSpPr>
              <p:cNvPr id="63" name="Rectangle 62"/>
              <p:cNvSpPr/>
              <p:nvPr/>
            </p:nvSpPr>
            <p:spPr>
              <a:xfrm>
                <a:off x="6905625" y="3343275"/>
                <a:ext cx="381000" cy="409575"/>
              </a:xfrm>
              <a:prstGeom prst="rect">
                <a:avLst/>
              </a:prstGeom>
              <a:solidFill>
                <a:srgbClr val="7030A0"/>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smtClean="0">
                  <a:ln>
                    <a:noFill/>
                  </a:ln>
                  <a:solidFill>
                    <a:schemeClr val="lt1"/>
                  </a:solidFill>
                  <a:effectLst/>
                  <a:uLnTx/>
                  <a:uFillTx/>
                  <a:latin typeface="+mn-lt"/>
                  <a:ea typeface="+mn-ea"/>
                  <a:cs typeface="+mn-cs"/>
                </a:endParaRPr>
              </a:p>
            </p:txBody>
          </p:sp>
          <p:sp>
            <p:nvSpPr>
              <p:cNvPr id="64" name="Rectangle 63"/>
              <p:cNvSpPr/>
              <p:nvPr/>
            </p:nvSpPr>
            <p:spPr>
              <a:xfrm>
                <a:off x="6924674" y="3362324"/>
                <a:ext cx="276225"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dirty="0" smtClean="0">
                  <a:ln>
                    <a:noFill/>
                  </a:ln>
                  <a:solidFill>
                    <a:schemeClr val="lt1"/>
                  </a:solidFill>
                  <a:effectLst/>
                  <a:uLnTx/>
                  <a:uFillTx/>
                  <a:latin typeface="+mn-lt"/>
                  <a:ea typeface="+mn-ea"/>
                  <a:cs typeface="+mn-cs"/>
                </a:endParaRPr>
              </a:p>
            </p:txBody>
          </p:sp>
        </p:grpSp>
        <p:cxnSp>
          <p:nvCxnSpPr>
            <p:cNvPr id="67" name="Straight Arrow Connector 66"/>
            <p:cNvCxnSpPr/>
            <p:nvPr/>
          </p:nvCxnSpPr>
          <p:spPr>
            <a:xfrm rot="16200000" flipV="1">
              <a:off x="7281860" y="3843334"/>
              <a:ext cx="333375" cy="2667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4" name="Text Box 3"/>
          <p:cNvSpPr txBox="1"/>
          <p:nvPr/>
        </p:nvSpPr>
        <p:spPr>
          <a:xfrm>
            <a:off x="1183640" y="6138545"/>
            <a:ext cx="6781800" cy="645160"/>
          </a:xfrm>
          <a:prstGeom prst="rect">
            <a:avLst/>
          </a:prstGeom>
          <a:noFill/>
        </p:spPr>
        <p:txBody>
          <a:bodyPr wrap="square" rtlCol="0">
            <a:spAutoFit/>
          </a:bodyPr>
          <a:p>
            <a:r>
              <a:rPr lang="en-US" altLang="en-US" i="1"/>
              <a:t>NOTE: sin(90) = 1</a:t>
            </a:r>
            <a:endParaRPr lang="en-US" altLang="en-US" i="1"/>
          </a:p>
          <a:p>
            <a:r>
              <a:rPr lang="en-US" altLang="en-US" i="1"/>
              <a:t>TIR only occurs going from </a:t>
            </a:r>
            <a:r>
              <a:rPr lang="en-US" altLang="en-US" i="1" u="sng"/>
              <a:t>more dense to less dense</a:t>
            </a:r>
            <a:r>
              <a:rPr lang="en-US" altLang="en-US" i="1"/>
              <a:t> material</a:t>
            </a:r>
            <a:endParaRPr lang="en-US" altLang="en-US" i="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43">
                                            <p:txEl>
                                              <p:charRg st="0" end="11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6243">
                                            <p:txEl>
                                              <p:charRg st="113" end="13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6243">
                                            <p:txEl>
                                              <p:charRg st="131" end="14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6243">
                                            <p:txEl>
                                              <p:charRg st="148" end="15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6243">
                                            <p:txEl>
                                              <p:charRg st="155" end="23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6243">
                                            <p:txEl>
                                              <p:charRg st="235" end="26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8049"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Question 1</a:t>
            </a:r>
            <a:endParaRPr lang="en-US" altLang="zh-CN" kern="1200" baseline="0">
              <a:latin typeface="+mj-lt"/>
              <a:ea typeface="+mj-ea"/>
              <a:cs typeface="+mj-cs"/>
            </a:endParaRPr>
          </a:p>
        </p:txBody>
      </p:sp>
      <p:sp>
        <p:nvSpPr>
          <p:cNvPr id="334851" name="Rectangle 3"/>
          <p:cNvSpPr>
            <a:spLocks noGrp="1"/>
          </p:cNvSpPr>
          <p:nvPr>
            <p:ph idx="1"/>
          </p:nvPr>
        </p:nvSpPr>
        <p:spPr/>
        <p:txBody>
          <a:bodyPr vert="horz" wrap="square" lIns="91440" tIns="45720" rIns="91440" bIns="45720" anchor="t" anchorCtr="0"/>
          <a:p>
            <a:pPr marL="0" indent="0">
              <a:buNone/>
            </a:pPr>
            <a:r>
              <a:rPr lang="en-US" altLang="zh-CN" i="1"/>
              <a:t>Calculate the critical angle of glass to air if the refractive index of glass is 1.5</a:t>
            </a:r>
            <a:endParaRPr lang="en-US" altLang="zh-CN" i="1"/>
          </a:p>
          <a:p>
            <a:pPr marL="0" indent="0">
              <a:buNone/>
            </a:pPr>
            <a:r>
              <a:rPr lang="en-US" altLang="zh-CN" b="1" i="1">
                <a:solidFill>
                  <a:srgbClr val="FF0000"/>
                </a:solidFill>
              </a:rPr>
              <a:t>n</a:t>
            </a:r>
            <a:r>
              <a:rPr lang="en-US" altLang="zh-CN" b="1" i="1"/>
              <a:t> = </a:t>
            </a:r>
            <a:r>
              <a:rPr lang="en-US" altLang="zh-CN" b="1" i="1">
                <a:solidFill>
                  <a:srgbClr val="FF0000"/>
                </a:solidFill>
              </a:rPr>
              <a:t>1</a:t>
            </a:r>
            <a:r>
              <a:rPr lang="en-US" altLang="zh-CN" b="1" i="1"/>
              <a:t> / </a:t>
            </a:r>
            <a:r>
              <a:rPr lang="en-US" altLang="zh-CN" b="1" i="1">
                <a:solidFill>
                  <a:srgbClr val="FF0000"/>
                </a:solidFill>
              </a:rPr>
              <a:t>sin c</a:t>
            </a:r>
            <a:endParaRPr lang="en-US" altLang="zh-CN" b="1" i="1">
              <a:solidFill>
                <a:srgbClr val="FF0000"/>
              </a:solidFill>
            </a:endParaRPr>
          </a:p>
          <a:p>
            <a:pPr marL="0" indent="0">
              <a:buNone/>
            </a:pPr>
            <a:r>
              <a:rPr lang="en-US" altLang="zh-CN" b="1" i="1"/>
              <a:t>= </a:t>
            </a:r>
            <a:r>
              <a:rPr lang="en-US" altLang="zh-CN" b="1"/>
              <a:t>1.0 / 1.5</a:t>
            </a:r>
            <a:endParaRPr lang="en-US" altLang="zh-CN" b="1"/>
          </a:p>
          <a:p>
            <a:pPr marL="0" indent="0">
              <a:buNone/>
            </a:pPr>
            <a:r>
              <a:rPr lang="en-US" altLang="zh-CN" b="1"/>
              <a:t>= 0.67</a:t>
            </a:r>
            <a:r>
              <a:rPr lang="en-US" altLang="zh-CN" b="1" i="1"/>
              <a:t>    </a:t>
            </a:r>
            <a:endParaRPr lang="en-US" altLang="zh-CN" b="1" i="1"/>
          </a:p>
          <a:p>
            <a:pPr marL="0" indent="0">
              <a:buNone/>
            </a:pPr>
            <a:r>
              <a:rPr lang="en-US" altLang="zh-CN" b="1">
                <a:solidFill>
                  <a:srgbClr val="FF3300"/>
                </a:solidFill>
              </a:rPr>
              <a:t>critical angle for glass, </a:t>
            </a:r>
            <a:r>
              <a:rPr lang="en-US" altLang="zh-CN" b="1" i="1">
                <a:solidFill>
                  <a:srgbClr val="FF3300"/>
                </a:solidFill>
              </a:rPr>
              <a:t>c </a:t>
            </a:r>
            <a:r>
              <a:rPr lang="en-US" altLang="zh-CN" b="1">
                <a:solidFill>
                  <a:srgbClr val="FF3300"/>
                </a:solidFill>
              </a:rPr>
              <a:t>= 42°</a:t>
            </a:r>
            <a:endParaRPr lang="en-US" altLang="zh-CN" b="1">
              <a:solidFill>
                <a:srgbClr val="FF3300"/>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4851">
                                            <p:txEl>
                                              <p:charRg st="85" end="9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4851">
                                            <p:txEl>
                                              <p:charRg st="99" end="11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4851">
                                            <p:txEl>
                                              <p:charRg st="111" end="12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4851">
                                            <p:txEl>
                                              <p:charRg st="122" end="15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009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Question 2</a:t>
            </a:r>
            <a:endParaRPr lang="en-US" altLang="zh-CN" kern="1200" baseline="0">
              <a:latin typeface="+mj-lt"/>
              <a:ea typeface="+mj-ea"/>
              <a:cs typeface="+mj-cs"/>
            </a:endParaRPr>
          </a:p>
        </p:txBody>
      </p:sp>
      <p:sp>
        <p:nvSpPr>
          <p:cNvPr id="334851" name="Rectangle 3"/>
          <p:cNvSpPr>
            <a:spLocks noGrp="1"/>
          </p:cNvSpPr>
          <p:nvPr>
            <p:ph idx="1"/>
          </p:nvPr>
        </p:nvSpPr>
        <p:spPr/>
        <p:txBody>
          <a:bodyPr vert="horz" wrap="square" lIns="91440" tIns="45720" rIns="91440" bIns="45720" anchor="t" anchorCtr="0"/>
          <a:p>
            <a:pPr marL="0" indent="0">
              <a:buNone/>
            </a:pPr>
            <a:r>
              <a:rPr lang="en-US" altLang="zh-CN" i="1"/>
              <a:t>Calculate the critical angle of water to air if the refractive index of glass is 1.3</a:t>
            </a:r>
            <a:endParaRPr lang="en-US" altLang="zh-CN" i="1"/>
          </a:p>
          <a:p>
            <a:pPr marL="0" indent="0">
              <a:buNone/>
            </a:pPr>
            <a:r>
              <a:rPr lang="en-US" altLang="zh-CN" b="1" i="1">
                <a:solidFill>
                  <a:srgbClr val="FF0000"/>
                </a:solidFill>
              </a:rPr>
              <a:t>n</a:t>
            </a:r>
            <a:r>
              <a:rPr lang="en-US" altLang="zh-CN" b="1" i="1"/>
              <a:t> = </a:t>
            </a:r>
            <a:r>
              <a:rPr lang="en-US" altLang="zh-CN" b="1" i="1">
                <a:solidFill>
                  <a:srgbClr val="FF0000"/>
                </a:solidFill>
              </a:rPr>
              <a:t>1</a:t>
            </a:r>
            <a:r>
              <a:rPr lang="en-US" altLang="zh-CN" b="1" i="1"/>
              <a:t> / </a:t>
            </a:r>
            <a:r>
              <a:rPr lang="en-US" altLang="zh-CN" b="1" i="1">
                <a:solidFill>
                  <a:srgbClr val="FF0000"/>
                </a:solidFill>
              </a:rPr>
              <a:t>sin c</a:t>
            </a:r>
            <a:endParaRPr lang="en-US" altLang="zh-CN" b="1" i="1">
              <a:solidFill>
                <a:srgbClr val="FF0000"/>
              </a:solidFill>
            </a:endParaRPr>
          </a:p>
          <a:p>
            <a:pPr marL="0" indent="0">
              <a:buNone/>
            </a:pPr>
            <a:r>
              <a:rPr lang="en-US" altLang="zh-CN" b="1" i="1"/>
              <a:t>= </a:t>
            </a:r>
            <a:r>
              <a:rPr lang="en-US" altLang="zh-CN" b="1"/>
              <a:t>1.0 / 1.3</a:t>
            </a:r>
            <a:endParaRPr lang="en-US" altLang="zh-CN" b="1"/>
          </a:p>
          <a:p>
            <a:pPr marL="0" indent="0">
              <a:buNone/>
            </a:pPr>
            <a:r>
              <a:rPr lang="en-US" altLang="zh-CN" b="1"/>
              <a:t>= 0.75</a:t>
            </a:r>
            <a:r>
              <a:rPr lang="en-US" altLang="zh-CN" b="1" i="1"/>
              <a:t>    </a:t>
            </a:r>
            <a:endParaRPr lang="en-US" altLang="zh-CN" b="1" i="1"/>
          </a:p>
          <a:p>
            <a:pPr marL="0" indent="0">
              <a:buNone/>
            </a:pPr>
            <a:r>
              <a:rPr lang="en-US" altLang="zh-CN" b="1">
                <a:solidFill>
                  <a:srgbClr val="FF3300"/>
                </a:solidFill>
              </a:rPr>
              <a:t>critical angle for water, </a:t>
            </a:r>
            <a:r>
              <a:rPr lang="en-US" altLang="zh-CN" b="1" i="1">
                <a:solidFill>
                  <a:srgbClr val="FF3300"/>
                </a:solidFill>
              </a:rPr>
              <a:t>c </a:t>
            </a:r>
            <a:r>
              <a:rPr lang="en-US" altLang="zh-CN" b="1">
                <a:solidFill>
                  <a:srgbClr val="FF3300"/>
                </a:solidFill>
              </a:rPr>
              <a:t>= 49°</a:t>
            </a:r>
            <a:endParaRPr lang="en-US" altLang="zh-CN" b="1">
              <a:solidFill>
                <a:srgbClr val="FF3300"/>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4851">
                                            <p:txEl>
                                              <p:charRg st="85" end="9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4851">
                                            <p:txEl>
                                              <p:charRg st="99" end="11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4851">
                                            <p:txEl>
                                              <p:charRg st="111" end="12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4851">
                                            <p:txEl>
                                              <p:charRg st="122" end="15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214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Question 3</a:t>
            </a:r>
            <a:endParaRPr lang="en-US" altLang="zh-CN" kern="1200" baseline="0">
              <a:latin typeface="+mj-lt"/>
              <a:ea typeface="+mj-ea"/>
              <a:cs typeface="+mj-cs"/>
            </a:endParaRPr>
          </a:p>
        </p:txBody>
      </p:sp>
      <p:sp>
        <p:nvSpPr>
          <p:cNvPr id="168964" name="Rectangle 4"/>
          <p:cNvSpPr>
            <a:spLocks noGrp="1"/>
          </p:cNvSpPr>
          <p:nvPr>
            <p:ph idx="1"/>
          </p:nvPr>
        </p:nvSpPr>
        <p:spPr/>
        <p:txBody>
          <a:bodyPr vert="horz" wrap="square" lIns="91440" tIns="45720" rIns="91440" bIns="45720" anchor="t" anchorCtr="0"/>
          <a:p>
            <a:pPr marL="0" indent="0">
              <a:buNone/>
            </a:pPr>
            <a:r>
              <a:rPr lang="en-US" altLang="zh-CN" sz="2400" i="1"/>
              <a:t>Calculate the maximum refractive index of a medium if light is to escape from it into water (refractive index = 1.3) at all angles below 30°.</a:t>
            </a:r>
            <a:endParaRPr lang="en-US" altLang="zh-CN" sz="2400" i="1"/>
          </a:p>
          <a:p>
            <a:pPr marL="0" indent="0">
              <a:buNone/>
            </a:pPr>
            <a:r>
              <a:rPr lang="en-US" altLang="zh-CN" sz="2400" b="1" i="1">
                <a:solidFill>
                  <a:srgbClr val="FF0000"/>
                </a:solidFill>
              </a:rPr>
              <a:t>n</a:t>
            </a:r>
            <a:r>
              <a:rPr lang="en-US" altLang="zh-CN" sz="2400" b="1" i="1"/>
              <a:t> = </a:t>
            </a:r>
            <a:r>
              <a:rPr lang="en-US" altLang="zh-CN" sz="2400" b="1" i="1">
                <a:solidFill>
                  <a:srgbClr val="FF0000"/>
                </a:solidFill>
              </a:rPr>
              <a:t>1</a:t>
            </a:r>
            <a:r>
              <a:rPr lang="en-US" altLang="zh-CN" sz="2400" b="1" i="1"/>
              <a:t> / </a:t>
            </a:r>
            <a:r>
              <a:rPr lang="en-US" altLang="zh-CN" sz="2400" b="1" i="1">
                <a:solidFill>
                  <a:srgbClr val="FF0000"/>
                </a:solidFill>
              </a:rPr>
              <a:t>sin c</a:t>
            </a:r>
            <a:endParaRPr lang="en-US" altLang="zh-CN" sz="2400" b="1" i="1">
              <a:solidFill>
                <a:srgbClr val="FF0000"/>
              </a:solidFill>
            </a:endParaRPr>
          </a:p>
          <a:p>
            <a:pPr marL="0" indent="0">
              <a:buNone/>
            </a:pPr>
            <a:r>
              <a:rPr lang="en-US" altLang="zh-CN" sz="2400" i="1"/>
              <a:t>becomes:</a:t>
            </a:r>
            <a:endParaRPr lang="en-US" altLang="zh-CN" sz="2400" i="1"/>
          </a:p>
          <a:p>
            <a:pPr marL="0" indent="0">
              <a:buNone/>
            </a:pPr>
            <a:r>
              <a:rPr lang="en-US" altLang="zh-CN" sz="2400" b="1" i="1">
                <a:solidFill>
                  <a:srgbClr val="FF0000"/>
                </a:solidFill>
              </a:rPr>
              <a:t>sin c</a:t>
            </a:r>
            <a:r>
              <a:rPr lang="en-US" altLang="zh-CN" sz="2400" b="1" i="1"/>
              <a:t> = </a:t>
            </a:r>
            <a:r>
              <a:rPr lang="en-US" altLang="zh-CN" sz="2400" b="1" i="1">
                <a:solidFill>
                  <a:srgbClr val="FF0000"/>
                </a:solidFill>
              </a:rPr>
              <a:t>1</a:t>
            </a:r>
            <a:r>
              <a:rPr lang="en-US" altLang="zh-CN" sz="2400" b="1" i="1"/>
              <a:t> / </a:t>
            </a:r>
            <a:r>
              <a:rPr lang="en-US" altLang="zh-CN" sz="2400" b="1" i="1">
                <a:solidFill>
                  <a:srgbClr val="FF0000"/>
                </a:solidFill>
              </a:rPr>
              <a:t>n</a:t>
            </a:r>
            <a:endParaRPr lang="en-US" altLang="zh-CN" sz="2400" b="1" i="1">
              <a:solidFill>
                <a:srgbClr val="FF0000"/>
              </a:solidFill>
            </a:endParaRPr>
          </a:p>
          <a:p>
            <a:pPr marL="0" indent="0">
              <a:buNone/>
            </a:pPr>
            <a:r>
              <a:rPr lang="en-US" altLang="zh-CN" sz="2400" b="1" i="1"/>
              <a:t>sin 30° = </a:t>
            </a:r>
            <a:r>
              <a:rPr lang="en-US" altLang="zh-CN" sz="2400" b="1"/>
              <a:t>1.3 / </a:t>
            </a:r>
            <a:r>
              <a:rPr lang="en-US" altLang="zh-CN" sz="2400" b="1" i="1">
                <a:solidFill>
                  <a:srgbClr val="FF3300"/>
                </a:solidFill>
              </a:rPr>
              <a:t>n</a:t>
            </a:r>
            <a:endParaRPr lang="en-US" altLang="zh-CN" sz="2400" b="1" i="1" baseline="-25000">
              <a:solidFill>
                <a:srgbClr val="FF3300"/>
              </a:solidFill>
            </a:endParaRPr>
          </a:p>
          <a:p>
            <a:pPr marL="0" indent="0">
              <a:buNone/>
            </a:pPr>
            <a:r>
              <a:rPr lang="en-US" altLang="zh-CN" sz="2400" b="1"/>
              <a:t>0.5</a:t>
            </a:r>
            <a:r>
              <a:rPr lang="en-US" altLang="zh-CN" sz="2400" b="1" i="1"/>
              <a:t> = </a:t>
            </a:r>
            <a:r>
              <a:rPr lang="en-US" altLang="zh-CN" sz="2400" b="1"/>
              <a:t>1.3 / </a:t>
            </a:r>
            <a:r>
              <a:rPr lang="en-US" altLang="zh-CN" sz="2400" b="1" i="1">
                <a:solidFill>
                  <a:srgbClr val="FF3300"/>
                </a:solidFill>
              </a:rPr>
              <a:t>n</a:t>
            </a:r>
            <a:endParaRPr lang="en-US" altLang="zh-CN" sz="2400" b="1">
              <a:solidFill>
                <a:srgbClr val="FF3300"/>
              </a:solidFill>
            </a:endParaRPr>
          </a:p>
          <a:p>
            <a:pPr marL="0" indent="0">
              <a:buNone/>
            </a:pPr>
            <a:r>
              <a:rPr lang="en-US" altLang="zh-CN" sz="2400" b="1"/>
              <a:t> </a:t>
            </a:r>
            <a:r>
              <a:rPr lang="en-US" altLang="zh-CN" sz="2400" b="1" i="1"/>
              <a:t>= </a:t>
            </a:r>
            <a:r>
              <a:rPr lang="en-US" altLang="zh-CN" sz="2400" b="1"/>
              <a:t>1.3 / 0.5</a:t>
            </a:r>
            <a:endParaRPr lang="en-US" altLang="zh-CN" sz="2400" b="1"/>
          </a:p>
          <a:p>
            <a:pPr marL="0" indent="0">
              <a:buNone/>
            </a:pPr>
            <a:r>
              <a:rPr lang="en-US" altLang="zh-CN" sz="2400" b="1">
                <a:solidFill>
                  <a:srgbClr val="FF3300"/>
                </a:solidFill>
              </a:rPr>
              <a:t>maximum refractive index, </a:t>
            </a:r>
            <a:r>
              <a:rPr lang="en-US" altLang="zh-CN" sz="2400" b="1" i="1">
                <a:solidFill>
                  <a:srgbClr val="FF3300"/>
                </a:solidFill>
              </a:rPr>
              <a:t>n </a:t>
            </a:r>
            <a:r>
              <a:rPr lang="en-US" altLang="zh-CN" sz="2400" b="1">
                <a:solidFill>
                  <a:srgbClr val="FF3300"/>
                </a:solidFill>
              </a:rPr>
              <a:t>= 2.6</a:t>
            </a:r>
            <a:endParaRPr lang="en-US" altLang="zh-CN" sz="2400" b="1">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964">
                                            <p:txEl>
                                              <p:charRg st="142" end="15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8964">
                                            <p:txEl>
                                              <p:charRg st="156" end="16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8964">
                                            <p:txEl>
                                              <p:charRg st="165" end="179"/>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8964">
                                            <p:txEl>
                                              <p:charRg st="179" end="19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8964">
                                            <p:txEl>
                                              <p:charRg st="197" end="21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8964">
                                            <p:txEl>
                                              <p:charRg st="211" end="22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8964">
                                            <p:txEl>
                                              <p:charRg st="224" end="25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419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Uses of total internal reflection</a:t>
            </a:r>
            <a:endParaRPr lang="en-US" altLang="zh-CN" kern="1200" baseline="0">
              <a:latin typeface="+mj-lt"/>
              <a:ea typeface="+mj-ea"/>
              <a:cs typeface="+mj-cs"/>
            </a:endParaRPr>
          </a:p>
        </p:txBody>
      </p:sp>
      <p:sp>
        <p:nvSpPr>
          <p:cNvPr id="266243" name="Rectangle 3"/>
          <p:cNvSpPr>
            <a:spLocks noGrp="1"/>
          </p:cNvSpPr>
          <p:nvPr>
            <p:ph idx="1"/>
          </p:nvPr>
        </p:nvSpPr>
        <p:spPr>
          <a:xfrm>
            <a:off x="390525" y="1165225"/>
            <a:ext cx="3941763" cy="4527550"/>
          </a:xfrm>
        </p:spPr>
        <p:txBody>
          <a:bodyPr vert="horz" wrap="square" lIns="91440" tIns="45720" rIns="91440" bIns="45720" anchor="t" anchorCtr="0"/>
          <a:p>
            <a:pPr marL="0" indent="0">
              <a:lnSpc>
                <a:spcPct val="80000"/>
              </a:lnSpc>
              <a:buNone/>
            </a:pPr>
            <a:r>
              <a:rPr lang="en-US" altLang="zh-CN" sz="2400" b="1">
                <a:solidFill>
                  <a:srgbClr val="FF0000"/>
                </a:solidFill>
              </a:rPr>
              <a:t>1. Prismatic periscope</a:t>
            </a:r>
            <a:endParaRPr lang="en-US" altLang="zh-CN" sz="2400" b="1">
              <a:solidFill>
                <a:srgbClr val="FF0000"/>
              </a:solidFill>
            </a:endParaRPr>
          </a:p>
          <a:p>
            <a:pPr marL="0" indent="0">
              <a:lnSpc>
                <a:spcPct val="80000"/>
              </a:lnSpc>
              <a:buNone/>
            </a:pPr>
            <a:endParaRPr lang="en-US" altLang="zh-CN" sz="2400" b="1"/>
          </a:p>
          <a:p>
            <a:pPr marL="0" indent="0">
              <a:lnSpc>
                <a:spcPct val="80000"/>
              </a:lnSpc>
              <a:buNone/>
            </a:pPr>
            <a:r>
              <a:rPr lang="en-US" altLang="zh-CN" sz="2400" b="1"/>
              <a:t>Glass and perspex both have </a:t>
            </a:r>
            <a:r>
              <a:rPr lang="en-US" altLang="zh-CN" sz="2400" b="1">
                <a:solidFill>
                  <a:srgbClr val="006600"/>
                </a:solidFill>
              </a:rPr>
              <a:t>critical angles </a:t>
            </a:r>
            <a:r>
              <a:rPr lang="en-US" altLang="zh-CN" sz="2400" b="1"/>
              <a:t>of about </a:t>
            </a:r>
            <a:r>
              <a:rPr lang="en-US" altLang="zh-CN" sz="2400" b="1">
                <a:solidFill>
                  <a:srgbClr val="006600"/>
                </a:solidFill>
              </a:rPr>
              <a:t>42º</a:t>
            </a:r>
            <a:r>
              <a:rPr lang="en-US" altLang="zh-CN" sz="2400" b="1"/>
              <a:t>.</a:t>
            </a:r>
            <a:endParaRPr lang="en-US" altLang="zh-CN" sz="2400" b="1"/>
          </a:p>
          <a:p>
            <a:pPr marL="0" indent="0">
              <a:lnSpc>
                <a:spcPct val="80000"/>
              </a:lnSpc>
              <a:buNone/>
            </a:pPr>
            <a:endParaRPr lang="en-US" altLang="zh-CN" sz="2400" b="1"/>
          </a:p>
          <a:p>
            <a:pPr marL="0" indent="0">
              <a:lnSpc>
                <a:spcPct val="80000"/>
              </a:lnSpc>
              <a:buNone/>
            </a:pPr>
            <a:r>
              <a:rPr lang="en-US" altLang="zh-CN" sz="2400" b="1"/>
              <a:t>In each prism the light strikes the glass-air interface at an incidence angle of</a:t>
            </a:r>
            <a:r>
              <a:rPr lang="en-US" altLang="zh-CN" sz="2400" b="1">
                <a:solidFill>
                  <a:srgbClr val="FF0000"/>
                </a:solidFill>
              </a:rPr>
              <a:t> 45º</a:t>
            </a:r>
            <a:endParaRPr lang="en-US" altLang="zh-CN" sz="2400" b="1">
              <a:solidFill>
                <a:srgbClr val="FF0000"/>
              </a:solidFill>
            </a:endParaRPr>
          </a:p>
          <a:p>
            <a:pPr marL="0" indent="0">
              <a:lnSpc>
                <a:spcPct val="80000"/>
              </a:lnSpc>
              <a:buNone/>
            </a:pPr>
            <a:endParaRPr lang="en-US" altLang="zh-CN" sz="2400" b="1"/>
          </a:p>
          <a:p>
            <a:pPr marL="0" indent="0">
              <a:lnSpc>
                <a:spcPct val="80000"/>
              </a:lnSpc>
              <a:buNone/>
            </a:pPr>
            <a:r>
              <a:rPr lang="en-US" altLang="zh-CN" sz="2400" b="1"/>
              <a:t>Total internal reflection therefore occurs and the light ray is deviated by </a:t>
            </a:r>
            <a:r>
              <a:rPr lang="en-US" altLang="zh-CN" sz="2400" b="1">
                <a:solidFill>
                  <a:srgbClr val="7030A0"/>
                </a:solidFill>
              </a:rPr>
              <a:t>90º</a:t>
            </a:r>
            <a:r>
              <a:rPr lang="en-US" altLang="zh-CN" sz="2400" b="1"/>
              <a:t> in each prism.</a:t>
            </a:r>
            <a:endParaRPr lang="en-US" altLang="zh-CN" sz="2400" b="1"/>
          </a:p>
          <a:p>
            <a:pPr marL="0" indent="0">
              <a:lnSpc>
                <a:spcPct val="80000"/>
              </a:lnSpc>
              <a:buNone/>
            </a:pPr>
            <a:endParaRPr lang="en-US" altLang="zh-CN" sz="2400" b="1"/>
          </a:p>
          <a:p>
            <a:pPr marL="0" indent="0">
              <a:lnSpc>
                <a:spcPct val="80000"/>
              </a:lnSpc>
            </a:pPr>
            <a:endParaRPr lang="en-US" altLang="zh-CN" sz="2400" b="1">
              <a:solidFill>
                <a:srgbClr val="FF0000"/>
              </a:solidFill>
            </a:endParaRPr>
          </a:p>
        </p:txBody>
      </p:sp>
      <p:grpSp>
        <p:nvGrpSpPr>
          <p:cNvPr id="2" name="Group 69"/>
          <p:cNvGrpSpPr/>
          <p:nvPr/>
        </p:nvGrpSpPr>
        <p:grpSpPr>
          <a:xfrm>
            <a:off x="4695825" y="1319213"/>
            <a:ext cx="4019550" cy="4305300"/>
            <a:chOff x="4695356" y="1319134"/>
            <a:chExt cx="4020290" cy="4304677"/>
          </a:xfrm>
        </p:grpSpPr>
        <p:grpSp>
          <p:nvGrpSpPr>
            <p:cNvPr id="264196" name="Group 38"/>
            <p:cNvGrpSpPr/>
            <p:nvPr/>
          </p:nvGrpSpPr>
          <p:grpSpPr>
            <a:xfrm>
              <a:off x="6026046" y="1319134"/>
              <a:ext cx="1409075" cy="1663909"/>
              <a:chOff x="6041036" y="1858780"/>
              <a:chExt cx="1409075" cy="1663909"/>
            </a:xfrm>
          </p:grpSpPr>
          <p:sp>
            <p:nvSpPr>
              <p:cNvPr id="35" name="Right Triangle 34"/>
              <p:cNvSpPr/>
              <p:nvPr/>
            </p:nvSpPr>
            <p:spPr>
              <a:xfrm>
                <a:off x="6041036" y="1858780"/>
                <a:ext cx="1409075" cy="166390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smtClean="0">
                  <a:ln>
                    <a:noFill/>
                  </a:ln>
                  <a:solidFill>
                    <a:schemeClr val="lt1"/>
                  </a:solidFill>
                  <a:effectLst/>
                  <a:uLnTx/>
                  <a:uFillTx/>
                  <a:latin typeface="+mn-lt"/>
                  <a:ea typeface="+mn-ea"/>
                  <a:cs typeface="+mn-cs"/>
                </a:endParaRPr>
              </a:p>
            </p:txBody>
          </p:sp>
          <p:cxnSp>
            <p:nvCxnSpPr>
              <p:cNvPr id="37" name="Straight Connector 36"/>
              <p:cNvCxnSpPr/>
              <p:nvPr/>
            </p:nvCxnSpPr>
            <p:spPr>
              <a:xfrm rot="5400000" flipH="1" flipV="1">
                <a:off x="6235909" y="2203556"/>
                <a:ext cx="1049312" cy="869426"/>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grpSp>
          <p:nvGrpSpPr>
            <p:cNvPr id="264199" name="Group 39"/>
            <p:cNvGrpSpPr/>
            <p:nvPr/>
          </p:nvGrpSpPr>
          <p:grpSpPr>
            <a:xfrm flipH="1" flipV="1">
              <a:off x="6013555" y="3959902"/>
              <a:ext cx="1409075" cy="1663909"/>
              <a:chOff x="6041036" y="1858780"/>
              <a:chExt cx="1409075" cy="1663909"/>
            </a:xfrm>
          </p:grpSpPr>
          <p:sp>
            <p:nvSpPr>
              <p:cNvPr id="47" name="Right Triangle 46"/>
              <p:cNvSpPr/>
              <p:nvPr/>
            </p:nvSpPr>
            <p:spPr>
              <a:xfrm>
                <a:off x="6041036" y="1858780"/>
                <a:ext cx="1409075" cy="166390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smtClean="0">
                  <a:ln>
                    <a:noFill/>
                  </a:ln>
                  <a:solidFill>
                    <a:schemeClr val="lt1"/>
                  </a:solidFill>
                  <a:effectLst/>
                  <a:uLnTx/>
                  <a:uFillTx/>
                  <a:latin typeface="+mn-lt"/>
                  <a:ea typeface="+mn-ea"/>
                  <a:cs typeface="+mn-cs"/>
                </a:endParaRPr>
              </a:p>
            </p:txBody>
          </p:sp>
          <p:cxnSp>
            <p:nvCxnSpPr>
              <p:cNvPr id="48" name="Straight Connector 47"/>
              <p:cNvCxnSpPr/>
              <p:nvPr/>
            </p:nvCxnSpPr>
            <p:spPr>
              <a:xfrm rot="5400000" flipH="1" flipV="1">
                <a:off x="6235909" y="2203556"/>
                <a:ext cx="1049312" cy="869426"/>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pic>
          <p:nvPicPr>
            <p:cNvPr id="264202" name="Picture 2"/>
            <p:cNvPicPr>
              <a:picLocks noChangeAspect="1"/>
            </p:cNvPicPr>
            <p:nvPr/>
          </p:nvPicPr>
          <p:blipFill>
            <a:blip r:embed="rId1"/>
            <a:stretch>
              <a:fillRect/>
            </a:stretch>
          </p:blipFill>
          <p:spPr>
            <a:xfrm>
              <a:off x="4695356" y="1753537"/>
              <a:ext cx="952500" cy="952500"/>
            </a:xfrm>
            <a:prstGeom prst="rect">
              <a:avLst/>
            </a:prstGeom>
            <a:noFill/>
            <a:ln w="9525">
              <a:noFill/>
            </a:ln>
          </p:spPr>
        </p:pic>
        <p:pic>
          <p:nvPicPr>
            <p:cNvPr id="264203" name="Picture 3"/>
            <p:cNvPicPr>
              <a:picLocks noChangeAspect="1"/>
            </p:cNvPicPr>
            <p:nvPr/>
          </p:nvPicPr>
          <p:blipFill>
            <a:blip r:embed="rId2"/>
            <a:stretch>
              <a:fillRect/>
            </a:stretch>
          </p:blipFill>
          <p:spPr>
            <a:xfrm>
              <a:off x="7891087" y="4251112"/>
              <a:ext cx="824559" cy="810093"/>
            </a:xfrm>
            <a:prstGeom prst="rect">
              <a:avLst/>
            </a:prstGeom>
            <a:noFill/>
            <a:ln w="9525">
              <a:noFill/>
            </a:ln>
          </p:spPr>
        </p:pic>
      </p:grpSp>
      <p:grpSp>
        <p:nvGrpSpPr>
          <p:cNvPr id="5" name="Group 55"/>
          <p:cNvGrpSpPr/>
          <p:nvPr/>
        </p:nvGrpSpPr>
        <p:grpSpPr>
          <a:xfrm rot="5400000">
            <a:off x="5394325" y="3443288"/>
            <a:ext cx="2667000" cy="44450"/>
            <a:chOff x="3624349" y="6234545"/>
            <a:chExt cx="2078182" cy="16626"/>
          </a:xfrm>
        </p:grpSpPr>
        <p:cxnSp>
          <p:nvCxnSpPr>
            <p:cNvPr id="51" name="Straight Connector 50"/>
            <p:cNvCxnSpPr/>
            <p:nvPr/>
          </p:nvCxnSpPr>
          <p:spPr>
            <a:xfrm flipV="1">
              <a:off x="3624349" y="6234545"/>
              <a:ext cx="2078182" cy="16626"/>
            </a:xfrm>
            <a:prstGeom prst="line">
              <a:avLst/>
            </a:prstGeom>
            <a:ln w="508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4443663" y="6245726"/>
              <a:ext cx="491958" cy="1588"/>
            </a:xfrm>
            <a:prstGeom prst="straightConnector1">
              <a:avLst/>
            </a:prstGeom>
            <a:ln w="50800">
              <a:solidFill>
                <a:srgbClr val="006600"/>
              </a:solidFill>
              <a:tailEnd type="arrow"/>
            </a:ln>
          </p:spPr>
          <p:style>
            <a:lnRef idx="1">
              <a:schemeClr val="accent1"/>
            </a:lnRef>
            <a:fillRef idx="0">
              <a:schemeClr val="accent1"/>
            </a:fillRef>
            <a:effectRef idx="0">
              <a:schemeClr val="accent1"/>
            </a:effectRef>
            <a:fontRef idx="minor">
              <a:schemeClr val="tx1"/>
            </a:fontRef>
          </p:style>
        </p:cxnSp>
      </p:grpSp>
      <p:grpSp>
        <p:nvGrpSpPr>
          <p:cNvPr id="6" name="Group 65"/>
          <p:cNvGrpSpPr/>
          <p:nvPr/>
        </p:nvGrpSpPr>
        <p:grpSpPr>
          <a:xfrm rot="170508">
            <a:off x="5462588" y="2111375"/>
            <a:ext cx="1249362" cy="49213"/>
            <a:chOff x="3624349" y="6234545"/>
            <a:chExt cx="2078182" cy="16626"/>
          </a:xfrm>
        </p:grpSpPr>
        <p:cxnSp>
          <p:nvCxnSpPr>
            <p:cNvPr id="68" name="Straight Connector 67"/>
            <p:cNvCxnSpPr/>
            <p:nvPr/>
          </p:nvCxnSpPr>
          <p:spPr>
            <a:xfrm flipV="1">
              <a:off x="3624349" y="6234545"/>
              <a:ext cx="2078182" cy="16626"/>
            </a:xfrm>
            <a:prstGeom prst="line">
              <a:avLst/>
            </a:prstGeom>
            <a:ln w="508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4443663" y="6245726"/>
              <a:ext cx="491958" cy="1588"/>
            </a:xfrm>
            <a:prstGeom prst="straightConnector1">
              <a:avLst/>
            </a:prstGeom>
            <a:ln w="50800">
              <a:solidFill>
                <a:srgbClr val="006600"/>
              </a:solidFill>
              <a:tailEnd type="arrow"/>
            </a:ln>
          </p:spPr>
          <p:style>
            <a:lnRef idx="1">
              <a:schemeClr val="accent1"/>
            </a:lnRef>
            <a:fillRef idx="0">
              <a:schemeClr val="accent1"/>
            </a:fillRef>
            <a:effectRef idx="0">
              <a:schemeClr val="accent1"/>
            </a:effectRef>
            <a:fontRef idx="minor">
              <a:schemeClr val="tx1"/>
            </a:fontRef>
          </p:style>
        </p:cxnSp>
      </p:grpSp>
      <p:grpSp>
        <p:nvGrpSpPr>
          <p:cNvPr id="7" name="Group 70"/>
          <p:cNvGrpSpPr/>
          <p:nvPr/>
        </p:nvGrpSpPr>
        <p:grpSpPr>
          <a:xfrm rot="170508">
            <a:off x="6783388" y="4781550"/>
            <a:ext cx="1249362" cy="49213"/>
            <a:chOff x="3624349" y="6234545"/>
            <a:chExt cx="2078182" cy="16626"/>
          </a:xfrm>
        </p:grpSpPr>
        <p:cxnSp>
          <p:nvCxnSpPr>
            <p:cNvPr id="72" name="Straight Connector 71"/>
            <p:cNvCxnSpPr/>
            <p:nvPr/>
          </p:nvCxnSpPr>
          <p:spPr>
            <a:xfrm flipV="1">
              <a:off x="3624349" y="6234545"/>
              <a:ext cx="2078182" cy="16626"/>
            </a:xfrm>
            <a:prstGeom prst="line">
              <a:avLst/>
            </a:prstGeom>
            <a:ln w="508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4443663" y="6245726"/>
              <a:ext cx="491958" cy="1588"/>
            </a:xfrm>
            <a:prstGeom prst="straightConnector1">
              <a:avLst/>
            </a:prstGeom>
            <a:ln w="50800">
              <a:solidFill>
                <a:srgbClr val="0066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43">
                                            <p:txEl>
                                              <p:charRg st="0" end="2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43">
                                            <p:txEl>
                                              <p:charRg st="24" end="8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6243">
                                            <p:txEl>
                                              <p:charRg st="83" end="16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6243">
                                            <p:txEl>
                                              <p:charRg st="169" end="26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41" name="Title 6"/>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Uses of total internal reflection</a:t>
            </a:r>
            <a:endParaRPr lang="en-US" altLang="zh-CN" kern="1200" baseline="0">
              <a:latin typeface="+mj-lt"/>
              <a:ea typeface="+mj-ea"/>
              <a:cs typeface="+mj-cs"/>
            </a:endParaRPr>
          </a:p>
        </p:txBody>
      </p:sp>
      <p:grpSp>
        <p:nvGrpSpPr>
          <p:cNvPr id="2" name="Group 38"/>
          <p:cNvGrpSpPr/>
          <p:nvPr/>
        </p:nvGrpSpPr>
        <p:grpSpPr>
          <a:xfrm>
            <a:off x="6875463" y="1487488"/>
            <a:ext cx="1384300" cy="1319212"/>
            <a:chOff x="5991864" y="1768839"/>
            <a:chExt cx="1383297" cy="1319135"/>
          </a:xfrm>
        </p:grpSpPr>
        <p:sp>
          <p:nvSpPr>
            <p:cNvPr id="35" name="Right Triangle 34"/>
            <p:cNvSpPr/>
            <p:nvPr/>
          </p:nvSpPr>
          <p:spPr>
            <a:xfrm rot="13461623">
              <a:off x="5991864" y="1848027"/>
              <a:ext cx="1234483" cy="1197204"/>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smtClean="0">
                <a:ln>
                  <a:noFill/>
                </a:ln>
                <a:solidFill>
                  <a:schemeClr val="lt1"/>
                </a:solidFill>
                <a:effectLst/>
                <a:uLnTx/>
                <a:uFillTx/>
                <a:latin typeface="+mn-lt"/>
                <a:ea typeface="+mn-ea"/>
                <a:cs typeface="+mn-cs"/>
              </a:endParaRPr>
            </a:p>
          </p:txBody>
        </p:sp>
        <p:cxnSp>
          <p:nvCxnSpPr>
            <p:cNvPr id="37" name="Straight Connector 36"/>
            <p:cNvCxnSpPr/>
            <p:nvPr/>
          </p:nvCxnSpPr>
          <p:spPr>
            <a:xfrm rot="5400000">
              <a:off x="6828018" y="1821306"/>
              <a:ext cx="599610" cy="494676"/>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V="1">
              <a:off x="6875490" y="2678244"/>
              <a:ext cx="462194" cy="357266"/>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sp>
        <p:nvSpPr>
          <p:cNvPr id="266243" name="Rectangle 3"/>
          <p:cNvSpPr>
            <a:spLocks noGrp="1"/>
          </p:cNvSpPr>
          <p:nvPr>
            <p:ph idx="1"/>
          </p:nvPr>
        </p:nvSpPr>
        <p:spPr>
          <a:xfrm>
            <a:off x="536575" y="1165225"/>
            <a:ext cx="4927600" cy="4527550"/>
          </a:xfrm>
        </p:spPr>
        <p:txBody>
          <a:bodyPr vert="horz" wrap="square" lIns="91440" tIns="45720" rIns="91440" bIns="45720" anchor="t" anchorCtr="0"/>
          <a:p>
            <a:pPr marL="0" indent="0">
              <a:lnSpc>
                <a:spcPct val="80000"/>
              </a:lnSpc>
              <a:buNone/>
            </a:pPr>
            <a:r>
              <a:rPr lang="en-US" altLang="zh-CN" sz="2400" b="1">
                <a:solidFill>
                  <a:srgbClr val="FF0000"/>
                </a:solidFill>
              </a:rPr>
              <a:t>2. Reflectors</a:t>
            </a:r>
            <a:endParaRPr lang="en-US" altLang="zh-CN" sz="2400" b="1">
              <a:solidFill>
                <a:srgbClr val="FF0000"/>
              </a:solidFill>
            </a:endParaRPr>
          </a:p>
          <a:p>
            <a:pPr marL="0" indent="0">
              <a:lnSpc>
                <a:spcPct val="80000"/>
              </a:lnSpc>
              <a:buNone/>
            </a:pPr>
            <a:endParaRPr lang="en-US" altLang="zh-CN" sz="2000" b="1"/>
          </a:p>
          <a:p>
            <a:pPr marL="0" indent="0">
              <a:lnSpc>
                <a:spcPct val="80000"/>
              </a:lnSpc>
              <a:buNone/>
            </a:pPr>
            <a:r>
              <a:rPr lang="en-US" altLang="zh-CN" sz="2000" b="1"/>
              <a:t>The reflector is made up of many small perspex prisms arranged so that light undergoes total internal reflection twice.</a:t>
            </a:r>
            <a:endParaRPr lang="en-US" altLang="zh-CN" sz="2000" b="1"/>
          </a:p>
          <a:p>
            <a:pPr marL="0" indent="0">
              <a:lnSpc>
                <a:spcPct val="80000"/>
              </a:lnSpc>
              <a:buNone/>
            </a:pPr>
            <a:endParaRPr lang="en-US" altLang="zh-CN" sz="2000" b="1"/>
          </a:p>
          <a:p>
            <a:pPr marL="0" indent="0">
              <a:lnSpc>
                <a:spcPct val="80000"/>
              </a:lnSpc>
              <a:buNone/>
            </a:pPr>
            <a:r>
              <a:rPr lang="en-US" altLang="zh-CN" sz="2000" b="1"/>
              <a:t>The overall result is that the light is returned in the direction from which it originally came.</a:t>
            </a:r>
            <a:endParaRPr lang="en-US" altLang="zh-CN" sz="2000" b="1"/>
          </a:p>
          <a:p>
            <a:pPr marL="0" indent="0">
              <a:lnSpc>
                <a:spcPct val="80000"/>
              </a:lnSpc>
              <a:buNone/>
            </a:pPr>
            <a:endParaRPr lang="en-US" altLang="zh-CN" sz="2000" b="1"/>
          </a:p>
          <a:p>
            <a:pPr marL="0" indent="0">
              <a:lnSpc>
                <a:spcPct val="80000"/>
              </a:lnSpc>
              <a:buNone/>
            </a:pPr>
            <a:r>
              <a:rPr lang="en-US" altLang="zh-CN" sz="2000" b="1"/>
              <a:t>The reflector will be seen to be lit up from the point of view of the light source for example the driver of a car with its headlights on.</a:t>
            </a:r>
            <a:endParaRPr lang="en-US" altLang="zh-CN" sz="2000" b="1"/>
          </a:p>
          <a:p>
            <a:pPr marL="0" indent="0">
              <a:lnSpc>
                <a:spcPct val="80000"/>
              </a:lnSpc>
              <a:buNone/>
            </a:pPr>
            <a:endParaRPr lang="en-US" altLang="zh-CN" sz="2400" b="1"/>
          </a:p>
          <a:p>
            <a:pPr marL="0" indent="0">
              <a:lnSpc>
                <a:spcPct val="80000"/>
              </a:lnSpc>
            </a:pPr>
            <a:endParaRPr lang="en-US" altLang="zh-CN" sz="2400" b="1">
              <a:solidFill>
                <a:srgbClr val="FF0000"/>
              </a:solidFill>
            </a:endParaRPr>
          </a:p>
        </p:txBody>
      </p:sp>
      <p:grpSp>
        <p:nvGrpSpPr>
          <p:cNvPr id="3" name="Group 23"/>
          <p:cNvGrpSpPr/>
          <p:nvPr/>
        </p:nvGrpSpPr>
        <p:grpSpPr>
          <a:xfrm>
            <a:off x="5935663" y="1749425"/>
            <a:ext cx="2038350" cy="82550"/>
            <a:chOff x="3732505" y="5853611"/>
            <a:chExt cx="1249227" cy="48389"/>
          </a:xfrm>
        </p:grpSpPr>
        <p:cxnSp>
          <p:nvCxnSpPr>
            <p:cNvPr id="68" name="Straight Connector 67"/>
            <p:cNvCxnSpPr/>
            <p:nvPr/>
          </p:nvCxnSpPr>
          <p:spPr>
            <a:xfrm rot="170508" flipV="1">
              <a:off x="3732505" y="5853611"/>
              <a:ext cx="1249227" cy="48389"/>
            </a:xfrm>
            <a:prstGeom prst="line">
              <a:avLst/>
            </a:prstGeom>
            <a:ln w="508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4232074" y="5873915"/>
              <a:ext cx="302352" cy="6547"/>
            </a:xfrm>
            <a:prstGeom prst="straightConnector1">
              <a:avLst/>
            </a:prstGeom>
            <a:ln w="50800">
              <a:solidFill>
                <a:srgbClr val="006600"/>
              </a:solidFill>
              <a:tailEnd type="arrow"/>
            </a:ln>
          </p:spPr>
          <p:style>
            <a:lnRef idx="1">
              <a:schemeClr val="accent1"/>
            </a:lnRef>
            <a:fillRef idx="0">
              <a:schemeClr val="accent1"/>
            </a:fillRef>
            <a:effectRef idx="0">
              <a:schemeClr val="accent1"/>
            </a:effectRef>
            <a:fontRef idx="minor">
              <a:schemeClr val="tx1"/>
            </a:fontRef>
          </p:style>
        </p:cxnSp>
      </p:grpSp>
      <p:grpSp>
        <p:nvGrpSpPr>
          <p:cNvPr id="4" name="Group 30"/>
          <p:cNvGrpSpPr/>
          <p:nvPr/>
        </p:nvGrpSpPr>
        <p:grpSpPr>
          <a:xfrm flipH="1">
            <a:off x="5922963" y="2516188"/>
            <a:ext cx="2039937" cy="82550"/>
            <a:chOff x="3732505" y="5853611"/>
            <a:chExt cx="1249227" cy="48389"/>
          </a:xfrm>
        </p:grpSpPr>
        <p:cxnSp>
          <p:nvCxnSpPr>
            <p:cNvPr id="32" name="Straight Connector 31"/>
            <p:cNvCxnSpPr/>
            <p:nvPr/>
          </p:nvCxnSpPr>
          <p:spPr>
            <a:xfrm rot="170508" flipV="1">
              <a:off x="3732505" y="5853611"/>
              <a:ext cx="1249227" cy="48389"/>
            </a:xfrm>
            <a:prstGeom prst="line">
              <a:avLst/>
            </a:prstGeom>
            <a:ln w="508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4232074" y="5873915"/>
              <a:ext cx="302352" cy="6547"/>
            </a:xfrm>
            <a:prstGeom prst="straightConnector1">
              <a:avLst/>
            </a:prstGeom>
            <a:ln w="50800">
              <a:solidFill>
                <a:srgbClr val="006600"/>
              </a:solidFill>
              <a:tailEnd type="arrow"/>
            </a:ln>
          </p:spPr>
          <p:style>
            <a:lnRef idx="1">
              <a:schemeClr val="accent1"/>
            </a:lnRef>
            <a:fillRef idx="0">
              <a:schemeClr val="accent1"/>
            </a:fillRef>
            <a:effectRef idx="0">
              <a:schemeClr val="accent1"/>
            </a:effectRef>
            <a:fontRef idx="minor">
              <a:schemeClr val="tx1"/>
            </a:fontRef>
          </p:style>
        </p:cxnSp>
      </p:grpSp>
      <p:grpSp>
        <p:nvGrpSpPr>
          <p:cNvPr id="5" name="Group 33"/>
          <p:cNvGrpSpPr/>
          <p:nvPr/>
        </p:nvGrpSpPr>
        <p:grpSpPr>
          <a:xfrm rot="-5400000" flipH="1" flipV="1">
            <a:off x="7612063" y="2151063"/>
            <a:ext cx="723900" cy="44450"/>
            <a:chOff x="3732505" y="5853611"/>
            <a:chExt cx="1249227" cy="48389"/>
          </a:xfrm>
        </p:grpSpPr>
        <p:cxnSp>
          <p:nvCxnSpPr>
            <p:cNvPr id="36" name="Straight Connector 35"/>
            <p:cNvCxnSpPr/>
            <p:nvPr/>
          </p:nvCxnSpPr>
          <p:spPr>
            <a:xfrm rot="170508" flipV="1">
              <a:off x="3732505" y="5853611"/>
              <a:ext cx="1249227" cy="48389"/>
            </a:xfrm>
            <a:prstGeom prst="line">
              <a:avLst/>
            </a:prstGeom>
            <a:ln w="508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4232074" y="5873915"/>
              <a:ext cx="302352" cy="6547"/>
            </a:xfrm>
            <a:prstGeom prst="straightConnector1">
              <a:avLst/>
            </a:prstGeom>
            <a:ln w="50800">
              <a:solidFill>
                <a:srgbClr val="006600"/>
              </a:solidFill>
              <a:tailEnd type="arrow"/>
            </a:ln>
          </p:spPr>
          <p:style>
            <a:lnRef idx="1">
              <a:schemeClr val="accent1"/>
            </a:lnRef>
            <a:fillRef idx="0">
              <a:schemeClr val="accent1"/>
            </a:fillRef>
            <a:effectRef idx="0">
              <a:schemeClr val="accent1"/>
            </a:effectRef>
            <a:fontRef idx="minor">
              <a:schemeClr val="tx1"/>
            </a:fontRef>
          </p:style>
        </p:cxnSp>
      </p:grpSp>
      <p:grpSp>
        <p:nvGrpSpPr>
          <p:cNvPr id="6" name="Group 41"/>
          <p:cNvGrpSpPr/>
          <p:nvPr/>
        </p:nvGrpSpPr>
        <p:grpSpPr>
          <a:xfrm>
            <a:off x="6065838" y="3484563"/>
            <a:ext cx="2706687" cy="2314575"/>
            <a:chOff x="5127811" y="3209645"/>
            <a:chExt cx="2707342" cy="2315193"/>
          </a:xfrm>
        </p:grpSpPr>
        <p:pic>
          <p:nvPicPr>
            <p:cNvPr id="266257" name="Picture 2"/>
            <p:cNvPicPr>
              <a:picLocks noChangeAspect="1"/>
            </p:cNvPicPr>
            <p:nvPr/>
          </p:nvPicPr>
          <p:blipFill>
            <a:blip r:embed="rId1"/>
            <a:stretch>
              <a:fillRect/>
            </a:stretch>
          </p:blipFill>
          <p:spPr>
            <a:xfrm>
              <a:off x="5606303" y="3209645"/>
              <a:ext cx="1744756" cy="1308567"/>
            </a:xfrm>
            <a:prstGeom prst="rect">
              <a:avLst/>
            </a:prstGeom>
            <a:noFill/>
            <a:ln w="9525">
              <a:noFill/>
            </a:ln>
          </p:spPr>
        </p:pic>
        <p:sp>
          <p:nvSpPr>
            <p:cNvPr id="266258" name="TextBox 40"/>
            <p:cNvSpPr txBox="1"/>
            <p:nvPr/>
          </p:nvSpPr>
          <p:spPr>
            <a:xfrm>
              <a:off x="5127811" y="4608606"/>
              <a:ext cx="2707342" cy="916232"/>
            </a:xfrm>
            <a:prstGeom prst="rect">
              <a:avLst/>
            </a:prstGeom>
            <a:noFill/>
            <a:ln w="9525">
              <a:noFill/>
            </a:ln>
          </p:spPr>
          <p:txBody>
            <a:bodyPr anchor="t" anchorCtr="0">
              <a:spAutoFit/>
            </a:bodyPr>
            <a:p>
              <a:pPr algn="ctr"/>
              <a:r>
                <a:rPr lang="en-US" altLang="zh-CN" b="1" dirty="0">
                  <a:latin typeface="Arial" panose="020B0604020202020204" pitchFamily="34" charset="0"/>
                </a:rPr>
                <a:t>A bicycle rear reflector contains</a:t>
              </a:r>
              <a:r>
                <a:rPr lang="en-US" altLang="zh-CN" b="1">
                  <a:latin typeface="Arial" panose="020B0604020202020204" pitchFamily="34" charset="0"/>
                </a:rPr>
                <a:t> many tiny red perspex prisms</a:t>
              </a:r>
              <a:endParaRPr lang="en-US" altLang="zh-CN"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43">
                                            <p:txEl>
                                              <p:charRg st="15" end="13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6243">
                                            <p:txEl>
                                              <p:charRg st="136" end="23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6243">
                                            <p:txEl>
                                              <p:charRg st="234" end="37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8289" name="Title 2"/>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Uses of total internal reflection</a:t>
            </a:r>
            <a:endParaRPr lang="en-US" altLang="zh-CN" kern="1200" baseline="0">
              <a:latin typeface="+mj-lt"/>
              <a:ea typeface="+mj-ea"/>
              <a:cs typeface="+mj-cs"/>
            </a:endParaRPr>
          </a:p>
        </p:txBody>
      </p:sp>
      <p:sp>
        <p:nvSpPr>
          <p:cNvPr id="266243" name="Rectangle 3"/>
          <p:cNvSpPr>
            <a:spLocks noGrp="1"/>
          </p:cNvSpPr>
          <p:nvPr>
            <p:ph type="body" sz="half"/>
          </p:nvPr>
        </p:nvSpPr>
        <p:spPr>
          <a:xfrm>
            <a:off x="385763" y="530225"/>
            <a:ext cx="4332287" cy="4584700"/>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0" lvl="0" indent="0">
              <a:lnSpc>
                <a:spcPct val="80000"/>
              </a:lnSpc>
              <a:buNone/>
            </a:pPr>
            <a:r>
              <a:rPr lang="en-US" altLang="zh-CN" sz="2400" b="1">
                <a:solidFill>
                  <a:srgbClr val="FF0000"/>
                </a:solidFill>
              </a:rPr>
              <a:t>3. Optical fibres</a:t>
            </a:r>
            <a:endParaRPr lang="en-US" altLang="zh-CN" sz="2400" b="1">
              <a:solidFill>
                <a:srgbClr val="FF0000"/>
              </a:solidFill>
            </a:endParaRPr>
          </a:p>
          <a:p>
            <a:pPr marL="0" lvl="0" indent="0">
              <a:lnSpc>
                <a:spcPct val="80000"/>
              </a:lnSpc>
              <a:buNone/>
            </a:pPr>
            <a:endParaRPr lang="en-US" altLang="zh-CN" sz="2000" b="1"/>
          </a:p>
          <a:p>
            <a:pPr marL="0" lvl="0" indent="0">
              <a:lnSpc>
                <a:spcPct val="90000"/>
              </a:lnSpc>
              <a:buNone/>
            </a:pPr>
            <a:r>
              <a:rPr lang="en-US" altLang="zh-CN" sz="2000" b="1"/>
              <a:t>Optical fibre consists of two concentric layers of different types of glass, core and cladding.</a:t>
            </a:r>
            <a:endParaRPr lang="en-US" altLang="zh-CN" sz="2000" b="1"/>
          </a:p>
          <a:p>
            <a:pPr marL="0" lvl="0" indent="0">
              <a:lnSpc>
                <a:spcPct val="90000"/>
              </a:lnSpc>
              <a:buNone/>
            </a:pPr>
            <a:endParaRPr lang="en-US" altLang="zh-CN" sz="2000" b="1"/>
          </a:p>
          <a:p>
            <a:pPr marL="0" lvl="0" indent="0">
              <a:lnSpc>
                <a:spcPct val="90000"/>
              </a:lnSpc>
              <a:buNone/>
            </a:pPr>
            <a:r>
              <a:rPr lang="en-US" altLang="zh-CN" sz="2000" b="1"/>
              <a:t>Light entering the inner core always strikes the boundary of the two glasses at an angle that is greater than the critical angle.</a:t>
            </a:r>
            <a:endParaRPr lang="en-US" altLang="zh-CN" sz="2000" b="1"/>
          </a:p>
          <a:p>
            <a:pPr marL="0" lvl="0" indent="0">
              <a:lnSpc>
                <a:spcPct val="80000"/>
              </a:lnSpc>
              <a:buNone/>
            </a:pPr>
            <a:endParaRPr lang="en-US" altLang="zh-CN" sz="2400" b="1"/>
          </a:p>
          <a:p>
            <a:pPr marL="0" lvl="0" indent="0">
              <a:lnSpc>
                <a:spcPct val="80000"/>
              </a:lnSpc>
            </a:pPr>
            <a:endParaRPr lang="en-US" altLang="zh-CN" sz="2400" b="1">
              <a:solidFill>
                <a:srgbClr val="FF0000"/>
              </a:solidFill>
            </a:endParaRPr>
          </a:p>
        </p:txBody>
      </p:sp>
      <p:grpSp>
        <p:nvGrpSpPr>
          <p:cNvPr id="2" name="Group 20"/>
          <p:cNvGrpSpPr/>
          <p:nvPr/>
        </p:nvGrpSpPr>
        <p:grpSpPr>
          <a:xfrm>
            <a:off x="5518150" y="725488"/>
            <a:ext cx="3243263" cy="2200275"/>
            <a:chOff x="3334" y="981"/>
            <a:chExt cx="2177" cy="1474"/>
          </a:xfrm>
        </p:grpSpPr>
        <p:graphicFrame>
          <p:nvGraphicFramePr>
            <p:cNvPr id="268292" name="Object 2"/>
            <p:cNvGraphicFramePr/>
            <p:nvPr/>
          </p:nvGraphicFramePr>
          <p:xfrm>
            <a:off x="3696" y="981"/>
            <a:ext cx="1723" cy="1017"/>
          </p:xfrm>
          <a:graphic>
            <a:graphicData uri="http://schemas.openxmlformats.org/presentationml/2006/ole">
              <mc:AlternateContent xmlns:mc="http://schemas.openxmlformats.org/markup-compatibility/2006">
                <mc:Choice xmlns:v="urn:schemas-microsoft-com:vml" Requires="v">
                  <p:oleObj spid="_x0000_s3096" name="" r:id="rId1" imgW="2000250" imgH="1181100" progId="Paint.Picture">
                    <p:embed/>
                  </p:oleObj>
                </mc:Choice>
                <mc:Fallback>
                  <p:oleObj name="" r:id="rId1" imgW="2000250" imgH="1181100" progId="Paint.Picture">
                    <p:embed/>
                    <p:pic>
                      <p:nvPicPr>
                        <p:cNvPr id="0" name="Picture 3095"/>
                        <p:cNvPicPr/>
                        <p:nvPr/>
                      </p:nvPicPr>
                      <p:blipFill>
                        <a:blip r:embed="rId2"/>
                        <a:stretch>
                          <a:fillRect/>
                        </a:stretch>
                      </p:blipFill>
                      <p:spPr>
                        <a:xfrm>
                          <a:off x="3696" y="981"/>
                          <a:ext cx="1723" cy="1017"/>
                        </a:xfrm>
                        <a:prstGeom prst="rect">
                          <a:avLst/>
                        </a:prstGeom>
                        <a:noFill/>
                        <a:ln w="38100">
                          <a:noFill/>
                          <a:miter/>
                        </a:ln>
                      </p:spPr>
                    </p:pic>
                  </p:oleObj>
                </mc:Fallback>
              </mc:AlternateContent>
            </a:graphicData>
          </a:graphic>
        </p:graphicFrame>
        <p:grpSp>
          <p:nvGrpSpPr>
            <p:cNvPr id="268293" name="Group 18"/>
            <p:cNvGrpSpPr/>
            <p:nvPr/>
          </p:nvGrpSpPr>
          <p:grpSpPr>
            <a:xfrm>
              <a:off x="3334" y="1525"/>
              <a:ext cx="907" cy="930"/>
              <a:chOff x="3334" y="1525"/>
              <a:chExt cx="907" cy="930"/>
            </a:xfrm>
          </p:grpSpPr>
          <p:sp>
            <p:nvSpPr>
              <p:cNvPr id="268294" name="Text Box 14"/>
              <p:cNvSpPr txBox="1"/>
              <p:nvPr/>
            </p:nvSpPr>
            <p:spPr>
              <a:xfrm>
                <a:off x="3334" y="2205"/>
                <a:ext cx="608" cy="250"/>
              </a:xfrm>
              <a:prstGeom prst="rect">
                <a:avLst/>
              </a:prstGeom>
              <a:noFill/>
              <a:ln w="9525">
                <a:noFill/>
              </a:ln>
            </p:spPr>
            <p:txBody>
              <a:bodyPr anchor="t" anchorCtr="0">
                <a:spAutoFit/>
              </a:bodyPr>
              <a:p>
                <a:pPr>
                  <a:spcBef>
                    <a:spcPct val="50000"/>
                  </a:spcBef>
                </a:pPr>
                <a:r>
                  <a:rPr lang="en-US" altLang="zh-CN" sz="2000" b="1">
                    <a:latin typeface="Arial" panose="020B0604020202020204" pitchFamily="34" charset="0"/>
                  </a:rPr>
                  <a:t>core</a:t>
                </a:r>
                <a:endParaRPr lang="en-US" altLang="zh-CN" sz="2000" b="1">
                  <a:latin typeface="Arial" panose="020B0604020202020204" pitchFamily="34" charset="0"/>
                </a:endParaRPr>
              </a:p>
            </p:txBody>
          </p:sp>
          <p:sp>
            <p:nvSpPr>
              <p:cNvPr id="268295" name="Line 16"/>
              <p:cNvSpPr/>
              <p:nvPr/>
            </p:nvSpPr>
            <p:spPr>
              <a:xfrm flipV="1">
                <a:off x="3696" y="1525"/>
                <a:ext cx="545" cy="635"/>
              </a:xfrm>
              <a:prstGeom prst="line">
                <a:avLst/>
              </a:prstGeom>
              <a:ln w="57150" cap="flat" cmpd="sng">
                <a:solidFill>
                  <a:schemeClr val="tx1"/>
                </a:solidFill>
                <a:prstDash val="solid"/>
                <a:round/>
                <a:headEnd type="none" w="med" len="med"/>
                <a:tailEnd type="triangle" w="med" len="med"/>
              </a:ln>
            </p:spPr>
          </p:sp>
        </p:grpSp>
        <p:grpSp>
          <p:nvGrpSpPr>
            <p:cNvPr id="268296" name="Group 19"/>
            <p:cNvGrpSpPr/>
            <p:nvPr/>
          </p:nvGrpSpPr>
          <p:grpSpPr>
            <a:xfrm>
              <a:off x="4468" y="1752"/>
              <a:ext cx="1043" cy="703"/>
              <a:chOff x="4468" y="1752"/>
              <a:chExt cx="1043" cy="703"/>
            </a:xfrm>
          </p:grpSpPr>
          <p:sp>
            <p:nvSpPr>
              <p:cNvPr id="268297" name="Text Box 15"/>
              <p:cNvSpPr txBox="1"/>
              <p:nvPr/>
            </p:nvSpPr>
            <p:spPr>
              <a:xfrm>
                <a:off x="4649" y="2205"/>
                <a:ext cx="862" cy="250"/>
              </a:xfrm>
              <a:prstGeom prst="rect">
                <a:avLst/>
              </a:prstGeom>
              <a:noFill/>
              <a:ln w="9525">
                <a:noFill/>
              </a:ln>
            </p:spPr>
            <p:txBody>
              <a:bodyPr anchor="t" anchorCtr="0">
                <a:spAutoFit/>
              </a:bodyPr>
              <a:p>
                <a:pPr>
                  <a:spcBef>
                    <a:spcPct val="50000"/>
                  </a:spcBef>
                </a:pPr>
                <a:r>
                  <a:rPr lang="en-US" altLang="zh-CN" sz="2000" b="1">
                    <a:latin typeface="Arial" panose="020B0604020202020204" pitchFamily="34" charset="0"/>
                  </a:rPr>
                  <a:t>cladding</a:t>
                </a:r>
                <a:endParaRPr lang="en-US" altLang="zh-CN" sz="2000" b="1">
                  <a:latin typeface="Arial" panose="020B0604020202020204" pitchFamily="34" charset="0"/>
                </a:endParaRPr>
              </a:p>
            </p:txBody>
          </p:sp>
          <p:sp>
            <p:nvSpPr>
              <p:cNvPr id="268298" name="Line 17"/>
              <p:cNvSpPr/>
              <p:nvPr/>
            </p:nvSpPr>
            <p:spPr>
              <a:xfrm flipH="1" flipV="1">
                <a:off x="4468" y="1752"/>
                <a:ext cx="362" cy="453"/>
              </a:xfrm>
              <a:prstGeom prst="line">
                <a:avLst/>
              </a:prstGeom>
              <a:ln w="57150" cap="flat" cmpd="sng">
                <a:solidFill>
                  <a:schemeClr val="tx1"/>
                </a:solidFill>
                <a:prstDash val="solid"/>
                <a:round/>
                <a:headEnd type="none" w="med" len="med"/>
                <a:tailEnd type="triangle" w="med" len="med"/>
              </a:ln>
            </p:spPr>
          </p:sp>
        </p:grpSp>
      </p:grpSp>
      <p:graphicFrame>
        <p:nvGraphicFramePr>
          <p:cNvPr id="366595" name="Object 3"/>
          <p:cNvGraphicFramePr/>
          <p:nvPr/>
        </p:nvGraphicFramePr>
        <p:xfrm>
          <a:off x="4718050" y="3562350"/>
          <a:ext cx="4429125" cy="3316288"/>
        </p:xfrm>
        <a:graphic>
          <a:graphicData uri="http://schemas.openxmlformats.org/presentationml/2006/ole">
            <mc:AlternateContent xmlns:mc="http://schemas.openxmlformats.org/markup-compatibility/2006">
              <mc:Choice xmlns:v="urn:schemas-microsoft-com:vml" Requires="v">
                <p:oleObj spid="_x0000_s3097" name="" r:id="rId3" imgW="3448050" imgH="2581275" progId="Paint.Picture">
                  <p:embed/>
                </p:oleObj>
              </mc:Choice>
              <mc:Fallback>
                <p:oleObj name="" r:id="rId3" imgW="3448050" imgH="2581275" progId="Paint.Picture">
                  <p:embed/>
                  <p:pic>
                    <p:nvPicPr>
                      <p:cNvPr id="0" name="Picture 3096"/>
                      <p:cNvPicPr/>
                      <p:nvPr/>
                    </p:nvPicPr>
                    <p:blipFill>
                      <a:blip r:embed="rId4"/>
                      <a:stretch>
                        <a:fillRect/>
                      </a:stretch>
                    </p:blipFill>
                    <p:spPr>
                      <a:xfrm>
                        <a:off x="4718050" y="3562350"/>
                        <a:ext cx="4429125" cy="3316288"/>
                      </a:xfrm>
                      <a:prstGeom prst="rect">
                        <a:avLst/>
                      </a:prstGeom>
                      <a:noFill/>
                      <a:ln w="38100">
                        <a:noFill/>
                        <a:miter/>
                      </a:ln>
                    </p:spPr>
                  </p:pic>
                </p:oleObj>
              </mc:Fallback>
            </mc:AlternateContent>
          </a:graphicData>
        </a:graphic>
      </p:graphicFrame>
      <p:pic>
        <p:nvPicPr>
          <p:cNvPr id="31" name="Picture 22" descr="optitcal%20fibers"/>
          <p:cNvPicPr>
            <a:picLocks noGrp="1" noChangeAspect="1"/>
          </p:cNvPicPr>
          <p:nvPr>
            <p:ph idx="1"/>
          </p:nvPr>
        </p:nvPicPr>
        <p:blipFill>
          <a:blip r:embed="rId5"/>
          <a:stretch>
            <a:fillRect/>
          </a:stretch>
        </p:blipFill>
        <p:spPr>
          <a:xfrm>
            <a:off x="933450" y="3795713"/>
            <a:ext cx="3238500" cy="284797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43">
                                            <p:txEl>
                                              <p:charRg st="19" end="11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6243">
                                            <p:txEl>
                                              <p:charRg st="116" end="24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659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033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Optical fibre communication</a:t>
            </a:r>
            <a:endParaRPr lang="en-US" altLang="zh-CN" kern="1200" baseline="0">
              <a:latin typeface="+mj-lt"/>
              <a:ea typeface="+mj-ea"/>
              <a:cs typeface="+mj-cs"/>
            </a:endParaRPr>
          </a:p>
        </p:txBody>
      </p:sp>
      <p:sp>
        <p:nvSpPr>
          <p:cNvPr id="266243" name="Rectangle 3"/>
          <p:cNvSpPr>
            <a:spLocks noGrp="1"/>
          </p:cNvSpPr>
          <p:nvPr>
            <p:ph idx="1"/>
          </p:nvPr>
        </p:nvSpPr>
        <p:spPr>
          <a:xfrm>
            <a:off x="468313" y="1254125"/>
            <a:ext cx="8229600" cy="4525963"/>
          </a:xfrm>
        </p:spPr>
        <p:txBody>
          <a:bodyPr vert="horz" wrap="square" lIns="91440" tIns="45720" rIns="91440" bIns="45720" anchor="t" anchorCtr="0"/>
          <a:p>
            <a:pPr marL="0" indent="0">
              <a:lnSpc>
                <a:spcPct val="90000"/>
              </a:lnSpc>
              <a:buNone/>
            </a:pPr>
            <a:r>
              <a:rPr lang="en-US" altLang="zh-CN" sz="2000"/>
              <a:t>Optical fibres can be used to transmit information using visible light or infra-red radiation. The light cannot escape from the fibre, it is continually reflected internally by the fibre.</a:t>
            </a:r>
            <a:endParaRPr lang="en-US" altLang="zh-CN" sz="2000"/>
          </a:p>
          <a:p>
            <a:pPr marL="0" indent="0">
              <a:lnSpc>
                <a:spcPct val="90000"/>
              </a:lnSpc>
              <a:buNone/>
            </a:pPr>
            <a:endParaRPr lang="en-US" altLang="zh-CN" sz="2000"/>
          </a:p>
          <a:p>
            <a:pPr marL="0" indent="0">
              <a:lnSpc>
                <a:spcPct val="90000"/>
              </a:lnSpc>
              <a:buNone/>
            </a:pPr>
            <a:r>
              <a:rPr lang="en-US" altLang="zh-CN" sz="2000" i="1"/>
              <a:t>Compared with microwaves and radio waves optical fibres:</a:t>
            </a:r>
            <a:endParaRPr lang="en-US" altLang="zh-CN" sz="2000" i="1"/>
          </a:p>
          <a:p>
            <a:pPr marL="533400" lvl="1" indent="-261620">
              <a:lnSpc>
                <a:spcPct val="90000"/>
              </a:lnSpc>
              <a:buFont typeface="Wingdings" panose="05000000000000000000" pitchFamily="2" charset="2"/>
              <a:buChar char="§"/>
            </a:pPr>
            <a:r>
              <a:rPr lang="en-US" altLang="zh-CN" sz="1800"/>
              <a:t>can carry far more information due to the higher frequency of light and infra-red.</a:t>
            </a:r>
            <a:endParaRPr lang="en-US" altLang="zh-CN" sz="1800"/>
          </a:p>
          <a:p>
            <a:pPr marL="533400" lvl="1" indent="-261620">
              <a:lnSpc>
                <a:spcPct val="90000"/>
              </a:lnSpc>
              <a:buFont typeface="Wingdings" panose="05000000000000000000" pitchFamily="2" charset="2"/>
              <a:buChar char="§"/>
            </a:pPr>
            <a:r>
              <a:rPr lang="en-US" altLang="zh-CN" sz="1800"/>
              <a:t>are more secure because the signals stay within the fibres.</a:t>
            </a:r>
            <a:endParaRPr lang="en-US" altLang="zh-CN" sz="1800"/>
          </a:p>
          <a:p>
            <a:pPr marL="0" indent="0">
              <a:lnSpc>
                <a:spcPct val="90000"/>
              </a:lnSpc>
              <a:buNone/>
            </a:pPr>
            <a:endParaRPr lang="en-US" altLang="zh-CN" sz="2000"/>
          </a:p>
          <a:p>
            <a:pPr marL="0" indent="0">
              <a:lnSpc>
                <a:spcPct val="90000"/>
              </a:lnSpc>
              <a:buNone/>
            </a:pPr>
            <a:r>
              <a:rPr lang="en-US" altLang="zh-CN" sz="2000"/>
              <a:t>The fastest broadband uses optical fibres.</a:t>
            </a:r>
            <a:endParaRPr lang="en-US" altLang="zh-CN" sz="2000"/>
          </a:p>
          <a:p>
            <a:pPr marL="0" indent="0">
              <a:lnSpc>
                <a:spcPct val="90000"/>
              </a:lnSpc>
              <a:buNone/>
            </a:pPr>
            <a:endParaRPr lang="en-US" altLang="zh-CN" sz="2000"/>
          </a:p>
        </p:txBody>
      </p:sp>
      <p:pic>
        <p:nvPicPr>
          <p:cNvPr id="266244" name="Picture 4" descr="fibre_transmit"/>
          <p:cNvPicPr>
            <a:picLocks noChangeAspect="1"/>
          </p:cNvPicPr>
          <p:nvPr/>
        </p:nvPicPr>
        <p:blipFill>
          <a:blip r:embed="rId1"/>
          <a:stretch>
            <a:fillRect/>
          </a:stretch>
        </p:blipFill>
        <p:spPr>
          <a:xfrm>
            <a:off x="5978525" y="3852863"/>
            <a:ext cx="3168650" cy="2957512"/>
          </a:xfrm>
          <a:prstGeom prst="rect">
            <a:avLst/>
          </a:prstGeom>
          <a:noFill/>
          <a:ln w="9525">
            <a:noFill/>
          </a:ln>
        </p:spPr>
      </p:pic>
      <p:pic>
        <p:nvPicPr>
          <p:cNvPr id="266245" name="Picture 5" descr="optical-fibres"/>
          <p:cNvPicPr>
            <a:picLocks noChangeAspect="1"/>
          </p:cNvPicPr>
          <p:nvPr/>
        </p:nvPicPr>
        <p:blipFill>
          <a:blip r:embed="rId2"/>
          <a:stretch>
            <a:fillRect/>
          </a:stretch>
        </p:blipFill>
        <p:spPr>
          <a:xfrm>
            <a:off x="2595563" y="4794250"/>
            <a:ext cx="1860550" cy="20161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43">
                                            <p:txEl>
                                              <p:charRg st="0" end="18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2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62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243">
                                            <p:txEl>
                                              <p:charRg st="189" end="24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6243">
                                            <p:txEl>
                                              <p:charRg st="246" end="32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6243">
                                            <p:txEl>
                                              <p:charRg st="329" end="38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6243">
                                            <p:txEl>
                                              <p:charRg st="390" end="43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238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The Endoscope</a:t>
            </a:r>
            <a:endParaRPr lang="en-US" altLang="zh-CN" kern="1200" baseline="0">
              <a:latin typeface="+mj-lt"/>
              <a:ea typeface="+mj-ea"/>
              <a:cs typeface="+mj-cs"/>
            </a:endParaRPr>
          </a:p>
        </p:txBody>
      </p:sp>
      <p:sp>
        <p:nvSpPr>
          <p:cNvPr id="340995" name="Rectangle 3"/>
          <p:cNvSpPr>
            <a:spLocks noGrp="1"/>
          </p:cNvSpPr>
          <p:nvPr>
            <p:ph type="body" sz="half"/>
          </p:nvPr>
        </p:nvSpPr>
        <p:spPr>
          <a:xfrm>
            <a:off x="852488" y="908050"/>
            <a:ext cx="8291512" cy="1449388"/>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0" lvl="0" indent="0">
              <a:buNone/>
            </a:pPr>
            <a:r>
              <a:rPr lang="en-US" altLang="zh-CN" sz="2400"/>
              <a:t>The medical endoscope contains two bundles of fibres. One set of fibres transmits light into a body cavity and the other is used to return an image for observation.</a:t>
            </a:r>
            <a:endParaRPr lang="en-US" altLang="zh-CN" sz="2400"/>
          </a:p>
        </p:txBody>
      </p:sp>
      <p:pic>
        <p:nvPicPr>
          <p:cNvPr id="340999" name="Picture 7" descr="Endoscope"/>
          <p:cNvPicPr>
            <a:picLocks noChangeAspect="1"/>
          </p:cNvPicPr>
          <p:nvPr/>
        </p:nvPicPr>
        <p:blipFill>
          <a:blip r:embed="rId1"/>
          <a:stretch>
            <a:fillRect/>
          </a:stretch>
        </p:blipFill>
        <p:spPr>
          <a:xfrm>
            <a:off x="722313" y="2452688"/>
            <a:ext cx="3529012" cy="3529012"/>
          </a:xfrm>
          <a:prstGeom prst="rect">
            <a:avLst/>
          </a:prstGeom>
          <a:noFill/>
          <a:ln w="9525">
            <a:noFill/>
          </a:ln>
        </p:spPr>
      </p:pic>
      <p:pic>
        <p:nvPicPr>
          <p:cNvPr id="341001" name="Picture 9" descr="endoscope"/>
          <p:cNvPicPr>
            <a:picLocks noGrp="1" noChangeAspect="1"/>
          </p:cNvPicPr>
          <p:nvPr>
            <p:ph idx="1"/>
          </p:nvPr>
        </p:nvPicPr>
        <p:blipFill>
          <a:blip r:embed="rId2"/>
          <a:stretch>
            <a:fillRect/>
          </a:stretch>
        </p:blipFill>
        <p:spPr>
          <a:xfrm>
            <a:off x="5295900" y="2663825"/>
            <a:ext cx="2973388" cy="293052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0995">
                                            <p:txEl>
                                              <p:charRg st="0" end="16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09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10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itle 2"/>
          <p:cNvSpPr>
            <a:spLocks noGrp="1"/>
          </p:cNvSpPr>
          <p:nvPr>
            <p:ph type="title"/>
          </p:nvPr>
        </p:nvSpPr>
        <p:spPr/>
        <p:txBody>
          <a:bodyPr/>
          <a:p>
            <a:r>
              <a:rPr lang="en-US"/>
              <a:t>Total Internal Reflection - Catseye</a:t>
            </a:r>
            <a:endParaRPr lang="en-US"/>
          </a:p>
        </p:txBody>
      </p:sp>
      <p:grpSp>
        <p:nvGrpSpPr>
          <p:cNvPr id="2" name="Group 3"/>
          <p:cNvGrpSpPr/>
          <p:nvPr/>
        </p:nvGrpSpPr>
        <p:grpSpPr>
          <a:xfrm>
            <a:off x="779463" y="1752600"/>
            <a:ext cx="7585075" cy="2457450"/>
            <a:chOff x="491" y="1104"/>
            <a:chExt cx="4778" cy="1548"/>
          </a:xfrm>
        </p:grpSpPr>
        <p:pic>
          <p:nvPicPr>
            <p:cNvPr id="22535" name="Picture 4" descr="http://upload.wikimedia.org/wikipedia/commons/5/56/Catseye_closeup.jpg"/>
            <p:cNvPicPr>
              <a:picLocks noChangeAspect="1"/>
            </p:cNvPicPr>
            <p:nvPr/>
          </p:nvPicPr>
          <p:blipFill>
            <a:blip r:embed="rId1"/>
            <a:stretch>
              <a:fillRect/>
            </a:stretch>
          </p:blipFill>
          <p:spPr>
            <a:xfrm>
              <a:off x="491" y="1104"/>
              <a:ext cx="2064" cy="1548"/>
            </a:xfrm>
            <a:prstGeom prst="rect">
              <a:avLst/>
            </a:prstGeom>
            <a:noFill/>
            <a:ln w="9525">
              <a:noFill/>
            </a:ln>
          </p:spPr>
        </p:pic>
        <p:pic>
          <p:nvPicPr>
            <p:cNvPr id="22536" name="Picture 5"/>
            <p:cNvPicPr>
              <a:picLocks noChangeAspect="1"/>
            </p:cNvPicPr>
            <p:nvPr/>
          </p:nvPicPr>
          <p:blipFill>
            <a:blip r:embed="rId2"/>
            <a:stretch>
              <a:fillRect/>
            </a:stretch>
          </p:blipFill>
          <p:spPr>
            <a:xfrm>
              <a:off x="3048" y="1229"/>
              <a:ext cx="2221" cy="1298"/>
            </a:xfrm>
            <a:prstGeom prst="rect">
              <a:avLst/>
            </a:prstGeom>
            <a:noFill/>
            <a:ln w="9525">
              <a:noFill/>
            </a:ln>
          </p:spPr>
        </p:pic>
      </p:grpSp>
      <p:sp>
        <p:nvSpPr>
          <p:cNvPr id="586758" name="Rectangle 6"/>
          <p:cNvSpPr/>
          <p:nvPr/>
        </p:nvSpPr>
        <p:spPr>
          <a:xfrm>
            <a:off x="193675" y="793750"/>
            <a:ext cx="8721725" cy="829945"/>
          </a:xfrm>
          <a:prstGeom prst="rect">
            <a:avLst/>
          </a:prstGeom>
          <a:noFill/>
          <a:ln w="9525">
            <a:noFill/>
          </a:ln>
        </p:spPr>
        <p:txBody>
          <a:bodyPr>
            <a:spAutoFit/>
          </a:bodyPr>
          <a:p>
            <a:pPr algn="l" defTabSz="914400">
              <a:tabLst>
                <a:tab pos="576580" algn="l"/>
                <a:tab pos="733425" algn="l"/>
                <a:tab pos="1308100" algn="l"/>
              </a:tabLst>
            </a:pPr>
            <a:r>
              <a:rPr sz="2400"/>
              <a:t>The Catseye ™ was invented by Percy Shaw (1890 - 1976) and patented in 1934.</a:t>
            </a:r>
            <a:endParaRPr sz="2400"/>
          </a:p>
        </p:txBody>
      </p:sp>
      <p:sp>
        <p:nvSpPr>
          <p:cNvPr id="586759" name="Rectangle 7"/>
          <p:cNvSpPr/>
          <p:nvPr/>
        </p:nvSpPr>
        <p:spPr>
          <a:xfrm>
            <a:off x="193675" y="4422775"/>
            <a:ext cx="8721725" cy="2306955"/>
          </a:xfrm>
          <a:prstGeom prst="rect">
            <a:avLst/>
          </a:prstGeom>
          <a:noFill/>
          <a:ln w="9525">
            <a:noFill/>
          </a:ln>
        </p:spPr>
        <p:txBody>
          <a:bodyPr>
            <a:spAutoFit/>
          </a:bodyPr>
          <a:p>
            <a:pPr algn="l" defTabSz="914400">
              <a:tabLst>
                <a:tab pos="576580" algn="l"/>
                <a:tab pos="733425" algn="l"/>
                <a:tab pos="1308100" algn="l"/>
              </a:tabLst>
            </a:pPr>
            <a:r>
              <a:rPr sz="2400"/>
              <a:t>The flexible rubber dome can be depressed by a vehicle driving over it. The base holds water after it has rained, and when depressed a fixed rubber wiper cleans the surface of the reflectors. The metal ‘kerbs’ can be heard and felt through the vehicle’s suspension by a driver who goes too near the centre of the road.</a:t>
            </a:r>
            <a:endParaRPr sz="2400"/>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86758">
                                            <p:txEl>
                                              <p:charRg st="0" end="77"/>
                                            </p:txEl>
                                          </p:spTgt>
                                        </p:tgtEl>
                                        <p:attrNameLst>
                                          <p:attrName>style.visibility</p:attrName>
                                        </p:attrNameLst>
                                      </p:cBhvr>
                                      <p:to>
                                        <p:strVal val="visible"/>
                                      </p:to>
                                    </p:set>
                                    <p:animEffect transition="in" filter="wipe(left)">
                                      <p:cBhvr>
                                        <p:cTn id="7" dur="500"/>
                                        <p:tgtEl>
                                          <p:spTgt spid="586758">
                                            <p:txEl>
                                              <p:charRg st="0" end="77"/>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86759">
                                            <p:txEl>
                                              <p:charRg st="0" end="319"/>
                                            </p:txEl>
                                          </p:spTgt>
                                        </p:tgtEl>
                                        <p:attrNameLst>
                                          <p:attrName>style.visibility</p:attrName>
                                        </p:attrNameLst>
                                      </p:cBhvr>
                                      <p:to>
                                        <p:strVal val="visible"/>
                                      </p:to>
                                    </p:set>
                                    <p:animEffect transition="in" filter="wipe(left)">
                                      <p:cBhvr>
                                        <p:cTn id="17" dur="500"/>
                                        <p:tgtEl>
                                          <p:spTgt spid="586759">
                                            <p:txEl>
                                              <p:charRg st="0" end="3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6758" grpId="0" build="p"/>
      <p:bldP spid="58675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Spot the difference...</a:t>
            </a:r>
            <a:endParaRPr lang="en-US" altLang="en-US"/>
          </a:p>
        </p:txBody>
      </p:sp>
      <p:pic>
        <p:nvPicPr>
          <p:cNvPr id="4" name="Picture 3"/>
          <p:cNvPicPr>
            <a:picLocks noChangeAspect="1"/>
          </p:cNvPicPr>
          <p:nvPr/>
        </p:nvPicPr>
        <p:blipFill>
          <a:blip r:embed="rId1"/>
          <a:stretch>
            <a:fillRect/>
          </a:stretch>
        </p:blipFill>
        <p:spPr>
          <a:xfrm>
            <a:off x="1455420" y="850900"/>
            <a:ext cx="6233160" cy="5674995"/>
          </a:xfrm>
          <a:prstGeom prst="rect">
            <a:avLst/>
          </a:prstGeom>
        </p:spPr>
      </p:pic>
      <p:grpSp>
        <p:nvGrpSpPr>
          <p:cNvPr id="7" name="Group 6"/>
          <p:cNvGrpSpPr/>
          <p:nvPr/>
        </p:nvGrpSpPr>
        <p:grpSpPr>
          <a:xfrm>
            <a:off x="5515610" y="851535"/>
            <a:ext cx="2082800" cy="3260090"/>
            <a:chOff x="8686" y="1341"/>
            <a:chExt cx="3280" cy="5134"/>
          </a:xfrm>
        </p:grpSpPr>
        <p:sp>
          <p:nvSpPr>
            <p:cNvPr id="5" name="Rectangle 4"/>
            <p:cNvSpPr/>
            <p:nvPr/>
          </p:nvSpPr>
          <p:spPr>
            <a:xfrm>
              <a:off x="8686" y="1341"/>
              <a:ext cx="3281" cy="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ectangle 5"/>
            <p:cNvSpPr/>
            <p:nvPr/>
          </p:nvSpPr>
          <p:spPr>
            <a:xfrm>
              <a:off x="8686" y="5865"/>
              <a:ext cx="3281" cy="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US" altLang="en-US" dirty="0">
                <a:sym typeface="+mn-ea"/>
              </a:rPr>
              <a:t>Total Internal Reflection (T.I.R.)</a:t>
            </a:r>
            <a:endParaRPr lang="en-US"/>
          </a:p>
        </p:txBody>
      </p:sp>
      <p:sp>
        <p:nvSpPr>
          <p:cNvPr id="6" name="Metin kutusu 5"/>
          <p:cNvSpPr txBox="1"/>
          <p:nvPr/>
        </p:nvSpPr>
        <p:spPr>
          <a:xfrm>
            <a:off x="495835" y="1004530"/>
            <a:ext cx="2495281" cy="645160"/>
          </a:xfrm>
          <a:prstGeom prst="rect">
            <a:avLst/>
          </a:prstGeom>
          <a:noFill/>
        </p:spPr>
        <p:txBody>
          <a:bodyPr wrap="square" rtlCol="0">
            <a:spAutoFit/>
          </a:bodyPr>
          <a:lstStyle/>
          <a:p>
            <a:r>
              <a:rPr lang="en-GB" sz="3600" dirty="0" smtClean="0">
                <a:solidFill>
                  <a:srgbClr val="366E47"/>
                </a:solidFill>
                <a:latin typeface="Gill Sans MT Condensed" panose="020B0506020104020203" pitchFamily="34" charset="0"/>
              </a:rPr>
              <a:t>Example</a:t>
            </a:r>
            <a:endParaRPr lang="tr-TR" sz="3600" dirty="0">
              <a:solidFill>
                <a:srgbClr val="366E47"/>
              </a:solidFill>
              <a:latin typeface="Gill Sans MT Condensed" panose="020B0506020104020203" pitchFamily="34" charset="0"/>
            </a:endParaRPr>
          </a:p>
        </p:txBody>
      </p:sp>
      <p:pic>
        <p:nvPicPr>
          <p:cNvPr id="9218" name="Picture 2" descr="C:\Users\mehmet mutlu\Google Drive\Cambrige curriclum\past exams\question bath\light and other waves\paper 1\2010-2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8780" y="1741170"/>
            <a:ext cx="8685530" cy="43700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US" altLang="en-US" dirty="0">
                <a:sym typeface="+mn-ea"/>
              </a:rPr>
              <a:t>Total Internal Reflection (T.I.R.)</a:t>
            </a:r>
            <a:endParaRPr lang="en-US"/>
          </a:p>
        </p:txBody>
      </p:sp>
      <p:sp>
        <p:nvSpPr>
          <p:cNvPr id="6" name="Metin kutusu 5"/>
          <p:cNvSpPr txBox="1"/>
          <p:nvPr/>
        </p:nvSpPr>
        <p:spPr>
          <a:xfrm>
            <a:off x="495835" y="1004530"/>
            <a:ext cx="2495281" cy="645160"/>
          </a:xfrm>
          <a:prstGeom prst="rect">
            <a:avLst/>
          </a:prstGeom>
          <a:noFill/>
        </p:spPr>
        <p:txBody>
          <a:bodyPr wrap="square" rtlCol="0">
            <a:spAutoFit/>
          </a:bodyPr>
          <a:lstStyle/>
          <a:p>
            <a:r>
              <a:rPr lang="en-GB" sz="3600" dirty="0" smtClean="0">
                <a:solidFill>
                  <a:srgbClr val="366E47"/>
                </a:solidFill>
                <a:latin typeface="Gill Sans MT Condensed" panose="020B0506020104020203" pitchFamily="34" charset="0"/>
              </a:rPr>
              <a:t>Example</a:t>
            </a:r>
            <a:endParaRPr lang="tr-TR" sz="3600" dirty="0">
              <a:solidFill>
                <a:srgbClr val="366E47"/>
              </a:solidFill>
              <a:latin typeface="Gill Sans MT Condensed" panose="020B0506020104020203" pitchFamily="34" charset="0"/>
            </a:endParaRPr>
          </a:p>
        </p:txBody>
      </p:sp>
      <p:pic>
        <p:nvPicPr>
          <p:cNvPr id="11266" name="Picture 2" descr="C:\Users\mehmet mutlu\Google Drive\Cambrige curriclum\past exams\question bath\light and other waves\paper 1\2008-2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95935" y="1935480"/>
            <a:ext cx="8232775" cy="29787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US" altLang="en-US" dirty="0">
                <a:sym typeface="+mn-ea"/>
              </a:rPr>
              <a:t>Total Internal Reflection (T.I.R.)</a:t>
            </a:r>
            <a:endParaRPr lang="en-US"/>
          </a:p>
        </p:txBody>
      </p:sp>
      <p:sp>
        <p:nvSpPr>
          <p:cNvPr id="3" name="Text Box 2"/>
          <p:cNvSpPr txBox="1"/>
          <p:nvPr/>
        </p:nvSpPr>
        <p:spPr>
          <a:xfrm>
            <a:off x="271780" y="650240"/>
            <a:ext cx="8256270" cy="5262245"/>
          </a:xfrm>
          <a:prstGeom prst="rect">
            <a:avLst/>
          </a:prstGeom>
          <a:noFill/>
        </p:spPr>
        <p:txBody>
          <a:bodyPr wrap="square" rtlCol="0">
            <a:spAutoFit/>
          </a:bodyPr>
          <a:p>
            <a:pPr marL="285750" indent="-285750">
              <a:buFont typeface="Arial" panose="020B0604020202020204" pitchFamily="34" charset="0"/>
              <a:buChar char="•"/>
            </a:pPr>
            <a:r>
              <a:rPr lang="en-US" altLang="en-US" sz="2400"/>
              <a:t>What conditions are required for total internal reflection?</a:t>
            </a:r>
            <a:endParaRPr lang="en-US" altLang="en-US" sz="2400"/>
          </a:p>
          <a:p>
            <a:pPr marL="285750" indent="-285750">
              <a:buFont typeface="Arial" panose="020B0604020202020204" pitchFamily="34" charset="0"/>
              <a:buChar char="•"/>
            </a:pPr>
            <a:endParaRPr lang="en-US" altLang="en-US" sz="2400"/>
          </a:p>
          <a:p>
            <a:pPr marL="285750" indent="-285750">
              <a:buFont typeface="Arial" panose="020B0604020202020204" pitchFamily="34" charset="0"/>
              <a:buChar char="•"/>
            </a:pPr>
            <a:endParaRPr lang="en-US" altLang="en-US" sz="2400"/>
          </a:p>
          <a:p>
            <a:pPr marL="285750" indent="-285750">
              <a:buFont typeface="Arial" panose="020B0604020202020204" pitchFamily="34" charset="0"/>
              <a:buChar char="•"/>
            </a:pPr>
            <a:endParaRPr lang="en-US" altLang="en-US" sz="2400"/>
          </a:p>
          <a:p>
            <a:pPr marL="285750" indent="-285750">
              <a:buFont typeface="Arial" panose="020B0604020202020204" pitchFamily="34" charset="0"/>
              <a:buChar char="•"/>
            </a:pPr>
            <a:r>
              <a:rPr lang="en-US" altLang="en-US" sz="2400"/>
              <a:t>What formula is used to calculate the refractive index and critical angle in total internal reflection?</a:t>
            </a:r>
            <a:endParaRPr lang="en-US" altLang="en-US" sz="2400"/>
          </a:p>
          <a:p>
            <a:pPr marL="285750" indent="-285750">
              <a:buFont typeface="Arial" panose="020B0604020202020204" pitchFamily="34" charset="0"/>
              <a:buChar char="•"/>
            </a:pPr>
            <a:endParaRPr lang="en-US" altLang="en-US" sz="2400"/>
          </a:p>
          <a:p>
            <a:pPr marL="285750" indent="-285750">
              <a:buFont typeface="Arial" panose="020B0604020202020204" pitchFamily="34" charset="0"/>
              <a:buChar char="•"/>
            </a:pPr>
            <a:endParaRPr lang="en-US" altLang="en-US" sz="2400"/>
          </a:p>
          <a:p>
            <a:pPr marL="285750" indent="-285750">
              <a:buFont typeface="Arial" panose="020B0604020202020204" pitchFamily="34" charset="0"/>
              <a:buChar char="•"/>
            </a:pPr>
            <a:r>
              <a:rPr lang="en-US" altLang="en-US" sz="2400"/>
              <a:t>State 3 uses of total internal reflection.</a:t>
            </a:r>
            <a:endParaRPr lang="en-US" altLang="en-US" sz="2400"/>
          </a:p>
          <a:p>
            <a:pPr marL="285750" indent="-285750">
              <a:buFont typeface="Arial" panose="020B0604020202020204" pitchFamily="34" charset="0"/>
              <a:buChar char="•"/>
            </a:pPr>
            <a:endParaRPr lang="en-US" altLang="en-US" sz="2400"/>
          </a:p>
          <a:p>
            <a:pPr marL="285750" indent="-285750">
              <a:buFont typeface="Arial" panose="020B0604020202020204" pitchFamily="34" charset="0"/>
              <a:buChar char="•"/>
            </a:pPr>
            <a:endParaRPr lang="en-US" altLang="en-US" sz="2400"/>
          </a:p>
          <a:p>
            <a:pPr marL="285750" indent="-285750">
              <a:buFont typeface="Arial" panose="020B0604020202020204" pitchFamily="34" charset="0"/>
              <a:buChar char="•"/>
            </a:pPr>
            <a:r>
              <a:rPr lang="en-US" altLang="en-US" sz="2400"/>
              <a:t>Explain why optical fibres are useful.  Give a minimum of 3 reasons</a:t>
            </a:r>
            <a:endParaRPr lang="en-US" altLang="en-US" sz="2400"/>
          </a:p>
          <a:p>
            <a:pPr marL="285750" indent="-285750">
              <a:buFont typeface="Arial" panose="020B0604020202020204" pitchFamily="34" charset="0"/>
              <a:buChar char="•"/>
            </a:pPr>
            <a:endParaRPr lang="en-US" altLang="en-US" sz="2400"/>
          </a:p>
        </p:txBody>
      </p:sp>
      <p:sp>
        <p:nvSpPr>
          <p:cNvPr id="4" name="Text Box 3"/>
          <p:cNvSpPr txBox="1"/>
          <p:nvPr/>
        </p:nvSpPr>
        <p:spPr>
          <a:xfrm>
            <a:off x="657860" y="1104900"/>
            <a:ext cx="7696835" cy="829945"/>
          </a:xfrm>
          <a:prstGeom prst="rect">
            <a:avLst/>
          </a:prstGeom>
          <a:noFill/>
        </p:spPr>
        <p:txBody>
          <a:bodyPr wrap="square" rtlCol="0">
            <a:spAutoFit/>
          </a:bodyPr>
          <a:p>
            <a:r>
              <a:rPr lang="en-US" altLang="en-US" sz="2400">
                <a:solidFill>
                  <a:srgbClr val="7030A0"/>
                </a:solidFill>
              </a:rPr>
              <a:t>Light passing from an optically more dense to an optically less dense medium e.g. glass to air</a:t>
            </a:r>
            <a:endParaRPr lang="en-US" altLang="en-US" sz="2400">
              <a:solidFill>
                <a:srgbClr val="7030A0"/>
              </a:solidFill>
            </a:endParaRPr>
          </a:p>
        </p:txBody>
      </p:sp>
      <p:sp>
        <p:nvSpPr>
          <p:cNvPr id="5" name="Text Box 4"/>
          <p:cNvSpPr txBox="1"/>
          <p:nvPr/>
        </p:nvSpPr>
        <p:spPr>
          <a:xfrm>
            <a:off x="734695" y="2866390"/>
            <a:ext cx="7696835" cy="829945"/>
          </a:xfrm>
          <a:prstGeom prst="rect">
            <a:avLst/>
          </a:prstGeom>
          <a:noFill/>
        </p:spPr>
        <p:txBody>
          <a:bodyPr wrap="square" rtlCol="0">
            <a:spAutoFit/>
          </a:bodyPr>
          <a:p>
            <a:r>
              <a:rPr lang="en-US" altLang="en-US" sz="2400">
                <a:solidFill>
                  <a:srgbClr val="7030A0"/>
                </a:solidFill>
              </a:rPr>
              <a:t>n = </a:t>
            </a:r>
            <a:r>
              <a:rPr lang="en-US" altLang="en-US" sz="2400" u="sng">
                <a:solidFill>
                  <a:srgbClr val="7030A0"/>
                </a:solidFill>
              </a:rPr>
              <a:t> 1  </a:t>
            </a:r>
            <a:r>
              <a:rPr lang="en-US" altLang="en-US" sz="2400">
                <a:solidFill>
                  <a:srgbClr val="7030A0"/>
                </a:solidFill>
              </a:rPr>
              <a:t>		n = refractive index</a:t>
            </a:r>
            <a:endParaRPr lang="en-US" altLang="en-US" sz="2400" u="sng">
              <a:solidFill>
                <a:srgbClr val="7030A0"/>
              </a:solidFill>
            </a:endParaRPr>
          </a:p>
          <a:p>
            <a:r>
              <a:rPr lang="en-US" altLang="en-US" sz="2400">
                <a:solidFill>
                  <a:srgbClr val="7030A0"/>
                </a:solidFill>
              </a:rPr>
              <a:t>     sinc		c = critical angle</a:t>
            </a:r>
            <a:endParaRPr lang="en-US" altLang="en-US" sz="2400">
              <a:solidFill>
                <a:srgbClr val="7030A0"/>
              </a:solidFill>
            </a:endParaRPr>
          </a:p>
        </p:txBody>
      </p:sp>
      <p:sp>
        <p:nvSpPr>
          <p:cNvPr id="7" name="Text Box 6"/>
          <p:cNvSpPr txBox="1"/>
          <p:nvPr/>
        </p:nvSpPr>
        <p:spPr>
          <a:xfrm>
            <a:off x="551815" y="3975100"/>
            <a:ext cx="7696835" cy="460375"/>
          </a:xfrm>
          <a:prstGeom prst="rect">
            <a:avLst/>
          </a:prstGeom>
          <a:noFill/>
        </p:spPr>
        <p:txBody>
          <a:bodyPr wrap="square" rtlCol="0">
            <a:spAutoFit/>
          </a:bodyPr>
          <a:p>
            <a:r>
              <a:rPr lang="en-US" altLang="en-US" sz="2400">
                <a:solidFill>
                  <a:srgbClr val="7030A0"/>
                </a:solidFill>
              </a:rPr>
              <a:t>endoscope, catseye, optical fibre, periscope, reflectors</a:t>
            </a:r>
            <a:endParaRPr lang="en-US" altLang="en-US" sz="2400">
              <a:solidFill>
                <a:srgbClr val="7030A0"/>
              </a:solidFill>
            </a:endParaRPr>
          </a:p>
        </p:txBody>
      </p:sp>
      <p:sp>
        <p:nvSpPr>
          <p:cNvPr id="8" name="Text Box 7"/>
          <p:cNvSpPr txBox="1"/>
          <p:nvPr/>
        </p:nvSpPr>
        <p:spPr>
          <a:xfrm>
            <a:off x="551180" y="5492750"/>
            <a:ext cx="8056245" cy="1198880"/>
          </a:xfrm>
          <a:prstGeom prst="rect">
            <a:avLst/>
          </a:prstGeom>
          <a:noFill/>
        </p:spPr>
        <p:txBody>
          <a:bodyPr wrap="square" rtlCol="0">
            <a:spAutoFit/>
          </a:bodyPr>
          <a:p>
            <a:r>
              <a:rPr lang="en-US" altLang="en-US" sz="2400">
                <a:solidFill>
                  <a:srgbClr val="7030A0"/>
                </a:solidFill>
              </a:rPr>
              <a:t>no distortion of  image, can bend around objects</a:t>
            </a:r>
            <a:endParaRPr lang="en-US" altLang="en-US" sz="2400">
              <a:solidFill>
                <a:srgbClr val="7030A0"/>
              </a:solidFill>
            </a:endParaRPr>
          </a:p>
          <a:p>
            <a:r>
              <a:rPr lang="en-US" altLang="en-US" sz="2400">
                <a:solidFill>
                  <a:srgbClr val="7030A0"/>
                </a:solidFill>
              </a:rPr>
              <a:t>light can carry more information than radio waves</a:t>
            </a:r>
            <a:endParaRPr lang="en-US" altLang="en-US" sz="2400">
              <a:solidFill>
                <a:srgbClr val="7030A0"/>
              </a:solidFill>
            </a:endParaRPr>
          </a:p>
          <a:p>
            <a:r>
              <a:rPr lang="en-US" altLang="en-US" sz="2400">
                <a:solidFill>
                  <a:srgbClr val="7030A0"/>
                </a:solidFill>
              </a:rPr>
              <a:t>more secure than radio waves, as light stays inside fibre</a:t>
            </a:r>
            <a:endParaRPr lang="en-US" altLang="en-US" sz="240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Lenses</a:t>
            </a:r>
            <a:endParaRPr lang="en-US" altLang="en-US" sz="6600" kern="1200" baseline="0" dirty="0">
              <a:latin typeface="+mj-lt"/>
              <a:ea typeface="+mj-ea"/>
              <a:cs typeface="+mj-cs"/>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Converging (Convex) Lenses</a:t>
            </a:r>
            <a:endParaRPr lang="en-US" altLang="en-US" sz="6600" kern="1200" baseline="0" dirty="0">
              <a:latin typeface="+mj-lt"/>
              <a:ea typeface="+mj-ea"/>
              <a:cs typeface="+mj-cs"/>
            </a:endParaRP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62" name="Title 348161"/>
          <p:cNvSpPr/>
          <p:nvPr>
            <p:ph type="title"/>
          </p:nvPr>
        </p:nvSpPr>
        <p:spPr>
          <a:solidFill>
            <a:schemeClr val="accent2"/>
          </a:solidFill>
          <a:ln>
            <a:noFill/>
          </a:ln>
        </p:spPr>
        <p:txBody>
          <a:bodyPr/>
          <a:p>
            <a:r>
              <a:rPr sz="3600"/>
              <a:t>Converging lens</a:t>
            </a:r>
            <a:endParaRPr sz="3600"/>
          </a:p>
        </p:txBody>
      </p:sp>
      <p:sp>
        <p:nvSpPr>
          <p:cNvPr id="348164" name="Rectangle 348163"/>
          <p:cNvSpPr/>
          <p:nvPr/>
        </p:nvSpPr>
        <p:spPr>
          <a:xfrm>
            <a:off x="1776413" y="1748632"/>
            <a:ext cx="5035550" cy="368300"/>
          </a:xfrm>
          <a:prstGeom prst="rect">
            <a:avLst/>
          </a:prstGeom>
          <a:noFill/>
          <a:ln w="9525">
            <a:noFill/>
          </a:ln>
        </p:spPr>
        <p:txBody>
          <a:bodyPr anchor="ctr" anchorCtr="0">
            <a:spAutoFit/>
          </a:bodyPr>
          <a:p>
            <a:r>
              <a:rPr b="1">
                <a:solidFill>
                  <a:srgbClr val="0000FF"/>
                </a:solidFill>
                <a:cs typeface="Times New Roman" panose="02020603050405020304" pitchFamily="18" charset="0"/>
              </a:rPr>
              <a:t>Converging lens with a parallel beam of light</a:t>
            </a:r>
            <a:endParaRPr b="1">
              <a:solidFill>
                <a:srgbClr val="0000FF"/>
              </a:solidFill>
              <a:cs typeface="Times New Roman" panose="02020603050405020304" pitchFamily="18" charset="0"/>
            </a:endParaRPr>
          </a:p>
        </p:txBody>
      </p:sp>
      <p:grpSp>
        <p:nvGrpSpPr>
          <p:cNvPr id="348193" name="Group 348192"/>
          <p:cNvGrpSpPr/>
          <p:nvPr/>
        </p:nvGrpSpPr>
        <p:grpSpPr>
          <a:xfrm>
            <a:off x="863600" y="2552700"/>
            <a:ext cx="3429000" cy="11113"/>
            <a:chOff x="544" y="1608"/>
            <a:chExt cx="2160" cy="7"/>
          </a:xfrm>
        </p:grpSpPr>
        <p:sp>
          <p:nvSpPr>
            <p:cNvPr id="348167" name="Straight Connector 348166"/>
            <p:cNvSpPr/>
            <p:nvPr/>
          </p:nvSpPr>
          <p:spPr>
            <a:xfrm flipV="1">
              <a:off x="544" y="1608"/>
              <a:ext cx="2160" cy="6"/>
            </a:xfrm>
            <a:prstGeom prst="line">
              <a:avLst/>
            </a:prstGeom>
            <a:ln w="28575" cap="flat" cmpd="sng">
              <a:solidFill>
                <a:srgbClr val="FF0000"/>
              </a:solidFill>
              <a:prstDash val="solid"/>
              <a:headEnd type="none" w="med" len="med"/>
              <a:tailEnd type="none" w="med" len="med"/>
            </a:ln>
          </p:spPr>
        </p:sp>
        <p:sp>
          <p:nvSpPr>
            <p:cNvPr id="348169" name="Straight Connector 348168"/>
            <p:cNvSpPr/>
            <p:nvPr/>
          </p:nvSpPr>
          <p:spPr>
            <a:xfrm>
              <a:off x="1786" y="1615"/>
              <a:ext cx="423" cy="0"/>
            </a:xfrm>
            <a:prstGeom prst="line">
              <a:avLst/>
            </a:prstGeom>
            <a:ln w="9525" cap="flat" cmpd="sng">
              <a:solidFill>
                <a:srgbClr val="FF0000"/>
              </a:solidFill>
              <a:prstDash val="solid"/>
              <a:headEnd type="none" w="med" len="med"/>
              <a:tailEnd type="triangle" w="med" len="med"/>
            </a:ln>
          </p:spPr>
        </p:sp>
      </p:grpSp>
      <p:grpSp>
        <p:nvGrpSpPr>
          <p:cNvPr id="348195" name="Group 348194"/>
          <p:cNvGrpSpPr/>
          <p:nvPr/>
        </p:nvGrpSpPr>
        <p:grpSpPr>
          <a:xfrm>
            <a:off x="874713" y="3992563"/>
            <a:ext cx="3360737" cy="11112"/>
            <a:chOff x="551" y="2515"/>
            <a:chExt cx="2117" cy="7"/>
          </a:xfrm>
        </p:grpSpPr>
        <p:sp>
          <p:nvSpPr>
            <p:cNvPr id="348171" name="Straight Connector 348170"/>
            <p:cNvSpPr/>
            <p:nvPr/>
          </p:nvSpPr>
          <p:spPr>
            <a:xfrm flipV="1">
              <a:off x="551" y="2515"/>
              <a:ext cx="2117" cy="7"/>
            </a:xfrm>
            <a:prstGeom prst="line">
              <a:avLst/>
            </a:prstGeom>
            <a:ln w="28575" cap="flat" cmpd="sng">
              <a:solidFill>
                <a:srgbClr val="0000FF"/>
              </a:solidFill>
              <a:prstDash val="solid"/>
              <a:headEnd type="none" w="med" len="med"/>
              <a:tailEnd type="none" w="med" len="med"/>
            </a:ln>
          </p:spPr>
        </p:sp>
        <p:sp>
          <p:nvSpPr>
            <p:cNvPr id="348174" name="Straight Connector 348173"/>
            <p:cNvSpPr/>
            <p:nvPr/>
          </p:nvSpPr>
          <p:spPr>
            <a:xfrm flipV="1">
              <a:off x="1253" y="2518"/>
              <a:ext cx="936" cy="2"/>
            </a:xfrm>
            <a:prstGeom prst="line">
              <a:avLst/>
            </a:prstGeom>
            <a:ln w="9525" cap="flat" cmpd="sng">
              <a:solidFill>
                <a:srgbClr val="0000FF"/>
              </a:solidFill>
              <a:prstDash val="solid"/>
              <a:headEnd type="none" w="med" len="med"/>
              <a:tailEnd type="triangle" w="med" len="med"/>
            </a:ln>
          </p:spPr>
        </p:sp>
      </p:grpSp>
      <p:grpSp>
        <p:nvGrpSpPr>
          <p:cNvPr id="348198" name="Group 348197"/>
          <p:cNvGrpSpPr/>
          <p:nvPr/>
        </p:nvGrpSpPr>
        <p:grpSpPr>
          <a:xfrm>
            <a:off x="4406900" y="3594100"/>
            <a:ext cx="2044700" cy="1687513"/>
            <a:chOff x="2776" y="2264"/>
            <a:chExt cx="1288" cy="1063"/>
          </a:xfrm>
        </p:grpSpPr>
        <p:sp>
          <p:nvSpPr>
            <p:cNvPr id="348176" name="Straight Connector 348175"/>
            <p:cNvSpPr/>
            <p:nvPr/>
          </p:nvSpPr>
          <p:spPr>
            <a:xfrm>
              <a:off x="2776" y="2264"/>
              <a:ext cx="0" cy="1051"/>
            </a:xfrm>
            <a:prstGeom prst="line">
              <a:avLst/>
            </a:prstGeom>
            <a:ln w="9525" cap="flat" cmpd="sng">
              <a:solidFill>
                <a:srgbClr val="000000"/>
              </a:solidFill>
              <a:prstDash val="dash"/>
              <a:headEnd type="none" w="med" len="med"/>
              <a:tailEnd type="none" w="med" len="med"/>
            </a:ln>
          </p:spPr>
        </p:sp>
        <p:sp>
          <p:nvSpPr>
            <p:cNvPr id="348177" name="Straight Connector 348176"/>
            <p:cNvSpPr/>
            <p:nvPr/>
          </p:nvSpPr>
          <p:spPr>
            <a:xfrm>
              <a:off x="4064" y="2271"/>
              <a:ext cx="0" cy="1056"/>
            </a:xfrm>
            <a:prstGeom prst="line">
              <a:avLst/>
            </a:prstGeom>
            <a:ln w="9525" cap="flat" cmpd="sng">
              <a:solidFill>
                <a:srgbClr val="000000"/>
              </a:solidFill>
              <a:prstDash val="dash"/>
              <a:headEnd type="none" w="med" len="med"/>
              <a:tailEnd type="none" w="med" len="med"/>
            </a:ln>
          </p:spPr>
        </p:sp>
        <p:sp>
          <p:nvSpPr>
            <p:cNvPr id="348179" name="Straight Connector 348178"/>
            <p:cNvSpPr/>
            <p:nvPr/>
          </p:nvSpPr>
          <p:spPr>
            <a:xfrm>
              <a:off x="2809" y="3308"/>
              <a:ext cx="1229" cy="0"/>
            </a:xfrm>
            <a:prstGeom prst="line">
              <a:avLst/>
            </a:prstGeom>
            <a:ln w="9525" cap="flat" cmpd="sng">
              <a:solidFill>
                <a:srgbClr val="000000"/>
              </a:solidFill>
              <a:prstDash val="solid"/>
              <a:headEnd type="triangle" w="med" len="med"/>
              <a:tailEnd type="triangle" w="med" len="med"/>
            </a:ln>
          </p:spPr>
        </p:sp>
        <p:sp>
          <p:nvSpPr>
            <p:cNvPr id="348182" name="Text Box 348181"/>
            <p:cNvSpPr txBox="1"/>
            <p:nvPr/>
          </p:nvSpPr>
          <p:spPr>
            <a:xfrm>
              <a:off x="2891" y="2981"/>
              <a:ext cx="1097" cy="265"/>
            </a:xfrm>
            <a:prstGeom prst="rect">
              <a:avLst/>
            </a:prstGeom>
            <a:noFill/>
            <a:ln w="9525">
              <a:noFill/>
            </a:ln>
          </p:spPr>
          <p:txBody>
            <a:bodyPr/>
            <a:p>
              <a:r>
                <a:rPr b="1">
                  <a:cs typeface="Times New Roman" panose="02020603050405020304" pitchFamily="18" charset="0"/>
                </a:rPr>
                <a:t>focal length, </a:t>
              </a:r>
              <a:r>
                <a:rPr b="1" i="1">
                  <a:cs typeface="Times New Roman" panose="02020603050405020304" pitchFamily="18" charset="0"/>
                </a:rPr>
                <a:t>f</a:t>
              </a:r>
              <a:endParaRPr b="1" i="1">
                <a:cs typeface="Times New Roman" panose="02020603050405020304" pitchFamily="18" charset="0"/>
              </a:endParaRPr>
            </a:p>
          </p:txBody>
        </p:sp>
      </p:grpSp>
      <p:grpSp>
        <p:nvGrpSpPr>
          <p:cNvPr id="348192" name="Group 348191"/>
          <p:cNvGrpSpPr/>
          <p:nvPr/>
        </p:nvGrpSpPr>
        <p:grpSpPr>
          <a:xfrm>
            <a:off x="884238" y="2227263"/>
            <a:ext cx="6973887" cy="2616200"/>
            <a:chOff x="557" y="1403"/>
            <a:chExt cx="4393" cy="1648"/>
          </a:xfrm>
        </p:grpSpPr>
        <p:sp>
          <p:nvSpPr>
            <p:cNvPr id="348165" name="Oval 348164"/>
            <p:cNvSpPr/>
            <p:nvPr/>
          </p:nvSpPr>
          <p:spPr>
            <a:xfrm>
              <a:off x="2684" y="1403"/>
              <a:ext cx="190" cy="1648"/>
            </a:xfrm>
            <a:prstGeom prst="ellipse">
              <a:avLst/>
            </a:prstGeom>
            <a:noFill/>
            <a:ln w="9525" cap="flat" cmpd="sng">
              <a:solidFill>
                <a:srgbClr val="000000"/>
              </a:solidFill>
              <a:prstDash val="solid"/>
              <a:headEnd type="none" w="med" len="med"/>
              <a:tailEnd type="none" w="med" len="med"/>
            </a:ln>
          </p:spPr>
          <p:txBody>
            <a:bodyPr/>
            <a:p>
              <a:endParaRPr lang="en-US"/>
            </a:p>
          </p:txBody>
        </p:sp>
        <p:sp>
          <p:nvSpPr>
            <p:cNvPr id="348166" name="Straight Connector 348165"/>
            <p:cNvSpPr/>
            <p:nvPr/>
          </p:nvSpPr>
          <p:spPr>
            <a:xfrm>
              <a:off x="557" y="2224"/>
              <a:ext cx="4393" cy="13"/>
            </a:xfrm>
            <a:prstGeom prst="line">
              <a:avLst/>
            </a:prstGeom>
            <a:ln w="19050" cap="flat" cmpd="sng">
              <a:solidFill>
                <a:srgbClr val="000000"/>
              </a:solidFill>
              <a:prstDash val="sysDot"/>
              <a:headEnd type="none" w="med" len="med"/>
              <a:tailEnd type="none" w="med" len="med"/>
            </a:ln>
          </p:spPr>
        </p:sp>
        <p:sp>
          <p:nvSpPr>
            <p:cNvPr id="348178" name="Oval 348177"/>
            <p:cNvSpPr/>
            <p:nvPr/>
          </p:nvSpPr>
          <p:spPr>
            <a:xfrm>
              <a:off x="2728" y="2183"/>
              <a:ext cx="103" cy="90"/>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348181" name="Text Box 348180"/>
            <p:cNvSpPr txBox="1"/>
            <p:nvPr/>
          </p:nvSpPr>
          <p:spPr>
            <a:xfrm>
              <a:off x="1696" y="1609"/>
              <a:ext cx="873" cy="589"/>
            </a:xfrm>
            <a:prstGeom prst="rect">
              <a:avLst/>
            </a:prstGeom>
            <a:noFill/>
            <a:ln w="9525">
              <a:noFill/>
            </a:ln>
          </p:spPr>
          <p:txBody>
            <a:bodyPr/>
            <a:p>
              <a:r>
                <a:rPr b="1">
                  <a:cs typeface="Times New Roman" panose="02020603050405020304" pitchFamily="18" charset="0"/>
                </a:rPr>
                <a:t>centre</a:t>
              </a:r>
              <a:endParaRPr b="1">
                <a:cs typeface="Times New Roman" panose="02020603050405020304" pitchFamily="18" charset="0"/>
              </a:endParaRPr>
            </a:p>
            <a:p>
              <a:pPr eaLnBrk="0" hangingPunct="0"/>
              <a:r>
                <a:rPr b="1">
                  <a:cs typeface="Times New Roman" panose="02020603050405020304" pitchFamily="18" charset="0"/>
                </a:rPr>
                <a:t>of the lens</a:t>
              </a:r>
              <a:endParaRPr b="1">
                <a:cs typeface="Times New Roman" panose="02020603050405020304" pitchFamily="18" charset="0"/>
              </a:endParaRPr>
            </a:p>
          </p:txBody>
        </p:sp>
        <p:sp>
          <p:nvSpPr>
            <p:cNvPr id="348184" name="Text Box 348183"/>
            <p:cNvSpPr txBox="1"/>
            <p:nvPr/>
          </p:nvSpPr>
          <p:spPr>
            <a:xfrm>
              <a:off x="1456" y="2650"/>
              <a:ext cx="1288" cy="306"/>
            </a:xfrm>
            <a:prstGeom prst="rect">
              <a:avLst/>
            </a:prstGeom>
            <a:noFill/>
            <a:ln w="9525">
              <a:noFill/>
            </a:ln>
          </p:spPr>
          <p:txBody>
            <a:bodyPr/>
            <a:p>
              <a:r>
                <a:rPr b="1">
                  <a:cs typeface="Times New Roman" panose="02020603050405020304" pitchFamily="18" charset="0"/>
                </a:rPr>
                <a:t>converging lens</a:t>
              </a:r>
              <a:endParaRPr b="1">
                <a:cs typeface="Times New Roman" panose="02020603050405020304" pitchFamily="18" charset="0"/>
              </a:endParaRPr>
            </a:p>
          </p:txBody>
        </p:sp>
        <p:sp>
          <p:nvSpPr>
            <p:cNvPr id="348185" name="Text Box 348184"/>
            <p:cNvSpPr txBox="1"/>
            <p:nvPr/>
          </p:nvSpPr>
          <p:spPr>
            <a:xfrm>
              <a:off x="579" y="2007"/>
              <a:ext cx="1109" cy="240"/>
            </a:xfrm>
            <a:prstGeom prst="rect">
              <a:avLst/>
            </a:prstGeom>
            <a:noFill/>
            <a:ln w="9525">
              <a:noFill/>
            </a:ln>
          </p:spPr>
          <p:txBody>
            <a:bodyPr/>
            <a:p>
              <a:r>
                <a:rPr b="1">
                  <a:cs typeface="Times New Roman" panose="02020603050405020304" pitchFamily="18" charset="0"/>
                </a:rPr>
                <a:t>principal axis</a:t>
              </a:r>
              <a:endParaRPr b="1">
                <a:cs typeface="Times New Roman" panose="02020603050405020304" pitchFamily="18" charset="0"/>
              </a:endParaRPr>
            </a:p>
          </p:txBody>
        </p:sp>
        <p:sp>
          <p:nvSpPr>
            <p:cNvPr id="348186" name="Text Box 348185"/>
            <p:cNvSpPr txBox="1"/>
            <p:nvPr/>
          </p:nvSpPr>
          <p:spPr>
            <a:xfrm>
              <a:off x="2677" y="1970"/>
              <a:ext cx="344" cy="293"/>
            </a:xfrm>
            <a:prstGeom prst="rect">
              <a:avLst/>
            </a:prstGeom>
            <a:noFill/>
            <a:ln w="9525">
              <a:noFill/>
            </a:ln>
          </p:spPr>
          <p:txBody>
            <a:bodyPr/>
            <a:p>
              <a:r>
                <a:rPr b="1">
                  <a:cs typeface="Times New Roman" panose="02020603050405020304" pitchFamily="18" charset="0"/>
                </a:rPr>
                <a:t>O</a:t>
              </a:r>
              <a:endParaRPr b="1">
                <a:cs typeface="Times New Roman" panose="02020603050405020304" pitchFamily="18" charset="0"/>
              </a:endParaRPr>
            </a:p>
          </p:txBody>
        </p:sp>
      </p:grpSp>
      <p:grpSp>
        <p:nvGrpSpPr>
          <p:cNvPr id="348197" name="Group 348196"/>
          <p:cNvGrpSpPr/>
          <p:nvPr/>
        </p:nvGrpSpPr>
        <p:grpSpPr>
          <a:xfrm>
            <a:off x="5160963" y="2125663"/>
            <a:ext cx="1714500" cy="1508125"/>
            <a:chOff x="3251" y="1339"/>
            <a:chExt cx="1080" cy="950"/>
          </a:xfrm>
        </p:grpSpPr>
        <p:sp>
          <p:nvSpPr>
            <p:cNvPr id="348175" name="Oval 348174"/>
            <p:cNvSpPr/>
            <p:nvPr/>
          </p:nvSpPr>
          <p:spPr>
            <a:xfrm>
              <a:off x="4011" y="2199"/>
              <a:ext cx="102" cy="90"/>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348180" name="Text Box 348179"/>
            <p:cNvSpPr txBox="1"/>
            <p:nvPr/>
          </p:nvSpPr>
          <p:spPr>
            <a:xfrm>
              <a:off x="4017" y="1981"/>
              <a:ext cx="314" cy="271"/>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sp>
          <p:nvSpPr>
            <p:cNvPr id="348183" name="Text Box 348182"/>
            <p:cNvSpPr txBox="1"/>
            <p:nvPr/>
          </p:nvSpPr>
          <p:spPr>
            <a:xfrm>
              <a:off x="3251" y="1339"/>
              <a:ext cx="846" cy="458"/>
            </a:xfrm>
            <a:prstGeom prst="rect">
              <a:avLst/>
            </a:prstGeom>
            <a:noFill/>
            <a:ln w="9525">
              <a:noFill/>
            </a:ln>
          </p:spPr>
          <p:txBody>
            <a:bodyPr/>
            <a:p>
              <a:r>
                <a:rPr b="1">
                  <a:cs typeface="Times New Roman" panose="02020603050405020304" pitchFamily="18" charset="0"/>
                </a:rPr>
                <a:t>principal focus</a:t>
              </a:r>
              <a:endParaRPr b="1">
                <a:cs typeface="Times New Roman" panose="02020603050405020304" pitchFamily="18" charset="0"/>
              </a:endParaRPr>
            </a:p>
          </p:txBody>
        </p:sp>
        <p:sp>
          <p:nvSpPr>
            <p:cNvPr id="348187" name="Straight Connector 348186"/>
            <p:cNvSpPr/>
            <p:nvPr/>
          </p:nvSpPr>
          <p:spPr>
            <a:xfrm>
              <a:off x="3712" y="1691"/>
              <a:ext cx="298" cy="450"/>
            </a:xfrm>
            <a:prstGeom prst="line">
              <a:avLst/>
            </a:prstGeom>
            <a:ln w="9525" cap="flat" cmpd="sng">
              <a:solidFill>
                <a:srgbClr val="000000"/>
              </a:solidFill>
              <a:prstDash val="solid"/>
              <a:headEnd type="none" w="med" len="med"/>
              <a:tailEnd type="triangle" w="med" len="med"/>
            </a:ln>
          </p:spPr>
        </p:sp>
      </p:grpSp>
      <p:grpSp>
        <p:nvGrpSpPr>
          <p:cNvPr id="348194" name="Group 348193"/>
          <p:cNvGrpSpPr/>
          <p:nvPr/>
        </p:nvGrpSpPr>
        <p:grpSpPr>
          <a:xfrm>
            <a:off x="4311650" y="2551113"/>
            <a:ext cx="3530600" cy="1706562"/>
            <a:chOff x="2716" y="1607"/>
            <a:chExt cx="2224" cy="1075"/>
          </a:xfrm>
        </p:grpSpPr>
        <p:sp>
          <p:nvSpPr>
            <p:cNvPr id="348168" name="Straight Connector 348167"/>
            <p:cNvSpPr/>
            <p:nvPr/>
          </p:nvSpPr>
          <p:spPr>
            <a:xfrm flipH="1" flipV="1">
              <a:off x="2854" y="1636"/>
              <a:ext cx="2086" cy="1046"/>
            </a:xfrm>
            <a:prstGeom prst="line">
              <a:avLst/>
            </a:prstGeom>
            <a:ln w="28575" cap="flat" cmpd="sng">
              <a:solidFill>
                <a:srgbClr val="FF0000"/>
              </a:solidFill>
              <a:prstDash val="solid"/>
              <a:headEnd type="none" w="med" len="med"/>
              <a:tailEnd type="none" w="med" len="med"/>
            </a:ln>
          </p:spPr>
        </p:sp>
        <p:sp>
          <p:nvSpPr>
            <p:cNvPr id="348170" name="Straight Connector 348169"/>
            <p:cNvSpPr/>
            <p:nvPr/>
          </p:nvSpPr>
          <p:spPr>
            <a:xfrm>
              <a:off x="4344" y="2387"/>
              <a:ext cx="263" cy="128"/>
            </a:xfrm>
            <a:prstGeom prst="line">
              <a:avLst/>
            </a:prstGeom>
            <a:ln w="9525" cap="flat" cmpd="sng">
              <a:solidFill>
                <a:srgbClr val="FF0000"/>
              </a:solidFill>
              <a:prstDash val="solid"/>
              <a:headEnd type="none" w="med" len="med"/>
              <a:tailEnd type="triangle" w="med" len="med"/>
            </a:ln>
          </p:spPr>
        </p:sp>
        <p:sp>
          <p:nvSpPr>
            <p:cNvPr id="348188" name="Straight Connector 348187"/>
            <p:cNvSpPr/>
            <p:nvPr/>
          </p:nvSpPr>
          <p:spPr>
            <a:xfrm>
              <a:off x="2716" y="1607"/>
              <a:ext cx="125" cy="20"/>
            </a:xfrm>
            <a:prstGeom prst="line">
              <a:avLst/>
            </a:prstGeom>
            <a:ln w="28575" cap="flat" cmpd="sng">
              <a:solidFill>
                <a:srgbClr val="FF0000"/>
              </a:solidFill>
              <a:prstDash val="solid"/>
              <a:headEnd type="none" w="med" len="med"/>
              <a:tailEnd type="none" w="med" len="med"/>
            </a:ln>
          </p:spPr>
        </p:sp>
      </p:grpSp>
      <p:grpSp>
        <p:nvGrpSpPr>
          <p:cNvPr id="348196" name="Group 348195"/>
          <p:cNvGrpSpPr/>
          <p:nvPr/>
        </p:nvGrpSpPr>
        <p:grpSpPr>
          <a:xfrm>
            <a:off x="4270375" y="3260725"/>
            <a:ext cx="3576638" cy="735013"/>
            <a:chOff x="2690" y="2054"/>
            <a:chExt cx="2253" cy="463"/>
          </a:xfrm>
        </p:grpSpPr>
        <p:sp>
          <p:nvSpPr>
            <p:cNvPr id="348172" name="Straight Connector 348171"/>
            <p:cNvSpPr/>
            <p:nvPr/>
          </p:nvSpPr>
          <p:spPr>
            <a:xfrm flipH="1">
              <a:off x="2847" y="2054"/>
              <a:ext cx="2096" cy="440"/>
            </a:xfrm>
            <a:prstGeom prst="line">
              <a:avLst/>
            </a:prstGeom>
            <a:ln w="28575" cap="flat" cmpd="sng">
              <a:solidFill>
                <a:srgbClr val="0000FF"/>
              </a:solidFill>
              <a:prstDash val="solid"/>
              <a:headEnd type="none" w="med" len="med"/>
              <a:tailEnd type="none" w="med" len="med"/>
            </a:ln>
          </p:spPr>
        </p:sp>
        <p:sp>
          <p:nvSpPr>
            <p:cNvPr id="348173" name="Straight Connector 348172"/>
            <p:cNvSpPr/>
            <p:nvPr/>
          </p:nvSpPr>
          <p:spPr>
            <a:xfrm flipV="1">
              <a:off x="4238" y="2124"/>
              <a:ext cx="355" cy="71"/>
            </a:xfrm>
            <a:prstGeom prst="line">
              <a:avLst/>
            </a:prstGeom>
            <a:ln w="9525" cap="flat" cmpd="sng">
              <a:solidFill>
                <a:srgbClr val="0000FF"/>
              </a:solidFill>
              <a:prstDash val="solid"/>
              <a:headEnd type="none" w="med" len="med"/>
              <a:tailEnd type="triangle" w="med" len="med"/>
            </a:ln>
          </p:spPr>
        </p:sp>
        <p:sp>
          <p:nvSpPr>
            <p:cNvPr id="348189" name="Straight Connector 348188"/>
            <p:cNvSpPr/>
            <p:nvPr/>
          </p:nvSpPr>
          <p:spPr>
            <a:xfrm flipV="1">
              <a:off x="2690" y="2497"/>
              <a:ext cx="165" cy="20"/>
            </a:xfrm>
            <a:prstGeom prst="line">
              <a:avLst/>
            </a:prstGeom>
            <a:ln w="28575" cap="flat" cmpd="sng">
              <a:solidFill>
                <a:srgbClr val="0000FF"/>
              </a:solidFill>
              <a:prstDash val="solid"/>
              <a:headEnd type="none" w="med" len="med"/>
              <a:tailEnd type="none" w="med" len="med"/>
            </a:ln>
          </p:spPr>
        </p:sp>
      </p:grpSp>
      <p:sp>
        <p:nvSpPr>
          <p:cNvPr id="348190" name="Straight Connector 348189"/>
          <p:cNvSpPr/>
          <p:nvPr/>
        </p:nvSpPr>
        <p:spPr>
          <a:xfrm>
            <a:off x="3625850" y="3136900"/>
            <a:ext cx="592138" cy="284163"/>
          </a:xfrm>
          <a:prstGeom prst="line">
            <a:avLst/>
          </a:prstGeom>
          <a:ln w="9525" cap="flat" cmpd="sng">
            <a:solidFill>
              <a:srgbClr val="000000"/>
            </a:solidFill>
            <a:prstDash val="solid"/>
            <a:headEnd type="none" w="med" len="med"/>
            <a:tailEnd type="triangle" w="med" len="med"/>
          </a:ln>
        </p:spPr>
      </p:sp>
      <p:sp>
        <p:nvSpPr>
          <p:cNvPr id="348191" name="Rectangle 348190"/>
          <p:cNvSpPr/>
          <p:nvPr/>
        </p:nvSpPr>
        <p:spPr>
          <a:xfrm>
            <a:off x="1409700" y="935673"/>
            <a:ext cx="6334125" cy="706755"/>
          </a:xfrm>
          <a:prstGeom prst="rect">
            <a:avLst/>
          </a:prstGeom>
          <a:noFill/>
          <a:ln w="9525">
            <a:noFill/>
          </a:ln>
        </p:spPr>
        <p:txBody>
          <a:bodyPr anchor="ctr" anchorCtr="0">
            <a:spAutoFit/>
          </a:bodyPr>
          <a:p>
            <a:r>
              <a:rPr sz="2000" b="1"/>
              <a:t>With glass and plastic lenses a converging lens </a:t>
            </a:r>
            <a:endParaRPr sz="2000" b="1"/>
          </a:p>
          <a:p>
            <a:r>
              <a:rPr sz="2000" b="1"/>
              <a:t>has a </a:t>
            </a:r>
            <a:r>
              <a:rPr sz="2000" b="1">
                <a:solidFill>
                  <a:srgbClr val="FF3300"/>
                </a:solidFill>
              </a:rPr>
              <a:t>convex</a:t>
            </a:r>
            <a:r>
              <a:rPr sz="2000" b="1"/>
              <a:t> shape.</a:t>
            </a:r>
            <a:r>
              <a:rPr b="1"/>
              <a:t> </a:t>
            </a:r>
            <a:endParaRPr b="1"/>
          </a:p>
        </p:txBody>
      </p:sp>
      <p:sp>
        <p:nvSpPr>
          <p:cNvPr id="7" name="Rectangle 6"/>
          <p:cNvSpPr/>
          <p:nvPr/>
        </p:nvSpPr>
        <p:spPr>
          <a:xfrm>
            <a:off x="1823616" y="6204109"/>
            <a:ext cx="5519420" cy="368300"/>
          </a:xfrm>
          <a:prstGeom prst="rect">
            <a:avLst/>
          </a:prstGeom>
        </p:spPr>
        <p:txBody>
          <a:bodyPr wrap="none">
            <a:spAutoFit/>
          </a:bodyPr>
          <a:p>
            <a:r>
              <a:rPr lang="en-US" sz="1800" b="1" dirty="0" smtClean="0">
                <a:solidFill>
                  <a:srgbClr val="0070C0"/>
                </a:solidFill>
              </a:rPr>
              <a:t>Chinese: </a:t>
            </a:r>
            <a:r>
              <a:rPr lang="zh-CN" altLang="en-US" sz="1800" b="1" dirty="0" smtClean="0">
                <a:solidFill>
                  <a:srgbClr val="0070C0"/>
                </a:solidFill>
              </a:rPr>
              <a:t>凸 </a:t>
            </a:r>
            <a:r>
              <a:rPr lang="en-US" altLang="zh-CN" sz="1800" b="1" dirty="0" smtClean="0">
                <a:solidFill>
                  <a:srgbClr val="0070C0"/>
                </a:solidFill>
              </a:rPr>
              <a:t>(</a:t>
            </a:r>
            <a:r>
              <a:rPr lang="en-US" altLang="zh-CN" sz="1800" b="1" dirty="0" err="1" smtClean="0">
                <a:solidFill>
                  <a:srgbClr val="0070C0"/>
                </a:solidFill>
              </a:rPr>
              <a:t>tu</a:t>
            </a:r>
            <a:r>
              <a:rPr lang="en-US" altLang="zh-CN" sz="1800" b="1" dirty="0" smtClean="0">
                <a:solidFill>
                  <a:srgbClr val="0070C0"/>
                </a:solidFill>
              </a:rPr>
              <a:t>) = convex……..  </a:t>
            </a:r>
            <a:r>
              <a:rPr lang="zh-CN" altLang="en-US" sz="1800" b="1" dirty="0" smtClean="0">
                <a:solidFill>
                  <a:srgbClr val="0070C0"/>
                </a:solidFill>
              </a:rPr>
              <a:t>凹 </a:t>
            </a:r>
            <a:r>
              <a:rPr lang="en-US" altLang="zh-CN" sz="1800" b="1" dirty="0" smtClean="0">
                <a:solidFill>
                  <a:srgbClr val="0070C0"/>
                </a:solidFill>
              </a:rPr>
              <a:t>(</a:t>
            </a:r>
            <a:r>
              <a:rPr lang="en-US" altLang="zh-CN" sz="1800" b="1" dirty="0" err="1" smtClean="0">
                <a:solidFill>
                  <a:srgbClr val="0070C0"/>
                </a:solidFill>
              </a:rPr>
              <a:t>ao</a:t>
            </a:r>
            <a:r>
              <a:rPr lang="en-US" altLang="zh-CN" sz="1800" b="1" dirty="0" smtClean="0">
                <a:solidFill>
                  <a:srgbClr val="0070C0"/>
                </a:solidFill>
              </a:rPr>
              <a:t>) = concave</a:t>
            </a:r>
            <a:endParaRPr lang="en-US" sz="1800" b="1" dirty="0" smtClean="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191">
                                            <p:txEl>
                                              <p:charRg st="0" end="4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191">
                                            <p:txEl>
                                              <p:charRg st="49" end="7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816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4819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81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819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819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819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819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819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4819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4"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4786" name="Title 374785"/>
          <p:cNvSpPr/>
          <p:nvPr>
            <p:ph type="title"/>
          </p:nvPr>
        </p:nvSpPr>
        <p:spPr>
          <a:solidFill>
            <a:schemeClr val="accent2"/>
          </a:solidFill>
          <a:ln>
            <a:noFill/>
          </a:ln>
        </p:spPr>
        <p:txBody>
          <a:bodyPr/>
          <a:p>
            <a:r>
              <a:rPr sz="3600"/>
              <a:t>Standard rays – converging lens</a:t>
            </a:r>
            <a:endParaRPr sz="3600"/>
          </a:p>
        </p:txBody>
      </p:sp>
      <p:sp>
        <p:nvSpPr>
          <p:cNvPr id="374787" name="Rectangle 374786"/>
          <p:cNvSpPr/>
          <p:nvPr/>
        </p:nvSpPr>
        <p:spPr>
          <a:xfrm>
            <a:off x="0" y="2366963"/>
            <a:ext cx="9144000" cy="0"/>
          </a:xfrm>
          <a:prstGeom prst="rect">
            <a:avLst/>
          </a:prstGeom>
          <a:noFill/>
          <a:ln w="9525">
            <a:noFill/>
          </a:ln>
        </p:spPr>
        <p:txBody>
          <a:bodyPr/>
          <a:p>
            <a:endParaRPr lang="en-US"/>
          </a:p>
        </p:txBody>
      </p:sp>
      <p:grpSp>
        <p:nvGrpSpPr>
          <p:cNvPr id="374807" name="Group 374806"/>
          <p:cNvGrpSpPr/>
          <p:nvPr/>
        </p:nvGrpSpPr>
        <p:grpSpPr>
          <a:xfrm>
            <a:off x="993775" y="2165350"/>
            <a:ext cx="3360738" cy="12700"/>
            <a:chOff x="626" y="1364"/>
            <a:chExt cx="2117" cy="8"/>
          </a:xfrm>
        </p:grpSpPr>
        <p:sp>
          <p:nvSpPr>
            <p:cNvPr id="374790" name="Straight Connector 374789"/>
            <p:cNvSpPr/>
            <p:nvPr/>
          </p:nvSpPr>
          <p:spPr>
            <a:xfrm flipV="1">
              <a:off x="626" y="1364"/>
              <a:ext cx="2117" cy="7"/>
            </a:xfrm>
            <a:prstGeom prst="line">
              <a:avLst/>
            </a:prstGeom>
            <a:ln w="28575" cap="flat" cmpd="sng">
              <a:solidFill>
                <a:srgbClr val="FF0000"/>
              </a:solidFill>
              <a:prstDash val="solid"/>
              <a:headEnd type="none" w="med" len="med"/>
              <a:tailEnd type="none" w="med" len="med"/>
            </a:ln>
          </p:spPr>
        </p:sp>
        <p:sp>
          <p:nvSpPr>
            <p:cNvPr id="374792" name="Straight Connector 374791"/>
            <p:cNvSpPr/>
            <p:nvPr/>
          </p:nvSpPr>
          <p:spPr>
            <a:xfrm>
              <a:off x="1843" y="1372"/>
              <a:ext cx="415" cy="0"/>
            </a:xfrm>
            <a:prstGeom prst="line">
              <a:avLst/>
            </a:prstGeom>
            <a:ln w="57150" cap="flat" cmpd="sng">
              <a:solidFill>
                <a:srgbClr val="FF0000"/>
              </a:solidFill>
              <a:prstDash val="solid"/>
              <a:headEnd type="none" w="med" len="med"/>
              <a:tailEnd type="triangle" w="med" len="med"/>
            </a:ln>
          </p:spPr>
        </p:sp>
      </p:grpSp>
      <p:grpSp>
        <p:nvGrpSpPr>
          <p:cNvPr id="374809" name="Group 374808"/>
          <p:cNvGrpSpPr/>
          <p:nvPr/>
        </p:nvGrpSpPr>
        <p:grpSpPr>
          <a:xfrm>
            <a:off x="1004888" y="3775075"/>
            <a:ext cx="3292475" cy="15875"/>
            <a:chOff x="633" y="2378"/>
            <a:chExt cx="2074" cy="10"/>
          </a:xfrm>
        </p:grpSpPr>
        <p:sp>
          <p:nvSpPr>
            <p:cNvPr id="374794" name="Straight Connector 374793"/>
            <p:cNvSpPr/>
            <p:nvPr/>
          </p:nvSpPr>
          <p:spPr>
            <a:xfrm flipV="1">
              <a:off x="633" y="2380"/>
              <a:ext cx="2074" cy="8"/>
            </a:xfrm>
            <a:prstGeom prst="line">
              <a:avLst/>
            </a:prstGeom>
            <a:ln w="28575" cap="flat" cmpd="sng">
              <a:solidFill>
                <a:srgbClr val="0000FF"/>
              </a:solidFill>
              <a:prstDash val="solid"/>
              <a:headEnd type="none" w="med" len="med"/>
              <a:tailEnd type="none" w="med" len="med"/>
            </a:ln>
          </p:spPr>
        </p:sp>
        <p:sp>
          <p:nvSpPr>
            <p:cNvPr id="374797" name="Straight Connector 374796"/>
            <p:cNvSpPr/>
            <p:nvPr/>
          </p:nvSpPr>
          <p:spPr>
            <a:xfrm>
              <a:off x="1321" y="2378"/>
              <a:ext cx="408" cy="0"/>
            </a:xfrm>
            <a:prstGeom prst="line">
              <a:avLst/>
            </a:prstGeom>
            <a:ln w="57150" cap="flat" cmpd="sng">
              <a:solidFill>
                <a:srgbClr val="0000FF"/>
              </a:solidFill>
              <a:prstDash val="solid"/>
              <a:headEnd type="none" w="med" len="med"/>
              <a:tailEnd type="triangle" w="med" len="med"/>
            </a:ln>
          </p:spPr>
        </p:sp>
      </p:grpSp>
      <p:grpSp>
        <p:nvGrpSpPr>
          <p:cNvPr id="374806" name="Group 374805"/>
          <p:cNvGrpSpPr/>
          <p:nvPr/>
        </p:nvGrpSpPr>
        <p:grpSpPr>
          <a:xfrm>
            <a:off x="1012825" y="1687513"/>
            <a:ext cx="6835775" cy="3044825"/>
            <a:chOff x="638" y="1063"/>
            <a:chExt cx="4306" cy="1918"/>
          </a:xfrm>
        </p:grpSpPr>
        <p:sp>
          <p:nvSpPr>
            <p:cNvPr id="374788" name="Oval 374787"/>
            <p:cNvSpPr/>
            <p:nvPr/>
          </p:nvSpPr>
          <p:spPr>
            <a:xfrm>
              <a:off x="2723" y="1135"/>
              <a:ext cx="186" cy="1846"/>
            </a:xfrm>
            <a:prstGeom prst="ellipse">
              <a:avLst/>
            </a:prstGeom>
            <a:noFill/>
            <a:ln w="9525" cap="flat" cmpd="sng">
              <a:solidFill>
                <a:srgbClr val="000000"/>
              </a:solidFill>
              <a:prstDash val="solid"/>
              <a:headEnd type="none" w="med" len="med"/>
              <a:tailEnd type="none" w="med" len="med"/>
            </a:ln>
          </p:spPr>
          <p:txBody>
            <a:bodyPr/>
            <a:p>
              <a:endParaRPr lang="en-US"/>
            </a:p>
          </p:txBody>
        </p:sp>
        <p:sp>
          <p:nvSpPr>
            <p:cNvPr id="374789" name="Straight Connector 374788"/>
            <p:cNvSpPr/>
            <p:nvPr/>
          </p:nvSpPr>
          <p:spPr>
            <a:xfrm>
              <a:off x="638" y="2055"/>
              <a:ext cx="4306" cy="14"/>
            </a:xfrm>
            <a:prstGeom prst="line">
              <a:avLst/>
            </a:prstGeom>
            <a:ln w="19050" cap="flat" cmpd="sng">
              <a:solidFill>
                <a:srgbClr val="000000"/>
              </a:solidFill>
              <a:prstDash val="sysDot"/>
              <a:headEnd type="none" w="med" len="med"/>
              <a:tailEnd type="none" w="med" len="med"/>
            </a:ln>
          </p:spPr>
        </p:sp>
        <p:sp>
          <p:nvSpPr>
            <p:cNvPr id="374798" name="Oval 374797"/>
            <p:cNvSpPr/>
            <p:nvPr/>
          </p:nvSpPr>
          <p:spPr>
            <a:xfrm>
              <a:off x="4024" y="2026"/>
              <a:ext cx="100" cy="102"/>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374799" name="Text Box 374798"/>
            <p:cNvSpPr txBox="1"/>
            <p:nvPr/>
          </p:nvSpPr>
          <p:spPr>
            <a:xfrm>
              <a:off x="4030" y="1782"/>
              <a:ext cx="308" cy="304"/>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sp>
          <p:nvSpPr>
            <p:cNvPr id="374800" name="Text Box 374799"/>
            <p:cNvSpPr txBox="1"/>
            <p:nvPr/>
          </p:nvSpPr>
          <p:spPr>
            <a:xfrm>
              <a:off x="3279" y="1063"/>
              <a:ext cx="829" cy="513"/>
            </a:xfrm>
            <a:prstGeom prst="rect">
              <a:avLst/>
            </a:prstGeom>
            <a:noFill/>
            <a:ln w="9525">
              <a:noFill/>
            </a:ln>
          </p:spPr>
          <p:txBody>
            <a:bodyPr/>
            <a:p>
              <a:r>
                <a:rPr b="1">
                  <a:cs typeface="Times New Roman" panose="02020603050405020304" pitchFamily="18" charset="0"/>
                </a:rPr>
                <a:t>principal focus</a:t>
              </a:r>
              <a:endParaRPr b="1">
                <a:cs typeface="Times New Roman" panose="02020603050405020304" pitchFamily="18" charset="0"/>
              </a:endParaRPr>
            </a:p>
          </p:txBody>
        </p:sp>
        <p:sp>
          <p:nvSpPr>
            <p:cNvPr id="374801" name="Text Box 374800"/>
            <p:cNvSpPr txBox="1"/>
            <p:nvPr/>
          </p:nvSpPr>
          <p:spPr>
            <a:xfrm>
              <a:off x="660" y="1812"/>
              <a:ext cx="1087" cy="268"/>
            </a:xfrm>
            <a:prstGeom prst="rect">
              <a:avLst/>
            </a:prstGeom>
            <a:noFill/>
            <a:ln w="9525">
              <a:noFill/>
            </a:ln>
          </p:spPr>
          <p:txBody>
            <a:bodyPr/>
            <a:p>
              <a:r>
                <a:rPr b="1">
                  <a:cs typeface="Times New Roman" panose="02020603050405020304" pitchFamily="18" charset="0"/>
                </a:rPr>
                <a:t>principal axis</a:t>
              </a:r>
              <a:endParaRPr b="1">
                <a:cs typeface="Times New Roman" panose="02020603050405020304" pitchFamily="18" charset="0"/>
              </a:endParaRPr>
            </a:p>
          </p:txBody>
        </p:sp>
        <p:sp>
          <p:nvSpPr>
            <p:cNvPr id="374802" name="Straight Connector 374801"/>
            <p:cNvSpPr/>
            <p:nvPr/>
          </p:nvSpPr>
          <p:spPr>
            <a:xfrm>
              <a:off x="3731" y="1458"/>
              <a:ext cx="292" cy="504"/>
            </a:xfrm>
            <a:prstGeom prst="line">
              <a:avLst/>
            </a:prstGeom>
            <a:ln w="9525" cap="flat" cmpd="sng">
              <a:solidFill>
                <a:srgbClr val="000000"/>
              </a:solidFill>
              <a:prstDash val="solid"/>
              <a:headEnd type="none" w="med" len="med"/>
              <a:tailEnd type="triangle" w="med" len="med"/>
            </a:ln>
          </p:spPr>
        </p:sp>
      </p:grpSp>
      <p:grpSp>
        <p:nvGrpSpPr>
          <p:cNvPr id="374808" name="Group 374807"/>
          <p:cNvGrpSpPr/>
          <p:nvPr/>
        </p:nvGrpSpPr>
        <p:grpSpPr>
          <a:xfrm>
            <a:off x="4373563" y="2165350"/>
            <a:ext cx="3460750" cy="1909763"/>
            <a:chOff x="2755" y="1364"/>
            <a:chExt cx="2180" cy="1203"/>
          </a:xfrm>
        </p:grpSpPr>
        <p:sp>
          <p:nvSpPr>
            <p:cNvPr id="374791" name="Straight Connector 374790"/>
            <p:cNvSpPr/>
            <p:nvPr/>
          </p:nvSpPr>
          <p:spPr>
            <a:xfrm flipH="1" flipV="1">
              <a:off x="2890" y="1395"/>
              <a:ext cx="2045" cy="1172"/>
            </a:xfrm>
            <a:prstGeom prst="line">
              <a:avLst/>
            </a:prstGeom>
            <a:ln w="28575" cap="flat" cmpd="sng">
              <a:solidFill>
                <a:srgbClr val="FF0000"/>
              </a:solidFill>
              <a:prstDash val="solid"/>
              <a:headEnd type="none" w="med" len="med"/>
              <a:tailEnd type="none" w="med" len="med"/>
            </a:ln>
          </p:spPr>
        </p:sp>
        <p:sp>
          <p:nvSpPr>
            <p:cNvPr id="374793" name="Straight Connector 374792"/>
            <p:cNvSpPr/>
            <p:nvPr/>
          </p:nvSpPr>
          <p:spPr>
            <a:xfrm>
              <a:off x="4350" y="2238"/>
              <a:ext cx="258" cy="143"/>
            </a:xfrm>
            <a:prstGeom prst="line">
              <a:avLst/>
            </a:prstGeom>
            <a:ln w="57150" cap="flat" cmpd="sng">
              <a:solidFill>
                <a:srgbClr val="FF0000"/>
              </a:solidFill>
              <a:prstDash val="solid"/>
              <a:headEnd type="none" w="med" len="med"/>
              <a:tailEnd type="triangle" w="med" len="med"/>
            </a:ln>
          </p:spPr>
        </p:sp>
        <p:sp>
          <p:nvSpPr>
            <p:cNvPr id="374803" name="Straight Connector 374802"/>
            <p:cNvSpPr/>
            <p:nvPr/>
          </p:nvSpPr>
          <p:spPr>
            <a:xfrm>
              <a:off x="2755" y="1364"/>
              <a:ext cx="123" cy="22"/>
            </a:xfrm>
            <a:prstGeom prst="line">
              <a:avLst/>
            </a:prstGeom>
            <a:ln w="28575" cap="flat" cmpd="sng">
              <a:solidFill>
                <a:srgbClr val="FF0000"/>
              </a:solidFill>
              <a:prstDash val="solid"/>
              <a:headEnd type="none" w="med" len="med"/>
              <a:tailEnd type="none" w="med" len="med"/>
            </a:ln>
          </p:spPr>
        </p:sp>
      </p:grpSp>
      <p:grpSp>
        <p:nvGrpSpPr>
          <p:cNvPr id="374810" name="Group 374809"/>
          <p:cNvGrpSpPr/>
          <p:nvPr/>
        </p:nvGrpSpPr>
        <p:grpSpPr>
          <a:xfrm>
            <a:off x="4333875" y="2959100"/>
            <a:ext cx="3505200" cy="823913"/>
            <a:chOff x="2730" y="1864"/>
            <a:chExt cx="2208" cy="519"/>
          </a:xfrm>
        </p:grpSpPr>
        <p:sp>
          <p:nvSpPr>
            <p:cNvPr id="374795" name="Straight Connector 374794"/>
            <p:cNvSpPr/>
            <p:nvPr/>
          </p:nvSpPr>
          <p:spPr>
            <a:xfrm flipH="1">
              <a:off x="2883" y="1864"/>
              <a:ext cx="2055" cy="493"/>
            </a:xfrm>
            <a:prstGeom prst="line">
              <a:avLst/>
            </a:prstGeom>
            <a:ln w="28575" cap="flat" cmpd="sng">
              <a:solidFill>
                <a:srgbClr val="0000FF"/>
              </a:solidFill>
              <a:prstDash val="solid"/>
              <a:headEnd type="none" w="med" len="med"/>
              <a:tailEnd type="none" w="med" len="med"/>
            </a:ln>
          </p:spPr>
        </p:sp>
        <p:sp>
          <p:nvSpPr>
            <p:cNvPr id="374796" name="Straight Connector 374795"/>
            <p:cNvSpPr/>
            <p:nvPr/>
          </p:nvSpPr>
          <p:spPr>
            <a:xfrm flipV="1">
              <a:off x="4481" y="1890"/>
              <a:ext cx="349" cy="80"/>
            </a:xfrm>
            <a:prstGeom prst="line">
              <a:avLst/>
            </a:prstGeom>
            <a:ln w="57150" cap="flat" cmpd="sng">
              <a:solidFill>
                <a:srgbClr val="0000FF"/>
              </a:solidFill>
              <a:prstDash val="solid"/>
              <a:headEnd type="none" w="med" len="med"/>
              <a:tailEnd type="triangle" w="med" len="med"/>
            </a:ln>
          </p:spPr>
        </p:sp>
        <p:sp>
          <p:nvSpPr>
            <p:cNvPr id="374804" name="Straight Connector 374803"/>
            <p:cNvSpPr/>
            <p:nvPr/>
          </p:nvSpPr>
          <p:spPr>
            <a:xfrm flipV="1">
              <a:off x="2730" y="2361"/>
              <a:ext cx="160" cy="22"/>
            </a:xfrm>
            <a:prstGeom prst="line">
              <a:avLst/>
            </a:prstGeom>
            <a:ln w="28575" cap="flat" cmpd="sng">
              <a:solidFill>
                <a:srgbClr val="0000FF"/>
              </a:solidFill>
              <a:prstDash val="solid"/>
              <a:headEnd type="none" w="med" len="med"/>
              <a:tailEnd type="none" w="med" len="med"/>
            </a:ln>
          </p:spPr>
        </p:sp>
      </p:grpSp>
      <p:sp>
        <p:nvSpPr>
          <p:cNvPr id="374805" name="Rectangle 374804"/>
          <p:cNvSpPr/>
          <p:nvPr/>
        </p:nvSpPr>
        <p:spPr>
          <a:xfrm>
            <a:off x="561975" y="1029970"/>
            <a:ext cx="8093075" cy="645160"/>
          </a:xfrm>
          <a:prstGeom prst="rect">
            <a:avLst/>
          </a:prstGeom>
          <a:noFill/>
          <a:ln w="9525">
            <a:noFill/>
          </a:ln>
        </p:spPr>
        <p:txBody>
          <a:bodyPr anchor="ctr" anchorCtr="0">
            <a:spAutoFit/>
          </a:bodyPr>
          <a:p>
            <a:pPr eaLnBrk="0" hangingPunct="0"/>
            <a:r>
              <a:rPr b="1">
                <a:solidFill>
                  <a:srgbClr val="000000"/>
                </a:solidFill>
                <a:cs typeface="Times New Roman" panose="02020603050405020304" pitchFamily="18" charset="0"/>
              </a:rPr>
              <a:t>(a) Rays incident parallel to the principal axis pass through the principal focus after refraction.</a:t>
            </a:r>
            <a:endParaRPr b="1">
              <a:solidFill>
                <a:srgbClr val="000000"/>
              </a:solidFill>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4805">
                                            <p:txEl>
                                              <p:charRg st="0" end="10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48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480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480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480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48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a:sym typeface="+mn-ea"/>
              </a:rPr>
              <a:t>Standard rays – converging lens</a:t>
            </a:r>
            <a:endParaRPr lang="en-US"/>
          </a:p>
        </p:txBody>
      </p:sp>
      <p:sp>
        <p:nvSpPr>
          <p:cNvPr id="378883" name="Rectangle 378882"/>
          <p:cNvSpPr/>
          <p:nvPr/>
        </p:nvSpPr>
        <p:spPr>
          <a:xfrm>
            <a:off x="0" y="2366963"/>
            <a:ext cx="9144000" cy="0"/>
          </a:xfrm>
          <a:prstGeom prst="rect">
            <a:avLst/>
          </a:prstGeom>
          <a:noFill/>
          <a:ln w="9525">
            <a:noFill/>
          </a:ln>
        </p:spPr>
        <p:txBody>
          <a:bodyPr/>
          <a:p>
            <a:endParaRPr lang="en-US"/>
          </a:p>
        </p:txBody>
      </p:sp>
      <p:sp>
        <p:nvSpPr>
          <p:cNvPr id="378884" name="Rectangle 378883"/>
          <p:cNvSpPr/>
          <p:nvPr/>
        </p:nvSpPr>
        <p:spPr>
          <a:xfrm>
            <a:off x="388938" y="530702"/>
            <a:ext cx="7929562" cy="368300"/>
          </a:xfrm>
          <a:prstGeom prst="rect">
            <a:avLst/>
          </a:prstGeom>
          <a:noFill/>
          <a:ln w="9525">
            <a:noFill/>
          </a:ln>
        </p:spPr>
        <p:txBody>
          <a:bodyPr anchor="ctr" anchorCtr="0">
            <a:spAutoFit/>
          </a:bodyPr>
          <a:p>
            <a:r>
              <a:rPr b="1">
                <a:solidFill>
                  <a:srgbClr val="000000"/>
                </a:solidFill>
                <a:cs typeface="Times New Roman" panose="02020603050405020304" pitchFamily="18" charset="0"/>
              </a:rPr>
              <a:t>(b) Rays passing through the centre of the lens are not deviated</a:t>
            </a:r>
            <a:r>
              <a:rPr sz="1400" b="1">
                <a:solidFill>
                  <a:srgbClr val="000000"/>
                </a:solidFill>
                <a:cs typeface="Times New Roman" panose="02020603050405020304" pitchFamily="18" charset="0"/>
              </a:rPr>
              <a:t>.</a:t>
            </a:r>
            <a:endParaRPr sz="1400" b="1">
              <a:solidFill>
                <a:srgbClr val="000000"/>
              </a:solidFill>
              <a:cs typeface="Times New Roman" panose="02020603050405020304" pitchFamily="18" charset="0"/>
            </a:endParaRPr>
          </a:p>
        </p:txBody>
      </p:sp>
      <p:grpSp>
        <p:nvGrpSpPr>
          <p:cNvPr id="378899" name="Group 378898"/>
          <p:cNvGrpSpPr/>
          <p:nvPr/>
        </p:nvGrpSpPr>
        <p:grpSpPr>
          <a:xfrm>
            <a:off x="1143000" y="1096963"/>
            <a:ext cx="6532563" cy="2757487"/>
            <a:chOff x="720" y="691"/>
            <a:chExt cx="4115" cy="1737"/>
          </a:xfrm>
        </p:grpSpPr>
        <p:sp>
          <p:nvSpPr>
            <p:cNvPr id="378885" name="Oval 378884"/>
            <p:cNvSpPr/>
            <p:nvPr/>
          </p:nvSpPr>
          <p:spPr>
            <a:xfrm>
              <a:off x="2712" y="691"/>
              <a:ext cx="178" cy="1737"/>
            </a:xfrm>
            <a:prstGeom prst="ellipse">
              <a:avLst/>
            </a:prstGeom>
            <a:noFill/>
            <a:ln w="9525" cap="flat" cmpd="sng">
              <a:solidFill>
                <a:srgbClr val="000000"/>
              </a:solidFill>
              <a:prstDash val="solid"/>
              <a:headEnd type="none" w="med" len="med"/>
              <a:tailEnd type="none" w="med" len="med"/>
            </a:ln>
          </p:spPr>
          <p:txBody>
            <a:bodyPr/>
            <a:p>
              <a:endParaRPr lang="en-US"/>
            </a:p>
          </p:txBody>
        </p:sp>
        <p:sp>
          <p:nvSpPr>
            <p:cNvPr id="378886" name="Straight Connector 378885"/>
            <p:cNvSpPr/>
            <p:nvPr/>
          </p:nvSpPr>
          <p:spPr>
            <a:xfrm>
              <a:off x="720" y="1557"/>
              <a:ext cx="4115" cy="13"/>
            </a:xfrm>
            <a:prstGeom prst="line">
              <a:avLst/>
            </a:prstGeom>
            <a:ln w="19050" cap="flat" cmpd="sng">
              <a:solidFill>
                <a:srgbClr val="000000"/>
              </a:solidFill>
              <a:prstDash val="sysDot"/>
              <a:headEnd type="none" w="med" len="med"/>
              <a:tailEnd type="none" w="med" len="med"/>
            </a:ln>
          </p:spPr>
        </p:sp>
        <p:sp>
          <p:nvSpPr>
            <p:cNvPr id="378891" name="Oval 378890"/>
            <p:cNvSpPr/>
            <p:nvPr/>
          </p:nvSpPr>
          <p:spPr>
            <a:xfrm>
              <a:off x="2754" y="1513"/>
              <a:ext cx="96" cy="95"/>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378892" name="Text Box 378891"/>
            <p:cNvSpPr txBox="1"/>
            <p:nvPr/>
          </p:nvSpPr>
          <p:spPr>
            <a:xfrm>
              <a:off x="3126" y="718"/>
              <a:ext cx="818" cy="621"/>
            </a:xfrm>
            <a:prstGeom prst="rect">
              <a:avLst/>
            </a:prstGeom>
            <a:noFill/>
            <a:ln w="9525">
              <a:noFill/>
            </a:ln>
          </p:spPr>
          <p:txBody>
            <a:bodyPr/>
            <a:p>
              <a:r>
                <a:rPr b="1">
                  <a:cs typeface="Times New Roman" panose="02020603050405020304" pitchFamily="18" charset="0"/>
                </a:rPr>
                <a:t>centre</a:t>
              </a:r>
              <a:endParaRPr b="1">
                <a:cs typeface="Times New Roman" panose="02020603050405020304" pitchFamily="18" charset="0"/>
              </a:endParaRPr>
            </a:p>
            <a:p>
              <a:pPr eaLnBrk="0" hangingPunct="0"/>
              <a:r>
                <a:rPr b="1">
                  <a:cs typeface="Times New Roman" panose="02020603050405020304" pitchFamily="18" charset="0"/>
                </a:rPr>
                <a:t>of the lens</a:t>
              </a:r>
              <a:endParaRPr b="1">
                <a:cs typeface="Times New Roman" panose="02020603050405020304" pitchFamily="18" charset="0"/>
              </a:endParaRPr>
            </a:p>
          </p:txBody>
        </p:sp>
        <p:sp>
          <p:nvSpPr>
            <p:cNvPr id="378893" name="Text Box 378892"/>
            <p:cNvSpPr txBox="1"/>
            <p:nvPr/>
          </p:nvSpPr>
          <p:spPr>
            <a:xfrm>
              <a:off x="2666" y="1252"/>
              <a:ext cx="322" cy="309"/>
            </a:xfrm>
            <a:prstGeom prst="rect">
              <a:avLst/>
            </a:prstGeom>
            <a:noFill/>
            <a:ln w="9525">
              <a:noFill/>
            </a:ln>
          </p:spPr>
          <p:txBody>
            <a:bodyPr/>
            <a:p>
              <a:r>
                <a:rPr b="1">
                  <a:cs typeface="Times New Roman" panose="02020603050405020304" pitchFamily="18" charset="0"/>
                </a:rPr>
                <a:t>O</a:t>
              </a:r>
              <a:endParaRPr b="1">
                <a:cs typeface="Times New Roman" panose="02020603050405020304" pitchFamily="18" charset="0"/>
              </a:endParaRPr>
            </a:p>
          </p:txBody>
        </p:sp>
        <p:sp>
          <p:nvSpPr>
            <p:cNvPr id="378894" name="Straight Connector 378893"/>
            <p:cNvSpPr/>
            <p:nvPr/>
          </p:nvSpPr>
          <p:spPr>
            <a:xfrm flipH="1">
              <a:off x="2952" y="1087"/>
              <a:ext cx="235" cy="319"/>
            </a:xfrm>
            <a:prstGeom prst="line">
              <a:avLst/>
            </a:prstGeom>
            <a:ln w="9525" cap="flat" cmpd="sng">
              <a:solidFill>
                <a:srgbClr val="000000"/>
              </a:solidFill>
              <a:prstDash val="solid"/>
              <a:headEnd type="none" w="med" len="med"/>
              <a:tailEnd type="triangle" w="med" len="med"/>
            </a:ln>
          </p:spPr>
        </p:sp>
      </p:grpSp>
      <p:grpSp>
        <p:nvGrpSpPr>
          <p:cNvPr id="378901" name="Group 378900"/>
          <p:cNvGrpSpPr/>
          <p:nvPr/>
        </p:nvGrpSpPr>
        <p:grpSpPr>
          <a:xfrm>
            <a:off x="1485900" y="1778000"/>
            <a:ext cx="5780088" cy="1433513"/>
            <a:chOff x="936" y="1120"/>
            <a:chExt cx="3641" cy="903"/>
          </a:xfrm>
        </p:grpSpPr>
        <p:sp>
          <p:nvSpPr>
            <p:cNvPr id="378889" name="Straight Connector 378888"/>
            <p:cNvSpPr/>
            <p:nvPr/>
          </p:nvSpPr>
          <p:spPr>
            <a:xfrm flipV="1">
              <a:off x="936" y="1120"/>
              <a:ext cx="3641" cy="903"/>
            </a:xfrm>
            <a:prstGeom prst="line">
              <a:avLst/>
            </a:prstGeom>
            <a:ln w="28575" cap="flat" cmpd="sng">
              <a:solidFill>
                <a:srgbClr val="0000FF"/>
              </a:solidFill>
              <a:prstDash val="solid"/>
              <a:headEnd type="none" w="med" len="med"/>
              <a:tailEnd type="none" w="med" len="med"/>
            </a:ln>
          </p:spPr>
        </p:sp>
        <p:sp>
          <p:nvSpPr>
            <p:cNvPr id="378890" name="Straight Connector 378889"/>
            <p:cNvSpPr/>
            <p:nvPr/>
          </p:nvSpPr>
          <p:spPr>
            <a:xfrm flipV="1">
              <a:off x="3531" y="1269"/>
              <a:ext cx="482" cy="112"/>
            </a:xfrm>
            <a:prstGeom prst="line">
              <a:avLst/>
            </a:prstGeom>
            <a:ln w="57150" cap="flat" cmpd="sng">
              <a:solidFill>
                <a:srgbClr val="0000FF"/>
              </a:solidFill>
              <a:prstDash val="solid"/>
              <a:headEnd type="triangle" w="med" len="med"/>
              <a:tailEnd type="none" w="med" len="med"/>
            </a:ln>
          </p:spPr>
        </p:sp>
        <p:sp>
          <p:nvSpPr>
            <p:cNvPr id="378896" name="Straight Connector 378895"/>
            <p:cNvSpPr/>
            <p:nvPr/>
          </p:nvSpPr>
          <p:spPr>
            <a:xfrm flipV="1">
              <a:off x="1450" y="1780"/>
              <a:ext cx="482" cy="112"/>
            </a:xfrm>
            <a:prstGeom prst="line">
              <a:avLst/>
            </a:prstGeom>
            <a:ln w="57150" cap="flat" cmpd="sng">
              <a:solidFill>
                <a:srgbClr val="0000FF"/>
              </a:solidFill>
              <a:prstDash val="solid"/>
              <a:headEnd type="triangle" w="med" len="med"/>
              <a:tailEnd type="none" w="med" len="med"/>
            </a:ln>
          </p:spPr>
        </p:sp>
      </p:grpSp>
      <p:grpSp>
        <p:nvGrpSpPr>
          <p:cNvPr id="378900" name="Group 378899"/>
          <p:cNvGrpSpPr/>
          <p:nvPr/>
        </p:nvGrpSpPr>
        <p:grpSpPr>
          <a:xfrm>
            <a:off x="1123950" y="1449388"/>
            <a:ext cx="6459538" cy="1997075"/>
            <a:chOff x="708" y="913"/>
            <a:chExt cx="4069" cy="1258"/>
          </a:xfrm>
        </p:grpSpPr>
        <p:sp>
          <p:nvSpPr>
            <p:cNvPr id="378887" name="Straight Connector 378886"/>
            <p:cNvSpPr/>
            <p:nvPr/>
          </p:nvSpPr>
          <p:spPr>
            <a:xfrm>
              <a:off x="708" y="913"/>
              <a:ext cx="4069" cy="1258"/>
            </a:xfrm>
            <a:prstGeom prst="line">
              <a:avLst/>
            </a:prstGeom>
            <a:ln w="28575" cap="flat" cmpd="sng">
              <a:solidFill>
                <a:srgbClr val="FF0000"/>
              </a:solidFill>
              <a:prstDash val="solid"/>
              <a:headEnd type="none" w="med" len="med"/>
              <a:tailEnd type="none" w="med" len="med"/>
            </a:ln>
          </p:spPr>
        </p:sp>
        <p:sp>
          <p:nvSpPr>
            <p:cNvPr id="378888" name="Straight Connector 378887"/>
            <p:cNvSpPr/>
            <p:nvPr/>
          </p:nvSpPr>
          <p:spPr>
            <a:xfrm>
              <a:off x="1570" y="1185"/>
              <a:ext cx="415" cy="118"/>
            </a:xfrm>
            <a:prstGeom prst="line">
              <a:avLst/>
            </a:prstGeom>
            <a:ln w="57150" cap="flat" cmpd="sng">
              <a:solidFill>
                <a:srgbClr val="FF0000"/>
              </a:solidFill>
              <a:prstDash val="solid"/>
              <a:headEnd type="none" w="med" len="med"/>
              <a:tailEnd type="triangle" w="med" len="med"/>
            </a:ln>
          </p:spPr>
        </p:sp>
        <p:sp>
          <p:nvSpPr>
            <p:cNvPr id="378897" name="Straight Connector 378896"/>
            <p:cNvSpPr/>
            <p:nvPr/>
          </p:nvSpPr>
          <p:spPr>
            <a:xfrm>
              <a:off x="3609" y="1809"/>
              <a:ext cx="415" cy="118"/>
            </a:xfrm>
            <a:prstGeom prst="line">
              <a:avLst/>
            </a:prstGeom>
            <a:ln w="57150" cap="flat" cmpd="sng">
              <a:solidFill>
                <a:srgbClr val="FF0000"/>
              </a:solidFill>
              <a:prstDash val="solid"/>
              <a:headEnd type="none" w="med" len="med"/>
              <a:tailEnd type="triangl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8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89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89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a:sym typeface="+mn-ea"/>
              </a:rPr>
              <a:t>Standard rays – converging lens</a:t>
            </a:r>
            <a:endParaRPr lang="en-US"/>
          </a:p>
        </p:txBody>
      </p:sp>
      <p:sp>
        <p:nvSpPr>
          <p:cNvPr id="382979" name="Rectangle 382978"/>
          <p:cNvSpPr/>
          <p:nvPr/>
        </p:nvSpPr>
        <p:spPr>
          <a:xfrm>
            <a:off x="0" y="2366963"/>
            <a:ext cx="9144000" cy="0"/>
          </a:xfrm>
          <a:prstGeom prst="rect">
            <a:avLst/>
          </a:prstGeom>
          <a:noFill/>
          <a:ln w="9525">
            <a:noFill/>
          </a:ln>
        </p:spPr>
        <p:txBody>
          <a:bodyPr/>
          <a:p>
            <a:endParaRPr lang="en-US"/>
          </a:p>
        </p:txBody>
      </p:sp>
      <p:sp>
        <p:nvSpPr>
          <p:cNvPr id="382980" name="Rectangle 382979"/>
          <p:cNvSpPr/>
          <p:nvPr/>
        </p:nvSpPr>
        <p:spPr>
          <a:xfrm>
            <a:off x="456883" y="530860"/>
            <a:ext cx="7954962" cy="645160"/>
          </a:xfrm>
          <a:prstGeom prst="rect">
            <a:avLst/>
          </a:prstGeom>
          <a:noFill/>
          <a:ln w="9525">
            <a:noFill/>
          </a:ln>
        </p:spPr>
        <p:txBody>
          <a:bodyPr anchor="ctr" anchorCtr="0">
            <a:spAutoFit/>
          </a:bodyPr>
          <a:p>
            <a:r>
              <a:rPr b="1"/>
              <a:t>(c) Rays passing through the principal focus before refraction are refracted parallel to the principal axis.</a:t>
            </a:r>
            <a:endParaRPr b="1"/>
          </a:p>
        </p:txBody>
      </p:sp>
      <p:grpSp>
        <p:nvGrpSpPr>
          <p:cNvPr id="383000" name="Group 382999"/>
          <p:cNvGrpSpPr/>
          <p:nvPr/>
        </p:nvGrpSpPr>
        <p:grpSpPr>
          <a:xfrm>
            <a:off x="1300163" y="1604963"/>
            <a:ext cx="3165475" cy="2090737"/>
            <a:chOff x="819" y="1011"/>
            <a:chExt cx="1994" cy="1317"/>
          </a:xfrm>
        </p:grpSpPr>
        <p:sp>
          <p:nvSpPr>
            <p:cNvPr id="382983" name="Straight Connector 382982"/>
            <p:cNvSpPr/>
            <p:nvPr/>
          </p:nvSpPr>
          <p:spPr>
            <a:xfrm flipV="1">
              <a:off x="819" y="1011"/>
              <a:ext cx="1994" cy="1317"/>
            </a:xfrm>
            <a:prstGeom prst="line">
              <a:avLst/>
            </a:prstGeom>
            <a:ln w="28575" cap="flat" cmpd="sng">
              <a:solidFill>
                <a:srgbClr val="FF0000"/>
              </a:solidFill>
              <a:prstDash val="solid"/>
              <a:headEnd type="none" w="med" len="med"/>
              <a:tailEnd type="none" w="med" len="med"/>
            </a:ln>
          </p:spPr>
        </p:sp>
        <p:sp>
          <p:nvSpPr>
            <p:cNvPr id="382985" name="Straight Connector 382984"/>
            <p:cNvSpPr/>
            <p:nvPr/>
          </p:nvSpPr>
          <p:spPr>
            <a:xfrm flipV="1">
              <a:off x="2062" y="1250"/>
              <a:ext cx="373" cy="260"/>
            </a:xfrm>
            <a:prstGeom prst="line">
              <a:avLst/>
            </a:prstGeom>
            <a:ln w="57150" cap="flat" cmpd="sng">
              <a:solidFill>
                <a:srgbClr val="FF0000"/>
              </a:solidFill>
              <a:prstDash val="solid"/>
              <a:headEnd type="none" w="med" len="med"/>
              <a:tailEnd type="triangle" w="med" len="med"/>
            </a:ln>
          </p:spPr>
        </p:sp>
      </p:grpSp>
      <p:grpSp>
        <p:nvGrpSpPr>
          <p:cNvPr id="383002" name="Group 383001"/>
          <p:cNvGrpSpPr/>
          <p:nvPr/>
        </p:nvGrpSpPr>
        <p:grpSpPr>
          <a:xfrm>
            <a:off x="4699000" y="2405063"/>
            <a:ext cx="3403600" cy="788987"/>
            <a:chOff x="2960" y="1515"/>
            <a:chExt cx="2144" cy="497"/>
          </a:xfrm>
        </p:grpSpPr>
        <p:sp>
          <p:nvSpPr>
            <p:cNvPr id="382988" name="Straight Connector 382987"/>
            <p:cNvSpPr/>
            <p:nvPr/>
          </p:nvSpPr>
          <p:spPr>
            <a:xfrm flipH="1">
              <a:off x="2960" y="1515"/>
              <a:ext cx="2144" cy="497"/>
            </a:xfrm>
            <a:prstGeom prst="line">
              <a:avLst/>
            </a:prstGeom>
            <a:ln w="28575" cap="flat" cmpd="sng">
              <a:solidFill>
                <a:srgbClr val="0000FF"/>
              </a:solidFill>
              <a:prstDash val="solid"/>
              <a:headEnd type="none" w="med" len="med"/>
              <a:tailEnd type="none" w="med" len="med"/>
            </a:ln>
          </p:spPr>
        </p:sp>
        <p:sp>
          <p:nvSpPr>
            <p:cNvPr id="382989" name="Straight Connector 382988"/>
            <p:cNvSpPr/>
            <p:nvPr/>
          </p:nvSpPr>
          <p:spPr>
            <a:xfrm flipV="1">
              <a:off x="3456" y="1811"/>
              <a:ext cx="382" cy="94"/>
            </a:xfrm>
            <a:prstGeom prst="line">
              <a:avLst/>
            </a:prstGeom>
            <a:ln w="57150" cap="flat" cmpd="sng">
              <a:solidFill>
                <a:srgbClr val="0000FF"/>
              </a:solidFill>
              <a:prstDash val="solid"/>
              <a:headEnd type="triangle" w="med" len="med"/>
              <a:tailEnd type="none" w="med" len="med"/>
            </a:ln>
          </p:spPr>
        </p:sp>
      </p:grpSp>
      <p:grpSp>
        <p:nvGrpSpPr>
          <p:cNvPr id="383001" name="Group 383000"/>
          <p:cNvGrpSpPr/>
          <p:nvPr/>
        </p:nvGrpSpPr>
        <p:grpSpPr>
          <a:xfrm>
            <a:off x="4486275" y="1549400"/>
            <a:ext cx="3654425" cy="55563"/>
            <a:chOff x="2826" y="976"/>
            <a:chExt cx="2302" cy="35"/>
          </a:xfrm>
        </p:grpSpPr>
        <p:sp>
          <p:nvSpPr>
            <p:cNvPr id="382984" name="Straight Connector 382983"/>
            <p:cNvSpPr/>
            <p:nvPr/>
          </p:nvSpPr>
          <p:spPr>
            <a:xfrm flipH="1" flipV="1">
              <a:off x="2933" y="976"/>
              <a:ext cx="2195" cy="5"/>
            </a:xfrm>
            <a:prstGeom prst="line">
              <a:avLst/>
            </a:prstGeom>
            <a:ln w="28575" cap="flat" cmpd="sng">
              <a:solidFill>
                <a:srgbClr val="FF0000"/>
              </a:solidFill>
              <a:prstDash val="solid"/>
              <a:headEnd type="none" w="med" len="med"/>
              <a:tailEnd type="none" w="med" len="med"/>
            </a:ln>
          </p:spPr>
        </p:sp>
        <p:sp>
          <p:nvSpPr>
            <p:cNvPr id="382986" name="Straight Connector 382985"/>
            <p:cNvSpPr/>
            <p:nvPr/>
          </p:nvSpPr>
          <p:spPr>
            <a:xfrm>
              <a:off x="4176" y="976"/>
              <a:ext cx="403" cy="11"/>
            </a:xfrm>
            <a:prstGeom prst="line">
              <a:avLst/>
            </a:prstGeom>
            <a:ln w="57150" cap="flat" cmpd="sng">
              <a:solidFill>
                <a:srgbClr val="FF0000"/>
              </a:solidFill>
              <a:prstDash val="solid"/>
              <a:headEnd type="none" w="med" len="med"/>
              <a:tailEnd type="triangle" w="med" len="med"/>
            </a:ln>
          </p:spPr>
        </p:sp>
        <p:sp>
          <p:nvSpPr>
            <p:cNvPr id="382994" name="Straight Connector 382993"/>
            <p:cNvSpPr/>
            <p:nvPr/>
          </p:nvSpPr>
          <p:spPr>
            <a:xfrm flipV="1">
              <a:off x="2826" y="981"/>
              <a:ext cx="115" cy="30"/>
            </a:xfrm>
            <a:prstGeom prst="line">
              <a:avLst/>
            </a:prstGeom>
            <a:ln w="28575" cap="flat" cmpd="sng">
              <a:solidFill>
                <a:srgbClr val="FF0000"/>
              </a:solidFill>
              <a:prstDash val="solid"/>
              <a:headEnd type="none" w="med" len="med"/>
              <a:tailEnd type="none" w="med" len="med"/>
            </a:ln>
          </p:spPr>
        </p:sp>
      </p:grpSp>
      <p:grpSp>
        <p:nvGrpSpPr>
          <p:cNvPr id="383003" name="Group 383002"/>
          <p:cNvGrpSpPr/>
          <p:nvPr/>
        </p:nvGrpSpPr>
        <p:grpSpPr>
          <a:xfrm>
            <a:off x="981075" y="3198813"/>
            <a:ext cx="3730625" cy="44450"/>
            <a:chOff x="618" y="2015"/>
            <a:chExt cx="2350" cy="28"/>
          </a:xfrm>
        </p:grpSpPr>
        <p:sp>
          <p:nvSpPr>
            <p:cNvPr id="382987" name="Straight Connector 382986"/>
            <p:cNvSpPr/>
            <p:nvPr/>
          </p:nvSpPr>
          <p:spPr>
            <a:xfrm>
              <a:off x="618" y="2035"/>
              <a:ext cx="2158" cy="0"/>
            </a:xfrm>
            <a:prstGeom prst="line">
              <a:avLst/>
            </a:prstGeom>
            <a:ln w="28575" cap="flat" cmpd="sng">
              <a:solidFill>
                <a:srgbClr val="0000FF"/>
              </a:solidFill>
              <a:prstDash val="solid"/>
              <a:headEnd type="none" w="med" len="med"/>
              <a:tailEnd type="none" w="med" len="med"/>
            </a:ln>
          </p:spPr>
        </p:sp>
        <p:sp>
          <p:nvSpPr>
            <p:cNvPr id="382990" name="Straight Connector 382989"/>
            <p:cNvSpPr/>
            <p:nvPr/>
          </p:nvSpPr>
          <p:spPr>
            <a:xfrm>
              <a:off x="1624" y="2043"/>
              <a:ext cx="427" cy="0"/>
            </a:xfrm>
            <a:prstGeom prst="line">
              <a:avLst/>
            </a:prstGeom>
            <a:ln w="57150" cap="flat" cmpd="sng">
              <a:solidFill>
                <a:srgbClr val="0000FF"/>
              </a:solidFill>
              <a:prstDash val="solid"/>
              <a:headEnd type="triangle" w="med" len="med"/>
              <a:tailEnd type="none" w="med" len="med"/>
            </a:ln>
          </p:spPr>
        </p:sp>
        <p:sp>
          <p:nvSpPr>
            <p:cNvPr id="382995" name="Straight Connector 382994"/>
            <p:cNvSpPr/>
            <p:nvPr/>
          </p:nvSpPr>
          <p:spPr>
            <a:xfrm flipV="1">
              <a:off x="2800" y="2015"/>
              <a:ext cx="168" cy="23"/>
            </a:xfrm>
            <a:prstGeom prst="line">
              <a:avLst/>
            </a:prstGeom>
            <a:ln w="28575" cap="flat" cmpd="sng">
              <a:solidFill>
                <a:srgbClr val="0000FF"/>
              </a:solidFill>
              <a:prstDash val="solid"/>
              <a:headEnd type="none" w="med" len="med"/>
              <a:tailEnd type="none" w="med" len="med"/>
            </a:ln>
          </p:spPr>
        </p:sp>
      </p:grpSp>
      <p:grpSp>
        <p:nvGrpSpPr>
          <p:cNvPr id="382999" name="Group 382998"/>
          <p:cNvGrpSpPr/>
          <p:nvPr/>
        </p:nvGrpSpPr>
        <p:grpSpPr>
          <a:xfrm>
            <a:off x="812800" y="1238250"/>
            <a:ext cx="7300913" cy="2952750"/>
            <a:chOff x="512" y="780"/>
            <a:chExt cx="4599" cy="1860"/>
          </a:xfrm>
        </p:grpSpPr>
        <p:sp>
          <p:nvSpPr>
            <p:cNvPr id="382981" name="Oval 382980"/>
            <p:cNvSpPr/>
            <p:nvPr/>
          </p:nvSpPr>
          <p:spPr>
            <a:xfrm>
              <a:off x="2793" y="780"/>
              <a:ext cx="194" cy="1860"/>
            </a:xfrm>
            <a:prstGeom prst="ellipse">
              <a:avLst/>
            </a:prstGeom>
            <a:noFill/>
            <a:ln w="9525" cap="flat" cmpd="sng">
              <a:solidFill>
                <a:srgbClr val="000000"/>
              </a:solidFill>
              <a:prstDash val="solid"/>
              <a:headEnd type="none" w="med" len="med"/>
              <a:tailEnd type="none" w="med" len="med"/>
            </a:ln>
          </p:spPr>
          <p:txBody>
            <a:bodyPr/>
            <a:p>
              <a:endParaRPr lang="en-US"/>
            </a:p>
          </p:txBody>
        </p:sp>
        <p:sp>
          <p:nvSpPr>
            <p:cNvPr id="382982" name="Straight Connector 382981"/>
            <p:cNvSpPr/>
            <p:nvPr/>
          </p:nvSpPr>
          <p:spPr>
            <a:xfrm>
              <a:off x="617" y="1707"/>
              <a:ext cx="4494" cy="14"/>
            </a:xfrm>
            <a:prstGeom prst="line">
              <a:avLst/>
            </a:prstGeom>
            <a:ln w="19050" cap="flat" cmpd="sng">
              <a:solidFill>
                <a:srgbClr val="000000"/>
              </a:solidFill>
              <a:prstDash val="sysDot"/>
              <a:headEnd type="none" w="med" len="med"/>
              <a:tailEnd type="none" w="med" len="med"/>
            </a:ln>
          </p:spPr>
        </p:sp>
        <p:sp>
          <p:nvSpPr>
            <p:cNvPr id="382991" name="Oval 382990"/>
            <p:cNvSpPr/>
            <p:nvPr/>
          </p:nvSpPr>
          <p:spPr>
            <a:xfrm>
              <a:off x="4150" y="1678"/>
              <a:ext cx="105" cy="103"/>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382992" name="Text Box 382991"/>
            <p:cNvSpPr txBox="1"/>
            <p:nvPr/>
          </p:nvSpPr>
          <p:spPr>
            <a:xfrm>
              <a:off x="4093" y="1405"/>
              <a:ext cx="321" cy="306"/>
            </a:xfrm>
            <a:prstGeom prst="rect">
              <a:avLst/>
            </a:prstGeom>
            <a:noFill/>
            <a:ln w="9525">
              <a:noFill/>
            </a:ln>
          </p:spPr>
          <p:txBody>
            <a:bodyPr/>
            <a:p>
              <a:r>
                <a:rPr b="1"/>
                <a:t>F</a:t>
              </a:r>
              <a:endParaRPr b="1"/>
            </a:p>
          </p:txBody>
        </p:sp>
        <p:sp>
          <p:nvSpPr>
            <p:cNvPr id="382993" name="Text Box 382992"/>
            <p:cNvSpPr txBox="1"/>
            <p:nvPr/>
          </p:nvSpPr>
          <p:spPr>
            <a:xfrm>
              <a:off x="512" y="1462"/>
              <a:ext cx="1135" cy="270"/>
            </a:xfrm>
            <a:prstGeom prst="rect">
              <a:avLst/>
            </a:prstGeom>
            <a:noFill/>
            <a:ln w="9525">
              <a:noFill/>
            </a:ln>
          </p:spPr>
          <p:txBody>
            <a:bodyPr/>
            <a:p>
              <a:r>
                <a:rPr b="1"/>
                <a:t>principal axis</a:t>
              </a:r>
              <a:endParaRPr b="1"/>
            </a:p>
          </p:txBody>
        </p:sp>
        <p:sp>
          <p:nvSpPr>
            <p:cNvPr id="382996" name="Oval 382995"/>
            <p:cNvSpPr/>
            <p:nvPr/>
          </p:nvSpPr>
          <p:spPr>
            <a:xfrm>
              <a:off x="1688" y="1668"/>
              <a:ext cx="104" cy="102"/>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382997" name="Text Box 382996"/>
            <p:cNvSpPr txBox="1"/>
            <p:nvPr/>
          </p:nvSpPr>
          <p:spPr>
            <a:xfrm>
              <a:off x="1645" y="1434"/>
              <a:ext cx="321" cy="306"/>
            </a:xfrm>
            <a:prstGeom prst="rect">
              <a:avLst/>
            </a:prstGeom>
            <a:noFill/>
            <a:ln w="9525">
              <a:noFill/>
            </a:ln>
          </p:spPr>
          <p:txBody>
            <a:bodyPr/>
            <a:p>
              <a:r>
                <a:rPr b="1"/>
                <a:t>F</a:t>
              </a:r>
              <a:endParaRP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29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30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30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300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30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pPr algn="ctr"/>
            <a:r>
              <a:rPr lang="en-US" b="1" dirty="0" smtClean="0">
                <a:solidFill>
                  <a:schemeClr val="bg1"/>
                </a:solidFill>
              </a:rPr>
              <a:t>What do you notice?</a:t>
            </a:r>
            <a:endParaRPr lang="en-US" b="1" dirty="0" smtClean="0">
              <a:solidFill>
                <a:schemeClr val="bg1"/>
              </a:solidFill>
            </a:endParaRPr>
          </a:p>
        </p:txBody>
      </p:sp>
      <p:pic>
        <p:nvPicPr>
          <p:cNvPr id="5" name="Content Placeholder 4"/>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379730" y="1107440"/>
            <a:ext cx="8185785" cy="3688715"/>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Waves </a:t>
            </a:r>
            <a:endParaRPr lang="en-US" altLang="zh-CN" kern="1200" baseline="0" dirty="0">
              <a:latin typeface="+mj-lt"/>
              <a:ea typeface="+mj-ea"/>
              <a:cs typeface="+mj-cs"/>
            </a:endParaRPr>
          </a:p>
        </p:txBody>
      </p:sp>
      <p:sp>
        <p:nvSpPr>
          <p:cNvPr id="149507" name="Rectangle 3"/>
          <p:cNvSpPr>
            <a:spLocks noGrp="1"/>
          </p:cNvSpPr>
          <p:nvPr>
            <p:ph type="body" sz="half"/>
          </p:nvPr>
        </p:nvSpPr>
        <p:spPr>
          <a:xfrm>
            <a:off x="193675" y="699770"/>
            <a:ext cx="8779510" cy="1470660"/>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0" lvl="0" indent="0" algn="l">
              <a:buNone/>
            </a:pPr>
            <a:r>
              <a:rPr lang="en-US" altLang="zh-CN" sz="2400" b="1" dirty="0">
                <a:solidFill>
                  <a:srgbClr val="FF0000"/>
                </a:solidFill>
              </a:rPr>
              <a:t>A wave is a means of transferring energy and information from one point to another without there being any transfer of matter between the two points.  </a:t>
            </a:r>
            <a:r>
              <a:rPr lang="en-US" altLang="en-US" sz="2400" b="1" dirty="0">
                <a:latin typeface="Arial" panose="020B0604020202020204" pitchFamily="34" charset="0"/>
                <a:sym typeface="+mn-ea"/>
              </a:rPr>
              <a:t>It </a:t>
            </a:r>
            <a:r>
              <a:rPr lang="en-US" altLang="zh-CN" sz="2400" b="1" dirty="0">
                <a:latin typeface="Arial" panose="020B0604020202020204" pitchFamily="34" charset="0"/>
                <a:sym typeface="+mn-ea"/>
              </a:rPr>
              <a:t>is a disturbance that travels through a medium from one location to another. </a:t>
            </a:r>
            <a:endParaRPr lang="en-US" altLang="zh-CN" sz="2400" b="1" dirty="0">
              <a:latin typeface="Arial" panose="020B0604020202020204" pitchFamily="34" charset="0"/>
            </a:endParaRPr>
          </a:p>
          <a:p>
            <a:pPr marL="0" lvl="0" indent="0" algn="l">
              <a:buNone/>
            </a:pPr>
            <a:endParaRPr lang="en-US" altLang="zh-CN" sz="2400" b="1" dirty="0">
              <a:solidFill>
                <a:srgbClr val="FF0000"/>
              </a:solidFill>
            </a:endParaRPr>
          </a:p>
        </p:txBody>
      </p:sp>
      <p:pic>
        <p:nvPicPr>
          <p:cNvPr id="14338" name="Picture 6" descr="15_01"/>
          <p:cNvPicPr>
            <a:picLocks noChangeAspect="1"/>
          </p:cNvPicPr>
          <p:nvPr>
            <p:ph idx="1"/>
          </p:nvPr>
        </p:nvPicPr>
        <p:blipFill>
          <a:blip r:embed="rId1"/>
          <a:stretch>
            <a:fillRect/>
          </a:stretch>
        </p:blipFill>
        <p:spPr>
          <a:xfrm>
            <a:off x="193675" y="2539365"/>
            <a:ext cx="6212205" cy="3721735"/>
          </a:xfrm>
          <a:prstGeom prst="rect">
            <a:avLst/>
          </a:prstGeom>
          <a:noFill/>
          <a:ln w="9525">
            <a:noFill/>
          </a:ln>
        </p:spPr>
      </p:pic>
      <p:sp>
        <p:nvSpPr>
          <p:cNvPr id="4" name="Text Box 3"/>
          <p:cNvSpPr txBox="1"/>
          <p:nvPr/>
        </p:nvSpPr>
        <p:spPr>
          <a:xfrm>
            <a:off x="6492875" y="3714750"/>
            <a:ext cx="2654300" cy="1198880"/>
          </a:xfrm>
          <a:prstGeom prst="rect">
            <a:avLst/>
          </a:prstGeom>
          <a:noFill/>
        </p:spPr>
        <p:txBody>
          <a:bodyPr wrap="square" rtlCol="0" anchor="t">
            <a:spAutoFit/>
          </a:bodyPr>
          <a:p>
            <a:pPr eaLnBrk="1" hangingPunct="1"/>
            <a:r>
              <a:rPr lang="en-US" altLang="en-US" b="1" dirty="0">
                <a:cs typeface="Calibri" panose="020F0502020204030204" charset="0"/>
                <a:sym typeface="+mn-ea"/>
              </a:rPr>
              <a:t>Water seems to move toward the shore, but no water accumulates on the beach.</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507">
                                            <p:txEl>
                                              <p:charRg st="0" end="15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2800"/>
              <a:t>Describe points A,B,C,D in relation to each other.</a:t>
            </a:r>
            <a:endParaRPr lang="en-US" altLang="en-US" sz="2800"/>
          </a:p>
        </p:txBody>
      </p:sp>
      <p:pic>
        <p:nvPicPr>
          <p:cNvPr id="4" name="Picture 3"/>
          <p:cNvPicPr>
            <a:picLocks noChangeAspect="1"/>
          </p:cNvPicPr>
          <p:nvPr/>
        </p:nvPicPr>
        <p:blipFill>
          <a:blip r:embed="rId1"/>
          <a:stretch>
            <a:fillRect/>
          </a:stretch>
        </p:blipFill>
        <p:spPr>
          <a:xfrm>
            <a:off x="245110" y="1791970"/>
            <a:ext cx="8653145" cy="2084705"/>
          </a:xfrm>
          <a:prstGeom prst="rect">
            <a:avLst/>
          </a:prstGeom>
        </p:spPr>
      </p:pic>
      <p:sp>
        <p:nvSpPr>
          <p:cNvPr id="5" name="Text Box 4"/>
          <p:cNvSpPr txBox="1"/>
          <p:nvPr/>
        </p:nvSpPr>
        <p:spPr>
          <a:xfrm>
            <a:off x="113665" y="2707005"/>
            <a:ext cx="544195" cy="583565"/>
          </a:xfrm>
          <a:prstGeom prst="rect">
            <a:avLst/>
          </a:prstGeom>
          <a:noFill/>
        </p:spPr>
        <p:txBody>
          <a:bodyPr wrap="square" rtlCol="0">
            <a:spAutoFit/>
          </a:bodyPr>
          <a:p>
            <a:r>
              <a:rPr lang="en-US" altLang="en-US" sz="3200" b="1">
                <a:solidFill>
                  <a:srgbClr val="FF0000"/>
                </a:solidFill>
              </a:rPr>
              <a:t>A</a:t>
            </a:r>
            <a:endParaRPr lang="en-US" altLang="en-US" sz="3200" b="1">
              <a:solidFill>
                <a:srgbClr val="FF0000"/>
              </a:solidFill>
            </a:endParaRPr>
          </a:p>
        </p:txBody>
      </p:sp>
      <p:sp>
        <p:nvSpPr>
          <p:cNvPr id="6" name="Text Box 5"/>
          <p:cNvSpPr txBox="1"/>
          <p:nvPr/>
        </p:nvSpPr>
        <p:spPr>
          <a:xfrm>
            <a:off x="1240155" y="2707005"/>
            <a:ext cx="544195" cy="583565"/>
          </a:xfrm>
          <a:prstGeom prst="rect">
            <a:avLst/>
          </a:prstGeom>
          <a:noFill/>
        </p:spPr>
        <p:txBody>
          <a:bodyPr wrap="square" rtlCol="0">
            <a:spAutoFit/>
          </a:bodyPr>
          <a:p>
            <a:r>
              <a:rPr lang="en-US" altLang="en-US" sz="3200" b="1">
                <a:solidFill>
                  <a:srgbClr val="FF0000"/>
                </a:solidFill>
              </a:rPr>
              <a:t>B</a:t>
            </a:r>
            <a:endParaRPr lang="en-US" altLang="en-US" sz="3200" b="1">
              <a:solidFill>
                <a:srgbClr val="FF0000"/>
              </a:solidFill>
            </a:endParaRPr>
          </a:p>
        </p:txBody>
      </p:sp>
      <p:sp>
        <p:nvSpPr>
          <p:cNvPr id="7" name="Text Box 6"/>
          <p:cNvSpPr txBox="1"/>
          <p:nvPr/>
        </p:nvSpPr>
        <p:spPr>
          <a:xfrm>
            <a:off x="2239645" y="1208405"/>
            <a:ext cx="544195" cy="583565"/>
          </a:xfrm>
          <a:prstGeom prst="rect">
            <a:avLst/>
          </a:prstGeom>
          <a:noFill/>
        </p:spPr>
        <p:txBody>
          <a:bodyPr wrap="square" rtlCol="0">
            <a:spAutoFit/>
          </a:bodyPr>
          <a:p>
            <a:r>
              <a:rPr lang="en-US" altLang="en-US" sz="3200" b="1">
                <a:solidFill>
                  <a:srgbClr val="FF0000"/>
                </a:solidFill>
              </a:rPr>
              <a:t>C</a:t>
            </a:r>
            <a:endParaRPr lang="en-US" altLang="en-US" sz="3200" b="1">
              <a:solidFill>
                <a:srgbClr val="FF0000"/>
              </a:solidFill>
            </a:endParaRPr>
          </a:p>
        </p:txBody>
      </p:sp>
      <p:sp>
        <p:nvSpPr>
          <p:cNvPr id="10" name="Text Box 9"/>
          <p:cNvSpPr txBox="1"/>
          <p:nvPr/>
        </p:nvSpPr>
        <p:spPr>
          <a:xfrm>
            <a:off x="3985895" y="1208405"/>
            <a:ext cx="544195" cy="583565"/>
          </a:xfrm>
          <a:prstGeom prst="rect">
            <a:avLst/>
          </a:prstGeom>
          <a:noFill/>
        </p:spPr>
        <p:txBody>
          <a:bodyPr wrap="square" rtlCol="0">
            <a:spAutoFit/>
          </a:bodyPr>
          <a:p>
            <a:r>
              <a:rPr lang="en-US" altLang="en-US" sz="3200" b="1">
                <a:solidFill>
                  <a:srgbClr val="FF0000"/>
                </a:solidFill>
              </a:rPr>
              <a:t>D</a:t>
            </a:r>
            <a:endParaRPr lang="en-US" altLang="en-US" sz="3200" b="1">
              <a:solidFill>
                <a:srgbClr val="FF0000"/>
              </a:solidFill>
            </a:endParaRPr>
          </a:p>
        </p:txBody>
      </p:sp>
      <p:sp>
        <p:nvSpPr>
          <p:cNvPr id="11" name="Text Box 10"/>
          <p:cNvSpPr txBox="1"/>
          <p:nvPr/>
        </p:nvSpPr>
        <p:spPr>
          <a:xfrm>
            <a:off x="1000125" y="1791970"/>
            <a:ext cx="416560" cy="1322070"/>
          </a:xfrm>
          <a:prstGeom prst="rect">
            <a:avLst/>
          </a:prstGeom>
          <a:noFill/>
        </p:spPr>
        <p:txBody>
          <a:bodyPr wrap="square" rtlCol="0">
            <a:spAutoFit/>
          </a:bodyPr>
          <a:p>
            <a:r>
              <a:rPr lang="en-US" altLang="en-US" sz="8000" b="1">
                <a:solidFill>
                  <a:srgbClr val="FF0000"/>
                </a:solidFill>
              </a:rPr>
              <a:t>.</a:t>
            </a:r>
            <a:endParaRPr lang="en-US" altLang="en-US" sz="8000" b="1">
              <a:solidFill>
                <a:srgbClr val="FF0000"/>
              </a:solidFill>
            </a:endParaRPr>
          </a:p>
        </p:txBody>
      </p:sp>
      <p:sp>
        <p:nvSpPr>
          <p:cNvPr id="12" name="Text Box 11"/>
          <p:cNvSpPr txBox="1"/>
          <p:nvPr/>
        </p:nvSpPr>
        <p:spPr>
          <a:xfrm>
            <a:off x="113665" y="1791970"/>
            <a:ext cx="416560" cy="1322070"/>
          </a:xfrm>
          <a:prstGeom prst="rect">
            <a:avLst/>
          </a:prstGeom>
          <a:noFill/>
        </p:spPr>
        <p:txBody>
          <a:bodyPr wrap="square" rtlCol="0">
            <a:spAutoFit/>
          </a:bodyPr>
          <a:p>
            <a:r>
              <a:rPr lang="en-US" altLang="en-US" sz="8000" b="1">
                <a:solidFill>
                  <a:srgbClr val="FF0000"/>
                </a:solidFill>
              </a:rPr>
              <a:t>.</a:t>
            </a:r>
            <a:endParaRPr lang="en-US" altLang="en-US" sz="8000" b="1">
              <a:solidFill>
                <a:srgbClr val="FF0000"/>
              </a:solidFill>
            </a:endParaRPr>
          </a:p>
        </p:txBody>
      </p:sp>
      <p:sp>
        <p:nvSpPr>
          <p:cNvPr id="13" name="Text Box 12"/>
          <p:cNvSpPr txBox="1"/>
          <p:nvPr/>
        </p:nvSpPr>
        <p:spPr>
          <a:xfrm>
            <a:off x="2239645" y="839470"/>
            <a:ext cx="416560" cy="1322070"/>
          </a:xfrm>
          <a:prstGeom prst="rect">
            <a:avLst/>
          </a:prstGeom>
          <a:noFill/>
        </p:spPr>
        <p:txBody>
          <a:bodyPr wrap="square" rtlCol="0">
            <a:spAutoFit/>
          </a:bodyPr>
          <a:p>
            <a:r>
              <a:rPr lang="en-US" altLang="en-US" sz="8000" b="1">
                <a:solidFill>
                  <a:srgbClr val="FF0000"/>
                </a:solidFill>
              </a:rPr>
              <a:t>.</a:t>
            </a:r>
            <a:endParaRPr lang="en-US" altLang="en-US" sz="8000" b="1">
              <a:solidFill>
                <a:srgbClr val="FF0000"/>
              </a:solidFill>
            </a:endParaRPr>
          </a:p>
        </p:txBody>
      </p:sp>
      <p:sp>
        <p:nvSpPr>
          <p:cNvPr id="16" name="Text Box 15"/>
          <p:cNvSpPr txBox="1"/>
          <p:nvPr/>
        </p:nvSpPr>
        <p:spPr>
          <a:xfrm>
            <a:off x="3985895" y="839470"/>
            <a:ext cx="315595" cy="1322070"/>
          </a:xfrm>
          <a:prstGeom prst="rect">
            <a:avLst/>
          </a:prstGeom>
          <a:noFill/>
        </p:spPr>
        <p:txBody>
          <a:bodyPr wrap="square" rtlCol="0">
            <a:spAutoFit/>
          </a:bodyPr>
          <a:p>
            <a:r>
              <a:rPr lang="en-US" altLang="en-US" sz="8000" b="1">
                <a:solidFill>
                  <a:srgbClr val="FF0000"/>
                </a:solidFill>
              </a:rPr>
              <a:t>.</a:t>
            </a:r>
            <a:endParaRPr lang="en-US" altLang="en-US" sz="8000" b="1">
              <a:solidFill>
                <a:srgbClr val="FF0000"/>
              </a:solidFill>
            </a:endParaRPr>
          </a:p>
        </p:txBody>
      </p:sp>
      <p:sp>
        <p:nvSpPr>
          <p:cNvPr id="17" name="Text Box 16"/>
          <p:cNvSpPr txBox="1"/>
          <p:nvPr/>
        </p:nvSpPr>
        <p:spPr>
          <a:xfrm>
            <a:off x="530225" y="4137025"/>
            <a:ext cx="8072755" cy="2553335"/>
          </a:xfrm>
          <a:prstGeom prst="rect">
            <a:avLst/>
          </a:prstGeom>
          <a:noFill/>
        </p:spPr>
        <p:txBody>
          <a:bodyPr wrap="square" rtlCol="0">
            <a:spAutoFit/>
          </a:bodyPr>
          <a:p>
            <a:r>
              <a:rPr lang="en-US" altLang="en-US" sz="2000"/>
              <a:t>A and B are 180</a:t>
            </a:r>
            <a:r>
              <a:rPr lang="en-US" altLang="en-US" sz="2000" baseline="30000"/>
              <a:t>0</a:t>
            </a:r>
            <a:r>
              <a:rPr lang="en-US" altLang="en-US" sz="2000"/>
              <a:t> out of phase</a:t>
            </a:r>
            <a:endParaRPr lang="en-US" altLang="en-US" sz="2000"/>
          </a:p>
          <a:p>
            <a:r>
              <a:rPr lang="en-US" altLang="en-US" sz="2000"/>
              <a:t>A and C are 450</a:t>
            </a:r>
            <a:r>
              <a:rPr lang="en-US" altLang="en-US" sz="2000" baseline="30000"/>
              <a:t>0</a:t>
            </a:r>
            <a:r>
              <a:rPr lang="en-US" altLang="en-US" sz="2000"/>
              <a:t> out of phase</a:t>
            </a:r>
            <a:endParaRPr lang="en-US" altLang="en-US" sz="2000"/>
          </a:p>
          <a:p>
            <a:r>
              <a:rPr lang="en-US" altLang="en-US" sz="2000"/>
              <a:t>A and D are 810</a:t>
            </a:r>
            <a:r>
              <a:rPr lang="en-US" altLang="en-US" sz="2000" baseline="30000"/>
              <a:t>0</a:t>
            </a:r>
            <a:r>
              <a:rPr lang="en-US" altLang="en-US" sz="2000"/>
              <a:t> out of phase</a:t>
            </a:r>
            <a:endParaRPr lang="en-US" altLang="en-US" sz="2000"/>
          </a:p>
          <a:p>
            <a:endParaRPr lang="en-US" altLang="en-US" sz="2000"/>
          </a:p>
          <a:p>
            <a:r>
              <a:rPr lang="en-US" altLang="en-US" sz="2000"/>
              <a:t>B and C are 270</a:t>
            </a:r>
            <a:r>
              <a:rPr lang="en-US" altLang="en-US" sz="2000" baseline="30000"/>
              <a:t>0</a:t>
            </a:r>
            <a:r>
              <a:rPr lang="en-US" altLang="en-US" sz="2000"/>
              <a:t> out of phase</a:t>
            </a:r>
            <a:endParaRPr lang="en-US" altLang="en-US" sz="2000"/>
          </a:p>
          <a:p>
            <a:r>
              <a:rPr lang="en-US" altLang="en-US" sz="2000"/>
              <a:t>B and D are 630</a:t>
            </a:r>
            <a:r>
              <a:rPr lang="en-US" altLang="en-US" sz="2000" baseline="30000">
                <a:sym typeface="+mn-ea"/>
              </a:rPr>
              <a:t>0</a:t>
            </a:r>
            <a:r>
              <a:rPr lang="en-US" altLang="en-US" sz="2000">
                <a:sym typeface="+mn-ea"/>
              </a:rPr>
              <a:t> out of phase</a:t>
            </a:r>
            <a:endParaRPr lang="en-US" altLang="en-US" sz="2000">
              <a:sym typeface="+mn-ea"/>
            </a:endParaRPr>
          </a:p>
          <a:p>
            <a:endParaRPr lang="en-US" altLang="en-US" sz="2000"/>
          </a:p>
          <a:p>
            <a:r>
              <a:rPr lang="en-US" altLang="en-US" sz="2000" b="1" u="sng"/>
              <a:t>C and D are in phase</a:t>
            </a:r>
            <a:endParaRPr lang="en-US" altLang="en-US" sz="2000" b="1" u="sng"/>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3698" name="Title 413697"/>
          <p:cNvSpPr/>
          <p:nvPr>
            <p:ph type="title"/>
          </p:nvPr>
        </p:nvSpPr>
        <p:spPr>
          <a:solidFill>
            <a:schemeClr val="accent2"/>
          </a:solidFill>
          <a:ln>
            <a:noFill/>
          </a:ln>
        </p:spPr>
        <p:txBody>
          <a:bodyPr/>
          <a:p>
            <a:r>
              <a:rPr sz="3600"/>
              <a:t>Converging lens images</a:t>
            </a:r>
            <a:endParaRPr sz="3600"/>
          </a:p>
        </p:txBody>
      </p:sp>
      <p:sp>
        <p:nvSpPr>
          <p:cNvPr id="413699" name="Rectangle 413698"/>
          <p:cNvSpPr/>
          <p:nvPr/>
        </p:nvSpPr>
        <p:spPr>
          <a:xfrm>
            <a:off x="608330" y="687864"/>
            <a:ext cx="8094980" cy="368300"/>
          </a:xfrm>
          <a:prstGeom prst="rect">
            <a:avLst/>
          </a:prstGeom>
          <a:noFill/>
          <a:ln w="9525">
            <a:noFill/>
          </a:ln>
        </p:spPr>
        <p:txBody>
          <a:bodyPr wrap="none" anchor="ctr" anchorCtr="0">
            <a:spAutoFit/>
          </a:bodyPr>
          <a:p>
            <a:r>
              <a:rPr b="1">
                <a:solidFill>
                  <a:srgbClr val="0000FF"/>
                </a:solidFill>
                <a:cs typeface="Times New Roman" panose="02020603050405020304" pitchFamily="18" charset="0"/>
              </a:rPr>
              <a:t>1. Object more than twice the focal length distant from a converging lens</a:t>
            </a:r>
            <a:endParaRPr b="1">
              <a:solidFill>
                <a:srgbClr val="0000FF"/>
              </a:solidFill>
              <a:cs typeface="Times New Roman" panose="02020603050405020304" pitchFamily="18" charset="0"/>
            </a:endParaRPr>
          </a:p>
        </p:txBody>
      </p:sp>
      <p:grpSp>
        <p:nvGrpSpPr>
          <p:cNvPr id="413733" name="Group 413732"/>
          <p:cNvGrpSpPr/>
          <p:nvPr/>
        </p:nvGrpSpPr>
        <p:grpSpPr>
          <a:xfrm>
            <a:off x="788988" y="1698625"/>
            <a:ext cx="4110037" cy="9525"/>
            <a:chOff x="497" y="1070"/>
            <a:chExt cx="2589" cy="6"/>
          </a:xfrm>
        </p:grpSpPr>
        <p:sp>
          <p:nvSpPr>
            <p:cNvPr id="413701" name="Straight Connector 413700"/>
            <p:cNvSpPr/>
            <p:nvPr/>
          </p:nvSpPr>
          <p:spPr>
            <a:xfrm flipV="1">
              <a:off x="497" y="1070"/>
              <a:ext cx="2589" cy="6"/>
            </a:xfrm>
            <a:prstGeom prst="line">
              <a:avLst/>
            </a:prstGeom>
            <a:ln w="28575" cap="flat" cmpd="sng">
              <a:solidFill>
                <a:srgbClr val="FF0000"/>
              </a:solidFill>
              <a:prstDash val="solid"/>
              <a:headEnd type="none" w="med" len="med"/>
              <a:tailEnd type="none" w="med" len="med"/>
            </a:ln>
          </p:spPr>
        </p:sp>
        <p:sp>
          <p:nvSpPr>
            <p:cNvPr id="413703" name="Straight Connector 413702"/>
            <p:cNvSpPr/>
            <p:nvPr/>
          </p:nvSpPr>
          <p:spPr>
            <a:xfrm>
              <a:off x="2114" y="1070"/>
              <a:ext cx="413" cy="0"/>
            </a:xfrm>
            <a:prstGeom prst="line">
              <a:avLst/>
            </a:prstGeom>
            <a:ln w="9525" cap="flat" cmpd="sng">
              <a:solidFill>
                <a:srgbClr val="FF0000"/>
              </a:solidFill>
              <a:prstDash val="solid"/>
              <a:headEnd type="none" w="med" len="med"/>
              <a:tailEnd type="triangle" w="med" len="med"/>
            </a:ln>
          </p:spPr>
        </p:sp>
      </p:grpSp>
      <p:grpSp>
        <p:nvGrpSpPr>
          <p:cNvPr id="413734" name="Group 413733"/>
          <p:cNvGrpSpPr/>
          <p:nvPr/>
        </p:nvGrpSpPr>
        <p:grpSpPr>
          <a:xfrm>
            <a:off x="4889500" y="1693863"/>
            <a:ext cx="3071813" cy="2205037"/>
            <a:chOff x="3080" y="1067"/>
            <a:chExt cx="1935" cy="1389"/>
          </a:xfrm>
        </p:grpSpPr>
        <p:sp>
          <p:nvSpPr>
            <p:cNvPr id="413702" name="Straight Connector 413701"/>
            <p:cNvSpPr/>
            <p:nvPr/>
          </p:nvSpPr>
          <p:spPr>
            <a:xfrm>
              <a:off x="3080" y="1067"/>
              <a:ext cx="1935" cy="1389"/>
            </a:xfrm>
            <a:prstGeom prst="line">
              <a:avLst/>
            </a:prstGeom>
            <a:ln w="28575" cap="flat" cmpd="sng">
              <a:solidFill>
                <a:srgbClr val="FF0000"/>
              </a:solidFill>
              <a:prstDash val="solid"/>
              <a:headEnd type="none" w="med" len="med"/>
              <a:tailEnd type="none" w="med" len="med"/>
            </a:ln>
          </p:spPr>
        </p:sp>
        <p:sp>
          <p:nvSpPr>
            <p:cNvPr id="413704" name="Straight Connector 413703"/>
            <p:cNvSpPr/>
            <p:nvPr/>
          </p:nvSpPr>
          <p:spPr>
            <a:xfrm>
              <a:off x="3487" y="1373"/>
              <a:ext cx="277" cy="192"/>
            </a:xfrm>
            <a:prstGeom prst="line">
              <a:avLst/>
            </a:prstGeom>
            <a:ln w="9525" cap="flat" cmpd="sng">
              <a:solidFill>
                <a:srgbClr val="FF0000"/>
              </a:solidFill>
              <a:prstDash val="solid"/>
              <a:headEnd type="none" w="med" len="med"/>
              <a:tailEnd type="triangle" w="med" len="med"/>
            </a:ln>
          </p:spPr>
        </p:sp>
      </p:grpSp>
      <p:grpSp>
        <p:nvGrpSpPr>
          <p:cNvPr id="413735" name="Group 413734"/>
          <p:cNvGrpSpPr/>
          <p:nvPr/>
        </p:nvGrpSpPr>
        <p:grpSpPr>
          <a:xfrm>
            <a:off x="795338" y="1719263"/>
            <a:ext cx="7100887" cy="1806575"/>
            <a:chOff x="501" y="1083"/>
            <a:chExt cx="4473" cy="1138"/>
          </a:xfrm>
        </p:grpSpPr>
        <p:sp>
          <p:nvSpPr>
            <p:cNvPr id="413705" name="Straight Connector 413704"/>
            <p:cNvSpPr/>
            <p:nvPr/>
          </p:nvSpPr>
          <p:spPr>
            <a:xfrm flipH="1" flipV="1">
              <a:off x="501" y="1083"/>
              <a:ext cx="4473" cy="1138"/>
            </a:xfrm>
            <a:prstGeom prst="line">
              <a:avLst/>
            </a:prstGeom>
            <a:ln w="28575" cap="flat" cmpd="sng">
              <a:solidFill>
                <a:srgbClr val="0000FF"/>
              </a:solidFill>
              <a:prstDash val="solid"/>
              <a:headEnd type="none" w="med" len="med"/>
              <a:tailEnd type="none" w="med" len="med"/>
            </a:ln>
          </p:spPr>
        </p:sp>
        <p:sp>
          <p:nvSpPr>
            <p:cNvPr id="413706" name="Straight Connector 413705"/>
            <p:cNvSpPr/>
            <p:nvPr/>
          </p:nvSpPr>
          <p:spPr>
            <a:xfrm flipH="1" flipV="1">
              <a:off x="1459" y="1334"/>
              <a:ext cx="345" cy="77"/>
            </a:xfrm>
            <a:prstGeom prst="line">
              <a:avLst/>
            </a:prstGeom>
            <a:ln w="9525" cap="flat" cmpd="sng">
              <a:solidFill>
                <a:srgbClr val="0000FF"/>
              </a:solidFill>
              <a:prstDash val="solid"/>
              <a:headEnd type="triangle" w="med" len="med"/>
              <a:tailEnd type="none" w="med" len="med"/>
            </a:ln>
          </p:spPr>
        </p:sp>
        <p:sp>
          <p:nvSpPr>
            <p:cNvPr id="413707" name="Straight Connector 413706"/>
            <p:cNvSpPr/>
            <p:nvPr/>
          </p:nvSpPr>
          <p:spPr>
            <a:xfrm flipH="1" flipV="1">
              <a:off x="3691" y="1896"/>
              <a:ext cx="313" cy="76"/>
            </a:xfrm>
            <a:prstGeom prst="line">
              <a:avLst/>
            </a:prstGeom>
            <a:ln w="9525" cap="flat" cmpd="sng">
              <a:solidFill>
                <a:srgbClr val="0000FF"/>
              </a:solidFill>
              <a:prstDash val="solid"/>
              <a:headEnd type="triangle" w="med" len="med"/>
              <a:tailEnd type="none" w="med" len="med"/>
            </a:ln>
          </p:spPr>
        </p:sp>
      </p:grpSp>
      <p:sp>
        <p:nvSpPr>
          <p:cNvPr id="413714" name="Straight Connector 413713"/>
          <p:cNvSpPr/>
          <p:nvPr/>
        </p:nvSpPr>
        <p:spPr>
          <a:xfrm>
            <a:off x="831850" y="2714625"/>
            <a:ext cx="0" cy="0"/>
          </a:xfrm>
          <a:prstGeom prst="line">
            <a:avLst/>
          </a:prstGeom>
          <a:ln w="9525" cap="flat" cmpd="sng">
            <a:solidFill>
              <a:srgbClr val="000000"/>
            </a:solidFill>
            <a:prstDash val="solid"/>
            <a:headEnd type="none" w="med" len="med"/>
            <a:tailEnd type="triangle" w="med" len="med"/>
          </a:ln>
        </p:spPr>
      </p:sp>
      <p:grpSp>
        <p:nvGrpSpPr>
          <p:cNvPr id="413732" name="Group 413731"/>
          <p:cNvGrpSpPr/>
          <p:nvPr/>
        </p:nvGrpSpPr>
        <p:grpSpPr>
          <a:xfrm>
            <a:off x="779463" y="1744663"/>
            <a:ext cx="1101725" cy="981075"/>
            <a:chOff x="491" y="1099"/>
            <a:chExt cx="694" cy="618"/>
          </a:xfrm>
        </p:grpSpPr>
        <p:sp>
          <p:nvSpPr>
            <p:cNvPr id="413715" name="Straight Connector 413714"/>
            <p:cNvSpPr/>
            <p:nvPr/>
          </p:nvSpPr>
          <p:spPr>
            <a:xfrm flipV="1">
              <a:off x="509" y="1099"/>
              <a:ext cx="0" cy="618"/>
            </a:xfrm>
            <a:prstGeom prst="line">
              <a:avLst/>
            </a:prstGeom>
            <a:ln w="57150" cap="flat" cmpd="sng">
              <a:solidFill>
                <a:srgbClr val="FF00FF"/>
              </a:solidFill>
              <a:prstDash val="solid"/>
              <a:headEnd type="none" w="med" len="med"/>
              <a:tailEnd type="triangle" w="med" len="med"/>
            </a:ln>
          </p:spPr>
        </p:sp>
        <p:sp>
          <p:nvSpPr>
            <p:cNvPr id="413717" name="Text Box 413716"/>
            <p:cNvSpPr txBox="1"/>
            <p:nvPr/>
          </p:nvSpPr>
          <p:spPr>
            <a:xfrm>
              <a:off x="491" y="1321"/>
              <a:ext cx="694" cy="258"/>
            </a:xfrm>
            <a:prstGeom prst="rect">
              <a:avLst/>
            </a:prstGeom>
            <a:noFill/>
            <a:ln w="9525">
              <a:noFill/>
            </a:ln>
          </p:spPr>
          <p:txBody>
            <a:bodyPr/>
            <a:p>
              <a:r>
                <a:rPr b="1">
                  <a:cs typeface="Times New Roman" panose="02020603050405020304" pitchFamily="18" charset="0"/>
                </a:rPr>
                <a:t>object</a:t>
              </a:r>
              <a:endParaRPr b="1">
                <a:cs typeface="Times New Roman" panose="02020603050405020304" pitchFamily="18" charset="0"/>
              </a:endParaRPr>
            </a:p>
          </p:txBody>
        </p:sp>
      </p:grpSp>
      <p:grpSp>
        <p:nvGrpSpPr>
          <p:cNvPr id="413739" name="Group 413738"/>
          <p:cNvGrpSpPr/>
          <p:nvPr/>
        </p:nvGrpSpPr>
        <p:grpSpPr>
          <a:xfrm>
            <a:off x="7227888" y="2740025"/>
            <a:ext cx="1096962" cy="660400"/>
            <a:chOff x="4553" y="1726"/>
            <a:chExt cx="691" cy="416"/>
          </a:xfrm>
        </p:grpSpPr>
        <p:sp>
          <p:nvSpPr>
            <p:cNvPr id="413716" name="Straight Connector 413715"/>
            <p:cNvSpPr/>
            <p:nvPr/>
          </p:nvSpPr>
          <p:spPr>
            <a:xfrm flipH="1" flipV="1">
              <a:off x="4553" y="1726"/>
              <a:ext cx="15" cy="416"/>
            </a:xfrm>
            <a:prstGeom prst="line">
              <a:avLst/>
            </a:prstGeom>
            <a:ln w="57150" cap="flat" cmpd="sng">
              <a:pattFill prst="narHorz">
                <a:fgClr>
                  <a:srgbClr val="FF00FF"/>
                </a:fgClr>
                <a:bgClr>
                  <a:srgbClr val="FFFFFF"/>
                </a:bgClr>
              </a:pattFill>
              <a:prstDash val="solid"/>
              <a:headEnd type="triangle" w="med" len="med"/>
              <a:tailEnd type="none" w="med" len="med"/>
            </a:ln>
          </p:spPr>
        </p:sp>
        <p:sp>
          <p:nvSpPr>
            <p:cNvPr id="413718" name="Text Box 413717"/>
            <p:cNvSpPr txBox="1"/>
            <p:nvPr/>
          </p:nvSpPr>
          <p:spPr>
            <a:xfrm>
              <a:off x="4574" y="1824"/>
              <a:ext cx="670" cy="259"/>
            </a:xfrm>
            <a:prstGeom prst="rect">
              <a:avLst/>
            </a:prstGeom>
            <a:noFill/>
            <a:ln w="9525">
              <a:noFill/>
            </a:ln>
          </p:spPr>
          <p:txBody>
            <a:bodyPr/>
            <a:p>
              <a:r>
                <a:rPr b="1">
                  <a:cs typeface="Times New Roman" panose="02020603050405020304" pitchFamily="18" charset="0"/>
                </a:rPr>
                <a:t>image</a:t>
              </a:r>
              <a:endParaRPr b="1">
                <a:cs typeface="Times New Roman" panose="02020603050405020304" pitchFamily="18" charset="0"/>
              </a:endParaRPr>
            </a:p>
          </p:txBody>
        </p:sp>
      </p:grpSp>
      <p:grpSp>
        <p:nvGrpSpPr>
          <p:cNvPr id="413731" name="Group 413730"/>
          <p:cNvGrpSpPr/>
          <p:nvPr/>
        </p:nvGrpSpPr>
        <p:grpSpPr>
          <a:xfrm>
            <a:off x="338138" y="1558925"/>
            <a:ext cx="7685087" cy="2493963"/>
            <a:chOff x="213" y="982"/>
            <a:chExt cx="4841" cy="1571"/>
          </a:xfrm>
        </p:grpSpPr>
        <p:sp>
          <p:nvSpPr>
            <p:cNvPr id="413700" name="Straight Connector 413699"/>
            <p:cNvSpPr/>
            <p:nvPr/>
          </p:nvSpPr>
          <p:spPr>
            <a:xfrm>
              <a:off x="213" y="1727"/>
              <a:ext cx="4841" cy="13"/>
            </a:xfrm>
            <a:prstGeom prst="line">
              <a:avLst/>
            </a:prstGeom>
            <a:ln w="19050" cap="flat" cmpd="sng">
              <a:solidFill>
                <a:srgbClr val="000000"/>
              </a:solidFill>
              <a:prstDash val="sysDot"/>
              <a:headEnd type="none" w="med" len="med"/>
              <a:tailEnd type="none" w="med" len="med"/>
            </a:ln>
          </p:spPr>
        </p:sp>
        <p:sp>
          <p:nvSpPr>
            <p:cNvPr id="413708" name="Oval 413707"/>
            <p:cNvSpPr/>
            <p:nvPr/>
          </p:nvSpPr>
          <p:spPr>
            <a:xfrm>
              <a:off x="2076" y="1691"/>
              <a:ext cx="100" cy="87"/>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13709" name="Text Box 413708"/>
            <p:cNvSpPr txBox="1"/>
            <p:nvPr/>
          </p:nvSpPr>
          <p:spPr>
            <a:xfrm>
              <a:off x="1948" y="1833"/>
              <a:ext cx="307" cy="258"/>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sp>
          <p:nvSpPr>
            <p:cNvPr id="413710" name="Oval 413709"/>
            <p:cNvSpPr/>
            <p:nvPr/>
          </p:nvSpPr>
          <p:spPr>
            <a:xfrm>
              <a:off x="1111" y="1689"/>
              <a:ext cx="100" cy="86"/>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13711" name="Text Box 413710"/>
            <p:cNvSpPr txBox="1"/>
            <p:nvPr/>
          </p:nvSpPr>
          <p:spPr>
            <a:xfrm>
              <a:off x="995" y="1480"/>
              <a:ext cx="396" cy="259"/>
            </a:xfrm>
            <a:prstGeom prst="rect">
              <a:avLst/>
            </a:prstGeom>
            <a:noFill/>
            <a:ln w="9525">
              <a:noFill/>
            </a:ln>
          </p:spPr>
          <p:txBody>
            <a:bodyPr/>
            <a:p>
              <a:r>
                <a:rPr b="1">
                  <a:cs typeface="Times New Roman" panose="02020603050405020304" pitchFamily="18" charset="0"/>
                </a:rPr>
                <a:t>2F</a:t>
              </a:r>
              <a:endParaRPr b="1">
                <a:cs typeface="Times New Roman" panose="02020603050405020304" pitchFamily="18" charset="0"/>
              </a:endParaRPr>
            </a:p>
          </p:txBody>
        </p:sp>
        <p:sp>
          <p:nvSpPr>
            <p:cNvPr id="413712" name="Oval 413711"/>
            <p:cNvSpPr/>
            <p:nvPr/>
          </p:nvSpPr>
          <p:spPr>
            <a:xfrm>
              <a:off x="3014" y="1697"/>
              <a:ext cx="100" cy="86"/>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13713" name="Text Box 413712"/>
            <p:cNvSpPr txBox="1"/>
            <p:nvPr/>
          </p:nvSpPr>
          <p:spPr>
            <a:xfrm>
              <a:off x="3156" y="1477"/>
              <a:ext cx="307" cy="259"/>
            </a:xfrm>
            <a:prstGeom prst="rect">
              <a:avLst/>
            </a:prstGeom>
            <a:noFill/>
            <a:ln w="9525">
              <a:noFill/>
            </a:ln>
          </p:spPr>
          <p:txBody>
            <a:bodyPr/>
            <a:p>
              <a:r>
                <a:rPr b="1">
                  <a:cs typeface="Times New Roman" panose="02020603050405020304" pitchFamily="18" charset="0"/>
                </a:rPr>
                <a:t>O</a:t>
              </a:r>
              <a:endParaRPr b="1">
                <a:cs typeface="Times New Roman" panose="02020603050405020304" pitchFamily="18" charset="0"/>
              </a:endParaRPr>
            </a:p>
          </p:txBody>
        </p:sp>
        <p:sp>
          <p:nvSpPr>
            <p:cNvPr id="413719" name="Oval 413718"/>
            <p:cNvSpPr/>
            <p:nvPr/>
          </p:nvSpPr>
          <p:spPr>
            <a:xfrm>
              <a:off x="2983" y="982"/>
              <a:ext cx="186" cy="1571"/>
            </a:xfrm>
            <a:prstGeom prst="ellipse">
              <a:avLst/>
            </a:prstGeom>
            <a:noFill/>
            <a:ln w="9525" cap="flat" cmpd="sng">
              <a:solidFill>
                <a:srgbClr val="000000"/>
              </a:solidFill>
              <a:prstDash val="solid"/>
              <a:headEnd type="none" w="med" len="med"/>
              <a:tailEnd type="none" w="med" len="med"/>
            </a:ln>
          </p:spPr>
          <p:txBody>
            <a:bodyPr/>
            <a:p>
              <a:endParaRPr lang="en-US"/>
            </a:p>
          </p:txBody>
        </p:sp>
        <p:sp>
          <p:nvSpPr>
            <p:cNvPr id="413720" name="Oval 413719"/>
            <p:cNvSpPr/>
            <p:nvPr/>
          </p:nvSpPr>
          <p:spPr>
            <a:xfrm>
              <a:off x="3957" y="1704"/>
              <a:ext cx="100" cy="86"/>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13721" name="Text Box 413720"/>
            <p:cNvSpPr txBox="1"/>
            <p:nvPr/>
          </p:nvSpPr>
          <p:spPr>
            <a:xfrm>
              <a:off x="3874" y="1485"/>
              <a:ext cx="306" cy="259"/>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sp>
          <p:nvSpPr>
            <p:cNvPr id="413722" name="Oval 413721"/>
            <p:cNvSpPr/>
            <p:nvPr/>
          </p:nvSpPr>
          <p:spPr>
            <a:xfrm>
              <a:off x="4777" y="1698"/>
              <a:ext cx="100" cy="86"/>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13723" name="Text Box 413722"/>
            <p:cNvSpPr txBox="1"/>
            <p:nvPr/>
          </p:nvSpPr>
          <p:spPr>
            <a:xfrm>
              <a:off x="4541" y="1486"/>
              <a:ext cx="396" cy="258"/>
            </a:xfrm>
            <a:prstGeom prst="rect">
              <a:avLst/>
            </a:prstGeom>
            <a:noFill/>
            <a:ln w="9525">
              <a:noFill/>
            </a:ln>
          </p:spPr>
          <p:txBody>
            <a:bodyPr/>
            <a:p>
              <a:r>
                <a:rPr b="1">
                  <a:cs typeface="Times New Roman" panose="02020603050405020304" pitchFamily="18" charset="0"/>
                </a:rPr>
                <a:t>2F</a:t>
              </a:r>
              <a:endParaRPr b="1">
                <a:cs typeface="Times New Roman" panose="02020603050405020304" pitchFamily="18" charset="0"/>
              </a:endParaRPr>
            </a:p>
          </p:txBody>
        </p:sp>
      </p:grpSp>
      <p:sp>
        <p:nvSpPr>
          <p:cNvPr id="413724" name="Rectangle 413723"/>
          <p:cNvSpPr/>
          <p:nvPr/>
        </p:nvSpPr>
        <p:spPr>
          <a:xfrm>
            <a:off x="338455" y="4057333"/>
            <a:ext cx="4397375" cy="2306955"/>
          </a:xfrm>
          <a:prstGeom prst="rect">
            <a:avLst/>
          </a:prstGeom>
          <a:noFill/>
          <a:ln w="9525">
            <a:noFill/>
          </a:ln>
        </p:spPr>
        <p:txBody>
          <a:bodyPr wrap="square" anchor="ctr" anchorCtr="0">
            <a:spAutoFit/>
          </a:bodyPr>
          <a:p>
            <a:pPr defTabSz="914400">
              <a:tabLst>
                <a:tab pos="457200" algn="l"/>
              </a:tabLst>
            </a:pPr>
            <a:r>
              <a:rPr b="1">
                <a:solidFill>
                  <a:srgbClr val="000000"/>
                </a:solidFill>
                <a:cs typeface="Times New Roman" panose="02020603050405020304" pitchFamily="18" charset="0"/>
              </a:rPr>
              <a:t>Uses:</a:t>
            </a:r>
            <a:r>
              <a:rPr>
                <a:solidFill>
                  <a:srgbClr val="000000"/>
                </a:solidFill>
                <a:cs typeface="Times New Roman" panose="02020603050405020304" pitchFamily="18" charset="0"/>
              </a:rPr>
              <a:t> </a:t>
            </a:r>
            <a:endParaRPr>
              <a:solidFill>
                <a:srgbClr val="000000"/>
              </a:solidFill>
              <a:cs typeface="Times New Roman" panose="02020603050405020304" pitchFamily="18" charset="0"/>
            </a:endParaRPr>
          </a:p>
          <a:p>
            <a:pPr marL="285750" indent="-285750" defTabSz="914400">
              <a:buFont typeface="Arial" panose="020B0604020202020204" pitchFamily="34" charset="0"/>
              <a:buChar char="•"/>
              <a:tabLst>
                <a:tab pos="457200" algn="l"/>
              </a:tabLst>
            </a:pPr>
            <a:r>
              <a:rPr>
                <a:solidFill>
                  <a:srgbClr val="000000"/>
                </a:solidFill>
                <a:cs typeface="Times New Roman" panose="02020603050405020304" pitchFamily="18" charset="0"/>
              </a:rPr>
              <a:t>Camera</a:t>
            </a:r>
            <a:endParaRPr>
              <a:solidFill>
                <a:srgbClr val="000000"/>
              </a:solidFill>
              <a:cs typeface="Times New Roman" panose="02020603050405020304" pitchFamily="18" charset="0"/>
            </a:endParaRPr>
          </a:p>
          <a:p>
            <a:pPr marL="285750" indent="-285750" defTabSz="914400">
              <a:buFont typeface="Arial" panose="020B0604020202020204" pitchFamily="34" charset="0"/>
              <a:buChar char="•"/>
              <a:tabLst>
                <a:tab pos="457200" algn="l"/>
              </a:tabLst>
            </a:pPr>
            <a:r>
              <a:rPr>
                <a:solidFill>
                  <a:srgbClr val="000000"/>
                </a:solidFill>
                <a:cs typeface="Times New Roman" panose="02020603050405020304" pitchFamily="18" charset="0"/>
              </a:rPr>
              <a:t>Eye</a:t>
            </a:r>
            <a:endParaRPr>
              <a:solidFill>
                <a:srgbClr val="000000"/>
              </a:solidFill>
              <a:cs typeface="Times New Roman" panose="02020603050405020304" pitchFamily="18" charset="0"/>
            </a:endParaRPr>
          </a:p>
          <a:p>
            <a:pPr defTabSz="914400" eaLnBrk="0" hangingPunct="0">
              <a:tabLst>
                <a:tab pos="457200" algn="l"/>
              </a:tabLst>
            </a:pPr>
            <a:r>
              <a:rPr b="1">
                <a:solidFill>
                  <a:srgbClr val="000000"/>
                </a:solidFill>
                <a:cs typeface="Times New Roman" panose="02020603050405020304" pitchFamily="18" charset="0"/>
              </a:rPr>
              <a:t>The image formed is:</a:t>
            </a:r>
            <a:endParaRPr b="1"/>
          </a:p>
          <a:p>
            <a:pPr marL="285750" indent="-285750" defTabSz="914400" eaLnBrk="0" hangingPunct="0">
              <a:buFont typeface="Arial" panose="020B0604020202020204" pitchFamily="34" charset="0"/>
              <a:buChar char="•"/>
              <a:tabLst>
                <a:tab pos="457200" algn="l"/>
              </a:tabLst>
            </a:pPr>
            <a:r>
              <a:rPr>
                <a:solidFill>
                  <a:srgbClr val="000000"/>
                </a:solidFill>
                <a:cs typeface="Times New Roman" panose="02020603050405020304" pitchFamily="18" charset="0"/>
              </a:rPr>
              <a:t>Smaller than the object (diminished)</a:t>
            </a:r>
            <a:endParaRPr>
              <a:solidFill>
                <a:srgbClr val="000000"/>
              </a:solidFill>
              <a:cs typeface="Times New Roman" panose="02020603050405020304" pitchFamily="18" charset="0"/>
            </a:endParaRPr>
          </a:p>
          <a:p>
            <a:pPr marL="285750" indent="-285750" defTabSz="914400" eaLnBrk="0" hangingPunct="0">
              <a:buFont typeface="Arial" panose="020B0604020202020204" pitchFamily="34" charset="0"/>
              <a:buChar char="•"/>
              <a:tabLst>
                <a:tab pos="457200" algn="l"/>
              </a:tabLst>
            </a:pPr>
            <a:r>
              <a:rPr>
                <a:solidFill>
                  <a:srgbClr val="000000"/>
                </a:solidFill>
                <a:cs typeface="Times New Roman" panose="02020603050405020304" pitchFamily="18" charset="0"/>
                <a:sym typeface="+mn-ea"/>
              </a:rPr>
              <a:t>Inverted</a:t>
            </a:r>
            <a:endParaRPr>
              <a:solidFill>
                <a:srgbClr val="000000"/>
              </a:solidFill>
              <a:cs typeface="Times New Roman" panose="02020603050405020304" pitchFamily="18" charset="0"/>
            </a:endParaRPr>
          </a:p>
          <a:p>
            <a:pPr marL="285750" indent="-285750" defTabSz="914400" eaLnBrk="0" hangingPunct="0">
              <a:buFont typeface="Arial" panose="020B0604020202020204" pitchFamily="34" charset="0"/>
              <a:buChar char="•"/>
              <a:tabLst>
                <a:tab pos="457200" algn="l"/>
              </a:tabLst>
            </a:pPr>
            <a:r>
              <a:rPr>
                <a:solidFill>
                  <a:srgbClr val="000000"/>
                </a:solidFill>
                <a:cs typeface="Times New Roman" panose="02020603050405020304" pitchFamily="18" charset="0"/>
                <a:sym typeface="+mn-ea"/>
              </a:rPr>
              <a:t>Real</a:t>
            </a:r>
            <a:endParaRPr>
              <a:solidFill>
                <a:srgbClr val="000000"/>
              </a:solidFill>
              <a:cs typeface="Times New Roman" panose="02020603050405020304" pitchFamily="18" charset="0"/>
            </a:endParaRPr>
          </a:p>
          <a:p>
            <a:pPr marL="285750" indent="-285750" defTabSz="914400" eaLnBrk="0" hangingPunct="0">
              <a:tabLst>
                <a:tab pos="457200" algn="l"/>
              </a:tabLst>
            </a:pPr>
            <a:endParaRPr>
              <a:solidFill>
                <a:srgbClr val="000000"/>
              </a:solidFill>
              <a:cs typeface="Times New Roman" panose="02020603050405020304" pitchFamily="18" charset="0"/>
            </a:endParaRPr>
          </a:p>
        </p:txBody>
      </p:sp>
      <p:grpSp>
        <p:nvGrpSpPr>
          <p:cNvPr id="413736" name="Group 413735"/>
          <p:cNvGrpSpPr/>
          <p:nvPr/>
        </p:nvGrpSpPr>
        <p:grpSpPr>
          <a:xfrm>
            <a:off x="771525" y="1730375"/>
            <a:ext cx="4127500" cy="1635125"/>
            <a:chOff x="486" y="1090"/>
            <a:chExt cx="2600" cy="1030"/>
          </a:xfrm>
        </p:grpSpPr>
        <p:sp>
          <p:nvSpPr>
            <p:cNvPr id="413725" name="Straight Connector 413724"/>
            <p:cNvSpPr/>
            <p:nvPr/>
          </p:nvSpPr>
          <p:spPr>
            <a:xfrm>
              <a:off x="486" y="1090"/>
              <a:ext cx="2600" cy="1030"/>
            </a:xfrm>
            <a:prstGeom prst="line">
              <a:avLst/>
            </a:prstGeom>
            <a:ln w="28575" cap="flat" cmpd="sng">
              <a:solidFill>
                <a:schemeClr val="folHlink"/>
              </a:solidFill>
              <a:prstDash val="solid"/>
              <a:headEnd type="none" w="med" len="med"/>
              <a:tailEnd type="none" w="med" len="med"/>
            </a:ln>
          </p:spPr>
        </p:sp>
        <p:sp>
          <p:nvSpPr>
            <p:cNvPr id="413727" name="Straight Connector 413726"/>
            <p:cNvSpPr/>
            <p:nvPr/>
          </p:nvSpPr>
          <p:spPr>
            <a:xfrm>
              <a:off x="1375" y="1439"/>
              <a:ext cx="489" cy="201"/>
            </a:xfrm>
            <a:prstGeom prst="line">
              <a:avLst/>
            </a:prstGeom>
            <a:ln w="9525" cap="flat" cmpd="sng">
              <a:solidFill>
                <a:schemeClr val="folHlink"/>
              </a:solidFill>
              <a:prstDash val="solid"/>
              <a:headEnd type="none" w="med" len="med"/>
              <a:tailEnd type="triangle" w="med" len="med"/>
            </a:ln>
          </p:spPr>
        </p:sp>
      </p:grpSp>
      <p:grpSp>
        <p:nvGrpSpPr>
          <p:cNvPr id="413737" name="Group 413736"/>
          <p:cNvGrpSpPr/>
          <p:nvPr/>
        </p:nvGrpSpPr>
        <p:grpSpPr>
          <a:xfrm>
            <a:off x="4884738" y="3365500"/>
            <a:ext cx="3144837" cy="0"/>
            <a:chOff x="3077" y="2120"/>
            <a:chExt cx="1981" cy="0"/>
          </a:xfrm>
        </p:grpSpPr>
        <p:sp>
          <p:nvSpPr>
            <p:cNvPr id="413726" name="Straight Connector 413725"/>
            <p:cNvSpPr/>
            <p:nvPr/>
          </p:nvSpPr>
          <p:spPr>
            <a:xfrm>
              <a:off x="3077" y="2120"/>
              <a:ext cx="1981" cy="0"/>
            </a:xfrm>
            <a:prstGeom prst="line">
              <a:avLst/>
            </a:prstGeom>
            <a:ln w="28575" cap="flat" cmpd="sng">
              <a:solidFill>
                <a:schemeClr val="folHlink"/>
              </a:solidFill>
              <a:prstDash val="solid"/>
              <a:headEnd type="none" w="med" len="med"/>
              <a:tailEnd type="none" w="med" len="med"/>
            </a:ln>
          </p:spPr>
        </p:sp>
        <p:sp>
          <p:nvSpPr>
            <p:cNvPr id="413728" name="Straight Connector 413727"/>
            <p:cNvSpPr/>
            <p:nvPr/>
          </p:nvSpPr>
          <p:spPr>
            <a:xfrm>
              <a:off x="3400" y="2120"/>
              <a:ext cx="751" cy="0"/>
            </a:xfrm>
            <a:prstGeom prst="line">
              <a:avLst/>
            </a:prstGeom>
            <a:ln w="9525" cap="flat" cmpd="sng">
              <a:solidFill>
                <a:schemeClr val="folHlink"/>
              </a:solidFill>
              <a:prstDash val="solid"/>
              <a:headEnd type="none" w="med" len="med"/>
              <a:tailEnd type="triangle" w="med" len="med"/>
            </a:ln>
          </p:spPr>
        </p:sp>
      </p:grpSp>
      <p:pic>
        <p:nvPicPr>
          <p:cNvPr id="413729" name="Content Placeholder 413728" descr="p241a"/>
          <p:cNvPicPr>
            <a:picLocks noGrp="1" noChangeAspect="1"/>
          </p:cNvPicPr>
          <p:nvPr>
            <p:ph idx="1"/>
          </p:nvPr>
        </p:nvPicPr>
        <p:blipFill>
          <a:blip r:embed="rId1"/>
          <a:stretch>
            <a:fillRect/>
          </a:stretch>
        </p:blipFill>
        <p:spPr>
          <a:xfrm>
            <a:off x="4413885" y="4333875"/>
            <a:ext cx="4289425" cy="181927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36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37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37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37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37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37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37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373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1373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137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13724">
                                            <p:txEl>
                                              <p:charRg st="0" end="2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13724">
                                            <p:txEl>
                                              <p:char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13724">
                                            <p:txEl>
                                              <p:char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13724">
                                            <p:txEl>
                                              <p:charRg st="21" end="4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13724">
                                            <p:txEl>
                                              <p:charRg st="42" end="7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13724">
                                            <p:txEl>
                                              <p:charRg st="4" end="4"/>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13724">
                                            <p:txEl>
                                              <p:charRg st="5" end="5"/>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13724">
                                            <p:txEl>
                                              <p:charRg st="86" end="10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13724">
                                            <p:txEl>
                                              <p:charRg st="107" end="131"/>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413724">
                                            <p:txEl>
                                              <p:charRg st="131" end="13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699" grpId="0"/>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a:sym typeface="+mn-ea"/>
              </a:rPr>
              <a:t>Converging lens images</a:t>
            </a:r>
            <a:endParaRPr lang="en-US"/>
          </a:p>
        </p:txBody>
      </p:sp>
      <p:sp>
        <p:nvSpPr>
          <p:cNvPr id="428035" name="Rectangle 428034"/>
          <p:cNvSpPr/>
          <p:nvPr/>
        </p:nvSpPr>
        <p:spPr>
          <a:xfrm>
            <a:off x="2956243" y="760254"/>
            <a:ext cx="3129280" cy="368300"/>
          </a:xfrm>
          <a:prstGeom prst="rect">
            <a:avLst/>
          </a:prstGeom>
          <a:noFill/>
          <a:ln w="9525">
            <a:noFill/>
          </a:ln>
        </p:spPr>
        <p:txBody>
          <a:bodyPr wrap="none" anchor="ctr" anchorCtr="0">
            <a:spAutoFit/>
          </a:bodyPr>
          <a:p>
            <a:r>
              <a:rPr b="1">
                <a:solidFill>
                  <a:srgbClr val="0000FF"/>
                </a:solidFill>
                <a:cs typeface="Times New Roman" panose="02020603050405020304" pitchFamily="18" charset="0"/>
              </a:rPr>
              <a:t>2. Object between F and 2F</a:t>
            </a:r>
            <a:endParaRPr b="1">
              <a:solidFill>
                <a:srgbClr val="0000FF"/>
              </a:solidFill>
              <a:cs typeface="Times New Roman" panose="02020603050405020304" pitchFamily="18" charset="0"/>
            </a:endParaRPr>
          </a:p>
        </p:txBody>
      </p:sp>
      <p:grpSp>
        <p:nvGrpSpPr>
          <p:cNvPr id="428068" name="Group 428067"/>
          <p:cNvGrpSpPr/>
          <p:nvPr/>
        </p:nvGrpSpPr>
        <p:grpSpPr>
          <a:xfrm>
            <a:off x="2138998" y="1809433"/>
            <a:ext cx="1798637" cy="9525"/>
            <a:chOff x="1339" y="947"/>
            <a:chExt cx="1133" cy="6"/>
          </a:xfrm>
        </p:grpSpPr>
        <p:sp>
          <p:nvSpPr>
            <p:cNvPr id="428037" name="Straight Connector 428036"/>
            <p:cNvSpPr/>
            <p:nvPr/>
          </p:nvSpPr>
          <p:spPr>
            <a:xfrm flipV="1">
              <a:off x="1339" y="947"/>
              <a:ext cx="1133" cy="6"/>
            </a:xfrm>
            <a:prstGeom prst="line">
              <a:avLst/>
            </a:prstGeom>
            <a:ln w="28575" cap="flat" cmpd="sng">
              <a:solidFill>
                <a:srgbClr val="FF0000"/>
              </a:solidFill>
              <a:prstDash val="solid"/>
              <a:headEnd type="none" w="med" len="med"/>
              <a:tailEnd type="none" w="med" len="med"/>
            </a:ln>
          </p:spPr>
        </p:sp>
        <p:sp>
          <p:nvSpPr>
            <p:cNvPr id="428039" name="Straight Connector 428038"/>
            <p:cNvSpPr/>
            <p:nvPr/>
          </p:nvSpPr>
          <p:spPr>
            <a:xfrm>
              <a:off x="1639" y="953"/>
              <a:ext cx="401" cy="0"/>
            </a:xfrm>
            <a:prstGeom prst="line">
              <a:avLst/>
            </a:prstGeom>
            <a:ln w="9525" cap="flat" cmpd="sng">
              <a:solidFill>
                <a:srgbClr val="FF0000"/>
              </a:solidFill>
              <a:prstDash val="solid"/>
              <a:headEnd type="none" w="med" len="med"/>
              <a:tailEnd type="triangle" w="med" len="med"/>
            </a:ln>
          </p:spPr>
        </p:sp>
      </p:grpSp>
      <p:grpSp>
        <p:nvGrpSpPr>
          <p:cNvPr id="428069" name="Group 428068"/>
          <p:cNvGrpSpPr/>
          <p:nvPr/>
        </p:nvGrpSpPr>
        <p:grpSpPr>
          <a:xfrm>
            <a:off x="3928110" y="1803083"/>
            <a:ext cx="4206875" cy="2038350"/>
            <a:chOff x="2466" y="943"/>
            <a:chExt cx="2650" cy="1284"/>
          </a:xfrm>
        </p:grpSpPr>
        <p:sp>
          <p:nvSpPr>
            <p:cNvPr id="428038" name="Straight Connector 428037"/>
            <p:cNvSpPr/>
            <p:nvPr/>
          </p:nvSpPr>
          <p:spPr>
            <a:xfrm>
              <a:off x="2466" y="943"/>
              <a:ext cx="2650" cy="1284"/>
            </a:xfrm>
            <a:prstGeom prst="line">
              <a:avLst/>
            </a:prstGeom>
            <a:ln w="28575" cap="flat" cmpd="sng">
              <a:solidFill>
                <a:srgbClr val="FF0000"/>
              </a:solidFill>
              <a:prstDash val="solid"/>
              <a:headEnd type="none" w="med" len="med"/>
              <a:tailEnd type="none" w="med" len="med"/>
            </a:ln>
          </p:spPr>
        </p:sp>
        <p:sp>
          <p:nvSpPr>
            <p:cNvPr id="428040" name="Straight Connector 428039"/>
            <p:cNvSpPr/>
            <p:nvPr/>
          </p:nvSpPr>
          <p:spPr>
            <a:xfrm>
              <a:off x="3461" y="1417"/>
              <a:ext cx="271" cy="133"/>
            </a:xfrm>
            <a:prstGeom prst="line">
              <a:avLst/>
            </a:prstGeom>
            <a:ln w="9525" cap="flat" cmpd="sng">
              <a:solidFill>
                <a:srgbClr val="FF0000"/>
              </a:solidFill>
              <a:prstDash val="solid"/>
              <a:headEnd type="none" w="med" len="med"/>
              <a:tailEnd type="triangle" w="med" len="med"/>
            </a:ln>
          </p:spPr>
        </p:sp>
      </p:grpSp>
      <p:grpSp>
        <p:nvGrpSpPr>
          <p:cNvPr id="428070" name="Group 428069"/>
          <p:cNvGrpSpPr/>
          <p:nvPr/>
        </p:nvGrpSpPr>
        <p:grpSpPr>
          <a:xfrm>
            <a:off x="2116773" y="1831658"/>
            <a:ext cx="6007100" cy="1863725"/>
            <a:chOff x="1325" y="961"/>
            <a:chExt cx="3784" cy="1174"/>
          </a:xfrm>
        </p:grpSpPr>
        <p:sp>
          <p:nvSpPr>
            <p:cNvPr id="428041" name="Straight Connector 428040"/>
            <p:cNvSpPr/>
            <p:nvPr/>
          </p:nvSpPr>
          <p:spPr>
            <a:xfrm flipH="1" flipV="1">
              <a:off x="1325" y="961"/>
              <a:ext cx="3784" cy="1174"/>
            </a:xfrm>
            <a:prstGeom prst="line">
              <a:avLst/>
            </a:prstGeom>
            <a:ln w="28575" cap="flat" cmpd="sng">
              <a:solidFill>
                <a:srgbClr val="0000FF"/>
              </a:solidFill>
              <a:prstDash val="solid"/>
              <a:headEnd type="none" w="med" len="med"/>
              <a:tailEnd type="none" w="med" len="med"/>
            </a:ln>
          </p:spPr>
        </p:sp>
        <p:sp>
          <p:nvSpPr>
            <p:cNvPr id="428042" name="Straight Connector 428041"/>
            <p:cNvSpPr/>
            <p:nvPr/>
          </p:nvSpPr>
          <p:spPr>
            <a:xfrm flipH="1" flipV="1">
              <a:off x="1737" y="1087"/>
              <a:ext cx="288" cy="84"/>
            </a:xfrm>
            <a:prstGeom prst="line">
              <a:avLst/>
            </a:prstGeom>
            <a:ln w="9525" cap="flat" cmpd="sng">
              <a:solidFill>
                <a:srgbClr val="0000FF"/>
              </a:solidFill>
              <a:prstDash val="solid"/>
              <a:headEnd type="triangle" w="med" len="med"/>
              <a:tailEnd type="none" w="med" len="med"/>
            </a:ln>
          </p:spPr>
        </p:sp>
        <p:sp>
          <p:nvSpPr>
            <p:cNvPr id="428043" name="Straight Connector 428042"/>
            <p:cNvSpPr/>
            <p:nvPr/>
          </p:nvSpPr>
          <p:spPr>
            <a:xfrm flipH="1" flipV="1">
              <a:off x="3077" y="1493"/>
              <a:ext cx="299" cy="96"/>
            </a:xfrm>
            <a:prstGeom prst="line">
              <a:avLst/>
            </a:prstGeom>
            <a:ln w="9525" cap="flat" cmpd="sng">
              <a:solidFill>
                <a:srgbClr val="0000FF"/>
              </a:solidFill>
              <a:prstDash val="solid"/>
              <a:headEnd type="triangle" w="med" len="med"/>
              <a:tailEnd type="none" w="med" len="med"/>
            </a:ln>
          </p:spPr>
        </p:sp>
      </p:grpSp>
      <p:sp>
        <p:nvSpPr>
          <p:cNvPr id="428049" name="Straight Connector 428048"/>
          <p:cNvSpPr/>
          <p:nvPr/>
        </p:nvSpPr>
        <p:spPr>
          <a:xfrm>
            <a:off x="1421448" y="2355533"/>
            <a:ext cx="0" cy="0"/>
          </a:xfrm>
          <a:prstGeom prst="line">
            <a:avLst/>
          </a:prstGeom>
          <a:ln w="9525" cap="flat" cmpd="sng">
            <a:solidFill>
              <a:srgbClr val="000000"/>
            </a:solidFill>
            <a:prstDash val="solid"/>
            <a:headEnd type="none" w="med" len="med"/>
            <a:tailEnd type="triangle" w="med" len="med"/>
          </a:ln>
        </p:spPr>
      </p:sp>
      <p:grpSp>
        <p:nvGrpSpPr>
          <p:cNvPr id="428067" name="Group 428066"/>
          <p:cNvGrpSpPr/>
          <p:nvPr/>
        </p:nvGrpSpPr>
        <p:grpSpPr>
          <a:xfrm>
            <a:off x="1251585" y="1818958"/>
            <a:ext cx="1068388" cy="558800"/>
            <a:chOff x="780" y="953"/>
            <a:chExt cx="673" cy="352"/>
          </a:xfrm>
        </p:grpSpPr>
        <p:sp>
          <p:nvSpPr>
            <p:cNvPr id="428050" name="Straight Connector 428049"/>
            <p:cNvSpPr/>
            <p:nvPr/>
          </p:nvSpPr>
          <p:spPr>
            <a:xfrm flipH="1" flipV="1">
              <a:off x="1320" y="953"/>
              <a:ext cx="7" cy="352"/>
            </a:xfrm>
            <a:prstGeom prst="line">
              <a:avLst/>
            </a:prstGeom>
            <a:ln w="57150" cap="flat" cmpd="sng">
              <a:solidFill>
                <a:srgbClr val="FF00FF"/>
              </a:solidFill>
              <a:prstDash val="solid"/>
              <a:headEnd type="none" w="med" len="med"/>
              <a:tailEnd type="triangle" w="med" len="med"/>
            </a:ln>
          </p:spPr>
        </p:sp>
        <p:sp>
          <p:nvSpPr>
            <p:cNvPr id="428052" name="Text Box 428051"/>
            <p:cNvSpPr txBox="1"/>
            <p:nvPr/>
          </p:nvSpPr>
          <p:spPr>
            <a:xfrm>
              <a:off x="780" y="982"/>
              <a:ext cx="673" cy="282"/>
            </a:xfrm>
            <a:prstGeom prst="rect">
              <a:avLst/>
            </a:prstGeom>
            <a:noFill/>
            <a:ln w="9525">
              <a:noFill/>
            </a:ln>
          </p:spPr>
          <p:txBody>
            <a:bodyPr/>
            <a:p>
              <a:r>
                <a:rPr b="1">
                  <a:cs typeface="Times New Roman" panose="02020603050405020304" pitchFamily="18" charset="0"/>
                </a:rPr>
                <a:t>object</a:t>
              </a:r>
              <a:endParaRPr b="1">
                <a:cs typeface="Times New Roman" panose="02020603050405020304" pitchFamily="18" charset="0"/>
              </a:endParaRPr>
            </a:p>
          </p:txBody>
        </p:sp>
      </p:grpSp>
      <p:grpSp>
        <p:nvGrpSpPr>
          <p:cNvPr id="428073" name="Group 428072"/>
          <p:cNvGrpSpPr/>
          <p:nvPr/>
        </p:nvGrpSpPr>
        <p:grpSpPr>
          <a:xfrm>
            <a:off x="7261860" y="2414270"/>
            <a:ext cx="1087438" cy="996950"/>
            <a:chOff x="4566" y="1328"/>
            <a:chExt cx="685" cy="628"/>
          </a:xfrm>
        </p:grpSpPr>
        <p:sp>
          <p:nvSpPr>
            <p:cNvPr id="428051" name="Straight Connector 428050"/>
            <p:cNvSpPr/>
            <p:nvPr/>
          </p:nvSpPr>
          <p:spPr>
            <a:xfrm flipH="1" flipV="1">
              <a:off x="4566" y="1328"/>
              <a:ext cx="18" cy="628"/>
            </a:xfrm>
            <a:prstGeom prst="line">
              <a:avLst/>
            </a:prstGeom>
            <a:ln w="57150" cap="flat" cmpd="sng">
              <a:pattFill prst="narHorz">
                <a:fgClr>
                  <a:srgbClr val="FF00FF"/>
                </a:fgClr>
                <a:bgClr>
                  <a:srgbClr val="FFFFFF"/>
                </a:bgClr>
              </a:pattFill>
              <a:prstDash val="solid"/>
              <a:headEnd type="triangle" w="med" len="med"/>
              <a:tailEnd type="none" w="med" len="med"/>
            </a:ln>
          </p:spPr>
        </p:sp>
        <p:sp>
          <p:nvSpPr>
            <p:cNvPr id="428053" name="Text Box 428052"/>
            <p:cNvSpPr txBox="1"/>
            <p:nvPr/>
          </p:nvSpPr>
          <p:spPr>
            <a:xfrm>
              <a:off x="4600" y="1448"/>
              <a:ext cx="651" cy="202"/>
            </a:xfrm>
            <a:prstGeom prst="rect">
              <a:avLst/>
            </a:prstGeom>
            <a:noFill/>
            <a:ln w="9525">
              <a:noFill/>
            </a:ln>
          </p:spPr>
          <p:txBody>
            <a:bodyPr/>
            <a:p>
              <a:r>
                <a:rPr b="1">
                  <a:cs typeface="Times New Roman" panose="02020603050405020304" pitchFamily="18" charset="0"/>
                </a:rPr>
                <a:t>image</a:t>
              </a:r>
              <a:endParaRPr b="1">
                <a:cs typeface="Times New Roman" panose="02020603050405020304" pitchFamily="18" charset="0"/>
              </a:endParaRPr>
            </a:p>
          </p:txBody>
        </p:sp>
      </p:grpSp>
      <p:grpSp>
        <p:nvGrpSpPr>
          <p:cNvPr id="428066" name="Group 428065"/>
          <p:cNvGrpSpPr/>
          <p:nvPr/>
        </p:nvGrpSpPr>
        <p:grpSpPr>
          <a:xfrm>
            <a:off x="942023" y="1128395"/>
            <a:ext cx="7462837" cy="2714625"/>
            <a:chOff x="585" y="518"/>
            <a:chExt cx="4701" cy="1710"/>
          </a:xfrm>
        </p:grpSpPr>
        <p:sp>
          <p:nvSpPr>
            <p:cNvPr id="428036" name="Straight Connector 428035"/>
            <p:cNvSpPr/>
            <p:nvPr/>
          </p:nvSpPr>
          <p:spPr>
            <a:xfrm>
              <a:off x="585" y="1310"/>
              <a:ext cx="4701" cy="13"/>
            </a:xfrm>
            <a:prstGeom prst="line">
              <a:avLst/>
            </a:prstGeom>
            <a:ln w="19050" cap="flat" cmpd="sng">
              <a:solidFill>
                <a:srgbClr val="000000"/>
              </a:solidFill>
              <a:prstDash val="sysDot"/>
              <a:headEnd type="none" w="med" len="med"/>
              <a:tailEnd type="none" w="med" len="med"/>
            </a:ln>
          </p:spPr>
        </p:sp>
        <p:sp>
          <p:nvSpPr>
            <p:cNvPr id="428044" name="Oval 428043"/>
            <p:cNvSpPr/>
            <p:nvPr/>
          </p:nvSpPr>
          <p:spPr>
            <a:xfrm>
              <a:off x="1676" y="1269"/>
              <a:ext cx="97" cy="94"/>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28045" name="Text Box 428044"/>
            <p:cNvSpPr txBox="1"/>
            <p:nvPr/>
          </p:nvSpPr>
          <p:spPr>
            <a:xfrm>
              <a:off x="1624" y="1356"/>
              <a:ext cx="298" cy="281"/>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sp>
          <p:nvSpPr>
            <p:cNvPr id="428046" name="Oval 428045"/>
            <p:cNvSpPr/>
            <p:nvPr/>
          </p:nvSpPr>
          <p:spPr>
            <a:xfrm>
              <a:off x="972" y="1269"/>
              <a:ext cx="97" cy="94"/>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28047" name="Text Box 428046"/>
            <p:cNvSpPr txBox="1"/>
            <p:nvPr/>
          </p:nvSpPr>
          <p:spPr>
            <a:xfrm>
              <a:off x="1095" y="1317"/>
              <a:ext cx="384" cy="281"/>
            </a:xfrm>
            <a:prstGeom prst="rect">
              <a:avLst/>
            </a:prstGeom>
            <a:noFill/>
            <a:ln w="9525">
              <a:noFill/>
            </a:ln>
          </p:spPr>
          <p:txBody>
            <a:bodyPr/>
            <a:p>
              <a:r>
                <a:rPr b="1">
                  <a:cs typeface="Times New Roman" panose="02020603050405020304" pitchFamily="18" charset="0"/>
                </a:rPr>
                <a:t>2F</a:t>
              </a:r>
              <a:endParaRPr b="1">
                <a:cs typeface="Times New Roman" panose="02020603050405020304" pitchFamily="18" charset="0"/>
              </a:endParaRPr>
            </a:p>
          </p:txBody>
        </p:sp>
        <p:sp>
          <p:nvSpPr>
            <p:cNvPr id="428048" name="Oval 428047"/>
            <p:cNvSpPr/>
            <p:nvPr/>
          </p:nvSpPr>
          <p:spPr>
            <a:xfrm>
              <a:off x="2420" y="1277"/>
              <a:ext cx="97" cy="94"/>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28054" name="Oval 428053"/>
            <p:cNvSpPr/>
            <p:nvPr/>
          </p:nvSpPr>
          <p:spPr>
            <a:xfrm>
              <a:off x="2372" y="518"/>
              <a:ext cx="180" cy="1710"/>
            </a:xfrm>
            <a:prstGeom prst="ellipse">
              <a:avLst/>
            </a:prstGeom>
            <a:noFill/>
            <a:ln w="9525" cap="flat" cmpd="sng">
              <a:solidFill>
                <a:srgbClr val="000000"/>
              </a:solidFill>
              <a:prstDash val="solid"/>
              <a:headEnd type="none" w="med" len="med"/>
              <a:tailEnd type="none" w="med" len="med"/>
            </a:ln>
          </p:spPr>
          <p:txBody>
            <a:bodyPr/>
            <a:p>
              <a:endParaRPr lang="en-US"/>
            </a:p>
          </p:txBody>
        </p:sp>
        <p:sp>
          <p:nvSpPr>
            <p:cNvPr id="428055" name="Oval 428054"/>
            <p:cNvSpPr/>
            <p:nvPr/>
          </p:nvSpPr>
          <p:spPr>
            <a:xfrm>
              <a:off x="3163" y="1278"/>
              <a:ext cx="97" cy="94"/>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28056" name="Text Box 428055"/>
            <p:cNvSpPr txBox="1"/>
            <p:nvPr/>
          </p:nvSpPr>
          <p:spPr>
            <a:xfrm>
              <a:off x="3161" y="1055"/>
              <a:ext cx="298" cy="282"/>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sp>
          <p:nvSpPr>
            <p:cNvPr id="428057" name="Oval 428056"/>
            <p:cNvSpPr/>
            <p:nvPr/>
          </p:nvSpPr>
          <p:spPr>
            <a:xfrm>
              <a:off x="3904" y="1285"/>
              <a:ext cx="97" cy="94"/>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28058" name="Text Box 428057"/>
            <p:cNvSpPr txBox="1"/>
            <p:nvPr/>
          </p:nvSpPr>
          <p:spPr>
            <a:xfrm>
              <a:off x="3903" y="1047"/>
              <a:ext cx="384" cy="281"/>
            </a:xfrm>
            <a:prstGeom prst="rect">
              <a:avLst/>
            </a:prstGeom>
            <a:noFill/>
            <a:ln w="9525">
              <a:noFill/>
            </a:ln>
          </p:spPr>
          <p:txBody>
            <a:bodyPr/>
            <a:p>
              <a:r>
                <a:rPr b="1">
                  <a:cs typeface="Times New Roman" panose="02020603050405020304" pitchFamily="18" charset="0"/>
                </a:rPr>
                <a:t>2F</a:t>
              </a:r>
              <a:endParaRPr b="1">
                <a:cs typeface="Times New Roman" panose="02020603050405020304" pitchFamily="18" charset="0"/>
              </a:endParaRPr>
            </a:p>
          </p:txBody>
        </p:sp>
      </p:grpSp>
      <p:sp>
        <p:nvSpPr>
          <p:cNvPr id="428059" name="Rectangle 428058"/>
          <p:cNvSpPr/>
          <p:nvPr/>
        </p:nvSpPr>
        <p:spPr>
          <a:xfrm>
            <a:off x="281940" y="3359150"/>
            <a:ext cx="4059555" cy="1753235"/>
          </a:xfrm>
          <a:prstGeom prst="rect">
            <a:avLst/>
          </a:prstGeom>
          <a:noFill/>
          <a:ln w="9525">
            <a:noFill/>
          </a:ln>
        </p:spPr>
        <p:txBody>
          <a:bodyPr wrap="square" anchor="ctr" anchorCtr="0">
            <a:spAutoFit/>
          </a:bodyPr>
          <a:p>
            <a:pPr defTabSz="914400">
              <a:tabLst>
                <a:tab pos="457200" algn="l"/>
              </a:tabLst>
            </a:pPr>
            <a:r>
              <a:rPr b="1">
                <a:solidFill>
                  <a:srgbClr val="000000"/>
                </a:solidFill>
                <a:cs typeface="Times New Roman" panose="02020603050405020304" pitchFamily="18" charset="0"/>
              </a:rPr>
              <a:t>Use:</a:t>
            </a:r>
            <a:r>
              <a:rPr>
                <a:solidFill>
                  <a:srgbClr val="000000"/>
                </a:solidFill>
                <a:cs typeface="Times New Roman" panose="02020603050405020304" pitchFamily="18" charset="0"/>
              </a:rPr>
              <a:t> </a:t>
            </a:r>
            <a:endParaRPr>
              <a:solidFill>
                <a:srgbClr val="000000"/>
              </a:solidFill>
              <a:cs typeface="Times New Roman" panose="02020603050405020304" pitchFamily="18" charset="0"/>
            </a:endParaRPr>
          </a:p>
          <a:p>
            <a:pPr marL="285750" indent="-285750" defTabSz="914400">
              <a:buFont typeface="Arial" panose="020B0604020202020204" pitchFamily="34" charset="0"/>
              <a:buChar char="•"/>
              <a:tabLst>
                <a:tab pos="457200" algn="l"/>
              </a:tabLst>
            </a:pPr>
            <a:r>
              <a:rPr>
                <a:solidFill>
                  <a:srgbClr val="000000"/>
                </a:solidFill>
                <a:cs typeface="Times New Roman" panose="02020603050405020304" pitchFamily="18" charset="0"/>
              </a:rPr>
              <a:t>Projector</a:t>
            </a:r>
            <a:endParaRPr>
              <a:solidFill>
                <a:srgbClr val="000000"/>
              </a:solidFill>
              <a:cs typeface="Times New Roman" panose="02020603050405020304" pitchFamily="18" charset="0"/>
            </a:endParaRPr>
          </a:p>
          <a:p>
            <a:pPr defTabSz="914400" eaLnBrk="0" hangingPunct="0">
              <a:tabLst>
                <a:tab pos="457200" algn="l"/>
              </a:tabLst>
            </a:pPr>
            <a:r>
              <a:rPr b="1">
                <a:solidFill>
                  <a:srgbClr val="000000"/>
                </a:solidFill>
                <a:cs typeface="Times New Roman" panose="02020603050405020304" pitchFamily="18" charset="0"/>
              </a:rPr>
              <a:t>The image formed is:</a:t>
            </a:r>
            <a:endParaRPr b="1"/>
          </a:p>
          <a:p>
            <a:pPr marL="285750" indent="-285750" defTabSz="914400" eaLnBrk="0" hangingPunct="0">
              <a:buFont typeface="Arial" panose="020B0604020202020204" pitchFamily="34" charset="0"/>
              <a:buChar char="•"/>
              <a:tabLst>
                <a:tab pos="457200" algn="l"/>
              </a:tabLst>
            </a:pPr>
            <a:r>
              <a:rPr>
                <a:solidFill>
                  <a:srgbClr val="000000"/>
                </a:solidFill>
                <a:cs typeface="Times New Roman" panose="02020603050405020304" pitchFamily="18" charset="0"/>
              </a:rPr>
              <a:t>Larger than the object (magnified)</a:t>
            </a:r>
            <a:endParaRPr>
              <a:solidFill>
                <a:srgbClr val="000000"/>
              </a:solidFill>
              <a:cs typeface="Times New Roman" panose="02020603050405020304" pitchFamily="18" charset="0"/>
            </a:endParaRPr>
          </a:p>
          <a:p>
            <a:pPr marL="285750" indent="-285750" defTabSz="914400" eaLnBrk="0" hangingPunct="0">
              <a:buFont typeface="Arial" panose="020B0604020202020204" pitchFamily="34" charset="0"/>
              <a:buChar char="•"/>
              <a:tabLst>
                <a:tab pos="457200" algn="l"/>
              </a:tabLst>
            </a:pPr>
            <a:r>
              <a:rPr lang="en-US">
                <a:solidFill>
                  <a:srgbClr val="000000"/>
                </a:solidFill>
                <a:cs typeface="Times New Roman" panose="02020603050405020304" pitchFamily="18" charset="0"/>
              </a:rPr>
              <a:t>Inverted</a:t>
            </a:r>
            <a:endParaRPr lang="en-US">
              <a:solidFill>
                <a:srgbClr val="000000"/>
              </a:solidFill>
              <a:cs typeface="Times New Roman" panose="02020603050405020304" pitchFamily="18" charset="0"/>
            </a:endParaRPr>
          </a:p>
          <a:p>
            <a:pPr marL="285750" indent="-285750" defTabSz="914400" eaLnBrk="0" hangingPunct="0">
              <a:buFont typeface="Arial" panose="020B0604020202020204" pitchFamily="34" charset="0"/>
              <a:buChar char="•"/>
              <a:tabLst>
                <a:tab pos="457200" algn="l"/>
              </a:tabLst>
            </a:pPr>
            <a:r>
              <a:rPr lang="en-US">
                <a:solidFill>
                  <a:srgbClr val="000000"/>
                </a:solidFill>
                <a:cs typeface="Times New Roman" panose="02020603050405020304" pitchFamily="18" charset="0"/>
              </a:rPr>
              <a:t>Real</a:t>
            </a:r>
            <a:endParaRPr lang="en-US">
              <a:solidFill>
                <a:srgbClr val="000000"/>
              </a:solidFill>
              <a:cs typeface="Times New Roman" panose="02020603050405020304" pitchFamily="18" charset="0"/>
            </a:endParaRPr>
          </a:p>
        </p:txBody>
      </p:sp>
      <p:grpSp>
        <p:nvGrpSpPr>
          <p:cNvPr id="428071" name="Group 428070"/>
          <p:cNvGrpSpPr/>
          <p:nvPr/>
        </p:nvGrpSpPr>
        <p:grpSpPr>
          <a:xfrm>
            <a:off x="2107248" y="1826895"/>
            <a:ext cx="1828800" cy="1590675"/>
            <a:chOff x="1319" y="958"/>
            <a:chExt cx="1152" cy="1002"/>
          </a:xfrm>
        </p:grpSpPr>
        <p:sp>
          <p:nvSpPr>
            <p:cNvPr id="428060" name="Straight Connector 428059"/>
            <p:cNvSpPr/>
            <p:nvPr/>
          </p:nvSpPr>
          <p:spPr>
            <a:xfrm>
              <a:off x="1319" y="958"/>
              <a:ext cx="1152" cy="1002"/>
            </a:xfrm>
            <a:prstGeom prst="line">
              <a:avLst/>
            </a:prstGeom>
            <a:ln w="28575" cap="flat" cmpd="sng">
              <a:solidFill>
                <a:schemeClr val="folHlink"/>
              </a:solidFill>
              <a:prstDash val="solid"/>
              <a:headEnd type="none" w="med" len="med"/>
              <a:tailEnd type="none" w="med" len="med"/>
            </a:ln>
          </p:spPr>
        </p:sp>
        <p:sp>
          <p:nvSpPr>
            <p:cNvPr id="428062" name="Straight Connector 428061"/>
            <p:cNvSpPr/>
            <p:nvPr/>
          </p:nvSpPr>
          <p:spPr>
            <a:xfrm>
              <a:off x="1865" y="1432"/>
              <a:ext cx="462" cy="390"/>
            </a:xfrm>
            <a:prstGeom prst="line">
              <a:avLst/>
            </a:prstGeom>
            <a:ln w="9525" cap="flat" cmpd="sng">
              <a:solidFill>
                <a:schemeClr val="folHlink"/>
              </a:solidFill>
              <a:prstDash val="solid"/>
              <a:headEnd type="none" w="med" len="med"/>
              <a:tailEnd type="triangle" w="med" len="med"/>
            </a:ln>
          </p:spPr>
        </p:sp>
      </p:grpSp>
      <p:grpSp>
        <p:nvGrpSpPr>
          <p:cNvPr id="428072" name="Group 428071"/>
          <p:cNvGrpSpPr/>
          <p:nvPr/>
        </p:nvGrpSpPr>
        <p:grpSpPr>
          <a:xfrm>
            <a:off x="3945573" y="3417570"/>
            <a:ext cx="4133850" cy="9525"/>
            <a:chOff x="2477" y="1960"/>
            <a:chExt cx="2604" cy="6"/>
          </a:xfrm>
        </p:grpSpPr>
        <p:sp>
          <p:nvSpPr>
            <p:cNvPr id="428061" name="Straight Connector 428060"/>
            <p:cNvSpPr/>
            <p:nvPr/>
          </p:nvSpPr>
          <p:spPr>
            <a:xfrm flipV="1">
              <a:off x="2477" y="1966"/>
              <a:ext cx="2604" cy="0"/>
            </a:xfrm>
            <a:prstGeom prst="line">
              <a:avLst/>
            </a:prstGeom>
            <a:ln w="28575" cap="flat" cmpd="sng">
              <a:solidFill>
                <a:schemeClr val="folHlink"/>
              </a:solidFill>
              <a:prstDash val="solid"/>
              <a:headEnd type="none" w="med" len="med"/>
              <a:tailEnd type="none" w="med" len="med"/>
            </a:ln>
          </p:spPr>
        </p:sp>
        <p:sp>
          <p:nvSpPr>
            <p:cNvPr id="428063" name="Straight Connector 428062"/>
            <p:cNvSpPr/>
            <p:nvPr/>
          </p:nvSpPr>
          <p:spPr>
            <a:xfrm flipV="1">
              <a:off x="3035" y="1960"/>
              <a:ext cx="738" cy="6"/>
            </a:xfrm>
            <a:prstGeom prst="line">
              <a:avLst/>
            </a:prstGeom>
            <a:ln w="9525" cap="flat" cmpd="sng">
              <a:solidFill>
                <a:schemeClr val="folHlink"/>
              </a:solidFill>
              <a:prstDash val="solid"/>
              <a:headEnd type="none" w="med" len="med"/>
              <a:tailEnd type="triangle" w="med" len="med"/>
            </a:ln>
          </p:spPr>
        </p:sp>
      </p:grpSp>
      <p:pic>
        <p:nvPicPr>
          <p:cNvPr id="428065" name="Content Placeholder 428064" descr="p241b"/>
          <p:cNvPicPr>
            <a:picLocks noGrp="1" noChangeAspect="1"/>
          </p:cNvPicPr>
          <p:nvPr>
            <p:ph idx="1"/>
          </p:nvPr>
        </p:nvPicPr>
        <p:blipFill>
          <a:blip r:embed="rId1"/>
          <a:stretch>
            <a:fillRect/>
          </a:stretch>
        </p:blipFill>
        <p:spPr>
          <a:xfrm>
            <a:off x="2976245" y="4423410"/>
            <a:ext cx="5381625" cy="155448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80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80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80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80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807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2807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807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2807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2806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28059">
                                            <p:txEl>
                                              <p:charRg st="0" end="1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28059">
                                            <p:txEl>
                                              <p:char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28059">
                                            <p:txEl>
                                              <p:charRg st="15" end="3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28059">
                                            <p:txEl>
                                              <p:charRg st="36" end="62"/>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28059">
                                            <p:txEl>
                                              <p:charRg st="4" end="4"/>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28059">
                                            <p:txEl>
                                              <p:char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a:sym typeface="+mn-ea"/>
              </a:rPr>
              <a:t>Converging lens images</a:t>
            </a:r>
            <a:endParaRPr lang="en-US"/>
          </a:p>
        </p:txBody>
      </p:sp>
      <p:sp>
        <p:nvSpPr>
          <p:cNvPr id="442371" name="Straight Connector 442370"/>
          <p:cNvSpPr/>
          <p:nvPr/>
        </p:nvSpPr>
        <p:spPr>
          <a:xfrm>
            <a:off x="2423160" y="2974023"/>
            <a:ext cx="0" cy="0"/>
          </a:xfrm>
          <a:prstGeom prst="line">
            <a:avLst/>
          </a:prstGeom>
          <a:ln w="9525" cap="flat" cmpd="sng">
            <a:solidFill>
              <a:srgbClr val="000000"/>
            </a:solidFill>
            <a:prstDash val="solid"/>
            <a:headEnd type="none" w="med" len="med"/>
            <a:tailEnd type="triangle" w="med" len="med"/>
          </a:ln>
        </p:spPr>
      </p:sp>
      <p:grpSp>
        <p:nvGrpSpPr>
          <p:cNvPr id="442372" name="Group 442371"/>
          <p:cNvGrpSpPr/>
          <p:nvPr/>
        </p:nvGrpSpPr>
        <p:grpSpPr>
          <a:xfrm>
            <a:off x="7171373" y="2699385"/>
            <a:ext cx="1663700" cy="1433513"/>
            <a:chOff x="7436" y="2135"/>
            <a:chExt cx="1694" cy="1361"/>
          </a:xfrm>
        </p:grpSpPr>
        <p:sp>
          <p:nvSpPr>
            <p:cNvPr id="442373" name="Freeform 442372"/>
            <p:cNvSpPr/>
            <p:nvPr/>
          </p:nvSpPr>
          <p:spPr>
            <a:xfrm flipH="1" flipV="1">
              <a:off x="7714" y="2135"/>
              <a:ext cx="256" cy="650"/>
            </a:xfrm>
            <a:custGeom>
              <a:avLst/>
              <a:gdLst>
                <a:gd name="txL" fmla="*/ 0 w 21600"/>
                <a:gd name="txT" fmla="*/ 0 h 21600"/>
                <a:gd name="txR" fmla="*/ 21600 w 21600"/>
                <a:gd name="txB" fmla="*/ 21600 h 21600"/>
              </a:gdLst>
              <a:ahLst/>
              <a:cxnLst>
                <a:cxn ang="270">
                  <a:pos x="0" y="0"/>
                </a:cxn>
                <a:cxn ang="90">
                  <a:pos x="21600" y="21600"/>
                </a:cxn>
                <a:cxn ang="90">
                  <a:pos x="0" y="21600"/>
                </a:cxn>
              </a:cxnLst>
              <a:rect l="txL" t="txT" r="txR" b="txB"/>
              <a:pathLst>
                <a:path w="21600" h="21600" fill="none">
                  <a:moveTo>
                    <a:pt x="0" y="0"/>
                  </a:moveTo>
                  <a:arcTo wR="21600" hR="21600" stAng="-5400000" swAng="5400000"/>
                </a:path>
                <a:path w="21600" h="21600" stroke="0">
                  <a:moveTo>
                    <a:pt x="0" y="0"/>
                  </a:moveTo>
                  <a:arcTo wR="21600" hR="21600" stAng="-5400000" swAng="5400000"/>
                  <a:lnTo>
                    <a:pt x="0" y="21600"/>
                  </a:lnTo>
                  <a:close/>
                </a:path>
              </a:pathLst>
            </a:custGeom>
            <a:noFill/>
            <a:ln w="9525" cap="flat" cmpd="sng">
              <a:solidFill>
                <a:srgbClr val="000000"/>
              </a:solidFill>
              <a:prstDash val="solid"/>
              <a:headEnd type="none" w="med" len="med"/>
              <a:tailEnd type="none" w="med" len="med"/>
            </a:ln>
          </p:spPr>
          <p:txBody>
            <a:bodyPr/>
            <a:p>
              <a:endParaRPr lang="en-US"/>
            </a:p>
          </p:txBody>
        </p:sp>
        <p:sp>
          <p:nvSpPr>
            <p:cNvPr id="442374" name="Freeform 442373"/>
            <p:cNvSpPr/>
            <p:nvPr/>
          </p:nvSpPr>
          <p:spPr>
            <a:xfrm flipH="1">
              <a:off x="7492" y="3035"/>
              <a:ext cx="405" cy="95"/>
            </a:xfrm>
            <a:custGeom>
              <a:avLst/>
              <a:gdLst>
                <a:gd name="txL" fmla="*/ 0 w 21600"/>
                <a:gd name="txT" fmla="*/ 0 h 21600"/>
                <a:gd name="txR" fmla="*/ 21600 w 21600"/>
                <a:gd name="txB" fmla="*/ 21600 h 21600"/>
              </a:gdLst>
              <a:ahLst/>
              <a:cxnLst>
                <a:cxn ang="270">
                  <a:pos x="0" y="0"/>
                </a:cxn>
                <a:cxn ang="90">
                  <a:pos x="21600" y="21600"/>
                </a:cxn>
                <a:cxn ang="90">
                  <a:pos x="0" y="21600"/>
                </a:cxn>
              </a:cxnLst>
              <a:rect l="txL" t="txT" r="txR" b="txB"/>
              <a:pathLst>
                <a:path w="21600" h="21600" fill="none">
                  <a:moveTo>
                    <a:pt x="0" y="0"/>
                  </a:moveTo>
                  <a:arcTo wR="21600" hR="21600" stAng="-5400000" swAng="5400000"/>
                </a:path>
                <a:path w="21600" h="21600" stroke="0">
                  <a:moveTo>
                    <a:pt x="0" y="0"/>
                  </a:moveTo>
                  <a:arcTo wR="21600" hR="21600" stAng="-5400000" swAng="5400000"/>
                  <a:lnTo>
                    <a:pt x="0" y="21600"/>
                  </a:lnTo>
                  <a:close/>
                </a:path>
              </a:pathLst>
            </a:custGeom>
            <a:noFill/>
            <a:ln w="9525" cap="flat" cmpd="sng">
              <a:solidFill>
                <a:srgbClr val="000000"/>
              </a:solidFill>
              <a:prstDash val="solid"/>
              <a:headEnd type="none" w="med" len="med"/>
              <a:tailEnd type="none" w="med" len="med"/>
            </a:ln>
          </p:spPr>
          <p:txBody>
            <a:bodyPr/>
            <a:p>
              <a:endParaRPr lang="en-US"/>
            </a:p>
          </p:txBody>
        </p:sp>
        <p:sp>
          <p:nvSpPr>
            <p:cNvPr id="442375" name="Oval 442374"/>
            <p:cNvSpPr/>
            <p:nvPr/>
          </p:nvSpPr>
          <p:spPr>
            <a:xfrm flipH="1">
              <a:off x="7454" y="2589"/>
              <a:ext cx="437" cy="459"/>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442376" name="Oval 442375"/>
            <p:cNvSpPr/>
            <p:nvPr/>
          </p:nvSpPr>
          <p:spPr>
            <a:xfrm flipH="1">
              <a:off x="7450" y="2630"/>
              <a:ext cx="288" cy="332"/>
            </a:xfrm>
            <a:prstGeom prst="ellipse">
              <a:avLst/>
            </a:prstGeom>
            <a:solidFill>
              <a:srgbClr val="0000FF"/>
            </a:solidFill>
            <a:ln w="9525" cap="flat" cmpd="sng">
              <a:solidFill>
                <a:srgbClr val="000000"/>
              </a:solidFill>
              <a:prstDash val="solid"/>
              <a:headEnd type="none" w="med" len="med"/>
              <a:tailEnd type="none" w="med" len="med"/>
            </a:ln>
          </p:spPr>
          <p:txBody>
            <a:bodyPr/>
            <a:p>
              <a:endParaRPr lang="en-US"/>
            </a:p>
          </p:txBody>
        </p:sp>
        <p:sp>
          <p:nvSpPr>
            <p:cNvPr id="442377" name="Oval 442376"/>
            <p:cNvSpPr/>
            <p:nvPr/>
          </p:nvSpPr>
          <p:spPr>
            <a:xfrm flipH="1">
              <a:off x="7436" y="2706"/>
              <a:ext cx="143" cy="143"/>
            </a:xfrm>
            <a:prstGeom prst="ellipse">
              <a:avLst/>
            </a:prstGeom>
            <a:solidFill>
              <a:srgbClr val="000000"/>
            </a:solidFill>
            <a:ln w="9525" cap="flat" cmpd="sng">
              <a:solidFill>
                <a:srgbClr val="000000"/>
              </a:solidFill>
              <a:prstDash val="solid"/>
              <a:headEnd type="none" w="med" len="med"/>
              <a:tailEnd type="none" w="med" len="med"/>
            </a:ln>
          </p:spPr>
          <p:txBody>
            <a:bodyPr/>
            <a:p>
              <a:endParaRPr lang="en-US"/>
            </a:p>
          </p:txBody>
        </p:sp>
        <p:sp>
          <p:nvSpPr>
            <p:cNvPr id="442378" name="Text Box 442377"/>
            <p:cNvSpPr txBox="1"/>
            <p:nvPr/>
          </p:nvSpPr>
          <p:spPr>
            <a:xfrm>
              <a:off x="7716" y="3047"/>
              <a:ext cx="1414" cy="449"/>
            </a:xfrm>
            <a:prstGeom prst="rect">
              <a:avLst/>
            </a:prstGeom>
            <a:noFill/>
            <a:ln w="9525">
              <a:noFill/>
            </a:ln>
          </p:spPr>
          <p:txBody>
            <a:bodyPr/>
            <a:p>
              <a:r>
                <a:rPr b="1">
                  <a:cs typeface="Times New Roman" panose="02020603050405020304" pitchFamily="18" charset="0"/>
                </a:rPr>
                <a:t>observer</a:t>
              </a:r>
              <a:endParaRPr b="1">
                <a:cs typeface="Times New Roman" panose="02020603050405020304" pitchFamily="18" charset="0"/>
              </a:endParaRPr>
            </a:p>
          </p:txBody>
        </p:sp>
      </p:grpSp>
      <p:grpSp>
        <p:nvGrpSpPr>
          <p:cNvPr id="442405" name="Group 442404"/>
          <p:cNvGrpSpPr/>
          <p:nvPr/>
        </p:nvGrpSpPr>
        <p:grpSpPr>
          <a:xfrm>
            <a:off x="3455035" y="2085023"/>
            <a:ext cx="1033463" cy="7937"/>
            <a:chOff x="2138" y="1045"/>
            <a:chExt cx="651" cy="5"/>
          </a:xfrm>
        </p:grpSpPr>
        <p:sp>
          <p:nvSpPr>
            <p:cNvPr id="442380" name="Straight Connector 442379"/>
            <p:cNvSpPr/>
            <p:nvPr/>
          </p:nvSpPr>
          <p:spPr>
            <a:xfrm flipV="1">
              <a:off x="2138" y="1049"/>
              <a:ext cx="651" cy="1"/>
            </a:xfrm>
            <a:prstGeom prst="line">
              <a:avLst/>
            </a:prstGeom>
            <a:ln w="28575" cap="flat" cmpd="sng">
              <a:solidFill>
                <a:srgbClr val="FF0000"/>
              </a:solidFill>
              <a:prstDash val="solid"/>
              <a:headEnd type="none" w="med" len="med"/>
              <a:tailEnd type="none" w="med" len="med"/>
            </a:ln>
          </p:spPr>
        </p:sp>
        <p:sp>
          <p:nvSpPr>
            <p:cNvPr id="442382" name="Straight Connector 442381"/>
            <p:cNvSpPr/>
            <p:nvPr/>
          </p:nvSpPr>
          <p:spPr>
            <a:xfrm>
              <a:off x="2164" y="1045"/>
              <a:ext cx="333" cy="0"/>
            </a:xfrm>
            <a:prstGeom prst="line">
              <a:avLst/>
            </a:prstGeom>
            <a:ln w="9525" cap="flat" cmpd="sng">
              <a:solidFill>
                <a:srgbClr val="FF0000"/>
              </a:solidFill>
              <a:prstDash val="solid"/>
              <a:headEnd type="none" w="med" len="med"/>
              <a:tailEnd type="triangle" w="med" len="med"/>
            </a:ln>
          </p:spPr>
        </p:sp>
      </p:grpSp>
      <p:grpSp>
        <p:nvGrpSpPr>
          <p:cNvPr id="442407" name="Group 442406"/>
          <p:cNvGrpSpPr/>
          <p:nvPr/>
        </p:nvGrpSpPr>
        <p:grpSpPr>
          <a:xfrm>
            <a:off x="3437573" y="2094548"/>
            <a:ext cx="3373437" cy="1554162"/>
            <a:chOff x="2127" y="1051"/>
            <a:chExt cx="2125" cy="979"/>
          </a:xfrm>
        </p:grpSpPr>
        <p:sp>
          <p:nvSpPr>
            <p:cNvPr id="442383" name="Straight Connector 442382"/>
            <p:cNvSpPr/>
            <p:nvPr/>
          </p:nvSpPr>
          <p:spPr>
            <a:xfrm flipH="1" flipV="1">
              <a:off x="2127" y="1051"/>
              <a:ext cx="2125" cy="979"/>
            </a:xfrm>
            <a:prstGeom prst="line">
              <a:avLst/>
            </a:prstGeom>
            <a:ln w="28575" cap="flat" cmpd="sng">
              <a:solidFill>
                <a:srgbClr val="0000FF"/>
              </a:solidFill>
              <a:prstDash val="solid"/>
              <a:headEnd type="none" w="med" len="med"/>
              <a:tailEnd type="none" w="med" len="med"/>
            </a:ln>
          </p:spPr>
        </p:sp>
        <p:sp>
          <p:nvSpPr>
            <p:cNvPr id="442384" name="Straight Connector 442383"/>
            <p:cNvSpPr/>
            <p:nvPr/>
          </p:nvSpPr>
          <p:spPr>
            <a:xfrm flipH="1" flipV="1">
              <a:off x="3182" y="1551"/>
              <a:ext cx="489" cy="211"/>
            </a:xfrm>
            <a:prstGeom prst="line">
              <a:avLst/>
            </a:prstGeom>
            <a:ln w="9525" cap="flat" cmpd="sng">
              <a:solidFill>
                <a:srgbClr val="0000FF"/>
              </a:solidFill>
              <a:prstDash val="solid"/>
              <a:headEnd type="triangle" w="med" len="med"/>
              <a:tailEnd type="none" w="med" len="med"/>
            </a:ln>
          </p:spPr>
        </p:sp>
      </p:grpSp>
      <p:grpSp>
        <p:nvGrpSpPr>
          <p:cNvPr id="442404" name="Group 442403"/>
          <p:cNvGrpSpPr/>
          <p:nvPr/>
        </p:nvGrpSpPr>
        <p:grpSpPr>
          <a:xfrm>
            <a:off x="2610485" y="2099310"/>
            <a:ext cx="1158875" cy="539750"/>
            <a:chOff x="1606" y="1054"/>
            <a:chExt cx="730" cy="340"/>
          </a:xfrm>
        </p:grpSpPr>
        <p:sp>
          <p:nvSpPr>
            <p:cNvPr id="442389" name="Straight Connector 442388"/>
            <p:cNvSpPr/>
            <p:nvPr/>
          </p:nvSpPr>
          <p:spPr>
            <a:xfrm flipV="1">
              <a:off x="2134" y="1054"/>
              <a:ext cx="0" cy="293"/>
            </a:xfrm>
            <a:prstGeom prst="line">
              <a:avLst/>
            </a:prstGeom>
            <a:ln w="57150" cap="flat" cmpd="sng">
              <a:solidFill>
                <a:srgbClr val="FF00FF"/>
              </a:solidFill>
              <a:prstDash val="solid"/>
              <a:headEnd type="none" w="med" len="med"/>
              <a:tailEnd type="triangle" w="med" len="med"/>
            </a:ln>
          </p:spPr>
        </p:sp>
        <p:sp>
          <p:nvSpPr>
            <p:cNvPr id="442390" name="Text Box 442389"/>
            <p:cNvSpPr txBox="1"/>
            <p:nvPr/>
          </p:nvSpPr>
          <p:spPr>
            <a:xfrm>
              <a:off x="1606" y="1096"/>
              <a:ext cx="730" cy="298"/>
            </a:xfrm>
            <a:prstGeom prst="rect">
              <a:avLst/>
            </a:prstGeom>
            <a:noFill/>
            <a:ln w="9525">
              <a:noFill/>
            </a:ln>
          </p:spPr>
          <p:txBody>
            <a:bodyPr/>
            <a:p>
              <a:r>
                <a:rPr b="1">
                  <a:cs typeface="Times New Roman" panose="02020603050405020304" pitchFamily="18" charset="0"/>
                </a:rPr>
                <a:t>object</a:t>
              </a:r>
              <a:endParaRPr b="1">
                <a:cs typeface="Times New Roman" panose="02020603050405020304" pitchFamily="18" charset="0"/>
              </a:endParaRPr>
            </a:p>
          </p:txBody>
        </p:sp>
      </p:grpSp>
      <p:grpSp>
        <p:nvGrpSpPr>
          <p:cNvPr id="442409" name="Group 442408"/>
          <p:cNvGrpSpPr/>
          <p:nvPr/>
        </p:nvGrpSpPr>
        <p:grpSpPr>
          <a:xfrm>
            <a:off x="1696085" y="1696085"/>
            <a:ext cx="1120775" cy="873125"/>
            <a:chOff x="1030" y="800"/>
            <a:chExt cx="706" cy="550"/>
          </a:xfrm>
        </p:grpSpPr>
        <p:sp>
          <p:nvSpPr>
            <p:cNvPr id="442388" name="Straight Connector 442387"/>
            <p:cNvSpPr/>
            <p:nvPr/>
          </p:nvSpPr>
          <p:spPr>
            <a:xfrm flipV="1">
              <a:off x="1554" y="800"/>
              <a:ext cx="0" cy="550"/>
            </a:xfrm>
            <a:prstGeom prst="line">
              <a:avLst/>
            </a:prstGeom>
            <a:ln w="57150" cap="flat" cmpd="sng">
              <a:pattFill prst="narHorz">
                <a:fgClr>
                  <a:srgbClr val="FF00FF"/>
                </a:fgClr>
                <a:bgClr>
                  <a:srgbClr val="FFFFFF"/>
                </a:bgClr>
              </a:pattFill>
              <a:prstDash val="solid"/>
              <a:headEnd type="none" w="med" len="med"/>
              <a:tailEnd type="triangle" w="med" len="med"/>
            </a:ln>
          </p:spPr>
        </p:sp>
        <p:sp>
          <p:nvSpPr>
            <p:cNvPr id="442391" name="Text Box 442390"/>
            <p:cNvSpPr txBox="1"/>
            <p:nvPr/>
          </p:nvSpPr>
          <p:spPr>
            <a:xfrm>
              <a:off x="1030" y="898"/>
              <a:ext cx="706" cy="298"/>
            </a:xfrm>
            <a:prstGeom prst="rect">
              <a:avLst/>
            </a:prstGeom>
            <a:noFill/>
            <a:ln w="9525">
              <a:noFill/>
            </a:ln>
          </p:spPr>
          <p:txBody>
            <a:bodyPr/>
            <a:p>
              <a:r>
                <a:rPr b="1">
                  <a:cs typeface="Times New Roman" panose="02020603050405020304" pitchFamily="18" charset="0"/>
                </a:rPr>
                <a:t>image</a:t>
              </a:r>
              <a:endParaRPr b="1">
                <a:cs typeface="Times New Roman" panose="02020603050405020304" pitchFamily="18" charset="0"/>
              </a:endParaRPr>
            </a:p>
          </p:txBody>
        </p:sp>
      </p:grpSp>
      <p:grpSp>
        <p:nvGrpSpPr>
          <p:cNvPr id="442408" name="Group 442407"/>
          <p:cNvGrpSpPr/>
          <p:nvPr/>
        </p:nvGrpSpPr>
        <p:grpSpPr>
          <a:xfrm>
            <a:off x="2523173" y="1643698"/>
            <a:ext cx="1954212" cy="446087"/>
            <a:chOff x="1551" y="767"/>
            <a:chExt cx="1231" cy="281"/>
          </a:xfrm>
        </p:grpSpPr>
        <p:sp>
          <p:nvSpPr>
            <p:cNvPr id="442392" name="Straight Connector 442391"/>
            <p:cNvSpPr/>
            <p:nvPr/>
          </p:nvSpPr>
          <p:spPr>
            <a:xfrm flipH="1" flipV="1">
              <a:off x="1554" y="774"/>
              <a:ext cx="1228" cy="265"/>
            </a:xfrm>
            <a:prstGeom prst="line">
              <a:avLst/>
            </a:prstGeom>
            <a:ln w="28575" cap="flat" cmpd="sng">
              <a:solidFill>
                <a:srgbClr val="FF0000"/>
              </a:solidFill>
              <a:prstDash val="sysDot"/>
              <a:headEnd type="none" w="med" len="med"/>
              <a:tailEnd type="none" w="med" len="med"/>
            </a:ln>
          </p:spPr>
        </p:sp>
        <p:sp>
          <p:nvSpPr>
            <p:cNvPr id="442393" name="Straight Connector 442392"/>
            <p:cNvSpPr/>
            <p:nvPr/>
          </p:nvSpPr>
          <p:spPr>
            <a:xfrm flipH="1" flipV="1">
              <a:off x="1551" y="767"/>
              <a:ext cx="602" cy="281"/>
            </a:xfrm>
            <a:prstGeom prst="line">
              <a:avLst/>
            </a:prstGeom>
            <a:ln w="28575" cap="flat" cmpd="sng">
              <a:solidFill>
                <a:srgbClr val="0000FF"/>
              </a:solidFill>
              <a:prstDash val="sysDot"/>
              <a:headEnd type="none" w="med" len="med"/>
              <a:tailEnd type="none" w="med" len="med"/>
            </a:ln>
          </p:spPr>
        </p:sp>
      </p:grpSp>
      <p:grpSp>
        <p:nvGrpSpPr>
          <p:cNvPr id="442406" name="Group 442405"/>
          <p:cNvGrpSpPr/>
          <p:nvPr/>
        </p:nvGrpSpPr>
        <p:grpSpPr>
          <a:xfrm>
            <a:off x="4529773" y="2104073"/>
            <a:ext cx="2801937" cy="581025"/>
            <a:chOff x="2815" y="1057"/>
            <a:chExt cx="1765" cy="366"/>
          </a:xfrm>
        </p:grpSpPr>
        <p:sp>
          <p:nvSpPr>
            <p:cNvPr id="442381" name="Straight Connector 442380"/>
            <p:cNvSpPr/>
            <p:nvPr/>
          </p:nvSpPr>
          <p:spPr>
            <a:xfrm>
              <a:off x="2815" y="1057"/>
              <a:ext cx="1765" cy="366"/>
            </a:xfrm>
            <a:prstGeom prst="line">
              <a:avLst/>
            </a:prstGeom>
            <a:ln w="28575" cap="flat" cmpd="sng">
              <a:solidFill>
                <a:srgbClr val="FF0000"/>
              </a:solidFill>
              <a:prstDash val="solid"/>
              <a:headEnd type="none" w="med" len="med"/>
              <a:tailEnd type="none" w="med" len="med"/>
            </a:ln>
          </p:spPr>
        </p:sp>
        <p:sp>
          <p:nvSpPr>
            <p:cNvPr id="442394" name="Straight Connector 442393"/>
            <p:cNvSpPr/>
            <p:nvPr/>
          </p:nvSpPr>
          <p:spPr>
            <a:xfrm>
              <a:off x="3380" y="1165"/>
              <a:ext cx="347" cy="77"/>
            </a:xfrm>
            <a:prstGeom prst="line">
              <a:avLst/>
            </a:prstGeom>
            <a:ln w="9525" cap="flat" cmpd="sng">
              <a:solidFill>
                <a:srgbClr val="FF0000"/>
              </a:solidFill>
              <a:prstDash val="solid"/>
              <a:headEnd type="none" w="med" len="med"/>
              <a:tailEnd type="triangle" w="med" len="med"/>
            </a:ln>
          </p:spPr>
        </p:sp>
      </p:grpSp>
      <p:grpSp>
        <p:nvGrpSpPr>
          <p:cNvPr id="442403" name="Group 442402"/>
          <p:cNvGrpSpPr/>
          <p:nvPr/>
        </p:nvGrpSpPr>
        <p:grpSpPr>
          <a:xfrm>
            <a:off x="1583373" y="1129348"/>
            <a:ext cx="6353175" cy="2871787"/>
            <a:chOff x="959" y="443"/>
            <a:chExt cx="4002" cy="1809"/>
          </a:xfrm>
        </p:grpSpPr>
        <p:sp>
          <p:nvSpPr>
            <p:cNvPr id="442379" name="Straight Connector 442378"/>
            <p:cNvSpPr/>
            <p:nvPr/>
          </p:nvSpPr>
          <p:spPr>
            <a:xfrm>
              <a:off x="959" y="1343"/>
              <a:ext cx="4002" cy="19"/>
            </a:xfrm>
            <a:prstGeom prst="line">
              <a:avLst/>
            </a:prstGeom>
            <a:ln w="19050" cap="flat" cmpd="sng">
              <a:solidFill>
                <a:srgbClr val="000000"/>
              </a:solidFill>
              <a:prstDash val="sysDot"/>
              <a:headEnd type="none" w="med" len="med"/>
              <a:tailEnd type="none" w="med" len="med"/>
            </a:ln>
          </p:spPr>
        </p:sp>
        <p:sp>
          <p:nvSpPr>
            <p:cNvPr id="442385" name="Oval 442384"/>
            <p:cNvSpPr/>
            <p:nvPr/>
          </p:nvSpPr>
          <p:spPr>
            <a:xfrm>
              <a:off x="1155" y="1304"/>
              <a:ext cx="105" cy="100"/>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42386" name="Text Box 442385"/>
            <p:cNvSpPr txBox="1"/>
            <p:nvPr/>
          </p:nvSpPr>
          <p:spPr>
            <a:xfrm>
              <a:off x="1000" y="1113"/>
              <a:ext cx="323" cy="298"/>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sp>
          <p:nvSpPr>
            <p:cNvPr id="442387" name="Oval 442386"/>
            <p:cNvSpPr/>
            <p:nvPr/>
          </p:nvSpPr>
          <p:spPr>
            <a:xfrm>
              <a:off x="2728" y="1303"/>
              <a:ext cx="105" cy="99"/>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42395" name="Oval 442394"/>
            <p:cNvSpPr/>
            <p:nvPr/>
          </p:nvSpPr>
          <p:spPr>
            <a:xfrm>
              <a:off x="2697" y="443"/>
              <a:ext cx="196" cy="1809"/>
            </a:xfrm>
            <a:prstGeom prst="ellipse">
              <a:avLst/>
            </a:prstGeom>
            <a:noFill/>
            <a:ln w="9525" cap="flat" cmpd="sng">
              <a:solidFill>
                <a:srgbClr val="000000"/>
              </a:solidFill>
              <a:prstDash val="solid"/>
              <a:headEnd type="none" w="med" len="med"/>
              <a:tailEnd type="none" w="med" len="med"/>
            </a:ln>
          </p:spPr>
          <p:txBody>
            <a:bodyPr/>
            <a:p>
              <a:endParaRPr lang="en-US"/>
            </a:p>
          </p:txBody>
        </p:sp>
        <p:sp>
          <p:nvSpPr>
            <p:cNvPr id="442396" name="Oval 442395"/>
            <p:cNvSpPr/>
            <p:nvPr/>
          </p:nvSpPr>
          <p:spPr>
            <a:xfrm>
              <a:off x="4205" y="1317"/>
              <a:ext cx="105" cy="100"/>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42397" name="Text Box 442396"/>
            <p:cNvSpPr txBox="1"/>
            <p:nvPr/>
          </p:nvSpPr>
          <p:spPr>
            <a:xfrm>
              <a:off x="4135" y="1039"/>
              <a:ext cx="323" cy="298"/>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grpSp>
      <p:sp>
        <p:nvSpPr>
          <p:cNvPr id="442398" name="Rectangle 442397"/>
          <p:cNvSpPr/>
          <p:nvPr/>
        </p:nvSpPr>
        <p:spPr>
          <a:xfrm>
            <a:off x="2296160" y="720566"/>
            <a:ext cx="4551680" cy="368300"/>
          </a:xfrm>
          <a:prstGeom prst="rect">
            <a:avLst/>
          </a:prstGeom>
          <a:noFill/>
          <a:ln w="9525">
            <a:noFill/>
          </a:ln>
        </p:spPr>
        <p:txBody>
          <a:bodyPr wrap="none" anchor="ctr" anchorCtr="0">
            <a:spAutoFit/>
          </a:bodyPr>
          <a:p>
            <a:r>
              <a:rPr b="1">
                <a:solidFill>
                  <a:srgbClr val="0000FF"/>
                </a:solidFill>
                <a:cs typeface="Times New Roman" panose="02020603050405020304" pitchFamily="18" charset="0"/>
              </a:rPr>
              <a:t>3. Object nearer than the principal focus</a:t>
            </a:r>
            <a:endParaRPr b="1">
              <a:solidFill>
                <a:srgbClr val="0000FF"/>
              </a:solidFill>
              <a:cs typeface="Times New Roman" panose="02020603050405020304" pitchFamily="18" charset="0"/>
            </a:endParaRPr>
          </a:p>
        </p:txBody>
      </p:sp>
      <p:sp>
        <p:nvSpPr>
          <p:cNvPr id="442399" name="Rectangle 442398"/>
          <p:cNvSpPr/>
          <p:nvPr/>
        </p:nvSpPr>
        <p:spPr>
          <a:xfrm>
            <a:off x="392113" y="4001136"/>
            <a:ext cx="5594985" cy="1753235"/>
          </a:xfrm>
          <a:prstGeom prst="rect">
            <a:avLst/>
          </a:prstGeom>
          <a:noFill/>
          <a:ln w="9525">
            <a:noFill/>
          </a:ln>
        </p:spPr>
        <p:txBody>
          <a:bodyPr wrap="none" anchor="ctr" anchorCtr="0">
            <a:spAutoFit/>
          </a:bodyPr>
          <a:p>
            <a:pPr algn="l" defTabSz="914400">
              <a:tabLst>
                <a:tab pos="457200" algn="l"/>
              </a:tabLst>
            </a:pPr>
            <a:r>
              <a:rPr b="1">
                <a:solidFill>
                  <a:srgbClr val="000000"/>
                </a:solidFill>
                <a:cs typeface="Times New Roman" panose="02020603050405020304" pitchFamily="18" charset="0"/>
              </a:rPr>
              <a:t>Uses:</a:t>
            </a:r>
            <a:r>
              <a:rPr>
                <a:solidFill>
                  <a:srgbClr val="000000"/>
                </a:solidFill>
                <a:cs typeface="Times New Roman" panose="02020603050405020304" pitchFamily="18" charset="0"/>
              </a:rPr>
              <a:t> </a:t>
            </a:r>
            <a:endParaRPr>
              <a:solidFill>
                <a:srgbClr val="000000"/>
              </a:solidFill>
              <a:cs typeface="Times New Roman" panose="02020603050405020304" pitchFamily="18" charset="0"/>
            </a:endParaRPr>
          </a:p>
          <a:p>
            <a:pPr marL="285750" indent="-285750" algn="l" defTabSz="914400">
              <a:buFont typeface="Arial" panose="020B0604020202020204" pitchFamily="34" charset="0"/>
              <a:buChar char="•"/>
              <a:tabLst>
                <a:tab pos="457200" algn="l"/>
              </a:tabLst>
            </a:pPr>
            <a:r>
              <a:rPr>
                <a:solidFill>
                  <a:srgbClr val="000000"/>
                </a:solidFill>
                <a:cs typeface="Times New Roman" panose="02020603050405020304" pitchFamily="18" charset="0"/>
              </a:rPr>
              <a:t>Magnifying glass</a:t>
            </a:r>
            <a:endParaRPr>
              <a:solidFill>
                <a:srgbClr val="000000"/>
              </a:solidFill>
              <a:cs typeface="Times New Roman" panose="02020603050405020304" pitchFamily="18" charset="0"/>
            </a:endParaRPr>
          </a:p>
          <a:p>
            <a:pPr algn="l" defTabSz="914400" eaLnBrk="0" hangingPunct="0">
              <a:tabLst>
                <a:tab pos="457200" algn="l"/>
              </a:tabLst>
            </a:pPr>
            <a:r>
              <a:rPr b="1">
                <a:solidFill>
                  <a:srgbClr val="000000"/>
                </a:solidFill>
                <a:cs typeface="Times New Roman" panose="02020603050405020304" pitchFamily="18" charset="0"/>
              </a:rPr>
              <a:t>The image formed is:</a:t>
            </a:r>
            <a:endParaRPr b="1"/>
          </a:p>
          <a:p>
            <a:pPr marL="285750" indent="-285750" algn="l" defTabSz="914400" eaLnBrk="0" hangingPunct="0">
              <a:buFont typeface="Arial" panose="020B0604020202020204" pitchFamily="34" charset="0"/>
              <a:buChar char="•"/>
              <a:tabLst>
                <a:tab pos="457200" algn="l"/>
              </a:tabLst>
            </a:pPr>
            <a:r>
              <a:rPr>
                <a:solidFill>
                  <a:srgbClr val="000000"/>
                </a:solidFill>
                <a:cs typeface="Times New Roman" panose="02020603050405020304" pitchFamily="18" charset="0"/>
              </a:rPr>
              <a:t>Larger than the object</a:t>
            </a:r>
            <a:endParaRPr>
              <a:solidFill>
                <a:srgbClr val="000000"/>
              </a:solidFill>
              <a:cs typeface="Times New Roman" panose="02020603050405020304" pitchFamily="18" charset="0"/>
            </a:endParaRPr>
          </a:p>
          <a:p>
            <a:pPr marL="285750" indent="-285750" algn="l" defTabSz="914400" eaLnBrk="0" hangingPunct="0">
              <a:buFont typeface="Arial" panose="020B0604020202020204" pitchFamily="34" charset="0"/>
              <a:buChar char="•"/>
              <a:tabLst>
                <a:tab pos="457200" algn="l"/>
              </a:tabLst>
            </a:pPr>
            <a:r>
              <a:rPr>
                <a:solidFill>
                  <a:srgbClr val="000000"/>
                </a:solidFill>
                <a:cs typeface="Times New Roman" panose="02020603050405020304" pitchFamily="18" charset="0"/>
              </a:rPr>
              <a:t>Upright</a:t>
            </a:r>
            <a:endParaRPr>
              <a:solidFill>
                <a:srgbClr val="000000"/>
              </a:solidFill>
              <a:cs typeface="Times New Roman" panose="02020603050405020304" pitchFamily="18" charset="0"/>
            </a:endParaRPr>
          </a:p>
          <a:p>
            <a:pPr marL="285750" indent="-285750" algn="l" defTabSz="914400" eaLnBrk="0" hangingPunct="0">
              <a:buFont typeface="Arial" panose="020B0604020202020204" pitchFamily="34" charset="0"/>
              <a:buChar char="•"/>
              <a:tabLst>
                <a:tab pos="457200" algn="l"/>
              </a:tabLst>
            </a:pPr>
            <a:r>
              <a:rPr>
                <a:solidFill>
                  <a:srgbClr val="000000"/>
                </a:solidFill>
                <a:cs typeface="Times New Roman" panose="02020603050405020304" pitchFamily="18" charset="0"/>
              </a:rPr>
              <a:t>Virtual </a:t>
            </a:r>
            <a:r>
              <a:rPr lang="en-US">
                <a:solidFill>
                  <a:srgbClr val="000000"/>
                </a:solidFill>
                <a:cs typeface="Times New Roman" panose="02020603050405020304" pitchFamily="18" charset="0"/>
              </a:rPr>
              <a:t>(</a:t>
            </a:r>
            <a:r>
              <a:rPr>
                <a:solidFill>
                  <a:srgbClr val="000000"/>
                </a:solidFill>
                <a:cs typeface="Times New Roman" panose="02020603050405020304" pitchFamily="18" charset="0"/>
                <a:sym typeface="+mn-ea"/>
              </a:rPr>
              <a:t>On the same side of the lens as the object</a:t>
            </a:r>
            <a:r>
              <a:rPr lang="en-US">
                <a:solidFill>
                  <a:srgbClr val="000000"/>
                </a:solidFill>
                <a:cs typeface="Times New Roman" panose="02020603050405020304" pitchFamily="18" charset="0"/>
                <a:sym typeface="+mn-ea"/>
              </a:rPr>
              <a:t>)</a:t>
            </a:r>
            <a:endParaRPr lang="en-US">
              <a:solidFill>
                <a:srgbClr val="000000"/>
              </a:solidFill>
              <a:cs typeface="Times New Roman" panose="02020603050405020304" pitchFamily="18" charset="0"/>
              <a:sym typeface="+mn-ea"/>
            </a:endParaRPr>
          </a:p>
        </p:txBody>
      </p:sp>
      <p:pic>
        <p:nvPicPr>
          <p:cNvPr id="442401" name="Content Placeholder 442400" descr="p241c"/>
          <p:cNvPicPr>
            <a:picLocks noGrp="1" noChangeAspect="1"/>
          </p:cNvPicPr>
          <p:nvPr>
            <p:ph idx="1"/>
          </p:nvPr>
        </p:nvPicPr>
        <p:blipFill>
          <a:blip r:embed="rId1"/>
          <a:stretch>
            <a:fillRect/>
          </a:stretch>
        </p:blipFill>
        <p:spPr>
          <a:xfrm>
            <a:off x="5987415" y="4133215"/>
            <a:ext cx="1984375" cy="27019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24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24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240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240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240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4237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4240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4240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4240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42399">
                                            <p:txEl>
                                              <p:charRg st="0" end="2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42399">
                                            <p:txEl>
                                              <p:char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42399">
                                            <p:txEl>
                                              <p:charRg st="24" end="4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42399">
                                            <p:txEl>
                                              <p:charRg st="45" end="7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42399">
                                            <p:txEl>
                                              <p:charRg st="115" end="12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42399">
                                            <p:txEl>
                                              <p:charRg st="125" end="13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US" b="1" dirty="0" smtClean="0">
                <a:solidFill>
                  <a:schemeClr val="bg1"/>
                </a:solidFill>
              </a:rPr>
              <a:t>Try it 1…..</a:t>
            </a:r>
            <a:endParaRPr lang="en-US" b="1" dirty="0" smtClean="0">
              <a:solidFill>
                <a:schemeClr val="bg1"/>
              </a:solidFill>
            </a:endParaRPr>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22250" y="1838325"/>
            <a:ext cx="8246745" cy="2505075"/>
          </a:xfrm>
        </p:spPr>
      </p:pic>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5" y="55245"/>
            <a:ext cx="9127490" cy="517525"/>
          </a:xfrm>
          <a:solidFill>
            <a:schemeClr val="accent2"/>
          </a:solidFill>
        </p:spPr>
        <p:txBody>
          <a:bodyPr/>
          <a:lstStyle/>
          <a:p>
            <a:r>
              <a:rPr lang="en-US" b="1" dirty="0" smtClean="0">
                <a:solidFill>
                  <a:schemeClr val="bg1"/>
                </a:solidFill>
              </a:rPr>
              <a:t>Try it 2…</a:t>
            </a:r>
            <a:endParaRPr lang="en-US" b="1" dirty="0" smtClean="0">
              <a:solidFill>
                <a:schemeClr val="bg1"/>
              </a:solidFill>
            </a:endParaRPr>
          </a:p>
        </p:txBody>
      </p:sp>
      <p:pic>
        <p:nvPicPr>
          <p:cNvPr id="7" name="Content Placeholder 6"/>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332865" y="2843530"/>
            <a:ext cx="6477000" cy="2038350"/>
          </a:xfrm>
        </p:spPr>
      </p:pic>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US" b="1" dirty="0" smtClean="0">
                <a:solidFill>
                  <a:schemeClr val="bg1"/>
                </a:solidFill>
              </a:rPr>
              <a:t>Try it 3….</a:t>
            </a:r>
            <a:endParaRPr lang="en-US" b="1" dirty="0" smtClean="0">
              <a:solidFill>
                <a:schemeClr val="bg1"/>
              </a:solidFill>
            </a:endParaRPr>
          </a:p>
        </p:txBody>
      </p:sp>
      <p:pic>
        <p:nvPicPr>
          <p:cNvPr id="7" name="Picture 6"/>
          <p:cNvPicPr>
            <a:picLocks noChangeAspect="1"/>
          </p:cNvPicPr>
          <p:nvPr/>
        </p:nvPicPr>
        <p:blipFill>
          <a:blip r:embed="rId1"/>
          <a:stretch>
            <a:fillRect/>
          </a:stretch>
        </p:blipFill>
        <p:spPr>
          <a:xfrm>
            <a:off x="400967" y="2054912"/>
            <a:ext cx="8094576" cy="3155264"/>
          </a:xfrm>
          <a:prstGeom prst="rect">
            <a:avLst/>
          </a:prstGeom>
        </p:spPr>
      </p:pic>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5" y="13335"/>
            <a:ext cx="9127490" cy="517525"/>
          </a:xfrm>
          <a:solidFill>
            <a:schemeClr val="accent2"/>
          </a:solidFill>
        </p:spPr>
        <p:txBody>
          <a:bodyPr/>
          <a:lstStyle/>
          <a:p>
            <a:r>
              <a:rPr lang="en-US" b="1" dirty="0" smtClean="0">
                <a:solidFill>
                  <a:schemeClr val="bg1"/>
                </a:solidFill>
              </a:rPr>
              <a:t>Try it 4….</a:t>
            </a:r>
            <a:endParaRPr lang="en-US" b="1" dirty="0" smtClean="0">
              <a:solidFill>
                <a:schemeClr val="bg1"/>
              </a:solidFill>
            </a:endParaRPr>
          </a:p>
        </p:txBody>
      </p:sp>
      <p:pic>
        <p:nvPicPr>
          <p:cNvPr id="3" name="Picture 2"/>
          <p:cNvPicPr>
            <a:picLocks noChangeAspect="1"/>
          </p:cNvPicPr>
          <p:nvPr/>
        </p:nvPicPr>
        <p:blipFill>
          <a:blip r:embed="rId1"/>
          <a:stretch>
            <a:fillRect/>
          </a:stretch>
        </p:blipFill>
        <p:spPr>
          <a:xfrm>
            <a:off x="628650" y="2353428"/>
            <a:ext cx="8044985" cy="3136544"/>
          </a:xfrm>
          <a:prstGeom prst="rect">
            <a:avLst/>
          </a:prstGeom>
        </p:spPr>
      </p:pic>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p>
            <a:endParaRPr lang="en-US"/>
          </a:p>
        </p:txBody>
      </p:sp>
      <p:pic>
        <p:nvPicPr>
          <p:cNvPr id="4" name="Picture 3"/>
          <p:cNvPicPr>
            <a:picLocks noChangeAspect="1"/>
          </p:cNvPicPr>
          <p:nvPr/>
        </p:nvPicPr>
        <p:blipFill>
          <a:blip r:embed="rId1"/>
          <a:stretch>
            <a:fillRect/>
          </a:stretch>
        </p:blipFill>
        <p:spPr>
          <a:xfrm>
            <a:off x="1867772" y="973647"/>
            <a:ext cx="5426405" cy="4855653"/>
          </a:xfrm>
          <a:prstGeom prst="rect">
            <a:avLst/>
          </a:prstGeom>
        </p:spPr>
      </p:pic>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Diverging (Concave) Lenses</a:t>
            </a:r>
            <a:endParaRPr lang="en-US" altLang="en-US" sz="6600" kern="1200" baseline="0" dirty="0">
              <a:latin typeface="+mj-lt"/>
              <a:ea typeface="+mj-ea"/>
              <a:cs typeface="+mj-cs"/>
            </a:endParaRP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60488" name="Group 360487"/>
          <p:cNvGrpSpPr/>
          <p:nvPr/>
        </p:nvGrpSpPr>
        <p:grpSpPr>
          <a:xfrm>
            <a:off x="746125" y="2389188"/>
            <a:ext cx="7751763" cy="2535237"/>
            <a:chOff x="470" y="1505"/>
            <a:chExt cx="4883" cy="1597"/>
          </a:xfrm>
        </p:grpSpPr>
        <p:grpSp>
          <p:nvGrpSpPr>
            <p:cNvPr id="360456" name="Group 360455"/>
            <p:cNvGrpSpPr/>
            <p:nvPr/>
          </p:nvGrpSpPr>
          <p:grpSpPr>
            <a:xfrm>
              <a:off x="2815" y="1505"/>
              <a:ext cx="663" cy="1418"/>
              <a:chOff x="3993" y="6749"/>
              <a:chExt cx="992" cy="2513"/>
            </a:xfrm>
          </p:grpSpPr>
          <p:sp>
            <p:nvSpPr>
              <p:cNvPr id="360457" name="Oval 360456"/>
              <p:cNvSpPr/>
              <p:nvPr/>
            </p:nvSpPr>
            <p:spPr>
              <a:xfrm>
                <a:off x="4091" y="6840"/>
                <a:ext cx="327" cy="2356"/>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360458" name="Oval 360457"/>
              <p:cNvSpPr/>
              <p:nvPr/>
            </p:nvSpPr>
            <p:spPr>
              <a:xfrm>
                <a:off x="4549" y="6846"/>
                <a:ext cx="327" cy="2356"/>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360459" name="Straight Connector 360458"/>
              <p:cNvSpPr/>
              <p:nvPr/>
            </p:nvSpPr>
            <p:spPr>
              <a:xfrm>
                <a:off x="4244" y="6829"/>
                <a:ext cx="469" cy="0"/>
              </a:xfrm>
              <a:prstGeom prst="line">
                <a:avLst/>
              </a:prstGeom>
              <a:ln w="9525" cap="flat" cmpd="sng">
                <a:solidFill>
                  <a:srgbClr val="000000"/>
                </a:solidFill>
                <a:prstDash val="solid"/>
                <a:headEnd type="none" w="med" len="med"/>
                <a:tailEnd type="none" w="med" len="med"/>
              </a:ln>
            </p:spPr>
          </p:sp>
          <p:sp>
            <p:nvSpPr>
              <p:cNvPr id="360460" name="Straight Connector 360459"/>
              <p:cNvSpPr/>
              <p:nvPr/>
            </p:nvSpPr>
            <p:spPr>
              <a:xfrm>
                <a:off x="4255" y="9206"/>
                <a:ext cx="458" cy="0"/>
              </a:xfrm>
              <a:prstGeom prst="line">
                <a:avLst/>
              </a:prstGeom>
              <a:ln w="9525" cap="flat" cmpd="sng">
                <a:solidFill>
                  <a:srgbClr val="000000"/>
                </a:solidFill>
                <a:prstDash val="solid"/>
                <a:headEnd type="none" w="med" len="med"/>
                <a:tailEnd type="none" w="med" len="med"/>
              </a:ln>
            </p:spPr>
          </p:sp>
          <p:sp>
            <p:nvSpPr>
              <p:cNvPr id="360461" name="Rectangle 360460"/>
              <p:cNvSpPr/>
              <p:nvPr/>
            </p:nvSpPr>
            <p:spPr>
              <a:xfrm>
                <a:off x="4735" y="6764"/>
                <a:ext cx="250" cy="2498"/>
              </a:xfrm>
              <a:prstGeom prst="rect">
                <a:avLst/>
              </a:prstGeom>
              <a:solidFill>
                <a:srgbClr val="FFFFFF"/>
              </a:solidFill>
              <a:ln w="9525">
                <a:noFill/>
              </a:ln>
            </p:spPr>
            <p:txBody>
              <a:bodyPr/>
              <a:p>
                <a:endParaRPr lang="en-US"/>
              </a:p>
            </p:txBody>
          </p:sp>
          <p:sp>
            <p:nvSpPr>
              <p:cNvPr id="360462" name="Rectangle 360461"/>
              <p:cNvSpPr/>
              <p:nvPr/>
            </p:nvSpPr>
            <p:spPr>
              <a:xfrm>
                <a:off x="3993" y="6749"/>
                <a:ext cx="250" cy="2498"/>
              </a:xfrm>
              <a:prstGeom prst="rect">
                <a:avLst/>
              </a:prstGeom>
              <a:solidFill>
                <a:srgbClr val="FFFFFF"/>
              </a:solidFill>
              <a:ln w="9525">
                <a:noFill/>
              </a:ln>
            </p:spPr>
            <p:txBody>
              <a:bodyPr/>
              <a:p>
                <a:endParaRPr lang="en-US"/>
              </a:p>
            </p:txBody>
          </p:sp>
        </p:grpSp>
        <p:sp>
          <p:nvSpPr>
            <p:cNvPr id="360463" name="Oval 360462"/>
            <p:cNvSpPr/>
            <p:nvPr/>
          </p:nvSpPr>
          <p:spPr>
            <a:xfrm>
              <a:off x="3102" y="2178"/>
              <a:ext cx="77" cy="72"/>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360464" name="Text Box 360463"/>
            <p:cNvSpPr txBox="1"/>
            <p:nvPr/>
          </p:nvSpPr>
          <p:spPr>
            <a:xfrm>
              <a:off x="3158" y="2003"/>
              <a:ext cx="421" cy="277"/>
            </a:xfrm>
            <a:prstGeom prst="rect">
              <a:avLst/>
            </a:prstGeom>
            <a:noFill/>
            <a:ln w="9525">
              <a:noFill/>
            </a:ln>
          </p:spPr>
          <p:txBody>
            <a:bodyPr/>
            <a:p>
              <a:r>
                <a:rPr b="1">
                  <a:latin typeface="Times New Roman" panose="02020603050405020304" pitchFamily="18" charset="0"/>
                </a:rPr>
                <a:t>O</a:t>
              </a:r>
              <a:endParaRPr b="1">
                <a:latin typeface="Times New Roman" panose="02020603050405020304" pitchFamily="18" charset="0"/>
              </a:endParaRPr>
            </a:p>
          </p:txBody>
        </p:sp>
        <p:sp>
          <p:nvSpPr>
            <p:cNvPr id="360467" name="Straight Connector 360466"/>
            <p:cNvSpPr/>
            <p:nvPr/>
          </p:nvSpPr>
          <p:spPr>
            <a:xfrm>
              <a:off x="470" y="2205"/>
              <a:ext cx="4883" cy="12"/>
            </a:xfrm>
            <a:prstGeom prst="line">
              <a:avLst/>
            </a:prstGeom>
            <a:ln w="19050" cap="flat" cmpd="sng">
              <a:solidFill>
                <a:srgbClr val="000000"/>
              </a:solidFill>
              <a:prstDash val="sysDot"/>
              <a:headEnd type="none" w="med" len="med"/>
              <a:tailEnd type="none" w="med" len="med"/>
            </a:ln>
          </p:spPr>
        </p:sp>
        <p:sp>
          <p:nvSpPr>
            <p:cNvPr id="360481" name="Text Box 360480"/>
            <p:cNvSpPr txBox="1"/>
            <p:nvPr/>
          </p:nvSpPr>
          <p:spPr>
            <a:xfrm>
              <a:off x="3265" y="2674"/>
              <a:ext cx="965" cy="428"/>
            </a:xfrm>
            <a:prstGeom prst="rect">
              <a:avLst/>
            </a:prstGeom>
            <a:noFill/>
            <a:ln w="9525">
              <a:noFill/>
            </a:ln>
          </p:spPr>
          <p:txBody>
            <a:bodyPr/>
            <a:p>
              <a:r>
                <a:rPr b="1">
                  <a:latin typeface="Times New Roman" panose="02020603050405020304" pitchFamily="18" charset="0"/>
                </a:rPr>
                <a:t>diverging lens</a:t>
              </a:r>
              <a:endParaRPr b="1">
                <a:latin typeface="Times New Roman" panose="02020603050405020304" pitchFamily="18" charset="0"/>
              </a:endParaRPr>
            </a:p>
          </p:txBody>
        </p:sp>
        <p:sp>
          <p:nvSpPr>
            <p:cNvPr id="360482" name="Text Box 360481"/>
            <p:cNvSpPr txBox="1"/>
            <p:nvPr/>
          </p:nvSpPr>
          <p:spPr>
            <a:xfrm>
              <a:off x="3960" y="1968"/>
              <a:ext cx="1133" cy="363"/>
            </a:xfrm>
            <a:prstGeom prst="rect">
              <a:avLst/>
            </a:prstGeom>
            <a:noFill/>
            <a:ln w="9525">
              <a:noFill/>
            </a:ln>
          </p:spPr>
          <p:txBody>
            <a:bodyPr/>
            <a:p>
              <a:r>
                <a:rPr b="1">
                  <a:latin typeface="Times New Roman" panose="02020603050405020304" pitchFamily="18" charset="0"/>
                </a:rPr>
                <a:t>principal axis</a:t>
              </a:r>
              <a:endParaRPr b="1">
                <a:latin typeface="Times New Roman" panose="02020603050405020304" pitchFamily="18" charset="0"/>
              </a:endParaRPr>
            </a:p>
          </p:txBody>
        </p:sp>
      </p:grpSp>
      <p:sp>
        <p:nvSpPr>
          <p:cNvPr id="360450" name="Title 360449"/>
          <p:cNvSpPr/>
          <p:nvPr>
            <p:ph type="title"/>
          </p:nvPr>
        </p:nvSpPr>
        <p:spPr>
          <a:solidFill>
            <a:schemeClr val="accent2"/>
          </a:solidFill>
          <a:ln>
            <a:noFill/>
          </a:ln>
        </p:spPr>
        <p:txBody>
          <a:bodyPr/>
          <a:p>
            <a:r>
              <a:rPr sz="3600"/>
              <a:t>Diverging lens</a:t>
            </a:r>
            <a:endParaRPr sz="3600"/>
          </a:p>
        </p:txBody>
      </p:sp>
      <p:sp>
        <p:nvSpPr>
          <p:cNvPr id="360452" name="Rectangle 360451"/>
          <p:cNvSpPr/>
          <p:nvPr/>
        </p:nvSpPr>
        <p:spPr>
          <a:xfrm>
            <a:off x="2017713" y="1726407"/>
            <a:ext cx="4818380" cy="368300"/>
          </a:xfrm>
          <a:prstGeom prst="rect">
            <a:avLst/>
          </a:prstGeom>
          <a:noFill/>
          <a:ln w="9525">
            <a:noFill/>
          </a:ln>
        </p:spPr>
        <p:txBody>
          <a:bodyPr wrap="none" anchor="ctr" anchorCtr="0">
            <a:spAutoFit/>
          </a:bodyPr>
          <a:p>
            <a:r>
              <a:rPr b="1">
                <a:solidFill>
                  <a:srgbClr val="0000FF"/>
                </a:solidFill>
                <a:cs typeface="Times New Roman" panose="02020603050405020304" pitchFamily="18" charset="0"/>
              </a:rPr>
              <a:t>Diverging lens with a parallel beam of light</a:t>
            </a:r>
            <a:endParaRPr b="1">
              <a:solidFill>
                <a:srgbClr val="0000FF"/>
              </a:solidFill>
              <a:cs typeface="Times New Roman" panose="02020603050405020304" pitchFamily="18" charset="0"/>
            </a:endParaRPr>
          </a:p>
        </p:txBody>
      </p:sp>
      <p:sp>
        <p:nvSpPr>
          <p:cNvPr id="360453" name="Rectangle 360452"/>
          <p:cNvSpPr/>
          <p:nvPr/>
        </p:nvSpPr>
        <p:spPr>
          <a:xfrm>
            <a:off x="0" y="2493169"/>
            <a:ext cx="309880" cy="368300"/>
          </a:xfrm>
          <a:prstGeom prst="rect">
            <a:avLst/>
          </a:prstGeom>
          <a:noFill/>
          <a:ln w="9525">
            <a:noFill/>
          </a:ln>
        </p:spPr>
        <p:txBody>
          <a:bodyPr wrap="none" anchor="ctr" anchorCtr="0">
            <a:spAutoFit/>
          </a:bodyPr>
          <a:p/>
        </p:txBody>
      </p:sp>
      <p:sp>
        <p:nvSpPr>
          <p:cNvPr id="360454" name="Rectangle 360453"/>
          <p:cNvSpPr/>
          <p:nvPr/>
        </p:nvSpPr>
        <p:spPr>
          <a:xfrm>
            <a:off x="1927225" y="878523"/>
            <a:ext cx="5651500" cy="706755"/>
          </a:xfrm>
          <a:prstGeom prst="rect">
            <a:avLst/>
          </a:prstGeom>
          <a:noFill/>
          <a:ln w="9525">
            <a:noFill/>
          </a:ln>
        </p:spPr>
        <p:txBody>
          <a:bodyPr anchor="ctr" anchorCtr="0">
            <a:spAutoFit/>
          </a:bodyPr>
          <a:p>
            <a:r>
              <a:rPr sz="2000" b="1"/>
              <a:t>With glass and plastic lenses a diverging lens has a </a:t>
            </a:r>
            <a:r>
              <a:rPr sz="2000" b="1">
                <a:solidFill>
                  <a:srgbClr val="FF3300"/>
                </a:solidFill>
              </a:rPr>
              <a:t>concave</a:t>
            </a:r>
            <a:r>
              <a:rPr sz="2000" b="1"/>
              <a:t> shape.</a:t>
            </a:r>
            <a:r>
              <a:rPr b="1"/>
              <a:t> </a:t>
            </a:r>
            <a:endParaRPr b="1"/>
          </a:p>
        </p:txBody>
      </p:sp>
      <p:grpSp>
        <p:nvGrpSpPr>
          <p:cNvPr id="360491" name="Group 360490"/>
          <p:cNvGrpSpPr/>
          <p:nvPr/>
        </p:nvGrpSpPr>
        <p:grpSpPr>
          <a:xfrm>
            <a:off x="735013" y="3848100"/>
            <a:ext cx="4151312" cy="1588"/>
            <a:chOff x="463" y="2424"/>
            <a:chExt cx="2615" cy="1"/>
          </a:xfrm>
        </p:grpSpPr>
        <p:sp>
          <p:nvSpPr>
            <p:cNvPr id="360470" name="Straight Connector 360469"/>
            <p:cNvSpPr/>
            <p:nvPr/>
          </p:nvSpPr>
          <p:spPr>
            <a:xfrm>
              <a:off x="463" y="2424"/>
              <a:ext cx="2615" cy="0"/>
            </a:xfrm>
            <a:prstGeom prst="line">
              <a:avLst/>
            </a:prstGeom>
            <a:ln w="28575" cap="flat" cmpd="sng">
              <a:solidFill>
                <a:srgbClr val="0000FF"/>
              </a:solidFill>
              <a:prstDash val="solid"/>
              <a:headEnd type="none" w="med" len="med"/>
              <a:tailEnd type="none" w="med" len="med"/>
            </a:ln>
          </p:spPr>
        </p:sp>
        <p:sp>
          <p:nvSpPr>
            <p:cNvPr id="360473" name="Straight Connector 360472"/>
            <p:cNvSpPr/>
            <p:nvPr/>
          </p:nvSpPr>
          <p:spPr>
            <a:xfrm>
              <a:off x="948" y="2425"/>
              <a:ext cx="463" cy="0"/>
            </a:xfrm>
            <a:prstGeom prst="line">
              <a:avLst/>
            </a:prstGeom>
            <a:ln w="9525" cap="flat" cmpd="sng">
              <a:solidFill>
                <a:srgbClr val="0000FF"/>
              </a:solidFill>
              <a:prstDash val="solid"/>
              <a:headEnd type="none" w="med" len="med"/>
              <a:tailEnd type="triangle" w="med" len="med"/>
            </a:ln>
          </p:spPr>
        </p:sp>
      </p:grpSp>
      <p:grpSp>
        <p:nvGrpSpPr>
          <p:cNvPr id="360495" name="Group 360494"/>
          <p:cNvGrpSpPr/>
          <p:nvPr/>
        </p:nvGrpSpPr>
        <p:grpSpPr>
          <a:xfrm>
            <a:off x="2906713" y="3597275"/>
            <a:ext cx="2101850" cy="1595438"/>
            <a:chOff x="1831" y="2266"/>
            <a:chExt cx="1324" cy="1005"/>
          </a:xfrm>
        </p:grpSpPr>
        <p:sp>
          <p:nvSpPr>
            <p:cNvPr id="360475" name="Straight Connector 360474"/>
            <p:cNvSpPr/>
            <p:nvPr/>
          </p:nvSpPr>
          <p:spPr>
            <a:xfrm>
              <a:off x="1831" y="2266"/>
              <a:ext cx="0" cy="982"/>
            </a:xfrm>
            <a:prstGeom prst="line">
              <a:avLst/>
            </a:prstGeom>
            <a:ln w="9525" cap="flat" cmpd="sng">
              <a:solidFill>
                <a:srgbClr val="000000"/>
              </a:solidFill>
              <a:prstDash val="dash"/>
              <a:headEnd type="none" w="med" len="med"/>
              <a:tailEnd type="none" w="med" len="med"/>
            </a:ln>
          </p:spPr>
        </p:sp>
        <p:sp>
          <p:nvSpPr>
            <p:cNvPr id="360476" name="Straight Connector 360475"/>
            <p:cNvSpPr/>
            <p:nvPr/>
          </p:nvSpPr>
          <p:spPr>
            <a:xfrm>
              <a:off x="3155" y="2290"/>
              <a:ext cx="0" cy="952"/>
            </a:xfrm>
            <a:prstGeom prst="line">
              <a:avLst/>
            </a:prstGeom>
            <a:ln w="9525" cap="flat" cmpd="sng">
              <a:solidFill>
                <a:srgbClr val="000000"/>
              </a:solidFill>
              <a:prstDash val="dash"/>
              <a:headEnd type="none" w="med" len="med"/>
              <a:tailEnd type="none" w="med" len="med"/>
            </a:ln>
          </p:spPr>
        </p:sp>
        <p:sp>
          <p:nvSpPr>
            <p:cNvPr id="360477" name="Straight Connector 360476"/>
            <p:cNvSpPr/>
            <p:nvPr/>
          </p:nvSpPr>
          <p:spPr>
            <a:xfrm>
              <a:off x="1838" y="3248"/>
              <a:ext cx="1296" cy="0"/>
            </a:xfrm>
            <a:prstGeom prst="line">
              <a:avLst/>
            </a:prstGeom>
            <a:ln w="9525" cap="flat" cmpd="sng">
              <a:solidFill>
                <a:srgbClr val="000000"/>
              </a:solidFill>
              <a:prstDash val="solid"/>
              <a:headEnd type="triangle" w="med" len="med"/>
              <a:tailEnd type="triangle" w="med" len="med"/>
            </a:ln>
          </p:spPr>
        </p:sp>
        <p:sp>
          <p:nvSpPr>
            <p:cNvPr id="360479" name="Text Box 360478"/>
            <p:cNvSpPr txBox="1"/>
            <p:nvPr/>
          </p:nvSpPr>
          <p:spPr>
            <a:xfrm>
              <a:off x="1882" y="3024"/>
              <a:ext cx="1219" cy="247"/>
            </a:xfrm>
            <a:prstGeom prst="rect">
              <a:avLst/>
            </a:prstGeom>
            <a:noFill/>
            <a:ln w="9525">
              <a:noFill/>
            </a:ln>
          </p:spPr>
          <p:txBody>
            <a:bodyPr/>
            <a:p>
              <a:r>
                <a:rPr b="1">
                  <a:latin typeface="Times New Roman" panose="02020603050405020304" pitchFamily="18" charset="0"/>
                </a:rPr>
                <a:t>focal length, </a:t>
              </a:r>
              <a:r>
                <a:rPr b="1" i="1">
                  <a:latin typeface="Times New Roman" panose="02020603050405020304" pitchFamily="18" charset="0"/>
                </a:rPr>
                <a:t>f</a:t>
              </a:r>
              <a:endParaRPr b="1" i="1">
                <a:latin typeface="Times New Roman" panose="02020603050405020304" pitchFamily="18" charset="0"/>
              </a:endParaRPr>
            </a:p>
          </p:txBody>
        </p:sp>
      </p:grpSp>
      <p:grpSp>
        <p:nvGrpSpPr>
          <p:cNvPr id="360494" name="Group 360493"/>
          <p:cNvGrpSpPr/>
          <p:nvPr/>
        </p:nvGrpSpPr>
        <p:grpSpPr>
          <a:xfrm>
            <a:off x="739775" y="2906713"/>
            <a:ext cx="2740025" cy="681037"/>
            <a:chOff x="466" y="1831"/>
            <a:chExt cx="1726" cy="429"/>
          </a:xfrm>
        </p:grpSpPr>
        <p:sp>
          <p:nvSpPr>
            <p:cNvPr id="360474" name="Oval 360473"/>
            <p:cNvSpPr/>
            <p:nvPr/>
          </p:nvSpPr>
          <p:spPr>
            <a:xfrm>
              <a:off x="1786" y="2175"/>
              <a:ext cx="113" cy="85"/>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360478" name="Text Box 360477"/>
            <p:cNvSpPr txBox="1"/>
            <p:nvPr/>
          </p:nvSpPr>
          <p:spPr>
            <a:xfrm>
              <a:off x="1843" y="1941"/>
              <a:ext cx="349" cy="254"/>
            </a:xfrm>
            <a:prstGeom prst="rect">
              <a:avLst/>
            </a:prstGeom>
            <a:noFill/>
            <a:ln w="9525">
              <a:noFill/>
            </a:ln>
          </p:spPr>
          <p:txBody>
            <a:bodyPr/>
            <a:p>
              <a:r>
                <a:rPr b="1">
                  <a:latin typeface="Times New Roman" panose="02020603050405020304" pitchFamily="18" charset="0"/>
                </a:rPr>
                <a:t>F</a:t>
              </a:r>
              <a:endParaRPr b="1">
                <a:latin typeface="Times New Roman" panose="02020603050405020304" pitchFamily="18" charset="0"/>
              </a:endParaRPr>
            </a:p>
          </p:txBody>
        </p:sp>
        <p:sp>
          <p:nvSpPr>
            <p:cNvPr id="360480" name="Text Box 360479"/>
            <p:cNvSpPr txBox="1"/>
            <p:nvPr/>
          </p:nvSpPr>
          <p:spPr>
            <a:xfrm>
              <a:off x="466" y="1831"/>
              <a:ext cx="1298" cy="237"/>
            </a:xfrm>
            <a:prstGeom prst="rect">
              <a:avLst/>
            </a:prstGeom>
            <a:noFill/>
            <a:ln w="9525">
              <a:noFill/>
            </a:ln>
          </p:spPr>
          <p:txBody>
            <a:bodyPr/>
            <a:p>
              <a:r>
                <a:rPr b="1">
                  <a:latin typeface="Times New Roman" panose="02020603050405020304" pitchFamily="18" charset="0"/>
                </a:rPr>
                <a:t>principal focus</a:t>
              </a:r>
              <a:endParaRPr b="1">
                <a:latin typeface="Times New Roman" panose="02020603050405020304" pitchFamily="18" charset="0"/>
              </a:endParaRPr>
            </a:p>
          </p:txBody>
        </p:sp>
        <p:sp>
          <p:nvSpPr>
            <p:cNvPr id="360483" name="Straight Connector 360482"/>
            <p:cNvSpPr/>
            <p:nvPr/>
          </p:nvSpPr>
          <p:spPr>
            <a:xfrm>
              <a:off x="1446" y="2038"/>
              <a:ext cx="313" cy="126"/>
            </a:xfrm>
            <a:prstGeom prst="line">
              <a:avLst/>
            </a:prstGeom>
            <a:ln w="9525" cap="flat" cmpd="sng">
              <a:solidFill>
                <a:srgbClr val="000000"/>
              </a:solidFill>
              <a:prstDash val="solid"/>
              <a:headEnd type="none" w="med" len="med"/>
              <a:tailEnd type="triangle" w="med" len="med"/>
            </a:ln>
          </p:spPr>
        </p:sp>
      </p:grpSp>
      <p:grpSp>
        <p:nvGrpSpPr>
          <p:cNvPr id="360490" name="Group 360489"/>
          <p:cNvGrpSpPr/>
          <p:nvPr/>
        </p:nvGrpSpPr>
        <p:grpSpPr>
          <a:xfrm>
            <a:off x="4862513" y="2055813"/>
            <a:ext cx="3205162" cy="873125"/>
            <a:chOff x="3063" y="1295"/>
            <a:chExt cx="2019" cy="550"/>
          </a:xfrm>
        </p:grpSpPr>
        <p:sp>
          <p:nvSpPr>
            <p:cNvPr id="360465" name="Straight Connector 360464"/>
            <p:cNvSpPr/>
            <p:nvPr/>
          </p:nvSpPr>
          <p:spPr>
            <a:xfrm flipV="1">
              <a:off x="3063" y="1827"/>
              <a:ext cx="131" cy="18"/>
            </a:xfrm>
            <a:prstGeom prst="line">
              <a:avLst/>
            </a:prstGeom>
            <a:ln w="28575" cap="flat" cmpd="sng">
              <a:solidFill>
                <a:srgbClr val="FF0000"/>
              </a:solidFill>
              <a:prstDash val="solid"/>
              <a:headEnd type="none" w="med" len="med"/>
              <a:tailEnd type="none" w="med" len="med"/>
            </a:ln>
          </p:spPr>
        </p:sp>
        <p:sp>
          <p:nvSpPr>
            <p:cNvPr id="360469" name="Straight Connector 360468"/>
            <p:cNvSpPr/>
            <p:nvPr/>
          </p:nvSpPr>
          <p:spPr>
            <a:xfrm flipV="1">
              <a:off x="3978" y="1470"/>
              <a:ext cx="483" cy="126"/>
            </a:xfrm>
            <a:prstGeom prst="line">
              <a:avLst/>
            </a:prstGeom>
            <a:ln w="9525" cap="flat" cmpd="sng">
              <a:solidFill>
                <a:srgbClr val="FF0000"/>
              </a:solidFill>
              <a:prstDash val="solid"/>
              <a:headEnd type="none" w="med" len="med"/>
              <a:tailEnd type="triangle" w="med" len="med"/>
            </a:ln>
          </p:spPr>
        </p:sp>
        <p:sp>
          <p:nvSpPr>
            <p:cNvPr id="360484" name="Straight Connector 360483"/>
            <p:cNvSpPr/>
            <p:nvPr/>
          </p:nvSpPr>
          <p:spPr>
            <a:xfrm flipH="1">
              <a:off x="3209" y="1295"/>
              <a:ext cx="1873" cy="522"/>
            </a:xfrm>
            <a:prstGeom prst="line">
              <a:avLst/>
            </a:prstGeom>
            <a:ln w="28575" cap="flat" cmpd="sng">
              <a:solidFill>
                <a:srgbClr val="FF0000"/>
              </a:solidFill>
              <a:prstDash val="solid"/>
              <a:headEnd type="none" w="med" len="med"/>
              <a:tailEnd type="none" w="med" len="med"/>
            </a:ln>
          </p:spPr>
        </p:sp>
      </p:grpSp>
      <p:grpSp>
        <p:nvGrpSpPr>
          <p:cNvPr id="360492" name="Group 360491"/>
          <p:cNvGrpSpPr/>
          <p:nvPr/>
        </p:nvGrpSpPr>
        <p:grpSpPr>
          <a:xfrm>
            <a:off x="4897438" y="3848100"/>
            <a:ext cx="3032125" cy="855663"/>
            <a:chOff x="3085" y="2424"/>
            <a:chExt cx="1910" cy="539"/>
          </a:xfrm>
        </p:grpSpPr>
        <p:sp>
          <p:nvSpPr>
            <p:cNvPr id="360466" name="Straight Connector 360465"/>
            <p:cNvSpPr/>
            <p:nvPr/>
          </p:nvSpPr>
          <p:spPr>
            <a:xfrm>
              <a:off x="3085" y="2424"/>
              <a:ext cx="87" cy="25"/>
            </a:xfrm>
            <a:prstGeom prst="line">
              <a:avLst/>
            </a:prstGeom>
            <a:ln w="28575" cap="flat" cmpd="sng">
              <a:solidFill>
                <a:srgbClr val="0000FF"/>
              </a:solidFill>
              <a:prstDash val="solid"/>
              <a:headEnd type="none" w="med" len="med"/>
              <a:tailEnd type="none" w="med" len="med"/>
            </a:ln>
          </p:spPr>
        </p:sp>
        <p:sp>
          <p:nvSpPr>
            <p:cNvPr id="360472" name="Straight Connector 360471"/>
            <p:cNvSpPr/>
            <p:nvPr/>
          </p:nvSpPr>
          <p:spPr>
            <a:xfrm>
              <a:off x="4155" y="2740"/>
              <a:ext cx="382" cy="96"/>
            </a:xfrm>
            <a:prstGeom prst="line">
              <a:avLst/>
            </a:prstGeom>
            <a:ln w="9525" cap="flat" cmpd="sng">
              <a:solidFill>
                <a:srgbClr val="0000FF"/>
              </a:solidFill>
              <a:prstDash val="solid"/>
              <a:headEnd type="none" w="med" len="med"/>
              <a:tailEnd type="triangle" w="med" len="med"/>
            </a:ln>
          </p:spPr>
        </p:sp>
        <p:sp>
          <p:nvSpPr>
            <p:cNvPr id="360485" name="Straight Connector 360484"/>
            <p:cNvSpPr/>
            <p:nvPr/>
          </p:nvSpPr>
          <p:spPr>
            <a:xfrm flipH="1" flipV="1">
              <a:off x="3210" y="2467"/>
              <a:ext cx="1785" cy="496"/>
            </a:xfrm>
            <a:prstGeom prst="line">
              <a:avLst/>
            </a:prstGeom>
            <a:ln w="28575" cap="flat" cmpd="sng">
              <a:solidFill>
                <a:srgbClr val="0000FF"/>
              </a:solidFill>
              <a:prstDash val="solid"/>
              <a:headEnd type="none" w="med" len="med"/>
              <a:tailEnd type="none" w="med" len="med"/>
            </a:ln>
          </p:spPr>
        </p:sp>
      </p:grpSp>
      <p:grpSp>
        <p:nvGrpSpPr>
          <p:cNvPr id="360493" name="Group 360492"/>
          <p:cNvGrpSpPr/>
          <p:nvPr/>
        </p:nvGrpSpPr>
        <p:grpSpPr>
          <a:xfrm>
            <a:off x="2871788" y="2922588"/>
            <a:ext cx="2195512" cy="949325"/>
            <a:chOff x="1809" y="1841"/>
            <a:chExt cx="1383" cy="598"/>
          </a:xfrm>
        </p:grpSpPr>
        <p:sp>
          <p:nvSpPr>
            <p:cNvPr id="360471" name="Straight Connector 360470"/>
            <p:cNvSpPr/>
            <p:nvPr/>
          </p:nvSpPr>
          <p:spPr>
            <a:xfrm flipH="1" flipV="1">
              <a:off x="1816" y="2208"/>
              <a:ext cx="1376" cy="231"/>
            </a:xfrm>
            <a:prstGeom prst="line">
              <a:avLst/>
            </a:prstGeom>
            <a:ln w="28575" cap="flat" cmpd="sng">
              <a:solidFill>
                <a:srgbClr val="0000FF"/>
              </a:solidFill>
              <a:prstDash val="sysDot"/>
              <a:headEnd type="none" w="med" len="med"/>
              <a:tailEnd type="none" w="med" len="med"/>
            </a:ln>
          </p:spPr>
        </p:sp>
        <p:sp>
          <p:nvSpPr>
            <p:cNvPr id="360486" name="Straight Connector 360485"/>
            <p:cNvSpPr/>
            <p:nvPr/>
          </p:nvSpPr>
          <p:spPr>
            <a:xfrm flipH="1">
              <a:off x="1809" y="1841"/>
              <a:ext cx="1348" cy="380"/>
            </a:xfrm>
            <a:prstGeom prst="line">
              <a:avLst/>
            </a:prstGeom>
            <a:ln w="28575" cap="flat" cmpd="sng">
              <a:solidFill>
                <a:srgbClr val="FF0000"/>
              </a:solidFill>
              <a:prstDash val="sysDot"/>
              <a:headEnd type="none" w="med" len="med"/>
              <a:tailEnd type="none" w="med" len="med"/>
            </a:ln>
          </p:spPr>
        </p:sp>
      </p:grpSp>
      <p:grpSp>
        <p:nvGrpSpPr>
          <p:cNvPr id="360489" name="Group 360488"/>
          <p:cNvGrpSpPr/>
          <p:nvPr/>
        </p:nvGrpSpPr>
        <p:grpSpPr>
          <a:xfrm>
            <a:off x="744538" y="2940050"/>
            <a:ext cx="4114800" cy="9525"/>
            <a:chOff x="469" y="1852"/>
            <a:chExt cx="2592" cy="6"/>
          </a:xfrm>
        </p:grpSpPr>
        <p:sp>
          <p:nvSpPr>
            <p:cNvPr id="360468" name="Straight Connector 360467"/>
            <p:cNvSpPr/>
            <p:nvPr/>
          </p:nvSpPr>
          <p:spPr>
            <a:xfrm>
              <a:off x="1506" y="1858"/>
              <a:ext cx="470" cy="0"/>
            </a:xfrm>
            <a:prstGeom prst="line">
              <a:avLst/>
            </a:prstGeom>
            <a:ln w="9525" cap="flat" cmpd="sng">
              <a:solidFill>
                <a:srgbClr val="FF0000"/>
              </a:solidFill>
              <a:prstDash val="solid"/>
              <a:headEnd type="none" w="med" len="med"/>
              <a:tailEnd type="triangle" w="med" len="med"/>
            </a:ln>
          </p:spPr>
        </p:sp>
        <p:sp>
          <p:nvSpPr>
            <p:cNvPr id="360487" name="Straight Connector 360486"/>
            <p:cNvSpPr/>
            <p:nvPr/>
          </p:nvSpPr>
          <p:spPr>
            <a:xfrm>
              <a:off x="469" y="1852"/>
              <a:ext cx="2592" cy="0"/>
            </a:xfrm>
            <a:prstGeom prst="line">
              <a:avLst/>
            </a:prstGeom>
            <a:ln w="28575" cap="flat" cmpd="sng">
              <a:solidFill>
                <a:srgbClr val="FF0000"/>
              </a:solidFill>
              <a:prstDash val="solid"/>
              <a:headEnd type="non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0454">
                                            <p:txEl>
                                              <p:charRg st="0" end="6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04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04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048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049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049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049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6049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6049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04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5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Spot the difference...</a:t>
            </a:r>
            <a:endParaRPr lang="en-US" altLang="en-US"/>
          </a:p>
        </p:txBody>
      </p:sp>
      <p:pic>
        <p:nvPicPr>
          <p:cNvPr id="3" name="Picture 2"/>
          <p:cNvPicPr>
            <a:picLocks noChangeAspect="1"/>
          </p:cNvPicPr>
          <p:nvPr/>
        </p:nvPicPr>
        <p:blipFill>
          <a:blip r:embed="rId1"/>
          <a:stretch>
            <a:fillRect/>
          </a:stretch>
        </p:blipFill>
        <p:spPr>
          <a:xfrm>
            <a:off x="864235" y="875665"/>
            <a:ext cx="7327265" cy="5669915"/>
          </a:xfrm>
          <a:prstGeom prst="rect">
            <a:avLst/>
          </a:prstGeom>
        </p:spPr>
      </p:pic>
      <p:sp>
        <p:nvSpPr>
          <p:cNvPr id="8" name="Rectangle 7"/>
          <p:cNvSpPr/>
          <p:nvPr/>
        </p:nvSpPr>
        <p:spPr>
          <a:xfrm>
            <a:off x="3301365" y="695325"/>
            <a:ext cx="3011805" cy="1214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ectangle 8"/>
          <p:cNvSpPr/>
          <p:nvPr/>
        </p:nvSpPr>
        <p:spPr>
          <a:xfrm>
            <a:off x="2846705" y="3378200"/>
            <a:ext cx="3011805" cy="1214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4" name="Text Box 13"/>
          <p:cNvSpPr txBox="1"/>
          <p:nvPr/>
        </p:nvSpPr>
        <p:spPr>
          <a:xfrm>
            <a:off x="7806055" y="2390775"/>
            <a:ext cx="1214755" cy="368300"/>
          </a:xfrm>
          <a:prstGeom prst="rect">
            <a:avLst/>
          </a:prstGeom>
          <a:noFill/>
        </p:spPr>
        <p:txBody>
          <a:bodyPr wrap="square" rtlCol="0">
            <a:spAutoFit/>
          </a:bodyPr>
          <a:p>
            <a:r>
              <a:rPr lang="en-US" altLang="en-US"/>
              <a:t>Distance</a:t>
            </a:r>
            <a:endParaRPr lang="en-US" altLang="en-US"/>
          </a:p>
        </p:txBody>
      </p:sp>
      <p:sp>
        <p:nvSpPr>
          <p:cNvPr id="15" name="Text Box 14"/>
          <p:cNvSpPr txBox="1"/>
          <p:nvPr/>
        </p:nvSpPr>
        <p:spPr>
          <a:xfrm>
            <a:off x="7806055" y="5048885"/>
            <a:ext cx="1214755" cy="368300"/>
          </a:xfrm>
          <a:prstGeom prst="rect">
            <a:avLst/>
          </a:prstGeom>
          <a:noFill/>
        </p:spPr>
        <p:txBody>
          <a:bodyPr wrap="square" rtlCol="0">
            <a:spAutoFit/>
          </a:bodyPr>
          <a:p>
            <a:r>
              <a:rPr lang="en-US" altLang="en-US"/>
              <a:t>Distance</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46503" name="Group 446502"/>
          <p:cNvGrpSpPr/>
          <p:nvPr/>
        </p:nvGrpSpPr>
        <p:grpSpPr>
          <a:xfrm>
            <a:off x="827088" y="1771650"/>
            <a:ext cx="7234237" cy="3160713"/>
            <a:chOff x="521" y="1116"/>
            <a:chExt cx="4557" cy="1991"/>
          </a:xfrm>
        </p:grpSpPr>
        <p:grpSp>
          <p:nvGrpSpPr>
            <p:cNvPr id="446471" name="Group 446470"/>
            <p:cNvGrpSpPr/>
            <p:nvPr/>
          </p:nvGrpSpPr>
          <p:grpSpPr>
            <a:xfrm>
              <a:off x="3139" y="1385"/>
              <a:ext cx="593" cy="1722"/>
              <a:chOff x="3993" y="6749"/>
              <a:chExt cx="992" cy="2513"/>
            </a:xfrm>
          </p:grpSpPr>
          <p:sp>
            <p:nvSpPr>
              <p:cNvPr id="446472" name="Oval 446471"/>
              <p:cNvSpPr/>
              <p:nvPr/>
            </p:nvSpPr>
            <p:spPr>
              <a:xfrm>
                <a:off x="4091" y="6840"/>
                <a:ext cx="327" cy="2356"/>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446473" name="Oval 446472"/>
              <p:cNvSpPr/>
              <p:nvPr/>
            </p:nvSpPr>
            <p:spPr>
              <a:xfrm>
                <a:off x="4549" y="6846"/>
                <a:ext cx="327" cy="2356"/>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446474" name="Straight Connector 446473"/>
              <p:cNvSpPr/>
              <p:nvPr/>
            </p:nvSpPr>
            <p:spPr>
              <a:xfrm>
                <a:off x="4244" y="6829"/>
                <a:ext cx="469" cy="0"/>
              </a:xfrm>
              <a:prstGeom prst="line">
                <a:avLst/>
              </a:prstGeom>
              <a:ln w="9525" cap="flat" cmpd="sng">
                <a:solidFill>
                  <a:srgbClr val="000000"/>
                </a:solidFill>
                <a:prstDash val="solid"/>
                <a:headEnd type="none" w="med" len="med"/>
                <a:tailEnd type="none" w="med" len="med"/>
              </a:ln>
            </p:spPr>
          </p:sp>
          <p:sp>
            <p:nvSpPr>
              <p:cNvPr id="446475" name="Straight Connector 446474"/>
              <p:cNvSpPr/>
              <p:nvPr/>
            </p:nvSpPr>
            <p:spPr>
              <a:xfrm>
                <a:off x="4255" y="9206"/>
                <a:ext cx="458" cy="0"/>
              </a:xfrm>
              <a:prstGeom prst="line">
                <a:avLst/>
              </a:prstGeom>
              <a:ln w="9525" cap="flat" cmpd="sng">
                <a:solidFill>
                  <a:srgbClr val="000000"/>
                </a:solidFill>
                <a:prstDash val="solid"/>
                <a:headEnd type="none" w="med" len="med"/>
                <a:tailEnd type="none" w="med" len="med"/>
              </a:ln>
            </p:spPr>
          </p:sp>
          <p:sp>
            <p:nvSpPr>
              <p:cNvPr id="446476" name="Rectangle 446475"/>
              <p:cNvSpPr/>
              <p:nvPr/>
            </p:nvSpPr>
            <p:spPr>
              <a:xfrm>
                <a:off x="4735" y="6764"/>
                <a:ext cx="250" cy="2498"/>
              </a:xfrm>
              <a:prstGeom prst="rect">
                <a:avLst/>
              </a:prstGeom>
              <a:solidFill>
                <a:srgbClr val="FFFFFF"/>
              </a:solidFill>
              <a:ln w="9525">
                <a:noFill/>
              </a:ln>
            </p:spPr>
            <p:txBody>
              <a:bodyPr/>
              <a:p>
                <a:endParaRPr lang="en-US"/>
              </a:p>
            </p:txBody>
          </p:sp>
          <p:sp>
            <p:nvSpPr>
              <p:cNvPr id="446477" name="Rectangle 446476"/>
              <p:cNvSpPr/>
              <p:nvPr/>
            </p:nvSpPr>
            <p:spPr>
              <a:xfrm>
                <a:off x="3993" y="6749"/>
                <a:ext cx="250" cy="2498"/>
              </a:xfrm>
              <a:prstGeom prst="rect">
                <a:avLst/>
              </a:prstGeom>
              <a:solidFill>
                <a:srgbClr val="FFFFFF"/>
              </a:solidFill>
              <a:ln w="9525">
                <a:noFill/>
              </a:ln>
            </p:spPr>
            <p:txBody>
              <a:bodyPr/>
              <a:p>
                <a:endParaRPr lang="en-US"/>
              </a:p>
            </p:txBody>
          </p:sp>
        </p:grpSp>
        <p:sp>
          <p:nvSpPr>
            <p:cNvPr id="446480" name="Straight Connector 446479"/>
            <p:cNvSpPr/>
            <p:nvPr/>
          </p:nvSpPr>
          <p:spPr>
            <a:xfrm>
              <a:off x="707" y="2244"/>
              <a:ext cx="4371" cy="15"/>
            </a:xfrm>
            <a:prstGeom prst="line">
              <a:avLst/>
            </a:prstGeom>
            <a:ln w="19050" cap="flat" cmpd="sng">
              <a:solidFill>
                <a:srgbClr val="000000"/>
              </a:solidFill>
              <a:prstDash val="sysDot"/>
              <a:headEnd type="none" w="med" len="med"/>
              <a:tailEnd type="none" w="med" len="med"/>
            </a:ln>
          </p:spPr>
        </p:sp>
        <p:sp>
          <p:nvSpPr>
            <p:cNvPr id="446491" name="Text Box 446490"/>
            <p:cNvSpPr txBox="1"/>
            <p:nvPr/>
          </p:nvSpPr>
          <p:spPr>
            <a:xfrm>
              <a:off x="2777" y="1116"/>
              <a:ext cx="1297" cy="526"/>
            </a:xfrm>
            <a:prstGeom prst="rect">
              <a:avLst/>
            </a:prstGeom>
            <a:noFill/>
            <a:ln w="9525">
              <a:noFill/>
            </a:ln>
          </p:spPr>
          <p:txBody>
            <a:bodyPr/>
            <a:p>
              <a:r>
                <a:rPr b="1">
                  <a:cs typeface="Times New Roman" panose="02020603050405020304" pitchFamily="18" charset="0"/>
                </a:rPr>
                <a:t>diverging lens</a:t>
              </a:r>
              <a:endParaRPr b="1">
                <a:cs typeface="Times New Roman" panose="02020603050405020304" pitchFamily="18" charset="0"/>
              </a:endParaRPr>
            </a:p>
          </p:txBody>
        </p:sp>
        <p:sp>
          <p:nvSpPr>
            <p:cNvPr id="446492" name="Text Box 446491"/>
            <p:cNvSpPr txBox="1"/>
            <p:nvPr/>
          </p:nvSpPr>
          <p:spPr>
            <a:xfrm>
              <a:off x="521" y="2022"/>
              <a:ext cx="1104" cy="272"/>
            </a:xfrm>
            <a:prstGeom prst="rect">
              <a:avLst/>
            </a:prstGeom>
            <a:noFill/>
            <a:ln w="9525">
              <a:noFill/>
            </a:ln>
          </p:spPr>
          <p:txBody>
            <a:bodyPr/>
            <a:p>
              <a:r>
                <a:rPr b="1">
                  <a:cs typeface="Times New Roman" panose="02020603050405020304" pitchFamily="18" charset="0"/>
                </a:rPr>
                <a:t>principal axis</a:t>
              </a:r>
              <a:endParaRPr b="1">
                <a:cs typeface="Times New Roman" panose="02020603050405020304" pitchFamily="18" charset="0"/>
              </a:endParaRPr>
            </a:p>
          </p:txBody>
        </p:sp>
        <p:sp>
          <p:nvSpPr>
            <p:cNvPr id="446489" name="Oval 446488"/>
            <p:cNvSpPr/>
            <p:nvPr/>
          </p:nvSpPr>
          <p:spPr>
            <a:xfrm>
              <a:off x="2045" y="2187"/>
              <a:ext cx="101" cy="103"/>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46490" name="Text Box 446489"/>
            <p:cNvSpPr txBox="1"/>
            <p:nvPr/>
          </p:nvSpPr>
          <p:spPr>
            <a:xfrm>
              <a:off x="1894" y="1910"/>
              <a:ext cx="312" cy="308"/>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grpSp>
      <p:sp>
        <p:nvSpPr>
          <p:cNvPr id="446466" name="Title 446465"/>
          <p:cNvSpPr/>
          <p:nvPr>
            <p:ph type="title"/>
          </p:nvPr>
        </p:nvSpPr>
        <p:spPr>
          <a:solidFill>
            <a:schemeClr val="accent2"/>
          </a:solidFill>
          <a:ln>
            <a:noFill/>
          </a:ln>
        </p:spPr>
        <p:txBody>
          <a:bodyPr/>
          <a:p>
            <a:r>
              <a:rPr sz="3600"/>
              <a:t>Standard rays – diverging lens</a:t>
            </a:r>
            <a:endParaRPr sz="3600"/>
          </a:p>
        </p:txBody>
      </p:sp>
      <p:sp>
        <p:nvSpPr>
          <p:cNvPr id="446467" name="Rectangle 446466"/>
          <p:cNvSpPr/>
          <p:nvPr/>
        </p:nvSpPr>
        <p:spPr>
          <a:xfrm>
            <a:off x="0" y="2366963"/>
            <a:ext cx="9144000" cy="0"/>
          </a:xfrm>
          <a:prstGeom prst="rect">
            <a:avLst/>
          </a:prstGeom>
          <a:noFill/>
          <a:ln w="9525">
            <a:noFill/>
          </a:ln>
        </p:spPr>
        <p:txBody>
          <a:bodyPr/>
          <a:p>
            <a:endParaRPr lang="en-US"/>
          </a:p>
        </p:txBody>
      </p:sp>
      <p:sp>
        <p:nvSpPr>
          <p:cNvPr id="446468" name="Rectangle 446467"/>
          <p:cNvSpPr/>
          <p:nvPr/>
        </p:nvSpPr>
        <p:spPr>
          <a:xfrm>
            <a:off x="0" y="2578894"/>
            <a:ext cx="309880" cy="368300"/>
          </a:xfrm>
          <a:prstGeom prst="rect">
            <a:avLst/>
          </a:prstGeom>
          <a:noFill/>
          <a:ln w="9525">
            <a:noFill/>
          </a:ln>
        </p:spPr>
        <p:txBody>
          <a:bodyPr wrap="none" anchor="ctr" anchorCtr="0">
            <a:spAutoFit/>
          </a:bodyPr>
          <a:p/>
        </p:txBody>
      </p:sp>
      <p:sp>
        <p:nvSpPr>
          <p:cNvPr id="446469" name="Rectangle 446468"/>
          <p:cNvSpPr/>
          <p:nvPr/>
        </p:nvSpPr>
        <p:spPr>
          <a:xfrm>
            <a:off x="0" y="2336800"/>
            <a:ext cx="9144000" cy="0"/>
          </a:xfrm>
          <a:prstGeom prst="rect">
            <a:avLst/>
          </a:prstGeom>
          <a:noFill/>
          <a:ln w="9525">
            <a:noFill/>
          </a:ln>
        </p:spPr>
        <p:txBody>
          <a:bodyPr/>
          <a:p>
            <a:endParaRPr lang="en-US"/>
          </a:p>
        </p:txBody>
      </p:sp>
      <p:grpSp>
        <p:nvGrpSpPr>
          <p:cNvPr id="446504" name="Group 446503"/>
          <p:cNvGrpSpPr/>
          <p:nvPr/>
        </p:nvGrpSpPr>
        <p:grpSpPr>
          <a:xfrm>
            <a:off x="1133475" y="2762250"/>
            <a:ext cx="4262438" cy="11113"/>
            <a:chOff x="714" y="1740"/>
            <a:chExt cx="2685" cy="7"/>
          </a:xfrm>
        </p:grpSpPr>
        <p:sp>
          <p:nvSpPr>
            <p:cNvPr id="446481" name="Straight Connector 446480"/>
            <p:cNvSpPr/>
            <p:nvPr/>
          </p:nvSpPr>
          <p:spPr>
            <a:xfrm flipV="1">
              <a:off x="714" y="1740"/>
              <a:ext cx="2685" cy="7"/>
            </a:xfrm>
            <a:prstGeom prst="line">
              <a:avLst/>
            </a:prstGeom>
            <a:ln w="28575" cap="flat" cmpd="sng">
              <a:solidFill>
                <a:srgbClr val="FF0000"/>
              </a:solidFill>
              <a:prstDash val="solid"/>
              <a:headEnd type="none" w="med" len="med"/>
              <a:tailEnd type="none" w="med" len="med"/>
            </a:ln>
          </p:spPr>
        </p:sp>
        <p:sp>
          <p:nvSpPr>
            <p:cNvPr id="446483" name="Straight Connector 446482"/>
            <p:cNvSpPr/>
            <p:nvPr/>
          </p:nvSpPr>
          <p:spPr>
            <a:xfrm>
              <a:off x="2252" y="1740"/>
              <a:ext cx="421" cy="0"/>
            </a:xfrm>
            <a:prstGeom prst="line">
              <a:avLst/>
            </a:prstGeom>
            <a:ln w="76200" cap="flat" cmpd="sng">
              <a:solidFill>
                <a:srgbClr val="FF0000"/>
              </a:solidFill>
              <a:prstDash val="solid"/>
              <a:headEnd type="none" w="med" len="med"/>
              <a:tailEnd type="triangle" w="med" len="med"/>
            </a:ln>
          </p:spPr>
        </p:sp>
      </p:grpSp>
      <p:sp>
        <p:nvSpPr>
          <p:cNvPr id="446482" name="Straight Connector 446481"/>
          <p:cNvSpPr/>
          <p:nvPr/>
        </p:nvSpPr>
        <p:spPr>
          <a:xfrm flipV="1">
            <a:off x="3297238" y="2762250"/>
            <a:ext cx="2168525" cy="814388"/>
          </a:xfrm>
          <a:prstGeom prst="line">
            <a:avLst/>
          </a:prstGeom>
          <a:ln w="28575" cap="flat" cmpd="sng">
            <a:solidFill>
              <a:srgbClr val="FF0000"/>
            </a:solidFill>
            <a:prstDash val="sysDot"/>
            <a:headEnd type="none" w="med" len="med"/>
            <a:tailEnd type="none" w="med" len="med"/>
          </a:ln>
        </p:spPr>
      </p:sp>
      <p:sp>
        <p:nvSpPr>
          <p:cNvPr id="446486" name="Straight Connector 446485"/>
          <p:cNvSpPr/>
          <p:nvPr/>
        </p:nvSpPr>
        <p:spPr>
          <a:xfrm>
            <a:off x="3352800" y="3565525"/>
            <a:ext cx="2022475" cy="496888"/>
          </a:xfrm>
          <a:prstGeom prst="line">
            <a:avLst/>
          </a:prstGeom>
          <a:ln w="28575" cap="flat" cmpd="sng">
            <a:solidFill>
              <a:srgbClr val="0000FF"/>
            </a:solidFill>
            <a:prstDash val="sysDot"/>
            <a:headEnd type="none" w="med" len="med"/>
            <a:tailEnd type="none" w="med" len="med"/>
          </a:ln>
        </p:spPr>
      </p:sp>
      <p:grpSp>
        <p:nvGrpSpPr>
          <p:cNvPr id="446506" name="Group 446505"/>
          <p:cNvGrpSpPr/>
          <p:nvPr/>
        </p:nvGrpSpPr>
        <p:grpSpPr>
          <a:xfrm>
            <a:off x="1062038" y="4049713"/>
            <a:ext cx="4332287" cy="11112"/>
            <a:chOff x="669" y="2551"/>
            <a:chExt cx="2729" cy="7"/>
          </a:xfrm>
        </p:grpSpPr>
        <p:sp>
          <p:nvSpPr>
            <p:cNvPr id="446485" name="Straight Connector 446484"/>
            <p:cNvSpPr/>
            <p:nvPr/>
          </p:nvSpPr>
          <p:spPr>
            <a:xfrm>
              <a:off x="669" y="2551"/>
              <a:ext cx="2729" cy="7"/>
            </a:xfrm>
            <a:prstGeom prst="line">
              <a:avLst/>
            </a:prstGeom>
            <a:ln w="28575" cap="flat" cmpd="sng">
              <a:solidFill>
                <a:srgbClr val="0000FF"/>
              </a:solidFill>
              <a:prstDash val="solid"/>
              <a:headEnd type="none" w="med" len="med"/>
              <a:tailEnd type="none" w="med" len="med"/>
            </a:ln>
          </p:spPr>
        </p:sp>
        <p:sp>
          <p:nvSpPr>
            <p:cNvPr id="446488" name="Straight Connector 446487"/>
            <p:cNvSpPr/>
            <p:nvPr/>
          </p:nvSpPr>
          <p:spPr>
            <a:xfrm>
              <a:off x="949" y="2552"/>
              <a:ext cx="415" cy="0"/>
            </a:xfrm>
            <a:prstGeom prst="line">
              <a:avLst/>
            </a:prstGeom>
            <a:ln w="76200" cap="flat" cmpd="sng">
              <a:solidFill>
                <a:srgbClr val="0000FF"/>
              </a:solidFill>
              <a:prstDash val="solid"/>
              <a:headEnd type="none" w="med" len="med"/>
              <a:tailEnd type="triangle" w="med" len="med"/>
            </a:ln>
          </p:spPr>
        </p:sp>
      </p:grpSp>
      <p:grpSp>
        <p:nvGrpSpPr>
          <p:cNvPr id="446505" name="Group 446504"/>
          <p:cNvGrpSpPr/>
          <p:nvPr/>
        </p:nvGrpSpPr>
        <p:grpSpPr>
          <a:xfrm>
            <a:off x="5443538" y="1854200"/>
            <a:ext cx="2335212" cy="914400"/>
            <a:chOff x="3429" y="1168"/>
            <a:chExt cx="1471" cy="576"/>
          </a:xfrm>
        </p:grpSpPr>
        <p:sp>
          <p:nvSpPr>
            <p:cNvPr id="446484" name="Straight Connector 446483"/>
            <p:cNvSpPr/>
            <p:nvPr/>
          </p:nvSpPr>
          <p:spPr>
            <a:xfrm flipV="1">
              <a:off x="4098" y="1358"/>
              <a:ext cx="284" cy="122"/>
            </a:xfrm>
            <a:prstGeom prst="line">
              <a:avLst/>
            </a:prstGeom>
            <a:ln w="76200" cap="flat" cmpd="sng">
              <a:solidFill>
                <a:srgbClr val="FF0000"/>
              </a:solidFill>
              <a:prstDash val="solid"/>
              <a:headEnd type="none" w="med" len="med"/>
              <a:tailEnd type="triangle" w="med" len="med"/>
            </a:ln>
          </p:spPr>
        </p:sp>
        <p:sp>
          <p:nvSpPr>
            <p:cNvPr id="446493" name="Straight Connector 446492"/>
            <p:cNvSpPr/>
            <p:nvPr/>
          </p:nvSpPr>
          <p:spPr>
            <a:xfrm flipV="1">
              <a:off x="3429" y="1168"/>
              <a:ext cx="1471" cy="576"/>
            </a:xfrm>
            <a:prstGeom prst="line">
              <a:avLst/>
            </a:prstGeom>
            <a:ln w="28575" cap="flat" cmpd="sng">
              <a:solidFill>
                <a:srgbClr val="FF0000"/>
              </a:solidFill>
              <a:prstDash val="solid"/>
              <a:headEnd type="none" w="med" len="med"/>
              <a:tailEnd type="none" w="med" len="med"/>
            </a:ln>
          </p:spPr>
        </p:sp>
      </p:grpSp>
      <p:grpSp>
        <p:nvGrpSpPr>
          <p:cNvPr id="446507" name="Group 446506"/>
          <p:cNvGrpSpPr/>
          <p:nvPr/>
        </p:nvGrpSpPr>
        <p:grpSpPr>
          <a:xfrm>
            <a:off x="5430838" y="4081463"/>
            <a:ext cx="2392362" cy="661987"/>
            <a:chOff x="3421" y="2571"/>
            <a:chExt cx="1507" cy="417"/>
          </a:xfrm>
        </p:grpSpPr>
        <p:sp>
          <p:nvSpPr>
            <p:cNvPr id="446487" name="Straight Connector 446486"/>
            <p:cNvSpPr/>
            <p:nvPr/>
          </p:nvSpPr>
          <p:spPr>
            <a:xfrm>
              <a:off x="3952" y="2720"/>
              <a:ext cx="320" cy="87"/>
            </a:xfrm>
            <a:prstGeom prst="line">
              <a:avLst/>
            </a:prstGeom>
            <a:ln w="76200" cap="flat" cmpd="sng">
              <a:solidFill>
                <a:srgbClr val="0000FF"/>
              </a:solidFill>
              <a:prstDash val="solid"/>
              <a:headEnd type="none" w="med" len="med"/>
              <a:tailEnd type="triangle" w="med" len="med"/>
            </a:ln>
          </p:spPr>
        </p:sp>
        <p:sp>
          <p:nvSpPr>
            <p:cNvPr id="446494" name="Straight Connector 446493"/>
            <p:cNvSpPr/>
            <p:nvPr/>
          </p:nvSpPr>
          <p:spPr>
            <a:xfrm>
              <a:off x="3421" y="2571"/>
              <a:ext cx="1507" cy="417"/>
            </a:xfrm>
            <a:prstGeom prst="line">
              <a:avLst/>
            </a:prstGeom>
            <a:ln w="28575" cap="flat" cmpd="sng">
              <a:solidFill>
                <a:srgbClr val="0000FF"/>
              </a:solidFill>
              <a:prstDash val="solid"/>
              <a:headEnd type="none" w="med" len="med"/>
              <a:tailEnd type="none" w="med" len="med"/>
            </a:ln>
          </p:spPr>
        </p:sp>
      </p:grpSp>
      <p:sp>
        <p:nvSpPr>
          <p:cNvPr id="446495" name="Rectangle 446494"/>
          <p:cNvSpPr/>
          <p:nvPr/>
        </p:nvSpPr>
        <p:spPr>
          <a:xfrm>
            <a:off x="776288" y="1093470"/>
            <a:ext cx="7640637" cy="645160"/>
          </a:xfrm>
          <a:prstGeom prst="rect">
            <a:avLst/>
          </a:prstGeom>
          <a:noFill/>
          <a:ln w="9525">
            <a:noFill/>
          </a:ln>
        </p:spPr>
        <p:txBody>
          <a:bodyPr anchor="ctr" anchorCtr="0">
            <a:spAutoFit/>
          </a:bodyPr>
          <a:p>
            <a:r>
              <a:rPr b="1">
                <a:solidFill>
                  <a:srgbClr val="000000"/>
                </a:solidFill>
                <a:cs typeface="Times New Roman" panose="02020603050405020304" pitchFamily="18" charset="0"/>
              </a:rPr>
              <a:t>(a) Rays incident parallel to the principal axis appear to come from the principal focus after refraction.</a:t>
            </a:r>
            <a:endParaRPr b="1">
              <a:solidFill>
                <a:srgbClr val="000000"/>
              </a:solidFill>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64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650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650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648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650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4650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4648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465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495" grpId="0"/>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a:sym typeface="+mn-ea"/>
              </a:rPr>
              <a:t>Standard rays – diverging lens</a:t>
            </a:r>
            <a:endParaRPr lang="en-US"/>
          </a:p>
        </p:txBody>
      </p:sp>
      <p:sp>
        <p:nvSpPr>
          <p:cNvPr id="450564" name="Rectangle 450563"/>
          <p:cNvSpPr/>
          <p:nvPr/>
        </p:nvSpPr>
        <p:spPr>
          <a:xfrm>
            <a:off x="712470" y="531019"/>
            <a:ext cx="7418388" cy="368300"/>
          </a:xfrm>
          <a:prstGeom prst="rect">
            <a:avLst/>
          </a:prstGeom>
          <a:noFill/>
          <a:ln w="9525">
            <a:noFill/>
          </a:ln>
        </p:spPr>
        <p:txBody>
          <a:bodyPr anchor="ctr" anchorCtr="0">
            <a:spAutoFit/>
          </a:bodyPr>
          <a:p>
            <a:r>
              <a:rPr b="1"/>
              <a:t>(b) Rays passing through the centre of the lens are not deviated.</a:t>
            </a:r>
            <a:endParaRPr b="1"/>
          </a:p>
        </p:txBody>
      </p:sp>
      <p:grpSp>
        <p:nvGrpSpPr>
          <p:cNvPr id="450584" name="Group 450583"/>
          <p:cNvGrpSpPr/>
          <p:nvPr/>
        </p:nvGrpSpPr>
        <p:grpSpPr>
          <a:xfrm>
            <a:off x="0" y="969963"/>
            <a:ext cx="9144000" cy="2898775"/>
            <a:chOff x="0" y="611"/>
            <a:chExt cx="5760" cy="1826"/>
          </a:xfrm>
        </p:grpSpPr>
        <p:sp>
          <p:nvSpPr>
            <p:cNvPr id="450565" name="Rectangle 450564"/>
            <p:cNvSpPr/>
            <p:nvPr/>
          </p:nvSpPr>
          <p:spPr>
            <a:xfrm>
              <a:off x="0" y="1472"/>
              <a:ext cx="5760" cy="0"/>
            </a:xfrm>
            <a:prstGeom prst="rect">
              <a:avLst/>
            </a:prstGeom>
            <a:noFill/>
            <a:ln w="9525">
              <a:noFill/>
            </a:ln>
          </p:spPr>
          <p:txBody>
            <a:bodyPr/>
            <a:p>
              <a:endParaRPr lang="en-US"/>
            </a:p>
          </p:txBody>
        </p:sp>
        <p:grpSp>
          <p:nvGrpSpPr>
            <p:cNvPr id="450566" name="Group 450565"/>
            <p:cNvGrpSpPr/>
            <p:nvPr/>
          </p:nvGrpSpPr>
          <p:grpSpPr>
            <a:xfrm>
              <a:off x="3093" y="611"/>
              <a:ext cx="735" cy="1826"/>
              <a:chOff x="8937" y="3747"/>
              <a:chExt cx="1142" cy="2513"/>
            </a:xfrm>
          </p:grpSpPr>
          <p:grpSp>
            <p:nvGrpSpPr>
              <p:cNvPr id="450567" name="Group 450566"/>
              <p:cNvGrpSpPr/>
              <p:nvPr/>
            </p:nvGrpSpPr>
            <p:grpSpPr>
              <a:xfrm>
                <a:off x="8937" y="3747"/>
                <a:ext cx="992" cy="2513"/>
                <a:chOff x="3993" y="6749"/>
                <a:chExt cx="992" cy="2513"/>
              </a:xfrm>
            </p:grpSpPr>
            <p:sp>
              <p:nvSpPr>
                <p:cNvPr id="450568" name="Oval 450567"/>
                <p:cNvSpPr/>
                <p:nvPr/>
              </p:nvSpPr>
              <p:spPr>
                <a:xfrm>
                  <a:off x="4091" y="6840"/>
                  <a:ext cx="327" cy="2356"/>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450569" name="Oval 450568"/>
                <p:cNvSpPr/>
                <p:nvPr/>
              </p:nvSpPr>
              <p:spPr>
                <a:xfrm>
                  <a:off x="4549" y="6846"/>
                  <a:ext cx="327" cy="2356"/>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450570" name="Straight Connector 450569"/>
                <p:cNvSpPr/>
                <p:nvPr/>
              </p:nvSpPr>
              <p:spPr>
                <a:xfrm>
                  <a:off x="4244" y="6829"/>
                  <a:ext cx="469" cy="0"/>
                </a:xfrm>
                <a:prstGeom prst="line">
                  <a:avLst/>
                </a:prstGeom>
                <a:ln w="9525" cap="flat" cmpd="sng">
                  <a:solidFill>
                    <a:srgbClr val="000000"/>
                  </a:solidFill>
                  <a:prstDash val="solid"/>
                  <a:headEnd type="none" w="med" len="med"/>
                  <a:tailEnd type="none" w="med" len="med"/>
                </a:ln>
              </p:spPr>
            </p:sp>
            <p:sp>
              <p:nvSpPr>
                <p:cNvPr id="450571" name="Straight Connector 450570"/>
                <p:cNvSpPr/>
                <p:nvPr/>
              </p:nvSpPr>
              <p:spPr>
                <a:xfrm>
                  <a:off x="4255" y="9206"/>
                  <a:ext cx="458" cy="0"/>
                </a:xfrm>
                <a:prstGeom prst="line">
                  <a:avLst/>
                </a:prstGeom>
                <a:ln w="9525" cap="flat" cmpd="sng">
                  <a:solidFill>
                    <a:srgbClr val="000000"/>
                  </a:solidFill>
                  <a:prstDash val="solid"/>
                  <a:headEnd type="none" w="med" len="med"/>
                  <a:tailEnd type="none" w="med" len="med"/>
                </a:ln>
              </p:spPr>
            </p:sp>
            <p:sp>
              <p:nvSpPr>
                <p:cNvPr id="450572" name="Rectangle 450571"/>
                <p:cNvSpPr/>
                <p:nvPr/>
              </p:nvSpPr>
              <p:spPr>
                <a:xfrm>
                  <a:off x="4735" y="6764"/>
                  <a:ext cx="250" cy="2498"/>
                </a:xfrm>
                <a:prstGeom prst="rect">
                  <a:avLst/>
                </a:prstGeom>
                <a:solidFill>
                  <a:srgbClr val="FFFFFF"/>
                </a:solidFill>
                <a:ln w="9525">
                  <a:noFill/>
                </a:ln>
              </p:spPr>
              <p:txBody>
                <a:bodyPr/>
                <a:p>
                  <a:endParaRPr lang="en-US"/>
                </a:p>
              </p:txBody>
            </p:sp>
            <p:sp>
              <p:nvSpPr>
                <p:cNvPr id="450573" name="Rectangle 450572"/>
                <p:cNvSpPr/>
                <p:nvPr/>
              </p:nvSpPr>
              <p:spPr>
                <a:xfrm>
                  <a:off x="3993" y="6749"/>
                  <a:ext cx="250" cy="2498"/>
                </a:xfrm>
                <a:prstGeom prst="rect">
                  <a:avLst/>
                </a:prstGeom>
                <a:solidFill>
                  <a:srgbClr val="FFFFFF"/>
                </a:solidFill>
                <a:ln w="9525">
                  <a:noFill/>
                </a:ln>
              </p:spPr>
              <p:txBody>
                <a:bodyPr/>
                <a:p>
                  <a:endParaRPr lang="en-US"/>
                </a:p>
              </p:txBody>
            </p:sp>
          </p:grpSp>
          <p:sp>
            <p:nvSpPr>
              <p:cNvPr id="450574" name="Oval 450573"/>
              <p:cNvSpPr/>
              <p:nvPr/>
            </p:nvSpPr>
            <p:spPr>
              <a:xfrm>
                <a:off x="9366" y="4939"/>
                <a:ext cx="115" cy="128"/>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50575" name="Text Box 450574"/>
              <p:cNvSpPr txBox="1"/>
              <p:nvPr/>
            </p:nvSpPr>
            <p:spPr>
              <a:xfrm>
                <a:off x="9450" y="4630"/>
                <a:ext cx="629" cy="491"/>
              </a:xfrm>
              <a:prstGeom prst="rect">
                <a:avLst/>
              </a:prstGeom>
              <a:noFill/>
              <a:ln w="9525">
                <a:noFill/>
              </a:ln>
            </p:spPr>
            <p:txBody>
              <a:bodyPr/>
              <a:p>
                <a:r>
                  <a:rPr b="1">
                    <a:latin typeface="Times New Roman" panose="02020603050405020304" pitchFamily="18" charset="0"/>
                  </a:rPr>
                  <a:t>O</a:t>
                </a:r>
                <a:endParaRPr b="1">
                  <a:latin typeface="Times New Roman" panose="02020603050405020304" pitchFamily="18" charset="0"/>
                </a:endParaRPr>
              </a:p>
            </p:txBody>
          </p:sp>
        </p:grpSp>
        <p:sp>
          <p:nvSpPr>
            <p:cNvPr id="450576" name="Straight Connector 450575"/>
            <p:cNvSpPr/>
            <p:nvPr/>
          </p:nvSpPr>
          <p:spPr>
            <a:xfrm>
              <a:off x="475" y="1522"/>
              <a:ext cx="4704" cy="15"/>
            </a:xfrm>
            <a:prstGeom prst="line">
              <a:avLst/>
            </a:prstGeom>
            <a:ln w="19050" cap="flat" cmpd="sng">
              <a:solidFill>
                <a:srgbClr val="000000"/>
              </a:solidFill>
              <a:prstDash val="sysDot"/>
              <a:headEnd type="none" w="med" len="med"/>
              <a:tailEnd type="none" w="med" len="med"/>
            </a:ln>
          </p:spPr>
        </p:sp>
      </p:grpSp>
      <p:grpSp>
        <p:nvGrpSpPr>
          <p:cNvPr id="450585" name="Group 450584"/>
          <p:cNvGrpSpPr/>
          <p:nvPr/>
        </p:nvGrpSpPr>
        <p:grpSpPr>
          <a:xfrm>
            <a:off x="765175" y="1579563"/>
            <a:ext cx="7366000" cy="1366837"/>
            <a:chOff x="482" y="995"/>
            <a:chExt cx="4640" cy="861"/>
          </a:xfrm>
        </p:grpSpPr>
        <p:sp>
          <p:nvSpPr>
            <p:cNvPr id="450577" name="Straight Connector 450576"/>
            <p:cNvSpPr/>
            <p:nvPr/>
          </p:nvSpPr>
          <p:spPr>
            <a:xfrm>
              <a:off x="482" y="995"/>
              <a:ext cx="4640" cy="861"/>
            </a:xfrm>
            <a:prstGeom prst="line">
              <a:avLst/>
            </a:prstGeom>
            <a:ln w="28575" cap="flat" cmpd="sng">
              <a:solidFill>
                <a:srgbClr val="FF0000"/>
              </a:solidFill>
              <a:prstDash val="solid"/>
              <a:headEnd type="none" w="med" len="med"/>
              <a:tailEnd type="none" w="med" len="med"/>
            </a:ln>
          </p:spPr>
        </p:sp>
        <p:sp>
          <p:nvSpPr>
            <p:cNvPr id="450578" name="Straight Connector 450577"/>
            <p:cNvSpPr/>
            <p:nvPr/>
          </p:nvSpPr>
          <p:spPr>
            <a:xfrm>
              <a:off x="1875" y="1240"/>
              <a:ext cx="453" cy="90"/>
            </a:xfrm>
            <a:prstGeom prst="line">
              <a:avLst/>
            </a:prstGeom>
            <a:ln w="76200" cap="flat" cmpd="sng">
              <a:solidFill>
                <a:srgbClr val="FF0000"/>
              </a:solidFill>
              <a:prstDash val="solid"/>
              <a:headEnd type="none" w="med" len="med"/>
              <a:tailEnd type="triangle" w="med" len="med"/>
            </a:ln>
          </p:spPr>
        </p:sp>
        <p:sp>
          <p:nvSpPr>
            <p:cNvPr id="450579" name="Straight Connector 450578"/>
            <p:cNvSpPr/>
            <p:nvPr/>
          </p:nvSpPr>
          <p:spPr>
            <a:xfrm>
              <a:off x="4155" y="1669"/>
              <a:ext cx="354" cy="63"/>
            </a:xfrm>
            <a:prstGeom prst="line">
              <a:avLst/>
            </a:prstGeom>
            <a:ln w="76200" cap="flat" cmpd="sng">
              <a:solidFill>
                <a:srgbClr val="FF0000"/>
              </a:solidFill>
              <a:prstDash val="solid"/>
              <a:headEnd type="none" w="med" len="med"/>
              <a:tailEnd type="triangle" w="med" len="med"/>
            </a:ln>
          </p:spPr>
        </p:sp>
      </p:grpSp>
      <p:grpSp>
        <p:nvGrpSpPr>
          <p:cNvPr id="450586" name="Group 450585"/>
          <p:cNvGrpSpPr/>
          <p:nvPr/>
        </p:nvGrpSpPr>
        <p:grpSpPr>
          <a:xfrm>
            <a:off x="720725" y="2097088"/>
            <a:ext cx="7489825" cy="871537"/>
            <a:chOff x="454" y="1321"/>
            <a:chExt cx="4718" cy="549"/>
          </a:xfrm>
        </p:grpSpPr>
        <p:sp>
          <p:nvSpPr>
            <p:cNvPr id="450580" name="Straight Connector 450579"/>
            <p:cNvSpPr/>
            <p:nvPr/>
          </p:nvSpPr>
          <p:spPr>
            <a:xfrm flipV="1">
              <a:off x="454" y="1321"/>
              <a:ext cx="4718" cy="549"/>
            </a:xfrm>
            <a:prstGeom prst="line">
              <a:avLst/>
            </a:prstGeom>
            <a:ln w="28575" cap="flat" cmpd="sng">
              <a:solidFill>
                <a:srgbClr val="0000FF"/>
              </a:solidFill>
              <a:prstDash val="solid"/>
              <a:headEnd type="none" w="med" len="med"/>
              <a:tailEnd type="none" w="med" len="med"/>
            </a:ln>
          </p:spPr>
        </p:sp>
        <p:sp>
          <p:nvSpPr>
            <p:cNvPr id="450581" name="Straight Connector 450580"/>
            <p:cNvSpPr/>
            <p:nvPr/>
          </p:nvSpPr>
          <p:spPr>
            <a:xfrm flipV="1">
              <a:off x="4270" y="1373"/>
              <a:ext cx="357" cy="37"/>
            </a:xfrm>
            <a:prstGeom prst="line">
              <a:avLst/>
            </a:prstGeom>
            <a:ln w="76200" cap="flat" cmpd="sng">
              <a:solidFill>
                <a:srgbClr val="0000FF"/>
              </a:solidFill>
              <a:prstDash val="solid"/>
              <a:headEnd type="triangle" w="med" len="med"/>
              <a:tailEnd type="none" w="med" len="med"/>
            </a:ln>
          </p:spPr>
        </p:sp>
        <p:sp>
          <p:nvSpPr>
            <p:cNvPr id="450582" name="Straight Connector 450581"/>
            <p:cNvSpPr/>
            <p:nvPr/>
          </p:nvSpPr>
          <p:spPr>
            <a:xfrm flipV="1">
              <a:off x="1032" y="1737"/>
              <a:ext cx="446" cy="60"/>
            </a:xfrm>
            <a:prstGeom prst="line">
              <a:avLst/>
            </a:prstGeom>
            <a:ln w="76200" cap="flat" cmpd="sng">
              <a:solidFill>
                <a:srgbClr val="0000FF"/>
              </a:solidFill>
              <a:prstDash val="solid"/>
              <a:headEnd type="triangl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5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05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05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a:sym typeface="+mn-ea"/>
              </a:rPr>
              <a:t>Standard rays – diverging lens</a:t>
            </a:r>
            <a:endParaRPr lang="en-US"/>
          </a:p>
        </p:txBody>
      </p:sp>
      <p:grpSp>
        <p:nvGrpSpPr>
          <p:cNvPr id="454688" name="Group 454687"/>
          <p:cNvGrpSpPr/>
          <p:nvPr/>
        </p:nvGrpSpPr>
        <p:grpSpPr>
          <a:xfrm>
            <a:off x="971550" y="1558925"/>
            <a:ext cx="7313613" cy="2987675"/>
            <a:chOff x="612" y="982"/>
            <a:chExt cx="4607" cy="1882"/>
          </a:xfrm>
        </p:grpSpPr>
        <p:grpSp>
          <p:nvGrpSpPr>
            <p:cNvPr id="454662" name="Group 454661"/>
            <p:cNvGrpSpPr/>
            <p:nvPr/>
          </p:nvGrpSpPr>
          <p:grpSpPr>
            <a:xfrm>
              <a:off x="1804" y="982"/>
              <a:ext cx="894" cy="1882"/>
              <a:chOff x="8937" y="3747"/>
              <a:chExt cx="1142" cy="2513"/>
            </a:xfrm>
          </p:grpSpPr>
          <p:grpSp>
            <p:nvGrpSpPr>
              <p:cNvPr id="454663" name="Group 454662"/>
              <p:cNvGrpSpPr/>
              <p:nvPr/>
            </p:nvGrpSpPr>
            <p:grpSpPr>
              <a:xfrm>
                <a:off x="8937" y="3747"/>
                <a:ext cx="992" cy="2513"/>
                <a:chOff x="3993" y="6749"/>
                <a:chExt cx="992" cy="2513"/>
              </a:xfrm>
            </p:grpSpPr>
            <p:sp>
              <p:nvSpPr>
                <p:cNvPr id="454664" name="Oval 454663"/>
                <p:cNvSpPr/>
                <p:nvPr/>
              </p:nvSpPr>
              <p:spPr>
                <a:xfrm>
                  <a:off x="4091" y="6840"/>
                  <a:ext cx="327" cy="2356"/>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454665" name="Oval 454664"/>
                <p:cNvSpPr/>
                <p:nvPr/>
              </p:nvSpPr>
              <p:spPr>
                <a:xfrm>
                  <a:off x="4549" y="6846"/>
                  <a:ext cx="327" cy="2356"/>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454666" name="Straight Connector 454665"/>
                <p:cNvSpPr/>
                <p:nvPr/>
              </p:nvSpPr>
              <p:spPr>
                <a:xfrm>
                  <a:off x="4244" y="6829"/>
                  <a:ext cx="469" cy="0"/>
                </a:xfrm>
                <a:prstGeom prst="line">
                  <a:avLst/>
                </a:prstGeom>
                <a:ln w="9525" cap="flat" cmpd="sng">
                  <a:solidFill>
                    <a:srgbClr val="000000"/>
                  </a:solidFill>
                  <a:prstDash val="solid"/>
                  <a:headEnd type="none" w="med" len="med"/>
                  <a:tailEnd type="none" w="med" len="med"/>
                </a:ln>
              </p:spPr>
            </p:sp>
            <p:sp>
              <p:nvSpPr>
                <p:cNvPr id="454667" name="Straight Connector 454666"/>
                <p:cNvSpPr/>
                <p:nvPr/>
              </p:nvSpPr>
              <p:spPr>
                <a:xfrm>
                  <a:off x="4255" y="9206"/>
                  <a:ext cx="458" cy="0"/>
                </a:xfrm>
                <a:prstGeom prst="line">
                  <a:avLst/>
                </a:prstGeom>
                <a:ln w="9525" cap="flat" cmpd="sng">
                  <a:solidFill>
                    <a:srgbClr val="000000"/>
                  </a:solidFill>
                  <a:prstDash val="solid"/>
                  <a:headEnd type="none" w="med" len="med"/>
                  <a:tailEnd type="none" w="med" len="med"/>
                </a:ln>
              </p:spPr>
            </p:sp>
            <p:sp>
              <p:nvSpPr>
                <p:cNvPr id="454668" name="Rectangle 454667"/>
                <p:cNvSpPr/>
                <p:nvPr/>
              </p:nvSpPr>
              <p:spPr>
                <a:xfrm>
                  <a:off x="4735" y="6764"/>
                  <a:ext cx="250" cy="2498"/>
                </a:xfrm>
                <a:prstGeom prst="rect">
                  <a:avLst/>
                </a:prstGeom>
                <a:solidFill>
                  <a:srgbClr val="FFFFFF"/>
                </a:solidFill>
                <a:ln w="9525">
                  <a:noFill/>
                </a:ln>
              </p:spPr>
              <p:txBody>
                <a:bodyPr/>
                <a:p>
                  <a:endParaRPr lang="en-US"/>
                </a:p>
              </p:txBody>
            </p:sp>
            <p:sp>
              <p:nvSpPr>
                <p:cNvPr id="454669" name="Rectangle 454668"/>
                <p:cNvSpPr/>
                <p:nvPr/>
              </p:nvSpPr>
              <p:spPr>
                <a:xfrm>
                  <a:off x="3993" y="6749"/>
                  <a:ext cx="250" cy="2498"/>
                </a:xfrm>
                <a:prstGeom prst="rect">
                  <a:avLst/>
                </a:prstGeom>
                <a:solidFill>
                  <a:srgbClr val="FFFFFF"/>
                </a:solidFill>
                <a:ln w="9525">
                  <a:noFill/>
                </a:ln>
              </p:spPr>
              <p:txBody>
                <a:bodyPr/>
                <a:p>
                  <a:endParaRPr lang="en-US"/>
                </a:p>
              </p:txBody>
            </p:sp>
          </p:grpSp>
          <p:sp>
            <p:nvSpPr>
              <p:cNvPr id="454670" name="Oval 454669"/>
              <p:cNvSpPr/>
              <p:nvPr/>
            </p:nvSpPr>
            <p:spPr>
              <a:xfrm>
                <a:off x="9366" y="4939"/>
                <a:ext cx="115" cy="128"/>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54671" name="Text Box 454670"/>
              <p:cNvSpPr txBox="1"/>
              <p:nvPr/>
            </p:nvSpPr>
            <p:spPr>
              <a:xfrm>
                <a:off x="9450" y="4630"/>
                <a:ext cx="629" cy="491"/>
              </a:xfrm>
              <a:prstGeom prst="rect">
                <a:avLst/>
              </a:prstGeom>
              <a:noFill/>
              <a:ln w="9525">
                <a:noFill/>
              </a:ln>
            </p:spPr>
            <p:txBody>
              <a:bodyPr/>
              <a:p>
                <a:r>
                  <a:rPr b="1">
                    <a:cs typeface="Times New Roman" panose="02020603050405020304" pitchFamily="18" charset="0"/>
                  </a:rPr>
                  <a:t>O</a:t>
                </a:r>
                <a:endParaRPr b="1">
                  <a:cs typeface="Times New Roman" panose="02020603050405020304" pitchFamily="18" charset="0"/>
                </a:endParaRPr>
              </a:p>
            </p:txBody>
          </p:sp>
        </p:grpSp>
        <p:sp>
          <p:nvSpPr>
            <p:cNvPr id="454672" name="Straight Connector 454671"/>
            <p:cNvSpPr/>
            <p:nvPr/>
          </p:nvSpPr>
          <p:spPr>
            <a:xfrm>
              <a:off x="612" y="1921"/>
              <a:ext cx="4607" cy="16"/>
            </a:xfrm>
            <a:prstGeom prst="line">
              <a:avLst/>
            </a:prstGeom>
            <a:ln w="19050" cap="flat" cmpd="sng">
              <a:solidFill>
                <a:srgbClr val="000000"/>
              </a:solidFill>
              <a:prstDash val="sysDot"/>
              <a:headEnd type="none" w="med" len="med"/>
              <a:tailEnd type="none" w="med" len="med"/>
            </a:ln>
          </p:spPr>
        </p:sp>
        <p:sp>
          <p:nvSpPr>
            <p:cNvPr id="454681" name="Oval 454680"/>
            <p:cNvSpPr/>
            <p:nvPr/>
          </p:nvSpPr>
          <p:spPr>
            <a:xfrm>
              <a:off x="3337" y="1881"/>
              <a:ext cx="133" cy="112"/>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54682" name="Text Box 454681"/>
            <p:cNvSpPr txBox="1"/>
            <p:nvPr/>
          </p:nvSpPr>
          <p:spPr>
            <a:xfrm>
              <a:off x="3307" y="1628"/>
              <a:ext cx="409" cy="337"/>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sp>
          <p:nvSpPr>
            <p:cNvPr id="454683" name="Text Box 454682"/>
            <p:cNvSpPr txBox="1"/>
            <p:nvPr/>
          </p:nvSpPr>
          <p:spPr>
            <a:xfrm>
              <a:off x="3773" y="1617"/>
              <a:ext cx="1444" cy="297"/>
            </a:xfrm>
            <a:prstGeom prst="rect">
              <a:avLst/>
            </a:prstGeom>
            <a:noFill/>
            <a:ln w="9525">
              <a:noFill/>
            </a:ln>
          </p:spPr>
          <p:txBody>
            <a:bodyPr/>
            <a:p>
              <a:r>
                <a:rPr b="1">
                  <a:cs typeface="Times New Roman" panose="02020603050405020304" pitchFamily="18" charset="0"/>
                </a:rPr>
                <a:t>principal axis</a:t>
              </a:r>
              <a:endParaRPr b="1">
                <a:cs typeface="Times New Roman" panose="02020603050405020304" pitchFamily="18" charset="0"/>
              </a:endParaRPr>
            </a:p>
          </p:txBody>
        </p:sp>
      </p:grpSp>
      <p:sp>
        <p:nvSpPr>
          <p:cNvPr id="454659" name="Rectangle 454658"/>
          <p:cNvSpPr/>
          <p:nvPr/>
        </p:nvSpPr>
        <p:spPr>
          <a:xfrm>
            <a:off x="0" y="2366963"/>
            <a:ext cx="9144000" cy="0"/>
          </a:xfrm>
          <a:prstGeom prst="rect">
            <a:avLst/>
          </a:prstGeom>
          <a:noFill/>
          <a:ln w="9525">
            <a:noFill/>
          </a:ln>
        </p:spPr>
        <p:txBody>
          <a:bodyPr/>
          <a:p>
            <a:endParaRPr lang="en-US"/>
          </a:p>
        </p:txBody>
      </p:sp>
      <p:sp>
        <p:nvSpPr>
          <p:cNvPr id="454660" name="Rectangle 454659"/>
          <p:cNvSpPr/>
          <p:nvPr/>
        </p:nvSpPr>
        <p:spPr>
          <a:xfrm>
            <a:off x="0" y="2336800"/>
            <a:ext cx="9144000" cy="0"/>
          </a:xfrm>
          <a:prstGeom prst="rect">
            <a:avLst/>
          </a:prstGeom>
          <a:noFill/>
          <a:ln w="9525">
            <a:noFill/>
          </a:ln>
        </p:spPr>
        <p:txBody>
          <a:bodyPr/>
          <a:p>
            <a:endParaRPr lang="en-US"/>
          </a:p>
        </p:txBody>
      </p:sp>
      <p:sp>
        <p:nvSpPr>
          <p:cNvPr id="454661" name="Rectangle 454660"/>
          <p:cNvSpPr/>
          <p:nvPr/>
        </p:nvSpPr>
        <p:spPr>
          <a:xfrm>
            <a:off x="725170" y="530860"/>
            <a:ext cx="7693025" cy="645160"/>
          </a:xfrm>
          <a:prstGeom prst="rect">
            <a:avLst/>
          </a:prstGeom>
          <a:noFill/>
          <a:ln w="9525">
            <a:noFill/>
          </a:ln>
        </p:spPr>
        <p:txBody>
          <a:bodyPr anchor="ctr" anchorCtr="0">
            <a:spAutoFit/>
          </a:bodyPr>
          <a:p>
            <a:r>
              <a:rPr b="1">
                <a:solidFill>
                  <a:srgbClr val="000000"/>
                </a:solidFill>
                <a:cs typeface="Times New Roman" panose="02020603050405020304" pitchFamily="18" charset="0"/>
              </a:rPr>
              <a:t>(c) Rays heading for the principal focus before refraction are deviated parallel to the principal axis.</a:t>
            </a:r>
            <a:endParaRPr b="1">
              <a:solidFill>
                <a:srgbClr val="000000"/>
              </a:solidFill>
              <a:cs typeface="Times New Roman" panose="02020603050405020304" pitchFamily="18" charset="0"/>
            </a:endParaRPr>
          </a:p>
        </p:txBody>
      </p:sp>
      <p:grpSp>
        <p:nvGrpSpPr>
          <p:cNvPr id="454689" name="Group 454688"/>
          <p:cNvGrpSpPr/>
          <p:nvPr/>
        </p:nvGrpSpPr>
        <p:grpSpPr>
          <a:xfrm>
            <a:off x="1506538" y="1274763"/>
            <a:ext cx="3890962" cy="1763712"/>
            <a:chOff x="949" y="803"/>
            <a:chExt cx="2451" cy="1111"/>
          </a:xfrm>
        </p:grpSpPr>
        <p:sp>
          <p:nvSpPr>
            <p:cNvPr id="454673" name="Straight Connector 454672"/>
            <p:cNvSpPr/>
            <p:nvPr/>
          </p:nvSpPr>
          <p:spPr>
            <a:xfrm>
              <a:off x="949" y="803"/>
              <a:ext cx="1243" cy="551"/>
            </a:xfrm>
            <a:prstGeom prst="line">
              <a:avLst/>
            </a:prstGeom>
            <a:ln w="28575" cap="flat" cmpd="sng">
              <a:solidFill>
                <a:srgbClr val="FF0000"/>
              </a:solidFill>
              <a:prstDash val="solid"/>
              <a:headEnd type="none" w="med" len="med"/>
              <a:tailEnd type="none" w="med" len="med"/>
            </a:ln>
          </p:spPr>
        </p:sp>
        <p:sp>
          <p:nvSpPr>
            <p:cNvPr id="454674" name="Straight Connector 454673"/>
            <p:cNvSpPr/>
            <p:nvPr/>
          </p:nvSpPr>
          <p:spPr>
            <a:xfrm>
              <a:off x="2204" y="1380"/>
              <a:ext cx="1196" cy="534"/>
            </a:xfrm>
            <a:prstGeom prst="line">
              <a:avLst/>
            </a:prstGeom>
            <a:ln w="28575" cap="flat" cmpd="sng">
              <a:solidFill>
                <a:srgbClr val="FF0000"/>
              </a:solidFill>
              <a:prstDash val="sysDot"/>
              <a:headEnd type="none" w="med" len="med"/>
              <a:tailEnd type="none" w="med" len="med"/>
            </a:ln>
          </p:spPr>
        </p:sp>
        <p:sp>
          <p:nvSpPr>
            <p:cNvPr id="454675" name="Straight Connector 454674"/>
            <p:cNvSpPr/>
            <p:nvPr/>
          </p:nvSpPr>
          <p:spPr>
            <a:xfrm>
              <a:off x="1409" y="1018"/>
              <a:ext cx="463" cy="198"/>
            </a:xfrm>
            <a:prstGeom prst="line">
              <a:avLst/>
            </a:prstGeom>
            <a:ln w="76200" cap="flat" cmpd="sng">
              <a:solidFill>
                <a:srgbClr val="FF0000"/>
              </a:solidFill>
              <a:prstDash val="solid"/>
              <a:headEnd type="none" w="med" len="med"/>
              <a:tailEnd type="triangle" w="med" len="med"/>
            </a:ln>
          </p:spPr>
        </p:sp>
      </p:grpSp>
      <p:grpSp>
        <p:nvGrpSpPr>
          <p:cNvPr id="454692" name="Group 454691"/>
          <p:cNvGrpSpPr/>
          <p:nvPr/>
        </p:nvGrpSpPr>
        <p:grpSpPr>
          <a:xfrm>
            <a:off x="3543300" y="3594100"/>
            <a:ext cx="4460875" cy="12700"/>
            <a:chOff x="2232" y="2264"/>
            <a:chExt cx="2810" cy="8"/>
          </a:xfrm>
        </p:grpSpPr>
        <p:sp>
          <p:nvSpPr>
            <p:cNvPr id="454677" name="Straight Connector 454676"/>
            <p:cNvSpPr/>
            <p:nvPr/>
          </p:nvSpPr>
          <p:spPr>
            <a:xfrm>
              <a:off x="2232" y="2264"/>
              <a:ext cx="2810" cy="8"/>
            </a:xfrm>
            <a:prstGeom prst="line">
              <a:avLst/>
            </a:prstGeom>
            <a:ln w="28575" cap="flat" cmpd="sng">
              <a:solidFill>
                <a:srgbClr val="0000FF"/>
              </a:solidFill>
              <a:prstDash val="solid"/>
              <a:headEnd type="none" w="med" len="med"/>
              <a:tailEnd type="none" w="med" len="med"/>
            </a:ln>
          </p:spPr>
        </p:sp>
        <p:sp>
          <p:nvSpPr>
            <p:cNvPr id="454679" name="Straight Connector 454678"/>
            <p:cNvSpPr/>
            <p:nvPr/>
          </p:nvSpPr>
          <p:spPr>
            <a:xfrm flipV="1">
              <a:off x="3738" y="2268"/>
              <a:ext cx="419" cy="3"/>
            </a:xfrm>
            <a:prstGeom prst="line">
              <a:avLst/>
            </a:prstGeom>
            <a:ln w="76200" cap="flat" cmpd="sng">
              <a:solidFill>
                <a:srgbClr val="0000FF"/>
              </a:solidFill>
              <a:prstDash val="solid"/>
              <a:headEnd type="none" w="med" len="med"/>
              <a:tailEnd type="triangle" w="med" len="med"/>
            </a:ln>
          </p:spPr>
        </p:sp>
      </p:grpSp>
      <p:grpSp>
        <p:nvGrpSpPr>
          <p:cNvPr id="454690" name="Group 454689"/>
          <p:cNvGrpSpPr/>
          <p:nvPr/>
        </p:nvGrpSpPr>
        <p:grpSpPr>
          <a:xfrm>
            <a:off x="3440113" y="2141538"/>
            <a:ext cx="4627562" cy="3175"/>
            <a:chOff x="2167" y="1349"/>
            <a:chExt cx="2915" cy="2"/>
          </a:xfrm>
        </p:grpSpPr>
        <p:sp>
          <p:nvSpPr>
            <p:cNvPr id="454676" name="Straight Connector 454675"/>
            <p:cNvSpPr/>
            <p:nvPr/>
          </p:nvSpPr>
          <p:spPr>
            <a:xfrm flipV="1">
              <a:off x="3473" y="1350"/>
              <a:ext cx="404" cy="1"/>
            </a:xfrm>
            <a:prstGeom prst="line">
              <a:avLst/>
            </a:prstGeom>
            <a:ln w="76200" cap="flat" cmpd="sng">
              <a:solidFill>
                <a:srgbClr val="FF0000"/>
              </a:solidFill>
              <a:prstDash val="solid"/>
              <a:headEnd type="none" w="med" len="med"/>
              <a:tailEnd type="triangle" w="med" len="med"/>
            </a:ln>
          </p:spPr>
        </p:sp>
        <p:sp>
          <p:nvSpPr>
            <p:cNvPr id="454684" name="Straight Connector 454683"/>
            <p:cNvSpPr/>
            <p:nvPr/>
          </p:nvSpPr>
          <p:spPr>
            <a:xfrm flipV="1">
              <a:off x="2167" y="1349"/>
              <a:ext cx="2915" cy="1"/>
            </a:xfrm>
            <a:prstGeom prst="line">
              <a:avLst/>
            </a:prstGeom>
            <a:ln w="28575" cap="flat" cmpd="sng">
              <a:solidFill>
                <a:srgbClr val="FF0000"/>
              </a:solidFill>
              <a:prstDash val="solid"/>
              <a:headEnd type="none" w="med" len="med"/>
              <a:tailEnd type="none" w="med" len="med"/>
            </a:ln>
          </p:spPr>
        </p:sp>
      </p:grpSp>
      <p:grpSp>
        <p:nvGrpSpPr>
          <p:cNvPr id="454691" name="Group 454690"/>
          <p:cNvGrpSpPr/>
          <p:nvPr/>
        </p:nvGrpSpPr>
        <p:grpSpPr>
          <a:xfrm>
            <a:off x="1063625" y="3065463"/>
            <a:ext cx="4359275" cy="1230312"/>
            <a:chOff x="670" y="1931"/>
            <a:chExt cx="2746" cy="775"/>
          </a:xfrm>
        </p:grpSpPr>
        <p:sp>
          <p:nvSpPr>
            <p:cNvPr id="454678" name="Straight Connector 454677"/>
            <p:cNvSpPr/>
            <p:nvPr/>
          </p:nvSpPr>
          <p:spPr>
            <a:xfrm flipH="1">
              <a:off x="2183" y="1931"/>
              <a:ext cx="1233" cy="334"/>
            </a:xfrm>
            <a:prstGeom prst="line">
              <a:avLst/>
            </a:prstGeom>
            <a:ln w="28575" cap="flat" cmpd="sng">
              <a:solidFill>
                <a:srgbClr val="0000FF"/>
              </a:solidFill>
              <a:prstDash val="sysDot"/>
              <a:headEnd type="none" w="med" len="med"/>
              <a:tailEnd type="none" w="med" len="med"/>
            </a:ln>
          </p:spPr>
        </p:sp>
        <p:sp>
          <p:nvSpPr>
            <p:cNvPr id="454680" name="Straight Connector 454679"/>
            <p:cNvSpPr/>
            <p:nvPr/>
          </p:nvSpPr>
          <p:spPr>
            <a:xfrm flipV="1">
              <a:off x="1175" y="2411"/>
              <a:ext cx="519" cy="151"/>
            </a:xfrm>
            <a:prstGeom prst="line">
              <a:avLst/>
            </a:prstGeom>
            <a:ln w="76200" cap="flat" cmpd="sng">
              <a:solidFill>
                <a:srgbClr val="0000FF"/>
              </a:solidFill>
              <a:prstDash val="solid"/>
              <a:headEnd type="none" w="med" len="med"/>
              <a:tailEnd type="triangle" w="med" len="med"/>
            </a:ln>
          </p:spPr>
        </p:sp>
        <p:sp>
          <p:nvSpPr>
            <p:cNvPr id="454685" name="Straight Connector 454684"/>
            <p:cNvSpPr/>
            <p:nvPr/>
          </p:nvSpPr>
          <p:spPr>
            <a:xfrm flipV="1">
              <a:off x="670" y="2282"/>
              <a:ext cx="1506" cy="424"/>
            </a:xfrm>
            <a:prstGeom prst="line">
              <a:avLst/>
            </a:prstGeom>
            <a:ln w="28575" cap="flat" cmpd="sng">
              <a:solidFill>
                <a:srgbClr val="0000FF"/>
              </a:solidFill>
              <a:prstDash val="solid"/>
              <a:headEnd type="non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46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46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469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469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46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69027" name="Group 469026"/>
          <p:cNvGrpSpPr/>
          <p:nvPr/>
        </p:nvGrpSpPr>
        <p:grpSpPr>
          <a:xfrm>
            <a:off x="865188" y="1716088"/>
            <a:ext cx="4905375" cy="2636837"/>
            <a:chOff x="545" y="1081"/>
            <a:chExt cx="3090" cy="1661"/>
          </a:xfrm>
        </p:grpSpPr>
        <p:grpSp>
          <p:nvGrpSpPr>
            <p:cNvPr id="468996" name="Group 468995"/>
            <p:cNvGrpSpPr/>
            <p:nvPr/>
          </p:nvGrpSpPr>
          <p:grpSpPr>
            <a:xfrm>
              <a:off x="2741" y="1081"/>
              <a:ext cx="651" cy="1661"/>
              <a:chOff x="7845" y="2870"/>
              <a:chExt cx="992" cy="2513"/>
            </a:xfrm>
          </p:grpSpPr>
          <p:sp>
            <p:nvSpPr>
              <p:cNvPr id="468997" name="Oval 468996"/>
              <p:cNvSpPr/>
              <p:nvPr/>
            </p:nvSpPr>
            <p:spPr>
              <a:xfrm>
                <a:off x="7943" y="2961"/>
                <a:ext cx="327" cy="2356"/>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468998" name="Oval 468997"/>
              <p:cNvSpPr/>
              <p:nvPr/>
            </p:nvSpPr>
            <p:spPr>
              <a:xfrm>
                <a:off x="8401" y="2967"/>
                <a:ext cx="327" cy="2356"/>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468999" name="Straight Connector 468998"/>
              <p:cNvSpPr/>
              <p:nvPr/>
            </p:nvSpPr>
            <p:spPr>
              <a:xfrm>
                <a:off x="8096" y="2950"/>
                <a:ext cx="469" cy="0"/>
              </a:xfrm>
              <a:prstGeom prst="line">
                <a:avLst/>
              </a:prstGeom>
              <a:ln w="9525" cap="flat" cmpd="sng">
                <a:solidFill>
                  <a:srgbClr val="000000"/>
                </a:solidFill>
                <a:prstDash val="solid"/>
                <a:headEnd type="none" w="med" len="med"/>
                <a:tailEnd type="none" w="med" len="med"/>
              </a:ln>
            </p:spPr>
          </p:sp>
          <p:sp>
            <p:nvSpPr>
              <p:cNvPr id="469000" name="Straight Connector 468999"/>
              <p:cNvSpPr/>
              <p:nvPr/>
            </p:nvSpPr>
            <p:spPr>
              <a:xfrm>
                <a:off x="8107" y="5327"/>
                <a:ext cx="458" cy="0"/>
              </a:xfrm>
              <a:prstGeom prst="line">
                <a:avLst/>
              </a:prstGeom>
              <a:ln w="9525" cap="flat" cmpd="sng">
                <a:solidFill>
                  <a:srgbClr val="000000"/>
                </a:solidFill>
                <a:prstDash val="solid"/>
                <a:headEnd type="none" w="med" len="med"/>
                <a:tailEnd type="none" w="med" len="med"/>
              </a:ln>
            </p:spPr>
          </p:sp>
          <p:sp>
            <p:nvSpPr>
              <p:cNvPr id="469001" name="Rectangle 469000"/>
              <p:cNvSpPr/>
              <p:nvPr/>
            </p:nvSpPr>
            <p:spPr>
              <a:xfrm>
                <a:off x="8587" y="2885"/>
                <a:ext cx="250" cy="2498"/>
              </a:xfrm>
              <a:prstGeom prst="rect">
                <a:avLst/>
              </a:prstGeom>
              <a:solidFill>
                <a:srgbClr val="FFFFFF"/>
              </a:solidFill>
              <a:ln w="9525">
                <a:noFill/>
              </a:ln>
            </p:spPr>
            <p:txBody>
              <a:bodyPr/>
              <a:p>
                <a:endParaRPr lang="en-US"/>
              </a:p>
            </p:txBody>
          </p:sp>
          <p:sp>
            <p:nvSpPr>
              <p:cNvPr id="469002" name="Rectangle 469001"/>
              <p:cNvSpPr/>
              <p:nvPr/>
            </p:nvSpPr>
            <p:spPr>
              <a:xfrm>
                <a:off x="7845" y="2870"/>
                <a:ext cx="250" cy="2498"/>
              </a:xfrm>
              <a:prstGeom prst="rect">
                <a:avLst/>
              </a:prstGeom>
              <a:solidFill>
                <a:srgbClr val="FFFFFF"/>
              </a:solidFill>
              <a:ln w="9525">
                <a:noFill/>
              </a:ln>
            </p:spPr>
            <p:txBody>
              <a:bodyPr/>
              <a:p>
                <a:endParaRPr lang="en-US"/>
              </a:p>
            </p:txBody>
          </p:sp>
          <p:sp>
            <p:nvSpPr>
              <p:cNvPr id="469003" name="Oval 469002"/>
              <p:cNvSpPr/>
              <p:nvPr/>
            </p:nvSpPr>
            <p:spPr>
              <a:xfrm>
                <a:off x="8274" y="4062"/>
                <a:ext cx="115" cy="128"/>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grpSp>
        <p:sp>
          <p:nvSpPr>
            <p:cNvPr id="469004" name="Straight Connector 469003"/>
            <p:cNvSpPr/>
            <p:nvPr/>
          </p:nvSpPr>
          <p:spPr>
            <a:xfrm>
              <a:off x="545" y="1889"/>
              <a:ext cx="3090" cy="14"/>
            </a:xfrm>
            <a:prstGeom prst="line">
              <a:avLst/>
            </a:prstGeom>
            <a:ln w="19050" cap="flat" cmpd="sng">
              <a:solidFill>
                <a:srgbClr val="000000"/>
              </a:solidFill>
              <a:prstDash val="sysDot"/>
              <a:headEnd type="none" w="med" len="med"/>
              <a:tailEnd type="none" w="med" len="med"/>
            </a:ln>
          </p:spPr>
        </p:sp>
        <p:sp>
          <p:nvSpPr>
            <p:cNvPr id="469009" name="Oval 469008"/>
            <p:cNvSpPr/>
            <p:nvPr/>
          </p:nvSpPr>
          <p:spPr>
            <a:xfrm>
              <a:off x="1143" y="1854"/>
              <a:ext cx="111" cy="99"/>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469010" name="Text Box 469009"/>
            <p:cNvSpPr txBox="1"/>
            <p:nvPr/>
          </p:nvSpPr>
          <p:spPr>
            <a:xfrm>
              <a:off x="1041" y="1644"/>
              <a:ext cx="343" cy="297"/>
            </a:xfrm>
            <a:prstGeom prst="rect">
              <a:avLst/>
            </a:prstGeom>
            <a:noFill/>
            <a:ln w="9525">
              <a:noFill/>
            </a:ln>
          </p:spPr>
          <p:txBody>
            <a:bodyPr/>
            <a:p>
              <a:r>
                <a:rPr b="1">
                  <a:cs typeface="Times New Roman" panose="02020603050405020304" pitchFamily="18" charset="0"/>
                </a:rPr>
                <a:t>F</a:t>
              </a:r>
              <a:endParaRPr b="1">
                <a:cs typeface="Times New Roman" panose="02020603050405020304" pitchFamily="18" charset="0"/>
              </a:endParaRPr>
            </a:p>
          </p:txBody>
        </p:sp>
      </p:grpSp>
      <p:sp>
        <p:nvSpPr>
          <p:cNvPr id="468994" name="Title 468993"/>
          <p:cNvSpPr/>
          <p:nvPr>
            <p:ph type="title"/>
          </p:nvPr>
        </p:nvSpPr>
        <p:spPr>
          <a:solidFill>
            <a:schemeClr val="accent2"/>
          </a:solidFill>
          <a:ln>
            <a:noFill/>
          </a:ln>
        </p:spPr>
        <p:txBody>
          <a:bodyPr/>
          <a:p>
            <a:r>
              <a:rPr sz="3600"/>
              <a:t>Diverging lens images</a:t>
            </a:r>
            <a:endParaRPr sz="3600"/>
          </a:p>
        </p:txBody>
      </p:sp>
      <p:sp>
        <p:nvSpPr>
          <p:cNvPr id="468995" name="Rectangle 468994"/>
          <p:cNvSpPr/>
          <p:nvPr/>
        </p:nvSpPr>
        <p:spPr>
          <a:xfrm>
            <a:off x="1922463" y="1023144"/>
            <a:ext cx="5260975" cy="368300"/>
          </a:xfrm>
          <a:prstGeom prst="rect">
            <a:avLst/>
          </a:prstGeom>
          <a:noFill/>
          <a:ln w="9525">
            <a:noFill/>
          </a:ln>
        </p:spPr>
        <p:txBody>
          <a:bodyPr anchor="ctr" anchorCtr="0">
            <a:spAutoFit/>
          </a:bodyPr>
          <a:p>
            <a:r>
              <a:rPr b="1">
                <a:solidFill>
                  <a:srgbClr val="0000FF"/>
                </a:solidFill>
                <a:cs typeface="Times New Roman" panose="02020603050405020304" pitchFamily="18" charset="0"/>
              </a:rPr>
              <a:t>Objects at all distances from a diverging lens</a:t>
            </a:r>
            <a:endParaRPr b="1">
              <a:solidFill>
                <a:srgbClr val="0000FF"/>
              </a:solidFill>
              <a:cs typeface="Times New Roman" panose="02020603050405020304" pitchFamily="18" charset="0"/>
            </a:endParaRPr>
          </a:p>
        </p:txBody>
      </p:sp>
      <p:grpSp>
        <p:nvGrpSpPr>
          <p:cNvPr id="469029" name="Group 469028"/>
          <p:cNvGrpSpPr/>
          <p:nvPr/>
        </p:nvGrpSpPr>
        <p:grpSpPr>
          <a:xfrm>
            <a:off x="1597025" y="2085975"/>
            <a:ext cx="3243263" cy="25400"/>
            <a:chOff x="1006" y="1314"/>
            <a:chExt cx="2043" cy="16"/>
          </a:xfrm>
        </p:grpSpPr>
        <p:sp>
          <p:nvSpPr>
            <p:cNvPr id="469006" name="Straight Connector 469005"/>
            <p:cNvSpPr/>
            <p:nvPr/>
          </p:nvSpPr>
          <p:spPr>
            <a:xfrm flipH="1" flipV="1">
              <a:off x="1006" y="1314"/>
              <a:ext cx="2043" cy="16"/>
            </a:xfrm>
            <a:prstGeom prst="line">
              <a:avLst/>
            </a:prstGeom>
            <a:ln w="28575" cap="flat" cmpd="sng">
              <a:solidFill>
                <a:srgbClr val="FF0000"/>
              </a:solidFill>
              <a:prstDash val="solid"/>
              <a:headEnd type="none" w="med" len="med"/>
              <a:tailEnd type="none" w="med" len="med"/>
            </a:ln>
          </p:spPr>
        </p:sp>
        <p:sp>
          <p:nvSpPr>
            <p:cNvPr id="469007" name="Straight Connector 469006"/>
            <p:cNvSpPr/>
            <p:nvPr/>
          </p:nvSpPr>
          <p:spPr>
            <a:xfrm>
              <a:off x="2137" y="1326"/>
              <a:ext cx="462" cy="0"/>
            </a:xfrm>
            <a:prstGeom prst="line">
              <a:avLst/>
            </a:prstGeom>
            <a:ln w="9525" cap="flat" cmpd="sng">
              <a:solidFill>
                <a:srgbClr val="FF0000"/>
              </a:solidFill>
              <a:prstDash val="solid"/>
              <a:headEnd type="none" w="med" len="med"/>
              <a:tailEnd type="triangle" w="med" len="med"/>
            </a:ln>
          </p:spPr>
        </p:sp>
      </p:grpSp>
      <p:grpSp>
        <p:nvGrpSpPr>
          <p:cNvPr id="469028" name="Group 469027"/>
          <p:cNvGrpSpPr/>
          <p:nvPr/>
        </p:nvGrpSpPr>
        <p:grpSpPr>
          <a:xfrm>
            <a:off x="663575" y="2066925"/>
            <a:ext cx="1230313" cy="944563"/>
            <a:chOff x="418" y="1302"/>
            <a:chExt cx="775" cy="595"/>
          </a:xfrm>
        </p:grpSpPr>
        <p:sp>
          <p:nvSpPr>
            <p:cNvPr id="469011" name="Straight Connector 469010"/>
            <p:cNvSpPr/>
            <p:nvPr/>
          </p:nvSpPr>
          <p:spPr>
            <a:xfrm flipV="1">
              <a:off x="995" y="1302"/>
              <a:ext cx="1" cy="595"/>
            </a:xfrm>
            <a:prstGeom prst="line">
              <a:avLst/>
            </a:prstGeom>
            <a:ln w="57150" cap="flat" cmpd="sng">
              <a:solidFill>
                <a:srgbClr val="FF00FF"/>
              </a:solidFill>
              <a:prstDash val="solid"/>
              <a:headEnd type="none" w="med" len="med"/>
              <a:tailEnd type="triangle" w="med" len="med"/>
            </a:ln>
          </p:spPr>
        </p:sp>
        <p:sp>
          <p:nvSpPr>
            <p:cNvPr id="469013" name="Text Box 469012"/>
            <p:cNvSpPr txBox="1"/>
            <p:nvPr/>
          </p:nvSpPr>
          <p:spPr>
            <a:xfrm>
              <a:off x="418" y="1450"/>
              <a:ext cx="775" cy="297"/>
            </a:xfrm>
            <a:prstGeom prst="rect">
              <a:avLst/>
            </a:prstGeom>
            <a:noFill/>
            <a:ln w="9525">
              <a:noFill/>
            </a:ln>
          </p:spPr>
          <p:txBody>
            <a:bodyPr/>
            <a:p>
              <a:r>
                <a:rPr b="1">
                  <a:cs typeface="Times New Roman" panose="02020603050405020304" pitchFamily="18" charset="0"/>
                </a:rPr>
                <a:t>object</a:t>
              </a:r>
              <a:endParaRPr b="1">
                <a:cs typeface="Times New Roman" panose="02020603050405020304" pitchFamily="18" charset="0"/>
              </a:endParaRPr>
            </a:p>
          </p:txBody>
        </p:sp>
      </p:grpSp>
      <p:grpSp>
        <p:nvGrpSpPr>
          <p:cNvPr id="469032" name="Group 469031"/>
          <p:cNvGrpSpPr/>
          <p:nvPr/>
        </p:nvGrpSpPr>
        <p:grpSpPr>
          <a:xfrm>
            <a:off x="2908300" y="2643188"/>
            <a:ext cx="1189038" cy="901700"/>
            <a:chOff x="1832" y="1665"/>
            <a:chExt cx="749" cy="568"/>
          </a:xfrm>
        </p:grpSpPr>
        <p:sp>
          <p:nvSpPr>
            <p:cNvPr id="469012" name="Straight Connector 469011"/>
            <p:cNvSpPr/>
            <p:nvPr/>
          </p:nvSpPr>
          <p:spPr>
            <a:xfrm flipV="1">
              <a:off x="2103" y="1665"/>
              <a:ext cx="0" cy="245"/>
            </a:xfrm>
            <a:prstGeom prst="line">
              <a:avLst/>
            </a:prstGeom>
            <a:ln w="57150" cap="flat" cmpd="sng">
              <a:pattFill prst="narHorz">
                <a:fgClr>
                  <a:srgbClr val="FF00FF"/>
                </a:fgClr>
                <a:bgClr>
                  <a:srgbClr val="FFFFFF"/>
                </a:bgClr>
              </a:pattFill>
              <a:prstDash val="solid"/>
              <a:headEnd type="none" w="med" len="med"/>
              <a:tailEnd type="triangle" w="med" len="med"/>
            </a:ln>
          </p:spPr>
        </p:sp>
        <p:sp>
          <p:nvSpPr>
            <p:cNvPr id="469014" name="Text Box 469013"/>
            <p:cNvSpPr txBox="1"/>
            <p:nvPr/>
          </p:nvSpPr>
          <p:spPr>
            <a:xfrm>
              <a:off x="1832" y="1936"/>
              <a:ext cx="749" cy="297"/>
            </a:xfrm>
            <a:prstGeom prst="rect">
              <a:avLst/>
            </a:prstGeom>
            <a:noFill/>
            <a:ln w="9525">
              <a:noFill/>
            </a:ln>
          </p:spPr>
          <p:txBody>
            <a:bodyPr/>
            <a:p>
              <a:r>
                <a:rPr b="1">
                  <a:cs typeface="Times New Roman" panose="02020603050405020304" pitchFamily="18" charset="0"/>
                </a:rPr>
                <a:t>image</a:t>
              </a:r>
              <a:endParaRPr b="1">
                <a:cs typeface="Times New Roman" panose="02020603050405020304" pitchFamily="18" charset="0"/>
              </a:endParaRPr>
            </a:p>
          </p:txBody>
        </p:sp>
      </p:grpSp>
      <p:sp>
        <p:nvSpPr>
          <p:cNvPr id="469015" name="Straight Connector 469014"/>
          <p:cNvSpPr/>
          <p:nvPr/>
        </p:nvSpPr>
        <p:spPr>
          <a:xfrm flipV="1">
            <a:off x="1916113" y="2119313"/>
            <a:ext cx="2994025" cy="914400"/>
          </a:xfrm>
          <a:prstGeom prst="line">
            <a:avLst/>
          </a:prstGeom>
          <a:ln w="28575" cap="flat" cmpd="sng">
            <a:solidFill>
              <a:srgbClr val="FF0000"/>
            </a:solidFill>
            <a:prstDash val="sysDot"/>
            <a:headEnd type="none" w="med" len="med"/>
            <a:tailEnd type="none" w="med" len="med"/>
          </a:ln>
        </p:spPr>
      </p:sp>
      <p:grpSp>
        <p:nvGrpSpPr>
          <p:cNvPr id="469030" name="Group 469029"/>
          <p:cNvGrpSpPr/>
          <p:nvPr/>
        </p:nvGrpSpPr>
        <p:grpSpPr>
          <a:xfrm>
            <a:off x="4929188" y="1511300"/>
            <a:ext cx="2084387" cy="601663"/>
            <a:chOff x="3105" y="952"/>
            <a:chExt cx="1313" cy="379"/>
          </a:xfrm>
        </p:grpSpPr>
        <p:sp>
          <p:nvSpPr>
            <p:cNvPr id="469005" name="Straight Connector 469004"/>
            <p:cNvSpPr/>
            <p:nvPr/>
          </p:nvSpPr>
          <p:spPr>
            <a:xfrm flipH="1">
              <a:off x="3105" y="952"/>
              <a:ext cx="1313" cy="379"/>
            </a:xfrm>
            <a:prstGeom prst="line">
              <a:avLst/>
            </a:prstGeom>
            <a:ln w="28575" cap="flat" cmpd="sng">
              <a:solidFill>
                <a:srgbClr val="FF0000"/>
              </a:solidFill>
              <a:prstDash val="solid"/>
              <a:headEnd type="none" w="med" len="med"/>
              <a:tailEnd type="none" w="med" len="med"/>
            </a:ln>
          </p:spPr>
        </p:sp>
        <p:sp>
          <p:nvSpPr>
            <p:cNvPr id="469016" name="Straight Connector 469015"/>
            <p:cNvSpPr/>
            <p:nvPr/>
          </p:nvSpPr>
          <p:spPr>
            <a:xfrm flipV="1">
              <a:off x="3660" y="1049"/>
              <a:ext cx="443" cy="113"/>
            </a:xfrm>
            <a:prstGeom prst="line">
              <a:avLst/>
            </a:prstGeom>
            <a:ln w="9525" cap="flat" cmpd="sng">
              <a:solidFill>
                <a:srgbClr val="FF0000"/>
              </a:solidFill>
              <a:prstDash val="solid"/>
              <a:headEnd type="none" w="med" len="med"/>
              <a:tailEnd type="triangle" w="med" len="med"/>
            </a:ln>
          </p:spPr>
        </p:sp>
      </p:grpSp>
      <p:grpSp>
        <p:nvGrpSpPr>
          <p:cNvPr id="469031" name="Group 469030"/>
          <p:cNvGrpSpPr/>
          <p:nvPr/>
        </p:nvGrpSpPr>
        <p:grpSpPr>
          <a:xfrm>
            <a:off x="1601788" y="2092325"/>
            <a:ext cx="5689600" cy="1633538"/>
            <a:chOff x="1009" y="1318"/>
            <a:chExt cx="3584" cy="1029"/>
          </a:xfrm>
        </p:grpSpPr>
        <p:sp>
          <p:nvSpPr>
            <p:cNvPr id="469008" name="Straight Connector 469007"/>
            <p:cNvSpPr/>
            <p:nvPr/>
          </p:nvSpPr>
          <p:spPr>
            <a:xfrm>
              <a:off x="1009" y="1318"/>
              <a:ext cx="3584" cy="1029"/>
            </a:xfrm>
            <a:prstGeom prst="line">
              <a:avLst/>
            </a:prstGeom>
            <a:ln w="28575" cap="flat" cmpd="sng">
              <a:solidFill>
                <a:srgbClr val="0000FF"/>
              </a:solidFill>
              <a:prstDash val="solid"/>
              <a:headEnd type="none" w="med" len="med"/>
              <a:tailEnd type="none" w="med" len="med"/>
            </a:ln>
          </p:spPr>
        </p:sp>
        <p:sp>
          <p:nvSpPr>
            <p:cNvPr id="469017" name="Straight Connector 469016"/>
            <p:cNvSpPr/>
            <p:nvPr/>
          </p:nvSpPr>
          <p:spPr>
            <a:xfrm>
              <a:off x="3635" y="2073"/>
              <a:ext cx="315" cy="88"/>
            </a:xfrm>
            <a:prstGeom prst="line">
              <a:avLst/>
            </a:prstGeom>
            <a:ln w="9525" cap="flat" cmpd="sng">
              <a:solidFill>
                <a:srgbClr val="0000FF"/>
              </a:solidFill>
              <a:prstDash val="solid"/>
              <a:headEnd type="none" w="med" len="med"/>
              <a:tailEnd type="triangle" w="med" len="med"/>
            </a:ln>
          </p:spPr>
        </p:sp>
      </p:grpSp>
      <p:grpSp>
        <p:nvGrpSpPr>
          <p:cNvPr id="469018" name="Group 469017"/>
          <p:cNvGrpSpPr/>
          <p:nvPr/>
        </p:nvGrpSpPr>
        <p:grpSpPr>
          <a:xfrm>
            <a:off x="6323013" y="1901825"/>
            <a:ext cx="1765300" cy="1428750"/>
            <a:chOff x="7436" y="2135"/>
            <a:chExt cx="1694" cy="1361"/>
          </a:xfrm>
        </p:grpSpPr>
        <p:sp>
          <p:nvSpPr>
            <p:cNvPr id="469019" name="Freeform 469018"/>
            <p:cNvSpPr/>
            <p:nvPr/>
          </p:nvSpPr>
          <p:spPr>
            <a:xfrm flipH="1" flipV="1">
              <a:off x="7714" y="2135"/>
              <a:ext cx="256" cy="650"/>
            </a:xfrm>
            <a:custGeom>
              <a:avLst/>
              <a:gdLst>
                <a:gd name="txL" fmla="*/ 0 w 21600"/>
                <a:gd name="txT" fmla="*/ 0 h 21600"/>
                <a:gd name="txR" fmla="*/ 21600 w 21600"/>
                <a:gd name="txB" fmla="*/ 21600 h 21600"/>
              </a:gdLst>
              <a:ahLst/>
              <a:cxnLst>
                <a:cxn ang="270">
                  <a:pos x="0" y="0"/>
                </a:cxn>
                <a:cxn ang="90">
                  <a:pos x="21600" y="21600"/>
                </a:cxn>
                <a:cxn ang="90">
                  <a:pos x="0" y="21600"/>
                </a:cxn>
              </a:cxnLst>
              <a:rect l="txL" t="txT" r="txR" b="txB"/>
              <a:pathLst>
                <a:path w="21600" h="21600" fill="none">
                  <a:moveTo>
                    <a:pt x="0" y="0"/>
                  </a:moveTo>
                  <a:arcTo wR="21600" hR="21600" stAng="-5400000" swAng="5400000"/>
                </a:path>
                <a:path w="21600" h="21600" stroke="0">
                  <a:moveTo>
                    <a:pt x="0" y="0"/>
                  </a:moveTo>
                  <a:arcTo wR="21600" hR="21600" stAng="-5400000" swAng="5400000"/>
                  <a:lnTo>
                    <a:pt x="0" y="21600"/>
                  </a:lnTo>
                  <a:close/>
                </a:path>
              </a:pathLst>
            </a:custGeom>
            <a:noFill/>
            <a:ln w="9525" cap="flat" cmpd="sng">
              <a:solidFill>
                <a:srgbClr val="000000"/>
              </a:solidFill>
              <a:prstDash val="solid"/>
              <a:headEnd type="none" w="med" len="med"/>
              <a:tailEnd type="none" w="med" len="med"/>
            </a:ln>
          </p:spPr>
          <p:txBody>
            <a:bodyPr/>
            <a:p>
              <a:endParaRPr lang="en-US"/>
            </a:p>
          </p:txBody>
        </p:sp>
        <p:sp>
          <p:nvSpPr>
            <p:cNvPr id="469020" name="Freeform 469019"/>
            <p:cNvSpPr/>
            <p:nvPr/>
          </p:nvSpPr>
          <p:spPr>
            <a:xfrm flipH="1">
              <a:off x="7492" y="3035"/>
              <a:ext cx="405" cy="95"/>
            </a:xfrm>
            <a:custGeom>
              <a:avLst/>
              <a:gdLst>
                <a:gd name="txL" fmla="*/ 0 w 21600"/>
                <a:gd name="txT" fmla="*/ 0 h 21600"/>
                <a:gd name="txR" fmla="*/ 21600 w 21600"/>
                <a:gd name="txB" fmla="*/ 21600 h 21600"/>
              </a:gdLst>
              <a:ahLst/>
              <a:cxnLst>
                <a:cxn ang="270">
                  <a:pos x="0" y="0"/>
                </a:cxn>
                <a:cxn ang="90">
                  <a:pos x="21600" y="21600"/>
                </a:cxn>
                <a:cxn ang="90">
                  <a:pos x="0" y="21600"/>
                </a:cxn>
              </a:cxnLst>
              <a:rect l="txL" t="txT" r="txR" b="txB"/>
              <a:pathLst>
                <a:path w="21600" h="21600" fill="none">
                  <a:moveTo>
                    <a:pt x="0" y="0"/>
                  </a:moveTo>
                  <a:arcTo wR="21600" hR="21600" stAng="-5400000" swAng="5400000"/>
                </a:path>
                <a:path w="21600" h="21600" stroke="0">
                  <a:moveTo>
                    <a:pt x="0" y="0"/>
                  </a:moveTo>
                  <a:arcTo wR="21600" hR="21600" stAng="-5400000" swAng="5400000"/>
                  <a:lnTo>
                    <a:pt x="0" y="21600"/>
                  </a:lnTo>
                  <a:close/>
                </a:path>
              </a:pathLst>
            </a:custGeom>
            <a:noFill/>
            <a:ln w="9525" cap="flat" cmpd="sng">
              <a:solidFill>
                <a:srgbClr val="000000"/>
              </a:solidFill>
              <a:prstDash val="solid"/>
              <a:headEnd type="none" w="med" len="med"/>
              <a:tailEnd type="none" w="med" len="med"/>
            </a:ln>
          </p:spPr>
          <p:txBody>
            <a:bodyPr/>
            <a:p>
              <a:endParaRPr lang="en-US"/>
            </a:p>
          </p:txBody>
        </p:sp>
        <p:sp>
          <p:nvSpPr>
            <p:cNvPr id="469021" name="Oval 469020"/>
            <p:cNvSpPr/>
            <p:nvPr/>
          </p:nvSpPr>
          <p:spPr>
            <a:xfrm flipH="1">
              <a:off x="7454" y="2589"/>
              <a:ext cx="437" cy="459"/>
            </a:xfrm>
            <a:prstGeom prst="ellipse">
              <a:avLst/>
            </a:prstGeom>
            <a:solidFill>
              <a:srgbClr val="FFFFFF"/>
            </a:solidFill>
            <a:ln w="9525" cap="flat" cmpd="sng">
              <a:solidFill>
                <a:srgbClr val="000000"/>
              </a:solidFill>
              <a:prstDash val="solid"/>
              <a:headEnd type="none" w="med" len="med"/>
              <a:tailEnd type="none" w="med" len="med"/>
            </a:ln>
          </p:spPr>
          <p:txBody>
            <a:bodyPr/>
            <a:p>
              <a:endParaRPr lang="en-US"/>
            </a:p>
          </p:txBody>
        </p:sp>
        <p:sp>
          <p:nvSpPr>
            <p:cNvPr id="469022" name="Oval 469021"/>
            <p:cNvSpPr/>
            <p:nvPr/>
          </p:nvSpPr>
          <p:spPr>
            <a:xfrm flipH="1">
              <a:off x="7450" y="2630"/>
              <a:ext cx="288" cy="332"/>
            </a:xfrm>
            <a:prstGeom prst="ellipse">
              <a:avLst/>
            </a:prstGeom>
            <a:solidFill>
              <a:srgbClr val="0000FF"/>
            </a:solidFill>
            <a:ln w="9525" cap="flat" cmpd="sng">
              <a:solidFill>
                <a:srgbClr val="000000"/>
              </a:solidFill>
              <a:prstDash val="solid"/>
              <a:headEnd type="none" w="med" len="med"/>
              <a:tailEnd type="none" w="med" len="med"/>
            </a:ln>
          </p:spPr>
          <p:txBody>
            <a:bodyPr/>
            <a:p>
              <a:endParaRPr lang="en-US"/>
            </a:p>
          </p:txBody>
        </p:sp>
        <p:sp>
          <p:nvSpPr>
            <p:cNvPr id="469023" name="Oval 469022"/>
            <p:cNvSpPr/>
            <p:nvPr/>
          </p:nvSpPr>
          <p:spPr>
            <a:xfrm flipH="1">
              <a:off x="7436" y="2706"/>
              <a:ext cx="143" cy="143"/>
            </a:xfrm>
            <a:prstGeom prst="ellipse">
              <a:avLst/>
            </a:prstGeom>
            <a:solidFill>
              <a:srgbClr val="000000"/>
            </a:solidFill>
            <a:ln w="9525" cap="flat" cmpd="sng">
              <a:solidFill>
                <a:srgbClr val="000000"/>
              </a:solidFill>
              <a:prstDash val="solid"/>
              <a:headEnd type="none" w="med" len="med"/>
              <a:tailEnd type="none" w="med" len="med"/>
            </a:ln>
          </p:spPr>
          <p:txBody>
            <a:bodyPr/>
            <a:p>
              <a:endParaRPr lang="en-US"/>
            </a:p>
          </p:txBody>
        </p:sp>
        <p:sp>
          <p:nvSpPr>
            <p:cNvPr id="469024" name="Text Box 469023"/>
            <p:cNvSpPr txBox="1"/>
            <p:nvPr/>
          </p:nvSpPr>
          <p:spPr>
            <a:xfrm>
              <a:off x="7716" y="3047"/>
              <a:ext cx="1414" cy="449"/>
            </a:xfrm>
            <a:prstGeom prst="rect">
              <a:avLst/>
            </a:prstGeom>
            <a:noFill/>
            <a:ln w="9525">
              <a:noFill/>
            </a:ln>
          </p:spPr>
          <p:txBody>
            <a:bodyPr/>
            <a:p>
              <a:r>
                <a:rPr b="1">
                  <a:cs typeface="Times New Roman" panose="02020603050405020304" pitchFamily="18" charset="0"/>
                </a:rPr>
                <a:t>observer</a:t>
              </a:r>
              <a:endParaRPr b="1">
                <a:cs typeface="Times New Roman" panose="02020603050405020304" pitchFamily="18" charset="0"/>
              </a:endParaRPr>
            </a:p>
          </p:txBody>
        </p:sp>
      </p:grpSp>
      <p:sp>
        <p:nvSpPr>
          <p:cNvPr id="469025" name="Rectangle 469024"/>
          <p:cNvSpPr/>
          <p:nvPr/>
        </p:nvSpPr>
        <p:spPr>
          <a:xfrm>
            <a:off x="427038" y="4004946"/>
            <a:ext cx="5364480" cy="1753235"/>
          </a:xfrm>
          <a:prstGeom prst="rect">
            <a:avLst/>
          </a:prstGeom>
          <a:noFill/>
          <a:ln w="9525">
            <a:noFill/>
          </a:ln>
        </p:spPr>
        <p:txBody>
          <a:bodyPr wrap="none" anchor="ctr" anchorCtr="0">
            <a:spAutoFit/>
          </a:bodyPr>
          <a:p>
            <a:pPr defTabSz="914400">
              <a:tabLst>
                <a:tab pos="457200" algn="l"/>
              </a:tabLst>
            </a:pPr>
            <a:r>
              <a:rPr b="1">
                <a:solidFill>
                  <a:srgbClr val="000000"/>
                </a:solidFill>
                <a:cs typeface="Times New Roman" panose="02020603050405020304" pitchFamily="18" charset="0"/>
              </a:rPr>
              <a:t>Use:</a:t>
            </a:r>
            <a:r>
              <a:rPr>
                <a:solidFill>
                  <a:srgbClr val="000000"/>
                </a:solidFill>
                <a:cs typeface="Times New Roman" panose="02020603050405020304" pitchFamily="18" charset="0"/>
              </a:rPr>
              <a:t> 	Correction of short sight</a:t>
            </a:r>
            <a:endParaRPr>
              <a:solidFill>
                <a:srgbClr val="000000"/>
              </a:solidFill>
              <a:cs typeface="Times New Roman" panose="02020603050405020304" pitchFamily="18" charset="0"/>
            </a:endParaRPr>
          </a:p>
          <a:p>
            <a:pPr defTabSz="914400" eaLnBrk="0" hangingPunct="0">
              <a:tabLst>
                <a:tab pos="457200" algn="l"/>
              </a:tabLst>
            </a:pPr>
            <a:r>
              <a:rPr b="1">
                <a:solidFill>
                  <a:srgbClr val="000000"/>
                </a:solidFill>
                <a:cs typeface="Times New Roman" panose="02020603050405020304" pitchFamily="18" charset="0"/>
              </a:rPr>
              <a:t>The image formed is:</a:t>
            </a:r>
            <a:endParaRPr b="1"/>
          </a:p>
          <a:p>
            <a:pPr defTabSz="914400" eaLnBrk="0" hangingPunct="0">
              <a:tabLst>
                <a:tab pos="457200" algn="l"/>
              </a:tabLst>
            </a:pPr>
            <a:r>
              <a:rPr>
                <a:solidFill>
                  <a:srgbClr val="000000"/>
                </a:solidFill>
                <a:cs typeface="Times New Roman" panose="02020603050405020304" pitchFamily="18" charset="0"/>
              </a:rPr>
              <a:t>		Smaller than the object</a:t>
            </a:r>
            <a:endParaRPr>
              <a:solidFill>
                <a:srgbClr val="000000"/>
              </a:solidFill>
              <a:cs typeface="Times New Roman" panose="02020603050405020304" pitchFamily="18" charset="0"/>
            </a:endParaRPr>
          </a:p>
          <a:p>
            <a:pPr defTabSz="914400" eaLnBrk="0" hangingPunct="0">
              <a:tabLst>
                <a:tab pos="457200" algn="l"/>
              </a:tabLst>
            </a:pPr>
            <a:r>
              <a:rPr>
                <a:solidFill>
                  <a:srgbClr val="000000"/>
                </a:solidFill>
                <a:cs typeface="Times New Roman" panose="02020603050405020304" pitchFamily="18" charset="0"/>
              </a:rPr>
              <a:t>		On the same side of the lens as the object</a:t>
            </a:r>
            <a:endParaRPr>
              <a:solidFill>
                <a:srgbClr val="000000"/>
              </a:solidFill>
              <a:cs typeface="Times New Roman" panose="02020603050405020304" pitchFamily="18" charset="0"/>
            </a:endParaRPr>
          </a:p>
          <a:p>
            <a:pPr defTabSz="914400" eaLnBrk="0" hangingPunct="0">
              <a:tabLst>
                <a:tab pos="457200" algn="l"/>
              </a:tabLst>
            </a:pPr>
            <a:r>
              <a:rPr>
                <a:solidFill>
                  <a:srgbClr val="000000"/>
                </a:solidFill>
                <a:cs typeface="Times New Roman" panose="02020603050405020304" pitchFamily="18" charset="0"/>
              </a:rPr>
              <a:t>		Upright</a:t>
            </a:r>
            <a:endParaRPr>
              <a:solidFill>
                <a:srgbClr val="000000"/>
              </a:solidFill>
              <a:cs typeface="Times New Roman" panose="02020603050405020304" pitchFamily="18" charset="0"/>
            </a:endParaRPr>
          </a:p>
          <a:p>
            <a:pPr defTabSz="914400" eaLnBrk="0" hangingPunct="0">
              <a:tabLst>
                <a:tab pos="457200" algn="l"/>
              </a:tabLst>
            </a:pPr>
            <a:r>
              <a:rPr>
                <a:solidFill>
                  <a:srgbClr val="000000"/>
                </a:solidFill>
                <a:cs typeface="Times New Roman" panose="02020603050405020304" pitchFamily="18" charset="0"/>
              </a:rPr>
              <a:t>		Virtual</a:t>
            </a:r>
            <a:endParaRPr>
              <a:solidFill>
                <a:srgbClr val="000000"/>
              </a:solidFill>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89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90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9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90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90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90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90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90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690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69025">
                                            <p:txEl>
                                              <p:charRg st="0" end="3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69025">
                                            <p:txEl>
                                              <p:charRg st="32" end="5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69025">
                                            <p:txEl>
                                              <p:charRg st="53" end="79"/>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69025">
                                            <p:txEl>
                                              <p:charRg st="79" end="12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69025">
                                            <p:txEl>
                                              <p:charRg st="124" end="13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69025">
                                            <p:txEl>
                                              <p:charRg st="134" end="14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8995" grpId="0"/>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endParaRPr lang="en-US"/>
          </a:p>
        </p:txBody>
      </p:sp>
      <p:sp>
        <p:nvSpPr>
          <p:cNvPr id="6" name="Metin kutusu 5"/>
          <p:cNvSpPr txBox="1"/>
          <p:nvPr/>
        </p:nvSpPr>
        <p:spPr>
          <a:xfrm>
            <a:off x="495835" y="1004530"/>
            <a:ext cx="2495281" cy="645160"/>
          </a:xfrm>
          <a:prstGeom prst="rect">
            <a:avLst/>
          </a:prstGeom>
          <a:noFill/>
        </p:spPr>
        <p:txBody>
          <a:bodyPr wrap="square" rtlCol="0">
            <a:spAutoFit/>
          </a:bodyPr>
          <a:lstStyle/>
          <a:p>
            <a:r>
              <a:rPr lang="en-GB" sz="3600" dirty="0" smtClean="0">
                <a:solidFill>
                  <a:srgbClr val="366E47"/>
                </a:solidFill>
                <a:latin typeface="Gill Sans MT Condensed" panose="020B0506020104020203" pitchFamily="34" charset="0"/>
              </a:rPr>
              <a:t>Example 6</a:t>
            </a:r>
            <a:endParaRPr lang="tr-TR" sz="3600" dirty="0">
              <a:solidFill>
                <a:srgbClr val="366E47"/>
              </a:solidFill>
              <a:latin typeface="Gill Sans MT Condensed" panose="020B0506020104020203" pitchFamily="34" charset="0"/>
            </a:endParaRPr>
          </a:p>
        </p:txBody>
      </p:sp>
      <p:pic>
        <p:nvPicPr>
          <p:cNvPr id="12290" name="Picture 2" descr="C:\Users\mehmet mutlu\Google Drive\Cambrige curriclum\past exams\question bath\light and other waves\paper 1\2008-24.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43475" y="1824038"/>
            <a:ext cx="5648565" cy="38147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endParaRPr lang="en-US"/>
          </a:p>
        </p:txBody>
      </p:sp>
      <p:sp>
        <p:nvSpPr>
          <p:cNvPr id="6" name="Metin kutusu 5"/>
          <p:cNvSpPr txBox="1"/>
          <p:nvPr/>
        </p:nvSpPr>
        <p:spPr>
          <a:xfrm>
            <a:off x="495835" y="1004530"/>
            <a:ext cx="2495281" cy="645160"/>
          </a:xfrm>
          <a:prstGeom prst="rect">
            <a:avLst/>
          </a:prstGeom>
          <a:noFill/>
        </p:spPr>
        <p:txBody>
          <a:bodyPr wrap="square" rtlCol="0">
            <a:spAutoFit/>
          </a:bodyPr>
          <a:lstStyle/>
          <a:p>
            <a:r>
              <a:rPr lang="en-GB" sz="3600" dirty="0" smtClean="0">
                <a:solidFill>
                  <a:srgbClr val="366E47"/>
                </a:solidFill>
                <a:latin typeface="Gill Sans MT Condensed" panose="020B0506020104020203" pitchFamily="34" charset="0"/>
              </a:rPr>
              <a:t>Example </a:t>
            </a:r>
            <a:r>
              <a:rPr lang="en-GB" sz="3600" dirty="0">
                <a:solidFill>
                  <a:srgbClr val="366E47"/>
                </a:solidFill>
                <a:latin typeface="Gill Sans MT Condensed" panose="020B0506020104020203" pitchFamily="34" charset="0"/>
              </a:rPr>
              <a:t>7</a:t>
            </a:r>
            <a:endParaRPr lang="tr-TR" sz="3600" dirty="0">
              <a:solidFill>
                <a:srgbClr val="366E47"/>
              </a:solidFill>
              <a:latin typeface="Gill Sans MT Condensed" panose="020B0506020104020203" pitchFamily="34" charset="0"/>
            </a:endParaRPr>
          </a:p>
        </p:txBody>
      </p:sp>
      <p:pic>
        <p:nvPicPr>
          <p:cNvPr id="13314" name="Picture 2" descr="C:\Users\mehmet mutlu\Google Drive\Cambrige curriclum\past exams\question bath\light and other waves\paper 1\q4.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14463" y="1650861"/>
            <a:ext cx="6315075" cy="44481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endParaRPr lang="en-US"/>
          </a:p>
        </p:txBody>
      </p:sp>
      <p:sp>
        <p:nvSpPr>
          <p:cNvPr id="6" name="Metin kutusu 5"/>
          <p:cNvSpPr txBox="1"/>
          <p:nvPr/>
        </p:nvSpPr>
        <p:spPr>
          <a:xfrm>
            <a:off x="495835" y="1004530"/>
            <a:ext cx="2495281" cy="645160"/>
          </a:xfrm>
          <a:prstGeom prst="rect">
            <a:avLst/>
          </a:prstGeom>
          <a:noFill/>
        </p:spPr>
        <p:txBody>
          <a:bodyPr wrap="square" rtlCol="0">
            <a:spAutoFit/>
          </a:bodyPr>
          <a:lstStyle/>
          <a:p>
            <a:r>
              <a:rPr lang="en-GB" sz="3600" dirty="0" smtClean="0">
                <a:solidFill>
                  <a:srgbClr val="366E47"/>
                </a:solidFill>
                <a:latin typeface="Gill Sans MT Condensed" panose="020B0506020104020203" pitchFamily="34" charset="0"/>
              </a:rPr>
              <a:t>Example 8</a:t>
            </a:r>
            <a:endParaRPr lang="tr-TR" sz="3600" dirty="0">
              <a:solidFill>
                <a:srgbClr val="366E47"/>
              </a:solidFill>
              <a:latin typeface="Gill Sans MT Condensed" panose="020B0506020104020203" pitchFamily="34" charset="0"/>
            </a:endParaRPr>
          </a:p>
        </p:txBody>
      </p:sp>
      <p:pic>
        <p:nvPicPr>
          <p:cNvPr id="14338" name="Picture 2" descr="C:\Users\mehmet mutlu\Google Drive\Cambrige curriclum\past exams\question bath\light and other waves\paper 2\2010-8.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381250" y="1327694"/>
            <a:ext cx="4500196" cy="52437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endParaRPr lang="en-US"/>
          </a:p>
        </p:txBody>
      </p:sp>
      <p:sp>
        <p:nvSpPr>
          <p:cNvPr id="6" name="Metin kutusu 5"/>
          <p:cNvSpPr txBox="1"/>
          <p:nvPr/>
        </p:nvSpPr>
        <p:spPr>
          <a:xfrm>
            <a:off x="495835" y="1004530"/>
            <a:ext cx="2495281" cy="645160"/>
          </a:xfrm>
          <a:prstGeom prst="rect">
            <a:avLst/>
          </a:prstGeom>
          <a:noFill/>
        </p:spPr>
        <p:txBody>
          <a:bodyPr wrap="square" rtlCol="0">
            <a:spAutoFit/>
          </a:bodyPr>
          <a:lstStyle/>
          <a:p>
            <a:r>
              <a:rPr lang="en-GB" sz="3600" dirty="0" smtClean="0">
                <a:solidFill>
                  <a:srgbClr val="366E47"/>
                </a:solidFill>
                <a:latin typeface="Gill Sans MT Condensed" panose="020B0506020104020203" pitchFamily="34" charset="0"/>
              </a:rPr>
              <a:t>Question 1</a:t>
            </a:r>
            <a:endParaRPr lang="tr-TR" sz="3600" dirty="0">
              <a:solidFill>
                <a:srgbClr val="366E47"/>
              </a:solidFill>
              <a:latin typeface="Gill Sans MT Condensed" panose="020B0506020104020203" pitchFamily="34" charset="0"/>
            </a:endParaRPr>
          </a:p>
        </p:txBody>
      </p:sp>
      <p:pic>
        <p:nvPicPr>
          <p:cNvPr id="15362" name="Picture 2" descr="C:\Users\mehmet mutlu\Google Drive\Cambrige curriclum\past exams\question bath\light and other waves\paper 3\2008-6.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347913" y="1621553"/>
            <a:ext cx="4448175" cy="4733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endParaRPr lang="en-US"/>
          </a:p>
        </p:txBody>
      </p:sp>
      <p:sp>
        <p:nvSpPr>
          <p:cNvPr id="6" name="Metin kutusu 5"/>
          <p:cNvSpPr txBox="1"/>
          <p:nvPr/>
        </p:nvSpPr>
        <p:spPr>
          <a:xfrm>
            <a:off x="495835" y="1004530"/>
            <a:ext cx="2495281" cy="645160"/>
          </a:xfrm>
          <a:prstGeom prst="rect">
            <a:avLst/>
          </a:prstGeom>
          <a:noFill/>
        </p:spPr>
        <p:txBody>
          <a:bodyPr wrap="square" rtlCol="0">
            <a:spAutoFit/>
          </a:bodyPr>
          <a:lstStyle/>
          <a:p>
            <a:r>
              <a:rPr lang="en-GB" sz="3600" dirty="0" smtClean="0">
                <a:solidFill>
                  <a:srgbClr val="366E47"/>
                </a:solidFill>
                <a:latin typeface="Gill Sans MT Condensed" panose="020B0506020104020203" pitchFamily="34" charset="0"/>
              </a:rPr>
              <a:t>Question </a:t>
            </a:r>
            <a:r>
              <a:rPr lang="en-GB" sz="3600" dirty="0">
                <a:solidFill>
                  <a:srgbClr val="366E47"/>
                </a:solidFill>
                <a:latin typeface="Gill Sans MT Condensed" panose="020B0506020104020203" pitchFamily="34" charset="0"/>
              </a:rPr>
              <a:t>2</a:t>
            </a:r>
            <a:endParaRPr lang="tr-TR" sz="3600" dirty="0">
              <a:solidFill>
                <a:srgbClr val="366E47"/>
              </a:solidFill>
              <a:latin typeface="Gill Sans MT Condensed" panose="020B0506020104020203" pitchFamily="34" charset="0"/>
            </a:endParaRPr>
          </a:p>
        </p:txBody>
      </p:sp>
      <p:pic>
        <p:nvPicPr>
          <p:cNvPr id="16386" name="Picture 2" descr="C:\Users\mehmet mutlu\Google Drive\Cambrige curriclum\past exams\question bath\light and other waves\paper 3\2012-w8.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723784" y="1004530"/>
            <a:ext cx="4352925" cy="5695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82" name="Title 481281"/>
          <p:cNvSpPr/>
          <p:nvPr>
            <p:ph type="title"/>
          </p:nvPr>
        </p:nvSpPr>
        <p:spPr>
          <a:solidFill>
            <a:schemeClr val="accent2"/>
          </a:solidFill>
          <a:ln>
            <a:noFill/>
          </a:ln>
        </p:spPr>
        <p:txBody>
          <a:bodyPr/>
          <a:p>
            <a:r>
              <a:rPr lang="en-US" sz="3600"/>
              <a:t>Which is Which?</a:t>
            </a:r>
            <a:endParaRPr lang="en-US" sz="3600"/>
          </a:p>
        </p:txBody>
      </p:sp>
      <p:pic>
        <p:nvPicPr>
          <p:cNvPr id="2" name="Picture 1"/>
          <p:cNvPicPr>
            <a:picLocks noChangeAspect="1"/>
          </p:cNvPicPr>
          <p:nvPr/>
        </p:nvPicPr>
        <p:blipFill>
          <a:blip r:embed="rId1"/>
          <a:stretch>
            <a:fillRect/>
          </a:stretch>
        </p:blipFill>
        <p:spPr>
          <a:xfrm>
            <a:off x="193040" y="1075690"/>
            <a:ext cx="8780780" cy="470598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Spot the difference...</a:t>
            </a:r>
            <a:endParaRPr lang="en-US" altLang="en-US"/>
          </a:p>
        </p:txBody>
      </p:sp>
      <p:pic>
        <p:nvPicPr>
          <p:cNvPr id="4" name="Picture 3"/>
          <p:cNvPicPr>
            <a:picLocks noChangeAspect="1"/>
          </p:cNvPicPr>
          <p:nvPr/>
        </p:nvPicPr>
        <p:blipFill>
          <a:blip r:embed="rId1"/>
          <a:stretch>
            <a:fillRect/>
          </a:stretch>
        </p:blipFill>
        <p:spPr>
          <a:xfrm>
            <a:off x="765175" y="772160"/>
            <a:ext cx="7865110" cy="5878830"/>
          </a:xfrm>
          <a:prstGeom prst="rect">
            <a:avLst/>
          </a:prstGeom>
        </p:spPr>
      </p:pic>
      <p:sp>
        <p:nvSpPr>
          <p:cNvPr id="5" name="Rectangle 4"/>
          <p:cNvSpPr/>
          <p:nvPr/>
        </p:nvSpPr>
        <p:spPr>
          <a:xfrm>
            <a:off x="2453640" y="682625"/>
            <a:ext cx="4378325" cy="556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ectangle 5"/>
          <p:cNvSpPr/>
          <p:nvPr/>
        </p:nvSpPr>
        <p:spPr>
          <a:xfrm>
            <a:off x="2125345" y="3669665"/>
            <a:ext cx="4378325" cy="556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ectangle 6"/>
          <p:cNvSpPr/>
          <p:nvPr/>
        </p:nvSpPr>
        <p:spPr>
          <a:xfrm>
            <a:off x="3352165" y="3036570"/>
            <a:ext cx="1189355" cy="429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4201160" y="6082030"/>
            <a:ext cx="3061970" cy="568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5" grpId="0" bldLvl="0" animBg="1"/>
      <p:bldP spid="10" grpId="0" bldLvl="0" animBg="1"/>
      <p:bldP spid="7" grpId="0" bldLvl="0" animBg="1"/>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8258" name="Text Box 608257"/>
          <p:cNvSpPr txBox="1"/>
          <p:nvPr/>
        </p:nvSpPr>
        <p:spPr>
          <a:xfrm>
            <a:off x="395288" y="333375"/>
            <a:ext cx="8135937" cy="4170363"/>
          </a:xfrm>
          <a:prstGeom prst="rect">
            <a:avLst/>
          </a:prstGeom>
          <a:solidFill>
            <a:schemeClr val="bg1"/>
          </a:solidFill>
          <a:ln w="9525">
            <a:noFill/>
          </a:ln>
        </p:spPr>
        <p:txBody>
          <a:bodyPr>
            <a:spAutoFit/>
          </a:bodyPr>
          <a:p>
            <a:pPr eaLnBrk="0" hangingPunct="0">
              <a:spcBef>
                <a:spcPct val="50000"/>
              </a:spcBef>
            </a:pPr>
            <a:r>
              <a:rPr sz="2800" b="1">
                <a:solidFill>
                  <a:srgbClr val="FF3300"/>
                </a:solidFill>
                <a:latin typeface="Times New Roman" panose="02020603050405020304" pitchFamily="18" charset="0"/>
              </a:rPr>
              <a:t>Choose appropriate words to fill in the gaps below:</a:t>
            </a:r>
            <a:endParaRPr sz="2800" b="1">
              <a:solidFill>
                <a:srgbClr val="FF3300"/>
              </a:solidFill>
              <a:latin typeface="Times New Roman" panose="02020603050405020304" pitchFamily="18" charset="0"/>
            </a:endParaRPr>
          </a:p>
          <a:p>
            <a:pPr eaLnBrk="0" hangingPunct="0">
              <a:spcBef>
                <a:spcPct val="50000"/>
              </a:spcBef>
            </a:pPr>
            <a:r>
              <a:rPr sz="2400" b="1">
                <a:latin typeface="Times New Roman" panose="02020603050405020304" pitchFamily="18" charset="0"/>
              </a:rPr>
              <a:t>Lenses work by the process of _________. A converging lens is made by using a _______ shaped piece of glass or perspex.</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A magnifying glass requires the object to be placed _______ than its focal length. The image formed is _______.</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A projection lens produces a __________ and inverted image whereas a camera lens normally produces a _________ image. In both cases the image is ______.</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Diverging lenses are used to correct ______sight.</a:t>
            </a:r>
            <a:endParaRPr sz="2400" b="1">
              <a:latin typeface="Times New Roman" panose="02020603050405020304" pitchFamily="18" charset="0"/>
            </a:endParaRPr>
          </a:p>
        </p:txBody>
      </p:sp>
      <p:sp>
        <p:nvSpPr>
          <p:cNvPr id="608259" name="Text Box 608258"/>
          <p:cNvSpPr txBox="1"/>
          <p:nvPr/>
        </p:nvSpPr>
        <p:spPr>
          <a:xfrm>
            <a:off x="5651500" y="5176838"/>
            <a:ext cx="644525" cy="366712"/>
          </a:xfrm>
          <a:prstGeom prst="rect">
            <a:avLst/>
          </a:prstGeom>
          <a:noFill/>
          <a:ln w="9525">
            <a:noFill/>
          </a:ln>
        </p:spPr>
        <p:txBody>
          <a:bodyPr>
            <a:spAutoFit/>
          </a:bodyPr>
          <a:p>
            <a:pPr>
              <a:spcBef>
                <a:spcPct val="50000"/>
              </a:spcBef>
            </a:pPr>
            <a:r>
              <a:rPr b="1">
                <a:solidFill>
                  <a:schemeClr val="accent2"/>
                </a:solidFill>
              </a:rPr>
              <a:t>real</a:t>
            </a:r>
            <a:endParaRPr b="1">
              <a:solidFill>
                <a:schemeClr val="accent2"/>
              </a:solidFill>
            </a:endParaRPr>
          </a:p>
        </p:txBody>
      </p:sp>
      <p:sp>
        <p:nvSpPr>
          <p:cNvPr id="608260" name="Text Box 608259"/>
          <p:cNvSpPr txBox="1"/>
          <p:nvPr/>
        </p:nvSpPr>
        <p:spPr>
          <a:xfrm>
            <a:off x="2789238" y="5175250"/>
            <a:ext cx="904875" cy="366713"/>
          </a:xfrm>
          <a:prstGeom prst="rect">
            <a:avLst/>
          </a:prstGeom>
          <a:noFill/>
          <a:ln w="9525">
            <a:noFill/>
          </a:ln>
        </p:spPr>
        <p:txBody>
          <a:bodyPr>
            <a:spAutoFit/>
          </a:bodyPr>
          <a:p>
            <a:pPr>
              <a:spcBef>
                <a:spcPct val="50000"/>
              </a:spcBef>
            </a:pPr>
            <a:r>
              <a:rPr b="1">
                <a:solidFill>
                  <a:schemeClr val="accent2"/>
                </a:solidFill>
              </a:rPr>
              <a:t>short</a:t>
            </a:r>
            <a:endParaRPr b="1">
              <a:solidFill>
                <a:schemeClr val="accent2"/>
              </a:solidFill>
            </a:endParaRPr>
          </a:p>
        </p:txBody>
      </p:sp>
      <p:sp>
        <p:nvSpPr>
          <p:cNvPr id="608261" name="Text Box 608260"/>
          <p:cNvSpPr txBox="1"/>
          <p:nvPr/>
        </p:nvSpPr>
        <p:spPr>
          <a:xfrm>
            <a:off x="3503613" y="5175250"/>
            <a:ext cx="1309687" cy="366713"/>
          </a:xfrm>
          <a:prstGeom prst="rect">
            <a:avLst/>
          </a:prstGeom>
          <a:noFill/>
          <a:ln w="9525">
            <a:noFill/>
          </a:ln>
        </p:spPr>
        <p:txBody>
          <a:bodyPr>
            <a:spAutoFit/>
          </a:bodyPr>
          <a:p>
            <a:pPr>
              <a:spcBef>
                <a:spcPct val="50000"/>
              </a:spcBef>
            </a:pPr>
            <a:r>
              <a:rPr b="1">
                <a:solidFill>
                  <a:schemeClr val="accent2"/>
                </a:solidFill>
              </a:rPr>
              <a:t>refraction</a:t>
            </a:r>
            <a:endParaRPr b="1">
              <a:solidFill>
                <a:schemeClr val="accent2"/>
              </a:solidFill>
            </a:endParaRPr>
          </a:p>
        </p:txBody>
      </p:sp>
      <p:sp>
        <p:nvSpPr>
          <p:cNvPr id="608262" name="Text Box 608261"/>
          <p:cNvSpPr txBox="1"/>
          <p:nvPr/>
        </p:nvSpPr>
        <p:spPr>
          <a:xfrm>
            <a:off x="6992938" y="5176838"/>
            <a:ext cx="1425575" cy="366712"/>
          </a:xfrm>
          <a:prstGeom prst="rect">
            <a:avLst/>
          </a:prstGeom>
          <a:noFill/>
          <a:ln w="9525">
            <a:noFill/>
          </a:ln>
        </p:spPr>
        <p:txBody>
          <a:bodyPr>
            <a:spAutoFit/>
          </a:bodyPr>
          <a:p>
            <a:pPr>
              <a:spcBef>
                <a:spcPct val="50000"/>
              </a:spcBef>
            </a:pPr>
            <a:r>
              <a:rPr b="1">
                <a:solidFill>
                  <a:schemeClr val="accent2"/>
                </a:solidFill>
              </a:rPr>
              <a:t>diminished</a:t>
            </a:r>
            <a:endParaRPr b="1">
              <a:solidFill>
                <a:schemeClr val="accent2"/>
              </a:solidFill>
            </a:endParaRPr>
          </a:p>
        </p:txBody>
      </p:sp>
      <p:sp>
        <p:nvSpPr>
          <p:cNvPr id="608263" name="Text Box 608262"/>
          <p:cNvSpPr txBox="1"/>
          <p:nvPr/>
        </p:nvSpPr>
        <p:spPr>
          <a:xfrm>
            <a:off x="4773613" y="5176838"/>
            <a:ext cx="908050" cy="366712"/>
          </a:xfrm>
          <a:prstGeom prst="rect">
            <a:avLst/>
          </a:prstGeom>
          <a:noFill/>
          <a:ln w="9525">
            <a:noFill/>
          </a:ln>
        </p:spPr>
        <p:txBody>
          <a:bodyPr>
            <a:spAutoFit/>
          </a:bodyPr>
          <a:p>
            <a:pPr>
              <a:spcBef>
                <a:spcPct val="50000"/>
              </a:spcBef>
            </a:pPr>
            <a:r>
              <a:rPr b="1">
                <a:solidFill>
                  <a:schemeClr val="accent2"/>
                </a:solidFill>
              </a:rPr>
              <a:t>nearer</a:t>
            </a:r>
            <a:endParaRPr b="1">
              <a:solidFill>
                <a:schemeClr val="accent2"/>
              </a:solidFill>
            </a:endParaRPr>
          </a:p>
        </p:txBody>
      </p:sp>
      <p:sp>
        <p:nvSpPr>
          <p:cNvPr id="608264" name="Text Box 608263"/>
          <p:cNvSpPr txBox="1"/>
          <p:nvPr/>
        </p:nvSpPr>
        <p:spPr>
          <a:xfrm>
            <a:off x="636588" y="5175250"/>
            <a:ext cx="1009650" cy="366713"/>
          </a:xfrm>
          <a:prstGeom prst="rect">
            <a:avLst/>
          </a:prstGeom>
          <a:noFill/>
          <a:ln w="9525">
            <a:noFill/>
          </a:ln>
        </p:spPr>
        <p:txBody>
          <a:bodyPr>
            <a:spAutoFit/>
          </a:bodyPr>
          <a:p>
            <a:pPr>
              <a:spcBef>
                <a:spcPct val="50000"/>
              </a:spcBef>
            </a:pPr>
            <a:r>
              <a:rPr b="1">
                <a:solidFill>
                  <a:schemeClr val="accent2"/>
                </a:solidFill>
              </a:rPr>
              <a:t>convex</a:t>
            </a:r>
            <a:endParaRPr b="1">
              <a:solidFill>
                <a:schemeClr val="accent2"/>
              </a:solidFill>
            </a:endParaRPr>
          </a:p>
        </p:txBody>
      </p:sp>
      <p:sp>
        <p:nvSpPr>
          <p:cNvPr id="608265" name="Text Box 608264"/>
          <p:cNvSpPr txBox="1"/>
          <p:nvPr/>
        </p:nvSpPr>
        <p:spPr>
          <a:xfrm>
            <a:off x="6183313" y="5176838"/>
            <a:ext cx="962025" cy="366712"/>
          </a:xfrm>
          <a:prstGeom prst="rect">
            <a:avLst/>
          </a:prstGeom>
          <a:noFill/>
          <a:ln w="9525">
            <a:noFill/>
          </a:ln>
        </p:spPr>
        <p:txBody>
          <a:bodyPr>
            <a:spAutoFit/>
          </a:bodyPr>
          <a:p>
            <a:pPr>
              <a:spcBef>
                <a:spcPct val="50000"/>
              </a:spcBef>
            </a:pPr>
            <a:r>
              <a:rPr b="1">
                <a:solidFill>
                  <a:schemeClr val="accent2"/>
                </a:solidFill>
              </a:rPr>
              <a:t>virtual</a:t>
            </a:r>
            <a:endParaRPr b="1">
              <a:solidFill>
                <a:schemeClr val="accent2"/>
              </a:solidFill>
            </a:endParaRPr>
          </a:p>
        </p:txBody>
      </p:sp>
      <p:sp>
        <p:nvSpPr>
          <p:cNvPr id="608266" name="Text Box 608265"/>
          <p:cNvSpPr txBox="1"/>
          <p:nvPr/>
        </p:nvSpPr>
        <p:spPr>
          <a:xfrm>
            <a:off x="3203575" y="4797425"/>
            <a:ext cx="2663825" cy="366713"/>
          </a:xfrm>
          <a:prstGeom prst="rect">
            <a:avLst/>
          </a:prstGeom>
          <a:noFill/>
          <a:ln w="9525">
            <a:noFill/>
          </a:ln>
        </p:spPr>
        <p:txBody>
          <a:bodyPr>
            <a:spAutoFit/>
          </a:bodyPr>
          <a:p>
            <a:pPr>
              <a:spcBef>
                <a:spcPct val="50000"/>
              </a:spcBef>
            </a:pPr>
            <a:r>
              <a:rPr b="1" i="1"/>
              <a:t>WORD SELECTION:</a:t>
            </a:r>
            <a:endParaRPr b="1" i="1"/>
          </a:p>
        </p:txBody>
      </p:sp>
      <p:sp>
        <p:nvSpPr>
          <p:cNvPr id="608267" name="Text Box 608266"/>
          <p:cNvSpPr txBox="1"/>
          <p:nvPr/>
        </p:nvSpPr>
        <p:spPr>
          <a:xfrm>
            <a:off x="1565275" y="5175250"/>
            <a:ext cx="1385888" cy="366713"/>
          </a:xfrm>
          <a:prstGeom prst="rect">
            <a:avLst/>
          </a:prstGeom>
          <a:noFill/>
          <a:ln w="9525">
            <a:noFill/>
          </a:ln>
        </p:spPr>
        <p:txBody>
          <a:bodyPr>
            <a:spAutoFit/>
          </a:bodyPr>
          <a:p>
            <a:pPr>
              <a:spcBef>
                <a:spcPct val="50000"/>
              </a:spcBef>
            </a:pPr>
            <a:r>
              <a:rPr b="1">
                <a:solidFill>
                  <a:schemeClr val="accent2"/>
                </a:solidFill>
              </a:rPr>
              <a:t>magnified</a:t>
            </a:r>
            <a:endParaRPr b="1">
              <a:solidFill>
                <a:schemeClr val="accent2"/>
              </a:solidFill>
            </a:endParaRPr>
          </a:p>
        </p:txBody>
      </p:sp>
      <p:sp>
        <p:nvSpPr>
          <p:cNvPr id="608276" name="Text Box 608275"/>
          <p:cNvSpPr txBox="1"/>
          <p:nvPr/>
        </p:nvSpPr>
        <p:spPr>
          <a:xfrm>
            <a:off x="4881563" y="3565525"/>
            <a:ext cx="644525" cy="366713"/>
          </a:xfrm>
          <a:prstGeom prst="rect">
            <a:avLst/>
          </a:prstGeom>
          <a:noFill/>
          <a:ln w="9525">
            <a:noFill/>
          </a:ln>
        </p:spPr>
        <p:txBody>
          <a:bodyPr>
            <a:spAutoFit/>
          </a:bodyPr>
          <a:p>
            <a:pPr>
              <a:spcBef>
                <a:spcPct val="50000"/>
              </a:spcBef>
            </a:pPr>
            <a:r>
              <a:rPr b="1">
                <a:solidFill>
                  <a:schemeClr val="accent2"/>
                </a:solidFill>
              </a:rPr>
              <a:t>real</a:t>
            </a:r>
            <a:endParaRPr b="1">
              <a:solidFill>
                <a:schemeClr val="accent2"/>
              </a:solidFill>
            </a:endParaRPr>
          </a:p>
        </p:txBody>
      </p:sp>
      <p:sp>
        <p:nvSpPr>
          <p:cNvPr id="608277" name="Text Box 608276"/>
          <p:cNvSpPr txBox="1"/>
          <p:nvPr/>
        </p:nvSpPr>
        <p:spPr>
          <a:xfrm>
            <a:off x="5329238" y="4100513"/>
            <a:ext cx="904875" cy="366712"/>
          </a:xfrm>
          <a:prstGeom prst="rect">
            <a:avLst/>
          </a:prstGeom>
          <a:noFill/>
          <a:ln w="9525">
            <a:noFill/>
          </a:ln>
        </p:spPr>
        <p:txBody>
          <a:bodyPr>
            <a:spAutoFit/>
          </a:bodyPr>
          <a:p>
            <a:pPr>
              <a:spcBef>
                <a:spcPct val="50000"/>
              </a:spcBef>
            </a:pPr>
            <a:r>
              <a:rPr b="1">
                <a:solidFill>
                  <a:schemeClr val="accent2"/>
                </a:solidFill>
              </a:rPr>
              <a:t>short</a:t>
            </a:r>
            <a:endParaRPr b="1">
              <a:solidFill>
                <a:schemeClr val="accent2"/>
              </a:solidFill>
            </a:endParaRPr>
          </a:p>
        </p:txBody>
      </p:sp>
      <p:sp>
        <p:nvSpPr>
          <p:cNvPr id="608278" name="Text Box 608277"/>
          <p:cNvSpPr txBox="1"/>
          <p:nvPr/>
        </p:nvSpPr>
        <p:spPr>
          <a:xfrm>
            <a:off x="4489450" y="993775"/>
            <a:ext cx="1309688" cy="366713"/>
          </a:xfrm>
          <a:prstGeom prst="rect">
            <a:avLst/>
          </a:prstGeom>
          <a:noFill/>
          <a:ln w="9525">
            <a:noFill/>
          </a:ln>
        </p:spPr>
        <p:txBody>
          <a:bodyPr>
            <a:spAutoFit/>
          </a:bodyPr>
          <a:p>
            <a:pPr>
              <a:spcBef>
                <a:spcPct val="50000"/>
              </a:spcBef>
            </a:pPr>
            <a:r>
              <a:rPr b="1">
                <a:solidFill>
                  <a:schemeClr val="accent2"/>
                </a:solidFill>
              </a:rPr>
              <a:t>refraction</a:t>
            </a:r>
            <a:endParaRPr b="1">
              <a:solidFill>
                <a:schemeClr val="accent2"/>
              </a:solidFill>
            </a:endParaRPr>
          </a:p>
        </p:txBody>
      </p:sp>
      <p:sp>
        <p:nvSpPr>
          <p:cNvPr id="608279" name="Text Box 608278"/>
          <p:cNvSpPr txBox="1"/>
          <p:nvPr/>
        </p:nvSpPr>
        <p:spPr>
          <a:xfrm>
            <a:off x="6238875" y="3171825"/>
            <a:ext cx="1425575" cy="366713"/>
          </a:xfrm>
          <a:prstGeom prst="rect">
            <a:avLst/>
          </a:prstGeom>
          <a:noFill/>
          <a:ln w="9525">
            <a:noFill/>
          </a:ln>
        </p:spPr>
        <p:txBody>
          <a:bodyPr>
            <a:spAutoFit/>
          </a:bodyPr>
          <a:p>
            <a:pPr>
              <a:spcBef>
                <a:spcPct val="50000"/>
              </a:spcBef>
            </a:pPr>
            <a:r>
              <a:rPr b="1">
                <a:solidFill>
                  <a:schemeClr val="accent2"/>
                </a:solidFill>
              </a:rPr>
              <a:t>diminished</a:t>
            </a:r>
            <a:endParaRPr b="1">
              <a:solidFill>
                <a:schemeClr val="accent2"/>
              </a:solidFill>
            </a:endParaRPr>
          </a:p>
        </p:txBody>
      </p:sp>
      <p:sp>
        <p:nvSpPr>
          <p:cNvPr id="608280" name="Text Box 608279"/>
          <p:cNvSpPr txBox="1"/>
          <p:nvPr/>
        </p:nvSpPr>
        <p:spPr>
          <a:xfrm>
            <a:off x="7212013" y="1924050"/>
            <a:ext cx="908050" cy="366713"/>
          </a:xfrm>
          <a:prstGeom prst="rect">
            <a:avLst/>
          </a:prstGeom>
          <a:noFill/>
          <a:ln w="9525">
            <a:noFill/>
          </a:ln>
        </p:spPr>
        <p:txBody>
          <a:bodyPr>
            <a:spAutoFit/>
          </a:bodyPr>
          <a:p>
            <a:pPr>
              <a:spcBef>
                <a:spcPct val="50000"/>
              </a:spcBef>
            </a:pPr>
            <a:r>
              <a:rPr b="1">
                <a:solidFill>
                  <a:schemeClr val="accent2"/>
                </a:solidFill>
              </a:rPr>
              <a:t>nearer</a:t>
            </a:r>
            <a:endParaRPr b="1">
              <a:solidFill>
                <a:schemeClr val="accent2"/>
              </a:solidFill>
            </a:endParaRPr>
          </a:p>
        </p:txBody>
      </p:sp>
      <p:sp>
        <p:nvSpPr>
          <p:cNvPr id="608281" name="Text Box 608280"/>
          <p:cNvSpPr txBox="1"/>
          <p:nvPr/>
        </p:nvSpPr>
        <p:spPr>
          <a:xfrm>
            <a:off x="3001963" y="1370013"/>
            <a:ext cx="1009650" cy="366712"/>
          </a:xfrm>
          <a:prstGeom prst="rect">
            <a:avLst/>
          </a:prstGeom>
          <a:noFill/>
          <a:ln w="9525">
            <a:noFill/>
          </a:ln>
        </p:spPr>
        <p:txBody>
          <a:bodyPr>
            <a:spAutoFit/>
          </a:bodyPr>
          <a:p>
            <a:pPr>
              <a:spcBef>
                <a:spcPct val="50000"/>
              </a:spcBef>
            </a:pPr>
            <a:r>
              <a:rPr b="1">
                <a:solidFill>
                  <a:schemeClr val="accent2"/>
                </a:solidFill>
              </a:rPr>
              <a:t>convex</a:t>
            </a:r>
            <a:endParaRPr b="1">
              <a:solidFill>
                <a:schemeClr val="accent2"/>
              </a:solidFill>
            </a:endParaRPr>
          </a:p>
        </p:txBody>
      </p:sp>
      <p:sp>
        <p:nvSpPr>
          <p:cNvPr id="608282" name="Text Box 608281"/>
          <p:cNvSpPr txBox="1"/>
          <p:nvPr/>
        </p:nvSpPr>
        <p:spPr>
          <a:xfrm>
            <a:off x="5937250" y="2273300"/>
            <a:ext cx="962025" cy="366713"/>
          </a:xfrm>
          <a:prstGeom prst="rect">
            <a:avLst/>
          </a:prstGeom>
          <a:noFill/>
          <a:ln w="9525">
            <a:noFill/>
          </a:ln>
        </p:spPr>
        <p:txBody>
          <a:bodyPr>
            <a:spAutoFit/>
          </a:bodyPr>
          <a:p>
            <a:pPr>
              <a:spcBef>
                <a:spcPct val="50000"/>
              </a:spcBef>
            </a:pPr>
            <a:r>
              <a:rPr b="1">
                <a:solidFill>
                  <a:schemeClr val="accent2"/>
                </a:solidFill>
              </a:rPr>
              <a:t>virtual</a:t>
            </a:r>
            <a:endParaRPr b="1">
              <a:solidFill>
                <a:schemeClr val="accent2"/>
              </a:solidFill>
            </a:endParaRPr>
          </a:p>
        </p:txBody>
      </p:sp>
      <p:sp>
        <p:nvSpPr>
          <p:cNvPr id="608283" name="Text Box 608282"/>
          <p:cNvSpPr txBox="1"/>
          <p:nvPr/>
        </p:nvSpPr>
        <p:spPr>
          <a:xfrm>
            <a:off x="4365625" y="2836863"/>
            <a:ext cx="1385888" cy="366712"/>
          </a:xfrm>
          <a:prstGeom prst="rect">
            <a:avLst/>
          </a:prstGeom>
          <a:noFill/>
          <a:ln w="9525">
            <a:noFill/>
          </a:ln>
        </p:spPr>
        <p:txBody>
          <a:bodyPr>
            <a:spAutoFit/>
          </a:bodyPr>
          <a:p>
            <a:pPr>
              <a:spcBef>
                <a:spcPct val="50000"/>
              </a:spcBef>
            </a:pPr>
            <a:r>
              <a:rPr b="1">
                <a:solidFill>
                  <a:schemeClr val="accent2"/>
                </a:solidFill>
              </a:rPr>
              <a:t>magnified</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82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0826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0826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082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826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0826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0826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826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0826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08278"/>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608261"/>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08281"/>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60826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08280"/>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60826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08282"/>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60826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08283"/>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60826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608279"/>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60826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08276"/>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608259"/>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608277"/>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608260"/>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6082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8259" grpId="0"/>
      <p:bldP spid="608259" grpId="1"/>
      <p:bldP spid="608260" grpId="0"/>
      <p:bldP spid="608260" grpId="1"/>
      <p:bldP spid="608261" grpId="0"/>
      <p:bldP spid="608261" grpId="1"/>
      <p:bldP spid="608262" grpId="0"/>
      <p:bldP spid="608262" grpId="1"/>
      <p:bldP spid="608263" grpId="0"/>
      <p:bldP spid="608263" grpId="1"/>
      <p:bldP spid="608264" grpId="0"/>
      <p:bldP spid="608264" grpId="1"/>
      <p:bldP spid="608265" grpId="0"/>
      <p:bldP spid="608265" grpId="1"/>
      <p:bldP spid="608266" grpId="0"/>
      <p:bldP spid="608266" grpId="1"/>
      <p:bldP spid="608267" grpId="0"/>
      <p:bldP spid="608267" grpId="1"/>
      <p:bldP spid="608276" grpId="0"/>
      <p:bldP spid="608277" grpId="0"/>
      <p:bldP spid="608278" grpId="0"/>
      <p:bldP spid="608279" grpId="0"/>
      <p:bldP spid="608280" grpId="0"/>
      <p:bldP spid="608281" grpId="0"/>
      <p:bldP spid="608282" grpId="0"/>
      <p:bldP spid="608283" grpId="0"/>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Uses of Lenses</a:t>
            </a:r>
            <a:endParaRPr lang="en-US" altLang="en-US" sz="6600" kern="1200" baseline="0" dirty="0">
              <a:latin typeface="+mj-lt"/>
              <a:ea typeface="+mj-ea"/>
              <a:cs typeface="+mj-cs"/>
            </a:endParaRP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7186" name="Title 477185"/>
          <p:cNvSpPr/>
          <p:nvPr>
            <p:ph type="title"/>
          </p:nvPr>
        </p:nvSpPr>
        <p:spPr>
          <a:solidFill>
            <a:schemeClr val="accent2"/>
          </a:solidFill>
          <a:ln>
            <a:noFill/>
          </a:ln>
        </p:spPr>
        <p:txBody>
          <a:bodyPr/>
          <a:p>
            <a:r>
              <a:rPr sz="3600"/>
              <a:t>The Camera</a:t>
            </a:r>
            <a:endParaRPr sz="3600"/>
          </a:p>
        </p:txBody>
      </p:sp>
      <p:sp>
        <p:nvSpPr>
          <p:cNvPr id="477187" name="Text Placeholder 477186"/>
          <p:cNvSpPr/>
          <p:nvPr>
            <p:ph type="body" sz="half" idx="4294967295"/>
          </p:nvPr>
        </p:nvSpPr>
        <p:spPr>
          <a:xfrm>
            <a:off x="19685" y="809625"/>
            <a:ext cx="4254500" cy="2711450"/>
          </a:xfrm>
          <a:solidFill>
            <a:srgbClr val="FFFFFF"/>
          </a:solidFill>
          <a:ln>
            <a:noFill/>
          </a:ln>
        </p:spPr>
        <p:txBody>
          <a:bodyPr/>
          <a:p>
            <a:pPr marL="0" indent="0">
              <a:buNone/>
            </a:pPr>
            <a:r>
              <a:rPr sz="2400"/>
              <a:t>The camera uses a converging lens to produce an image on a light detecting surface such as a CCD (Charge Coupled Device) chip or photographic film.</a:t>
            </a:r>
            <a:endParaRPr sz="2400"/>
          </a:p>
        </p:txBody>
      </p:sp>
      <p:pic>
        <p:nvPicPr>
          <p:cNvPr id="477191" name="Content Placeholder 477190" descr="files">
            <a:hlinkClick r:id="rId1"/>
          </p:cNvPr>
          <p:cNvPicPr>
            <a:picLocks noGrp="1" noChangeAspect="1"/>
          </p:cNvPicPr>
          <p:nvPr>
            <p:ph idx="1"/>
          </p:nvPr>
        </p:nvPicPr>
        <p:blipFill>
          <a:blip r:embed="rId2"/>
          <a:stretch>
            <a:fillRect/>
          </a:stretch>
        </p:blipFill>
        <p:spPr>
          <a:xfrm>
            <a:off x="4990465" y="3989705"/>
            <a:ext cx="1104900" cy="1104900"/>
          </a:xfrm>
          <a:prstGeom prst="rect">
            <a:avLst/>
          </a:prstGeom>
          <a:noFill/>
          <a:ln w="9525">
            <a:noFill/>
          </a:ln>
        </p:spPr>
      </p:pic>
      <p:pic>
        <p:nvPicPr>
          <p:cNvPr id="477194" name="Picture 477193" descr="antique_19th_century_cameras">
            <a:hlinkClick r:id="rId3"/>
          </p:cNvPr>
          <p:cNvPicPr>
            <a:picLocks noChangeAspect="1"/>
          </p:cNvPicPr>
          <p:nvPr/>
        </p:nvPicPr>
        <p:blipFill>
          <a:blip r:embed="rId4"/>
          <a:stretch>
            <a:fillRect/>
          </a:stretch>
        </p:blipFill>
        <p:spPr>
          <a:xfrm>
            <a:off x="7161213" y="3387725"/>
            <a:ext cx="1982787" cy="1806575"/>
          </a:xfrm>
          <a:prstGeom prst="rect">
            <a:avLst/>
          </a:prstGeom>
          <a:noFill/>
          <a:ln w="9525">
            <a:noFill/>
          </a:ln>
        </p:spPr>
      </p:pic>
      <p:pic>
        <p:nvPicPr>
          <p:cNvPr id="477197" name="Content Placeholder 477196" descr="casio-exilim-ex-z1000">
            <a:hlinkClick r:id="rId5"/>
          </p:cNvPr>
          <p:cNvPicPr>
            <a:picLocks noGrp="1" noChangeAspect="1"/>
          </p:cNvPicPr>
          <p:nvPr>
            <p:ph sz="quarter" idx="4294967295"/>
          </p:nvPr>
        </p:nvPicPr>
        <p:blipFill>
          <a:blip r:embed="rId6"/>
          <a:stretch>
            <a:fillRect/>
          </a:stretch>
        </p:blipFill>
        <p:spPr>
          <a:xfrm>
            <a:off x="7800975" y="1373505"/>
            <a:ext cx="1343025" cy="1266825"/>
          </a:xfrm>
          <a:prstGeom prst="rect">
            <a:avLst/>
          </a:prstGeom>
          <a:noFill/>
          <a:ln w="9525">
            <a:noFill/>
          </a:ln>
        </p:spPr>
      </p:pic>
      <p:pic>
        <p:nvPicPr>
          <p:cNvPr id="477200" name="Picture 477199" descr="camera_phone_photos_capture_mobile_spy"/>
          <p:cNvPicPr>
            <a:picLocks noChangeAspect="1"/>
          </p:cNvPicPr>
          <p:nvPr/>
        </p:nvPicPr>
        <p:blipFill>
          <a:blip r:embed="rId7"/>
          <a:stretch>
            <a:fillRect/>
          </a:stretch>
        </p:blipFill>
        <p:spPr>
          <a:xfrm>
            <a:off x="542925" y="3521075"/>
            <a:ext cx="3633788" cy="2492375"/>
          </a:xfrm>
          <a:prstGeom prst="rect">
            <a:avLst/>
          </a:prstGeom>
          <a:noFill/>
          <a:ln w="9525">
            <a:noFill/>
          </a:ln>
        </p:spPr>
      </p:pic>
      <p:pic>
        <p:nvPicPr>
          <p:cNvPr id="477202" name="Picture 477201" descr="jvc-video-cameras">
            <a:hlinkClick r:id="rId8"/>
          </p:cNvPr>
          <p:cNvPicPr>
            <a:picLocks noChangeAspect="1"/>
          </p:cNvPicPr>
          <p:nvPr/>
        </p:nvPicPr>
        <p:blipFill>
          <a:blip r:embed="rId9"/>
          <a:stretch>
            <a:fillRect/>
          </a:stretch>
        </p:blipFill>
        <p:spPr>
          <a:xfrm>
            <a:off x="4729480" y="809625"/>
            <a:ext cx="2163763" cy="167163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7187">
                                            <p:txEl>
                                              <p:charRg st="0" end="14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72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719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719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720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77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The Camera</a:t>
            </a:r>
            <a:endParaRPr lang="en-US" altLang="en-US"/>
          </a:p>
        </p:txBody>
      </p:sp>
      <p:sp>
        <p:nvSpPr>
          <p:cNvPr id="604163" name="Content Placeholder 604162"/>
          <p:cNvSpPr/>
          <p:nvPr>
            <p:ph idx="1"/>
          </p:nvPr>
        </p:nvSpPr>
        <p:spPr>
          <a:xfrm>
            <a:off x="468630" y="628015"/>
            <a:ext cx="8229600" cy="4525963"/>
          </a:xfrm>
          <a:solidFill>
            <a:srgbClr val="FFFFFF"/>
          </a:solidFill>
          <a:ln>
            <a:noFill/>
          </a:ln>
        </p:spPr>
        <p:txBody>
          <a:bodyPr/>
          <a:p>
            <a:pPr marL="0" indent="0">
              <a:buNone/>
            </a:pPr>
            <a:r>
              <a:rPr sz="2400"/>
              <a:t>In most cases the subject (object) is well more than twice the focal length of the lens away from the camera. </a:t>
            </a:r>
            <a:endParaRPr sz="2400"/>
          </a:p>
          <a:p>
            <a:pPr marL="0" indent="0">
              <a:buNone/>
            </a:pPr>
            <a:r>
              <a:rPr sz="2400"/>
              <a:t>The image produced is therefore:</a:t>
            </a:r>
            <a:endParaRPr sz="2400"/>
          </a:p>
          <a:p>
            <a:pPr marL="0" indent="0">
              <a:buNone/>
            </a:pPr>
            <a:r>
              <a:rPr sz="2400" u="sng"/>
              <a:t>diminished, inverted and real.</a:t>
            </a:r>
            <a:endParaRPr sz="2400" u="sng"/>
          </a:p>
        </p:txBody>
      </p:sp>
      <p:grpSp>
        <p:nvGrpSpPr>
          <p:cNvPr id="604187" name="Group 604186"/>
          <p:cNvGrpSpPr/>
          <p:nvPr/>
        </p:nvGrpSpPr>
        <p:grpSpPr>
          <a:xfrm>
            <a:off x="285750" y="2468563"/>
            <a:ext cx="8069263" cy="3140075"/>
            <a:chOff x="180" y="1555"/>
            <a:chExt cx="5083" cy="1978"/>
          </a:xfrm>
        </p:grpSpPr>
        <p:sp>
          <p:nvSpPr>
            <p:cNvPr id="604166" name="Straight Connector 604165"/>
            <p:cNvSpPr/>
            <p:nvPr/>
          </p:nvSpPr>
          <p:spPr>
            <a:xfrm>
              <a:off x="180" y="2494"/>
              <a:ext cx="4736" cy="15"/>
            </a:xfrm>
            <a:prstGeom prst="line">
              <a:avLst/>
            </a:prstGeom>
            <a:ln w="19050" cap="flat" cmpd="sng">
              <a:solidFill>
                <a:srgbClr val="000000"/>
              </a:solidFill>
              <a:prstDash val="sysDot"/>
              <a:headEnd type="none" w="med" len="med"/>
              <a:tailEnd type="none" w="med" len="med"/>
            </a:ln>
          </p:spPr>
        </p:sp>
        <p:sp>
          <p:nvSpPr>
            <p:cNvPr id="604167" name="Straight Connector 604166"/>
            <p:cNvSpPr/>
            <p:nvPr/>
          </p:nvSpPr>
          <p:spPr>
            <a:xfrm flipV="1">
              <a:off x="458" y="1666"/>
              <a:ext cx="2533" cy="7"/>
            </a:xfrm>
            <a:prstGeom prst="line">
              <a:avLst/>
            </a:prstGeom>
            <a:ln w="28575" cap="flat" cmpd="sng">
              <a:solidFill>
                <a:srgbClr val="FF0000"/>
              </a:solidFill>
              <a:prstDash val="solid"/>
              <a:headEnd type="none" w="med" len="med"/>
              <a:tailEnd type="none" w="med" len="med"/>
            </a:ln>
          </p:spPr>
        </p:sp>
        <p:sp>
          <p:nvSpPr>
            <p:cNvPr id="604168" name="Straight Connector 604167"/>
            <p:cNvSpPr/>
            <p:nvPr/>
          </p:nvSpPr>
          <p:spPr>
            <a:xfrm>
              <a:off x="2984" y="1662"/>
              <a:ext cx="1749" cy="1803"/>
            </a:xfrm>
            <a:prstGeom prst="line">
              <a:avLst/>
            </a:prstGeom>
            <a:ln w="28575" cap="flat" cmpd="sng">
              <a:solidFill>
                <a:srgbClr val="FF0000"/>
              </a:solidFill>
              <a:prstDash val="solid"/>
              <a:headEnd type="none" w="med" len="med"/>
              <a:tailEnd type="none" w="med" len="med"/>
            </a:ln>
          </p:spPr>
        </p:sp>
        <p:sp>
          <p:nvSpPr>
            <p:cNvPr id="604169" name="Straight Connector 604168"/>
            <p:cNvSpPr/>
            <p:nvPr/>
          </p:nvSpPr>
          <p:spPr>
            <a:xfrm>
              <a:off x="2040" y="1666"/>
              <a:ext cx="404" cy="0"/>
            </a:xfrm>
            <a:prstGeom prst="line">
              <a:avLst/>
            </a:prstGeom>
            <a:ln w="9525" cap="flat" cmpd="sng">
              <a:solidFill>
                <a:srgbClr val="FF0000"/>
              </a:solidFill>
              <a:prstDash val="solid"/>
              <a:headEnd type="none" w="med" len="med"/>
              <a:tailEnd type="triangle" w="med" len="med"/>
            </a:ln>
          </p:spPr>
        </p:sp>
        <p:sp>
          <p:nvSpPr>
            <p:cNvPr id="604170" name="Straight Connector 604169"/>
            <p:cNvSpPr/>
            <p:nvPr/>
          </p:nvSpPr>
          <p:spPr>
            <a:xfrm>
              <a:off x="3341" y="2047"/>
              <a:ext cx="220" cy="199"/>
            </a:xfrm>
            <a:prstGeom prst="line">
              <a:avLst/>
            </a:prstGeom>
            <a:ln w="9525" cap="flat" cmpd="sng">
              <a:solidFill>
                <a:srgbClr val="FF0000"/>
              </a:solidFill>
              <a:prstDash val="solid"/>
              <a:headEnd type="none" w="med" len="med"/>
              <a:tailEnd type="triangle" w="med" len="med"/>
            </a:ln>
          </p:spPr>
        </p:sp>
        <p:sp>
          <p:nvSpPr>
            <p:cNvPr id="604171" name="Straight Connector 604170"/>
            <p:cNvSpPr/>
            <p:nvPr/>
          </p:nvSpPr>
          <p:spPr>
            <a:xfrm flipH="1" flipV="1">
              <a:off x="462" y="1683"/>
              <a:ext cx="4375" cy="1432"/>
            </a:xfrm>
            <a:prstGeom prst="line">
              <a:avLst/>
            </a:prstGeom>
            <a:ln w="28575" cap="flat" cmpd="sng">
              <a:solidFill>
                <a:srgbClr val="0000FF"/>
              </a:solidFill>
              <a:prstDash val="solid"/>
              <a:headEnd type="none" w="med" len="med"/>
              <a:tailEnd type="none" w="med" len="med"/>
            </a:ln>
          </p:spPr>
        </p:sp>
        <p:sp>
          <p:nvSpPr>
            <p:cNvPr id="604172" name="Straight Connector 604171"/>
            <p:cNvSpPr/>
            <p:nvPr/>
          </p:nvSpPr>
          <p:spPr>
            <a:xfrm flipH="1" flipV="1">
              <a:off x="1399" y="1998"/>
              <a:ext cx="337" cy="97"/>
            </a:xfrm>
            <a:prstGeom prst="line">
              <a:avLst/>
            </a:prstGeom>
            <a:ln w="9525" cap="flat" cmpd="sng">
              <a:solidFill>
                <a:srgbClr val="0000FF"/>
              </a:solidFill>
              <a:prstDash val="solid"/>
              <a:headEnd type="triangle" w="med" len="med"/>
              <a:tailEnd type="none" w="med" len="med"/>
            </a:ln>
          </p:spPr>
        </p:sp>
        <p:sp>
          <p:nvSpPr>
            <p:cNvPr id="604173" name="Straight Connector 604172"/>
            <p:cNvSpPr/>
            <p:nvPr/>
          </p:nvSpPr>
          <p:spPr>
            <a:xfrm flipH="1" flipV="1">
              <a:off x="3582" y="2705"/>
              <a:ext cx="307" cy="97"/>
            </a:xfrm>
            <a:prstGeom prst="line">
              <a:avLst/>
            </a:prstGeom>
            <a:ln w="9525" cap="flat" cmpd="sng">
              <a:solidFill>
                <a:srgbClr val="0000FF"/>
              </a:solidFill>
              <a:prstDash val="solid"/>
              <a:headEnd type="triangle" w="med" len="med"/>
              <a:tailEnd type="none" w="med" len="med"/>
            </a:ln>
          </p:spPr>
        </p:sp>
        <p:sp>
          <p:nvSpPr>
            <p:cNvPr id="604174" name="Oval 604173"/>
            <p:cNvSpPr/>
            <p:nvPr/>
          </p:nvSpPr>
          <p:spPr>
            <a:xfrm>
              <a:off x="2002" y="2438"/>
              <a:ext cx="98" cy="109"/>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604175" name="Text Box 604174"/>
            <p:cNvSpPr txBox="1"/>
            <p:nvPr/>
          </p:nvSpPr>
          <p:spPr>
            <a:xfrm>
              <a:off x="1860" y="2187"/>
              <a:ext cx="300" cy="325"/>
            </a:xfrm>
            <a:prstGeom prst="rect">
              <a:avLst/>
            </a:prstGeom>
            <a:noFill/>
            <a:ln w="9525">
              <a:noFill/>
            </a:ln>
          </p:spPr>
          <p:txBody>
            <a:bodyPr/>
            <a:p>
              <a:r>
                <a:rPr b="1"/>
                <a:t>F</a:t>
              </a:r>
              <a:endParaRPr b="1"/>
            </a:p>
          </p:txBody>
        </p:sp>
        <p:sp>
          <p:nvSpPr>
            <p:cNvPr id="604176" name="Oval 604175"/>
            <p:cNvSpPr/>
            <p:nvPr/>
          </p:nvSpPr>
          <p:spPr>
            <a:xfrm>
              <a:off x="1059" y="2445"/>
              <a:ext cx="97" cy="109"/>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604177" name="Text Box 604176"/>
            <p:cNvSpPr txBox="1"/>
            <p:nvPr/>
          </p:nvSpPr>
          <p:spPr>
            <a:xfrm>
              <a:off x="1000" y="2557"/>
              <a:ext cx="387" cy="326"/>
            </a:xfrm>
            <a:prstGeom prst="rect">
              <a:avLst/>
            </a:prstGeom>
            <a:noFill/>
            <a:ln w="9525">
              <a:noFill/>
            </a:ln>
          </p:spPr>
          <p:txBody>
            <a:bodyPr/>
            <a:p>
              <a:r>
                <a:rPr b="1"/>
                <a:t>2F</a:t>
              </a:r>
              <a:endParaRPr b="1"/>
            </a:p>
          </p:txBody>
        </p:sp>
        <p:sp>
          <p:nvSpPr>
            <p:cNvPr id="604178" name="Straight Connector 604177"/>
            <p:cNvSpPr/>
            <p:nvPr/>
          </p:nvSpPr>
          <p:spPr>
            <a:xfrm>
              <a:off x="484" y="2472"/>
              <a:ext cx="0" cy="0"/>
            </a:xfrm>
            <a:prstGeom prst="line">
              <a:avLst/>
            </a:prstGeom>
            <a:ln w="9525" cap="flat" cmpd="sng">
              <a:solidFill>
                <a:srgbClr val="000000"/>
              </a:solidFill>
              <a:prstDash val="solid"/>
              <a:headEnd type="none" w="med" len="med"/>
              <a:tailEnd type="triangle" w="med" len="med"/>
            </a:ln>
          </p:spPr>
        </p:sp>
        <p:sp>
          <p:nvSpPr>
            <p:cNvPr id="604179" name="Text Box 604178"/>
            <p:cNvSpPr txBox="1"/>
            <p:nvPr/>
          </p:nvSpPr>
          <p:spPr>
            <a:xfrm>
              <a:off x="558" y="1902"/>
              <a:ext cx="668" cy="603"/>
            </a:xfrm>
            <a:prstGeom prst="rect">
              <a:avLst/>
            </a:prstGeom>
            <a:noFill/>
            <a:ln w="9525">
              <a:noFill/>
            </a:ln>
          </p:spPr>
          <p:txBody>
            <a:bodyPr/>
            <a:p>
              <a:r>
                <a:rPr b="1"/>
                <a:t>subject (object)</a:t>
              </a:r>
              <a:endParaRPr b="1"/>
            </a:p>
          </p:txBody>
        </p:sp>
        <p:sp>
          <p:nvSpPr>
            <p:cNvPr id="604180" name="Text Box 604179"/>
            <p:cNvSpPr txBox="1"/>
            <p:nvPr/>
          </p:nvSpPr>
          <p:spPr>
            <a:xfrm>
              <a:off x="4134" y="1613"/>
              <a:ext cx="1129" cy="531"/>
            </a:xfrm>
            <a:prstGeom prst="rect">
              <a:avLst/>
            </a:prstGeom>
            <a:noFill/>
            <a:ln w="9525">
              <a:noFill/>
            </a:ln>
          </p:spPr>
          <p:txBody>
            <a:bodyPr/>
            <a:p>
              <a:r>
                <a:rPr b="1"/>
                <a:t>image produced on CCD or film</a:t>
              </a:r>
              <a:endParaRPr b="1"/>
            </a:p>
          </p:txBody>
        </p:sp>
        <p:sp>
          <p:nvSpPr>
            <p:cNvPr id="604181" name="Oval 604180"/>
            <p:cNvSpPr/>
            <p:nvPr/>
          </p:nvSpPr>
          <p:spPr>
            <a:xfrm>
              <a:off x="2890" y="1555"/>
              <a:ext cx="182" cy="1978"/>
            </a:xfrm>
            <a:prstGeom prst="ellipse">
              <a:avLst/>
            </a:prstGeom>
            <a:noFill/>
            <a:ln w="9525" cap="flat" cmpd="sng">
              <a:solidFill>
                <a:srgbClr val="000000"/>
              </a:solidFill>
              <a:prstDash val="solid"/>
              <a:headEnd type="none" w="med" len="med"/>
              <a:tailEnd type="none" w="med" len="med"/>
            </a:ln>
          </p:spPr>
          <p:txBody>
            <a:bodyPr/>
            <a:p>
              <a:endParaRPr lang="en-US"/>
            </a:p>
          </p:txBody>
        </p:sp>
        <p:sp>
          <p:nvSpPr>
            <p:cNvPr id="604182" name="Oval 604181"/>
            <p:cNvSpPr/>
            <p:nvPr/>
          </p:nvSpPr>
          <p:spPr>
            <a:xfrm>
              <a:off x="3775" y="2464"/>
              <a:ext cx="97" cy="109"/>
            </a:xfrm>
            <a:prstGeom prst="ellipse">
              <a:avLst/>
            </a:prstGeom>
            <a:solidFill>
              <a:srgbClr val="008000"/>
            </a:solidFill>
            <a:ln w="9525" cap="flat" cmpd="sng">
              <a:solidFill>
                <a:srgbClr val="008000"/>
              </a:solidFill>
              <a:prstDash val="solid"/>
              <a:headEnd type="none" w="med" len="med"/>
              <a:tailEnd type="none" w="med" len="med"/>
            </a:ln>
          </p:spPr>
          <p:txBody>
            <a:bodyPr/>
            <a:p>
              <a:endParaRPr lang="en-US"/>
            </a:p>
          </p:txBody>
        </p:sp>
        <p:sp>
          <p:nvSpPr>
            <p:cNvPr id="604183" name="Text Box 604182"/>
            <p:cNvSpPr txBox="1"/>
            <p:nvPr/>
          </p:nvSpPr>
          <p:spPr>
            <a:xfrm>
              <a:off x="3761" y="2188"/>
              <a:ext cx="300" cy="326"/>
            </a:xfrm>
            <a:prstGeom prst="rect">
              <a:avLst/>
            </a:prstGeom>
            <a:noFill/>
            <a:ln w="9525">
              <a:noFill/>
            </a:ln>
          </p:spPr>
          <p:txBody>
            <a:bodyPr/>
            <a:p>
              <a:r>
                <a:rPr b="1"/>
                <a:t>F</a:t>
              </a:r>
              <a:endParaRPr b="1"/>
            </a:p>
          </p:txBody>
        </p:sp>
        <p:sp>
          <p:nvSpPr>
            <p:cNvPr id="604184" name="Straight Connector 604183"/>
            <p:cNvSpPr/>
            <p:nvPr/>
          </p:nvSpPr>
          <p:spPr>
            <a:xfrm flipH="1">
              <a:off x="4299" y="2258"/>
              <a:ext cx="435" cy="416"/>
            </a:xfrm>
            <a:prstGeom prst="line">
              <a:avLst/>
            </a:prstGeom>
            <a:ln w="9525" cap="flat" cmpd="sng">
              <a:solidFill>
                <a:srgbClr val="000000"/>
              </a:solidFill>
              <a:prstDash val="solid"/>
              <a:headEnd type="none" w="med" len="med"/>
              <a:tailEnd type="triangle" w="med" len="med"/>
            </a:ln>
          </p:spPr>
        </p:sp>
        <p:sp>
          <p:nvSpPr>
            <p:cNvPr id="604185" name="Smiley Face 604184"/>
            <p:cNvSpPr/>
            <p:nvPr/>
          </p:nvSpPr>
          <p:spPr>
            <a:xfrm>
              <a:off x="386" y="1684"/>
              <a:ext cx="197" cy="821"/>
            </a:xfrm>
            <a:prstGeom prst="smileyFace">
              <a:avLst>
                <a:gd name="adj" fmla="val 4653"/>
              </a:avLst>
            </a:prstGeom>
            <a:solidFill>
              <a:srgbClr val="FFCC00"/>
            </a:solidFill>
            <a:ln w="9525" cap="flat" cmpd="sng">
              <a:solidFill>
                <a:srgbClr val="000000"/>
              </a:solidFill>
              <a:prstDash val="solid"/>
              <a:headEnd type="none" w="med" len="med"/>
              <a:tailEnd type="none" w="med" len="med"/>
            </a:ln>
          </p:spPr>
          <p:txBody>
            <a:bodyPr/>
            <a:p>
              <a:endParaRPr lang="en-US"/>
            </a:p>
          </p:txBody>
        </p:sp>
        <p:sp>
          <p:nvSpPr>
            <p:cNvPr id="604186" name="Smiley Face 604185"/>
            <p:cNvSpPr/>
            <p:nvPr/>
          </p:nvSpPr>
          <p:spPr>
            <a:xfrm flipV="1">
              <a:off x="4131" y="2496"/>
              <a:ext cx="110" cy="387"/>
            </a:xfrm>
            <a:prstGeom prst="smileyFace">
              <a:avLst>
                <a:gd name="adj" fmla="val 4653"/>
              </a:avLst>
            </a:prstGeom>
            <a:solidFill>
              <a:srgbClr val="FFCC00"/>
            </a:solidFill>
            <a:ln w="9525" cap="flat" cmpd="sng">
              <a:solidFill>
                <a:srgbClr val="000000"/>
              </a:solidFill>
              <a:prstDash val="solid"/>
              <a:headEnd type="none" w="med" len="med"/>
              <a:tailEnd type="none" w="med" len="med"/>
            </a:ln>
          </p:spPr>
          <p:txBody>
            <a:bodyPr/>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4163">
                                            <p:txEl>
                                              <p:charRg st="111" end="14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4163">
                                            <p:txEl>
                                              <p:charRg st="144" end="17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41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82" name="Title 481281"/>
          <p:cNvSpPr/>
          <p:nvPr>
            <p:ph type="title"/>
          </p:nvPr>
        </p:nvSpPr>
        <p:spPr>
          <a:solidFill>
            <a:schemeClr val="accent2"/>
          </a:solidFill>
          <a:ln>
            <a:noFill/>
          </a:ln>
        </p:spPr>
        <p:txBody>
          <a:bodyPr/>
          <a:p>
            <a:r>
              <a:rPr sz="3600"/>
              <a:t>Structure of a simple camera</a:t>
            </a:r>
            <a:endParaRPr sz="3600"/>
          </a:p>
        </p:txBody>
      </p:sp>
      <p:grpSp>
        <p:nvGrpSpPr>
          <p:cNvPr id="481338" name="Group 481337"/>
          <p:cNvGrpSpPr/>
          <p:nvPr/>
        </p:nvGrpSpPr>
        <p:grpSpPr>
          <a:xfrm>
            <a:off x="612775" y="811213"/>
            <a:ext cx="6430963" cy="2184400"/>
            <a:chOff x="466" y="6201"/>
            <a:chExt cx="7476" cy="2480"/>
          </a:xfrm>
        </p:grpSpPr>
        <p:sp>
          <p:nvSpPr>
            <p:cNvPr id="481339" name="Rectangle 481338"/>
            <p:cNvSpPr/>
            <p:nvPr/>
          </p:nvSpPr>
          <p:spPr>
            <a:xfrm>
              <a:off x="7250" y="6201"/>
              <a:ext cx="682" cy="2480"/>
            </a:xfrm>
            <a:prstGeom prst="rect">
              <a:avLst/>
            </a:prstGeom>
            <a:solidFill>
              <a:srgbClr val="FFFFFF"/>
            </a:solidFill>
            <a:ln w="28575" cap="flat" cmpd="sng">
              <a:solidFill>
                <a:srgbClr val="000000"/>
              </a:solidFill>
              <a:prstDash val="solid"/>
              <a:miter/>
              <a:headEnd type="none" w="med" len="med"/>
              <a:tailEnd type="none" w="med" len="med"/>
            </a:ln>
          </p:spPr>
          <p:txBody>
            <a:bodyPr/>
            <a:p>
              <a:endParaRPr lang="en-US"/>
            </a:p>
          </p:txBody>
        </p:sp>
        <p:sp>
          <p:nvSpPr>
            <p:cNvPr id="481340" name="Straight Connector 481339"/>
            <p:cNvSpPr/>
            <p:nvPr/>
          </p:nvSpPr>
          <p:spPr>
            <a:xfrm>
              <a:off x="7816" y="6934"/>
              <a:ext cx="0" cy="1107"/>
            </a:xfrm>
            <a:prstGeom prst="line">
              <a:avLst/>
            </a:prstGeom>
            <a:ln w="57150" cap="flat" cmpd="sng">
              <a:solidFill>
                <a:srgbClr val="FF0000"/>
              </a:solidFill>
              <a:prstDash val="solid"/>
              <a:headEnd type="none" w="med" len="med"/>
              <a:tailEnd type="none" w="med" len="med"/>
            </a:ln>
          </p:spPr>
        </p:sp>
        <p:sp>
          <p:nvSpPr>
            <p:cNvPr id="481341" name="Rectangle 481340"/>
            <p:cNvSpPr/>
            <p:nvPr/>
          </p:nvSpPr>
          <p:spPr>
            <a:xfrm>
              <a:off x="7026" y="6908"/>
              <a:ext cx="348" cy="1132"/>
            </a:xfrm>
            <a:prstGeom prst="rect">
              <a:avLst/>
            </a:prstGeom>
            <a:solidFill>
              <a:srgbClr val="FFFFFF"/>
            </a:solidFill>
            <a:ln w="9525">
              <a:noFill/>
            </a:ln>
          </p:spPr>
          <p:txBody>
            <a:bodyPr/>
            <a:p>
              <a:endParaRPr lang="en-US"/>
            </a:p>
          </p:txBody>
        </p:sp>
        <p:sp>
          <p:nvSpPr>
            <p:cNvPr id="481342" name="Straight Connector 481341"/>
            <p:cNvSpPr/>
            <p:nvPr/>
          </p:nvSpPr>
          <p:spPr>
            <a:xfrm>
              <a:off x="6833" y="6909"/>
              <a:ext cx="434" cy="1"/>
            </a:xfrm>
            <a:prstGeom prst="line">
              <a:avLst/>
            </a:prstGeom>
            <a:ln w="28575" cap="flat" cmpd="sng">
              <a:solidFill>
                <a:srgbClr val="000000"/>
              </a:solidFill>
              <a:prstDash val="solid"/>
              <a:headEnd type="none" w="med" len="med"/>
              <a:tailEnd type="none" w="med" len="med"/>
            </a:ln>
          </p:spPr>
        </p:sp>
        <p:sp>
          <p:nvSpPr>
            <p:cNvPr id="481343" name="Straight Connector 481342"/>
            <p:cNvSpPr/>
            <p:nvPr/>
          </p:nvSpPr>
          <p:spPr>
            <a:xfrm>
              <a:off x="6849" y="8062"/>
              <a:ext cx="434" cy="1"/>
            </a:xfrm>
            <a:prstGeom prst="line">
              <a:avLst/>
            </a:prstGeom>
            <a:ln w="28575" cap="flat" cmpd="sng">
              <a:solidFill>
                <a:srgbClr val="000000"/>
              </a:solidFill>
              <a:prstDash val="solid"/>
              <a:headEnd type="none" w="med" len="med"/>
              <a:tailEnd type="none" w="med" len="med"/>
            </a:ln>
          </p:spPr>
        </p:sp>
        <p:sp>
          <p:nvSpPr>
            <p:cNvPr id="481344" name="Straight Connector 481343"/>
            <p:cNvSpPr/>
            <p:nvPr/>
          </p:nvSpPr>
          <p:spPr>
            <a:xfrm>
              <a:off x="6825" y="6909"/>
              <a:ext cx="0" cy="191"/>
            </a:xfrm>
            <a:prstGeom prst="line">
              <a:avLst/>
            </a:prstGeom>
            <a:ln w="28575" cap="flat" cmpd="sng">
              <a:solidFill>
                <a:srgbClr val="000000"/>
              </a:solidFill>
              <a:prstDash val="solid"/>
              <a:headEnd type="none" w="med" len="med"/>
              <a:tailEnd type="none" w="med" len="med"/>
            </a:ln>
          </p:spPr>
        </p:sp>
        <p:sp>
          <p:nvSpPr>
            <p:cNvPr id="481345" name="Straight Connector 481344"/>
            <p:cNvSpPr/>
            <p:nvPr/>
          </p:nvSpPr>
          <p:spPr>
            <a:xfrm>
              <a:off x="6858" y="7879"/>
              <a:ext cx="0" cy="191"/>
            </a:xfrm>
            <a:prstGeom prst="line">
              <a:avLst/>
            </a:prstGeom>
            <a:ln w="28575" cap="flat" cmpd="sng">
              <a:solidFill>
                <a:srgbClr val="000000"/>
              </a:solidFill>
              <a:prstDash val="solid"/>
              <a:headEnd type="none" w="med" len="med"/>
              <a:tailEnd type="none" w="med" len="med"/>
            </a:ln>
          </p:spPr>
        </p:sp>
        <p:grpSp>
          <p:nvGrpSpPr>
            <p:cNvPr id="481346" name="Group 481345"/>
            <p:cNvGrpSpPr/>
            <p:nvPr/>
          </p:nvGrpSpPr>
          <p:grpSpPr>
            <a:xfrm>
              <a:off x="6442" y="7075"/>
              <a:ext cx="474" cy="807"/>
              <a:chOff x="6367" y="7075"/>
              <a:chExt cx="474" cy="807"/>
            </a:xfrm>
          </p:grpSpPr>
          <p:sp>
            <p:nvSpPr>
              <p:cNvPr id="481347" name="Oval 481346"/>
              <p:cNvSpPr/>
              <p:nvPr/>
            </p:nvSpPr>
            <p:spPr>
              <a:xfrm>
                <a:off x="6450" y="7075"/>
                <a:ext cx="107" cy="807"/>
              </a:xfrm>
              <a:prstGeom prst="ellipse">
                <a:avLst/>
              </a:prstGeom>
              <a:solidFill>
                <a:srgbClr val="0000FF"/>
              </a:solidFill>
              <a:ln w="9525" cap="flat" cmpd="sng">
                <a:solidFill>
                  <a:srgbClr val="000000"/>
                </a:solidFill>
                <a:prstDash val="solid"/>
                <a:headEnd type="none" w="med" len="med"/>
                <a:tailEnd type="none" w="med" len="med"/>
              </a:ln>
            </p:spPr>
            <p:txBody>
              <a:bodyPr/>
              <a:p>
                <a:endParaRPr lang="en-US"/>
              </a:p>
            </p:txBody>
          </p:sp>
          <p:sp>
            <p:nvSpPr>
              <p:cNvPr id="481348" name="Straight Connector 481347"/>
              <p:cNvSpPr/>
              <p:nvPr/>
            </p:nvSpPr>
            <p:spPr>
              <a:xfrm>
                <a:off x="6367" y="7088"/>
                <a:ext cx="434" cy="1"/>
              </a:xfrm>
              <a:prstGeom prst="line">
                <a:avLst/>
              </a:prstGeom>
              <a:ln w="28575" cap="flat" cmpd="sng">
                <a:solidFill>
                  <a:srgbClr val="000000"/>
                </a:solidFill>
                <a:prstDash val="solid"/>
                <a:headEnd type="none" w="med" len="med"/>
                <a:tailEnd type="none" w="med" len="med"/>
              </a:ln>
            </p:spPr>
          </p:sp>
          <p:sp>
            <p:nvSpPr>
              <p:cNvPr id="481349" name="Straight Connector 481348"/>
              <p:cNvSpPr/>
              <p:nvPr/>
            </p:nvSpPr>
            <p:spPr>
              <a:xfrm>
                <a:off x="6407" y="7861"/>
                <a:ext cx="434" cy="1"/>
              </a:xfrm>
              <a:prstGeom prst="line">
                <a:avLst/>
              </a:prstGeom>
              <a:ln w="28575" cap="flat" cmpd="sng">
                <a:solidFill>
                  <a:srgbClr val="000000"/>
                </a:solidFill>
                <a:prstDash val="solid"/>
                <a:headEnd type="none" w="med" len="med"/>
                <a:tailEnd type="none" w="med" len="med"/>
              </a:ln>
            </p:spPr>
          </p:sp>
        </p:grpSp>
        <p:sp>
          <p:nvSpPr>
            <p:cNvPr id="481350" name="Straight Connector 481349"/>
            <p:cNvSpPr/>
            <p:nvPr/>
          </p:nvSpPr>
          <p:spPr>
            <a:xfrm>
              <a:off x="6975" y="6917"/>
              <a:ext cx="0" cy="358"/>
            </a:xfrm>
            <a:prstGeom prst="line">
              <a:avLst/>
            </a:prstGeom>
            <a:ln w="57150" cap="flat" cmpd="sng">
              <a:solidFill>
                <a:srgbClr val="800000"/>
              </a:solidFill>
              <a:prstDash val="solid"/>
              <a:headEnd type="none" w="med" len="med"/>
              <a:tailEnd type="none" w="med" len="med"/>
            </a:ln>
          </p:spPr>
        </p:sp>
        <p:sp>
          <p:nvSpPr>
            <p:cNvPr id="481351" name="Straight Connector 481350"/>
            <p:cNvSpPr/>
            <p:nvPr/>
          </p:nvSpPr>
          <p:spPr>
            <a:xfrm>
              <a:off x="6992" y="7712"/>
              <a:ext cx="0" cy="358"/>
            </a:xfrm>
            <a:prstGeom prst="line">
              <a:avLst/>
            </a:prstGeom>
            <a:ln w="57150" cap="flat" cmpd="sng">
              <a:solidFill>
                <a:srgbClr val="800000"/>
              </a:solidFill>
              <a:prstDash val="solid"/>
              <a:headEnd type="none" w="med" len="med"/>
              <a:tailEnd type="none" w="med" len="med"/>
            </a:ln>
          </p:spPr>
        </p:sp>
        <p:sp>
          <p:nvSpPr>
            <p:cNvPr id="481352" name="Straight Connector 481351"/>
            <p:cNvSpPr/>
            <p:nvPr/>
          </p:nvSpPr>
          <p:spPr>
            <a:xfrm>
              <a:off x="7308" y="6825"/>
              <a:ext cx="0" cy="1332"/>
            </a:xfrm>
            <a:prstGeom prst="line">
              <a:avLst/>
            </a:prstGeom>
            <a:ln w="38100" cap="flat" cmpd="sng">
              <a:solidFill>
                <a:srgbClr val="FF00FF"/>
              </a:solidFill>
              <a:prstDash val="solid"/>
              <a:headEnd type="none" w="med" len="med"/>
              <a:tailEnd type="none" w="med" len="med"/>
            </a:ln>
          </p:spPr>
        </p:sp>
        <p:sp>
          <p:nvSpPr>
            <p:cNvPr id="481353" name="Smiley Face 481352"/>
            <p:cNvSpPr/>
            <p:nvPr/>
          </p:nvSpPr>
          <p:spPr>
            <a:xfrm>
              <a:off x="466" y="6676"/>
              <a:ext cx="1307" cy="1215"/>
            </a:xfrm>
            <a:prstGeom prst="smileyFace">
              <a:avLst>
                <a:gd name="adj" fmla="val 4653"/>
              </a:avLst>
            </a:prstGeom>
            <a:solidFill>
              <a:srgbClr val="FFCC00"/>
            </a:solidFill>
            <a:ln w="9525" cap="flat" cmpd="sng">
              <a:solidFill>
                <a:srgbClr val="000000"/>
              </a:solidFill>
              <a:prstDash val="solid"/>
              <a:headEnd type="none" w="med" len="med"/>
              <a:tailEnd type="none" w="med" len="med"/>
            </a:ln>
          </p:spPr>
          <p:txBody>
            <a:bodyPr/>
            <a:p>
              <a:endParaRPr lang="en-US"/>
            </a:p>
          </p:txBody>
        </p:sp>
        <p:sp>
          <p:nvSpPr>
            <p:cNvPr id="481354" name="Smiley Face 481353"/>
            <p:cNvSpPr/>
            <p:nvPr/>
          </p:nvSpPr>
          <p:spPr>
            <a:xfrm flipV="1">
              <a:off x="7649" y="7320"/>
              <a:ext cx="293" cy="265"/>
            </a:xfrm>
            <a:prstGeom prst="smileyFace">
              <a:avLst>
                <a:gd name="adj" fmla="val 4653"/>
              </a:avLst>
            </a:prstGeom>
            <a:solidFill>
              <a:srgbClr val="FFCC00"/>
            </a:solidFill>
            <a:ln w="9525" cap="flat" cmpd="sng">
              <a:solidFill>
                <a:srgbClr val="000000"/>
              </a:solidFill>
              <a:prstDash val="solid"/>
              <a:headEnd type="none" w="med" len="med"/>
              <a:tailEnd type="none" w="med" len="med"/>
            </a:ln>
          </p:spPr>
          <p:txBody>
            <a:bodyPr/>
            <a:p>
              <a:endParaRPr lang="en-US"/>
            </a:p>
          </p:txBody>
        </p:sp>
        <p:sp>
          <p:nvSpPr>
            <p:cNvPr id="481355" name="Straight Connector 481354"/>
            <p:cNvSpPr/>
            <p:nvPr/>
          </p:nvSpPr>
          <p:spPr>
            <a:xfrm>
              <a:off x="1099" y="6651"/>
              <a:ext cx="6716" cy="965"/>
            </a:xfrm>
            <a:prstGeom prst="line">
              <a:avLst/>
            </a:prstGeom>
            <a:ln w="28575" cap="flat" cmpd="sng">
              <a:solidFill>
                <a:srgbClr val="000000"/>
              </a:solidFill>
              <a:prstDash val="solid"/>
              <a:headEnd type="none" w="med" len="med"/>
              <a:tailEnd type="none" w="med" len="med"/>
            </a:ln>
          </p:spPr>
        </p:sp>
        <p:sp>
          <p:nvSpPr>
            <p:cNvPr id="481356" name="Straight Connector 481355"/>
            <p:cNvSpPr/>
            <p:nvPr/>
          </p:nvSpPr>
          <p:spPr>
            <a:xfrm flipV="1">
              <a:off x="1173" y="7317"/>
              <a:ext cx="6676" cy="583"/>
            </a:xfrm>
            <a:prstGeom prst="line">
              <a:avLst/>
            </a:prstGeom>
            <a:ln w="28575" cap="flat" cmpd="sng">
              <a:solidFill>
                <a:srgbClr val="000000"/>
              </a:solidFill>
              <a:prstDash val="solid"/>
              <a:headEnd type="none" w="med" len="med"/>
              <a:tailEnd type="none" w="med" len="med"/>
            </a:ln>
          </p:spPr>
        </p:sp>
        <p:sp>
          <p:nvSpPr>
            <p:cNvPr id="481357" name="Straight Connector 481356"/>
            <p:cNvSpPr/>
            <p:nvPr/>
          </p:nvSpPr>
          <p:spPr>
            <a:xfrm>
              <a:off x="3818" y="7043"/>
              <a:ext cx="341" cy="49"/>
            </a:xfrm>
            <a:prstGeom prst="line">
              <a:avLst/>
            </a:prstGeom>
            <a:ln w="9525" cap="flat" cmpd="sng">
              <a:solidFill>
                <a:srgbClr val="000000"/>
              </a:solidFill>
              <a:prstDash val="solid"/>
              <a:headEnd type="none" w="med" len="med"/>
              <a:tailEnd type="triangle" w="med" len="med"/>
            </a:ln>
          </p:spPr>
        </p:sp>
        <p:sp>
          <p:nvSpPr>
            <p:cNvPr id="481358" name="Straight Connector 481357"/>
            <p:cNvSpPr/>
            <p:nvPr/>
          </p:nvSpPr>
          <p:spPr>
            <a:xfrm flipV="1">
              <a:off x="3829" y="7641"/>
              <a:ext cx="283" cy="25"/>
            </a:xfrm>
            <a:prstGeom prst="line">
              <a:avLst/>
            </a:prstGeom>
            <a:ln w="9525" cap="flat" cmpd="sng">
              <a:solidFill>
                <a:srgbClr val="000000"/>
              </a:solidFill>
              <a:prstDash val="solid"/>
              <a:headEnd type="none" w="med" len="med"/>
              <a:tailEnd type="triangle" w="med" len="med"/>
            </a:ln>
          </p:spPr>
        </p:sp>
      </p:grpSp>
      <p:sp>
        <p:nvSpPr>
          <p:cNvPr id="481365" name="Text Box 481364"/>
          <p:cNvSpPr txBox="1"/>
          <p:nvPr/>
        </p:nvSpPr>
        <p:spPr>
          <a:xfrm>
            <a:off x="466725" y="3373438"/>
            <a:ext cx="8301038" cy="2245360"/>
          </a:xfrm>
          <a:prstGeom prst="rect">
            <a:avLst/>
          </a:prstGeom>
          <a:noFill/>
          <a:ln w="9525">
            <a:noFill/>
          </a:ln>
        </p:spPr>
        <p:txBody>
          <a:bodyPr>
            <a:spAutoFit/>
          </a:bodyPr>
          <a:p>
            <a:r>
              <a:rPr sz="2000" b="1"/>
              <a:t>Focussing is achieved by moving the lens away from or towards the light detector. The further the subject is away from the camera the closer the lens is moved towards the CCD / film.</a:t>
            </a:r>
            <a:endParaRPr sz="2000" b="1"/>
          </a:p>
          <a:p>
            <a:endParaRPr sz="2000" b="1"/>
          </a:p>
          <a:p>
            <a:r>
              <a:rPr sz="2000" b="1"/>
              <a:t>The amount of light reaching the light detector is controlled by adjusting the size of the ‘stop’ aperture and the length of time that the shutter opens.</a:t>
            </a:r>
            <a:endParaRPr sz="2000" b="1"/>
          </a:p>
        </p:txBody>
      </p:sp>
      <p:grpSp>
        <p:nvGrpSpPr>
          <p:cNvPr id="481374" name="Group 481373"/>
          <p:cNvGrpSpPr/>
          <p:nvPr/>
        </p:nvGrpSpPr>
        <p:grpSpPr>
          <a:xfrm>
            <a:off x="4311650" y="2051050"/>
            <a:ext cx="1392238" cy="714375"/>
            <a:chOff x="2716" y="1292"/>
            <a:chExt cx="877" cy="450"/>
          </a:xfrm>
        </p:grpSpPr>
        <p:sp>
          <p:nvSpPr>
            <p:cNvPr id="481366" name="Text Box 481365"/>
            <p:cNvSpPr txBox="1"/>
            <p:nvPr/>
          </p:nvSpPr>
          <p:spPr>
            <a:xfrm>
              <a:off x="2716" y="1511"/>
              <a:ext cx="421" cy="231"/>
            </a:xfrm>
            <a:prstGeom prst="rect">
              <a:avLst/>
            </a:prstGeom>
            <a:noFill/>
            <a:ln w="9525">
              <a:noFill/>
            </a:ln>
          </p:spPr>
          <p:txBody>
            <a:bodyPr>
              <a:spAutoFit/>
            </a:bodyPr>
            <a:p>
              <a:pPr>
                <a:spcBef>
                  <a:spcPct val="50000"/>
                </a:spcBef>
              </a:pPr>
              <a:r>
                <a:rPr b="1">
                  <a:solidFill>
                    <a:schemeClr val="accent2"/>
                  </a:solidFill>
                </a:rPr>
                <a:t>lens</a:t>
              </a:r>
              <a:endParaRPr b="1">
                <a:solidFill>
                  <a:schemeClr val="accent2"/>
                </a:solidFill>
              </a:endParaRPr>
            </a:p>
          </p:txBody>
        </p:sp>
        <p:sp>
          <p:nvSpPr>
            <p:cNvPr id="481367" name="Straight Connector 481366"/>
            <p:cNvSpPr/>
            <p:nvPr/>
          </p:nvSpPr>
          <p:spPr>
            <a:xfrm flipV="1">
              <a:off x="3053" y="1292"/>
              <a:ext cx="540" cy="274"/>
            </a:xfrm>
            <a:prstGeom prst="line">
              <a:avLst/>
            </a:prstGeom>
            <a:ln w="9525" cap="flat" cmpd="sng">
              <a:solidFill>
                <a:schemeClr val="tx1"/>
              </a:solidFill>
              <a:prstDash val="solid"/>
              <a:headEnd type="none" w="med" len="med"/>
              <a:tailEnd type="triangle" w="med" len="med"/>
            </a:ln>
          </p:spPr>
        </p:sp>
      </p:grpSp>
      <p:grpSp>
        <p:nvGrpSpPr>
          <p:cNvPr id="481375" name="Group 481374"/>
          <p:cNvGrpSpPr/>
          <p:nvPr/>
        </p:nvGrpSpPr>
        <p:grpSpPr>
          <a:xfrm>
            <a:off x="4543425" y="2036763"/>
            <a:ext cx="1668463" cy="1035050"/>
            <a:chOff x="2862" y="1283"/>
            <a:chExt cx="1051" cy="652"/>
          </a:xfrm>
        </p:grpSpPr>
        <p:sp>
          <p:nvSpPr>
            <p:cNvPr id="481368" name="Text Box 481367"/>
            <p:cNvSpPr txBox="1"/>
            <p:nvPr/>
          </p:nvSpPr>
          <p:spPr>
            <a:xfrm>
              <a:off x="2862" y="1704"/>
              <a:ext cx="732" cy="231"/>
            </a:xfrm>
            <a:prstGeom prst="rect">
              <a:avLst/>
            </a:prstGeom>
            <a:noFill/>
            <a:ln w="9525">
              <a:noFill/>
            </a:ln>
          </p:spPr>
          <p:txBody>
            <a:bodyPr>
              <a:spAutoFit/>
            </a:bodyPr>
            <a:p>
              <a:pPr>
                <a:spcBef>
                  <a:spcPct val="50000"/>
                </a:spcBef>
              </a:pPr>
              <a:r>
                <a:rPr b="1">
                  <a:solidFill>
                    <a:srgbClr val="663300"/>
                  </a:solidFill>
                </a:rPr>
                <a:t>aperture</a:t>
              </a:r>
              <a:endParaRPr b="1">
                <a:solidFill>
                  <a:srgbClr val="663300"/>
                </a:solidFill>
              </a:endParaRPr>
            </a:p>
          </p:txBody>
        </p:sp>
        <p:sp>
          <p:nvSpPr>
            <p:cNvPr id="481369" name="Straight Connector 481368"/>
            <p:cNvSpPr/>
            <p:nvPr/>
          </p:nvSpPr>
          <p:spPr>
            <a:xfrm flipV="1">
              <a:off x="3483" y="1283"/>
              <a:ext cx="430" cy="420"/>
            </a:xfrm>
            <a:prstGeom prst="line">
              <a:avLst/>
            </a:prstGeom>
            <a:ln w="9525" cap="flat" cmpd="sng">
              <a:solidFill>
                <a:schemeClr val="tx1"/>
              </a:solidFill>
              <a:prstDash val="solid"/>
              <a:headEnd type="none" w="med" len="med"/>
              <a:tailEnd type="triangle" w="med" len="med"/>
            </a:ln>
          </p:spPr>
        </p:sp>
      </p:grpSp>
      <p:grpSp>
        <p:nvGrpSpPr>
          <p:cNvPr id="481376" name="Group 481375"/>
          <p:cNvGrpSpPr/>
          <p:nvPr/>
        </p:nvGrpSpPr>
        <p:grpSpPr>
          <a:xfrm>
            <a:off x="5108575" y="846138"/>
            <a:ext cx="1335088" cy="711200"/>
            <a:chOff x="3218" y="533"/>
            <a:chExt cx="841" cy="448"/>
          </a:xfrm>
        </p:grpSpPr>
        <p:sp>
          <p:nvSpPr>
            <p:cNvPr id="481370" name="Text Box 481369"/>
            <p:cNvSpPr txBox="1"/>
            <p:nvPr/>
          </p:nvSpPr>
          <p:spPr>
            <a:xfrm>
              <a:off x="3218" y="533"/>
              <a:ext cx="768" cy="231"/>
            </a:xfrm>
            <a:prstGeom prst="rect">
              <a:avLst/>
            </a:prstGeom>
            <a:noFill/>
            <a:ln w="9525">
              <a:noFill/>
            </a:ln>
          </p:spPr>
          <p:txBody>
            <a:bodyPr>
              <a:spAutoFit/>
            </a:bodyPr>
            <a:p>
              <a:pPr>
                <a:spcBef>
                  <a:spcPct val="50000"/>
                </a:spcBef>
              </a:pPr>
              <a:r>
                <a:rPr b="1">
                  <a:solidFill>
                    <a:srgbClr val="FF33CC"/>
                  </a:solidFill>
                </a:rPr>
                <a:t>shutter</a:t>
              </a:r>
              <a:endParaRPr b="1">
                <a:solidFill>
                  <a:srgbClr val="FF33CC"/>
                </a:solidFill>
              </a:endParaRPr>
            </a:p>
          </p:txBody>
        </p:sp>
        <p:sp>
          <p:nvSpPr>
            <p:cNvPr id="481371" name="Straight Connector 481370"/>
            <p:cNvSpPr/>
            <p:nvPr/>
          </p:nvSpPr>
          <p:spPr>
            <a:xfrm>
              <a:off x="3739" y="725"/>
              <a:ext cx="320" cy="256"/>
            </a:xfrm>
            <a:prstGeom prst="line">
              <a:avLst/>
            </a:prstGeom>
            <a:ln w="9525" cap="flat" cmpd="sng">
              <a:solidFill>
                <a:schemeClr val="tx1"/>
              </a:solidFill>
              <a:prstDash val="solid"/>
              <a:headEnd type="none" w="med" len="med"/>
              <a:tailEnd type="triangle" w="med" len="med"/>
            </a:ln>
          </p:spPr>
        </p:sp>
      </p:grpSp>
      <p:grpSp>
        <p:nvGrpSpPr>
          <p:cNvPr id="481377" name="Group 481376"/>
          <p:cNvGrpSpPr/>
          <p:nvPr/>
        </p:nvGrpSpPr>
        <p:grpSpPr>
          <a:xfrm>
            <a:off x="6970713" y="730250"/>
            <a:ext cx="1312862" cy="915988"/>
            <a:chOff x="4391" y="460"/>
            <a:chExt cx="827" cy="577"/>
          </a:xfrm>
        </p:grpSpPr>
        <p:sp>
          <p:nvSpPr>
            <p:cNvPr id="481372" name="Text Box 481371"/>
            <p:cNvSpPr txBox="1"/>
            <p:nvPr/>
          </p:nvSpPr>
          <p:spPr>
            <a:xfrm>
              <a:off x="4695" y="460"/>
              <a:ext cx="523" cy="577"/>
            </a:xfrm>
            <a:prstGeom prst="rect">
              <a:avLst/>
            </a:prstGeom>
            <a:noFill/>
            <a:ln w="9525">
              <a:noFill/>
            </a:ln>
          </p:spPr>
          <p:txBody>
            <a:bodyPr>
              <a:spAutoFit/>
            </a:bodyPr>
            <a:p>
              <a:pPr>
                <a:spcBef>
                  <a:spcPct val="50000"/>
                </a:spcBef>
              </a:pPr>
              <a:r>
                <a:rPr b="1">
                  <a:solidFill>
                    <a:srgbClr val="FF0000"/>
                  </a:solidFill>
                </a:rPr>
                <a:t>CCD or film</a:t>
              </a:r>
              <a:endParaRPr b="1">
                <a:solidFill>
                  <a:srgbClr val="FF0000"/>
                </a:solidFill>
              </a:endParaRPr>
            </a:p>
          </p:txBody>
        </p:sp>
        <p:sp>
          <p:nvSpPr>
            <p:cNvPr id="481373" name="Straight Connector 481372"/>
            <p:cNvSpPr/>
            <p:nvPr/>
          </p:nvSpPr>
          <p:spPr>
            <a:xfrm flipH="1">
              <a:off x="4391" y="709"/>
              <a:ext cx="283" cy="292"/>
            </a:xfrm>
            <a:prstGeom prst="line">
              <a:avLst/>
            </a:prstGeom>
            <a:ln w="9525" cap="flat" cmpd="sng">
              <a:solidFill>
                <a:schemeClr val="tx1"/>
              </a:solidFill>
              <a:prstDash val="solid"/>
              <a:headEnd type="none" w="med" len="med"/>
              <a:tailEnd type="triangl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13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13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13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13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137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1365">
                                            <p:txEl>
                                              <p:charRg st="0" end="18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81365">
                                            <p:txEl>
                                              <p:charRg st="184" end="33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Dispersion</a:t>
            </a:r>
            <a:endParaRPr lang="en-US" altLang="en-US" sz="6600" kern="1200" baseline="0" dirty="0">
              <a:latin typeface="+mj-lt"/>
              <a:ea typeface="+mj-ea"/>
              <a:cs typeface="+mj-cs"/>
            </a:endParaRP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3308350" y="3935413"/>
            <a:ext cx="2208213" cy="1987550"/>
            <a:chOff x="1726" y="2107"/>
            <a:chExt cx="1391" cy="1252"/>
          </a:xfrm>
        </p:grpSpPr>
        <p:sp>
          <p:nvSpPr>
            <p:cNvPr id="247810" name="AutoShape 3"/>
            <p:cNvSpPr/>
            <p:nvPr/>
          </p:nvSpPr>
          <p:spPr>
            <a:xfrm>
              <a:off x="1726" y="2107"/>
              <a:ext cx="1391" cy="1252"/>
            </a:xfrm>
            <a:prstGeom prst="triangle">
              <a:avLst>
                <a:gd name="adj" fmla="val 50000"/>
              </a:avLst>
            </a:prstGeom>
            <a:solidFill>
              <a:srgbClr val="DDDDDD"/>
            </a:solidFill>
            <a:ln w="9525" cap="flat" cmpd="sng">
              <a:solidFill>
                <a:srgbClr val="000000"/>
              </a:solidFill>
              <a:prstDash val="solid"/>
              <a:miter/>
              <a:headEnd type="none" w="med" len="med"/>
              <a:tailEnd type="none" w="med" len="med"/>
            </a:ln>
          </p:spPr>
          <p:txBody>
            <a:bodyPr anchor="t" anchorCtr="0"/>
            <a:p>
              <a:endParaRPr lang="en-US" altLang="zh-CN" dirty="0">
                <a:latin typeface="Arial" panose="020B0604020202020204" pitchFamily="34" charset="0"/>
              </a:endParaRPr>
            </a:p>
          </p:txBody>
        </p:sp>
        <p:sp>
          <p:nvSpPr>
            <p:cNvPr id="247811" name="Text Box 4"/>
            <p:cNvSpPr txBox="1"/>
            <p:nvPr/>
          </p:nvSpPr>
          <p:spPr>
            <a:xfrm>
              <a:off x="2120" y="2962"/>
              <a:ext cx="643" cy="307"/>
            </a:xfrm>
            <a:prstGeom prst="rect">
              <a:avLst/>
            </a:prstGeom>
            <a:noFill/>
            <a:ln w="28575">
              <a:noFill/>
            </a:ln>
          </p:spPr>
          <p:txBody>
            <a:bodyPr anchor="t" anchorCtr="0"/>
            <a:p>
              <a:r>
                <a:rPr lang="en-US" altLang="zh-CN" sz="2000" b="1">
                  <a:latin typeface="Arial" panose="020B0604020202020204" pitchFamily="34" charset="0"/>
                </a:rPr>
                <a:t>prism</a:t>
              </a:r>
              <a:endParaRPr lang="en-US" altLang="zh-CN" sz="2000" b="1">
                <a:latin typeface="Arial" panose="020B0604020202020204" pitchFamily="34" charset="0"/>
              </a:endParaRPr>
            </a:p>
          </p:txBody>
        </p:sp>
      </p:grpSp>
      <p:sp>
        <p:nvSpPr>
          <p:cNvPr id="247812" name="Rectangle 5"/>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a:latin typeface="+mj-lt"/>
                <a:ea typeface="+mj-ea"/>
                <a:cs typeface="+mj-cs"/>
              </a:rPr>
              <a:t>Dispersion </a:t>
            </a:r>
            <a:endParaRPr lang="en-US" altLang="zh-CN" kern="1200" baseline="0">
              <a:latin typeface="+mj-lt"/>
              <a:ea typeface="+mj-ea"/>
              <a:cs typeface="+mj-cs"/>
            </a:endParaRPr>
          </a:p>
        </p:txBody>
      </p:sp>
      <p:sp>
        <p:nvSpPr>
          <p:cNvPr id="356358" name="Rectangle 6"/>
          <p:cNvSpPr>
            <a:spLocks noGrp="1"/>
          </p:cNvSpPr>
          <p:nvPr>
            <p:ph type="body" sz="half"/>
          </p:nvPr>
        </p:nvSpPr>
        <p:spPr>
          <a:xfrm>
            <a:off x="0" y="1058863"/>
            <a:ext cx="4973638" cy="2941637"/>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0" lvl="0" indent="0">
              <a:lnSpc>
                <a:spcPct val="80000"/>
              </a:lnSpc>
              <a:buNone/>
            </a:pPr>
            <a:r>
              <a:rPr lang="en-US" altLang="zh-CN" sz="1800"/>
              <a:t>Dispersion occurs when a prism splits the colours of white light into the spectrum. </a:t>
            </a:r>
            <a:endParaRPr lang="en-US" altLang="zh-CN" sz="1800"/>
          </a:p>
          <a:p>
            <a:pPr marL="0" lvl="0" indent="0">
              <a:lnSpc>
                <a:spcPct val="80000"/>
              </a:lnSpc>
              <a:buNone/>
            </a:pPr>
            <a:endParaRPr lang="en-US" altLang="zh-CN" sz="1800"/>
          </a:p>
          <a:p>
            <a:pPr marL="0" lvl="0" indent="0">
              <a:lnSpc>
                <a:spcPct val="80000"/>
              </a:lnSpc>
              <a:buNone/>
            </a:pPr>
            <a:r>
              <a:rPr lang="en-US" altLang="zh-CN" sz="1800"/>
              <a:t>This occurs because the refractive index of the glass or perspex of the prism varies with the colours of the spectrum that make up white light.</a:t>
            </a:r>
            <a:endParaRPr lang="en-US" altLang="zh-CN" sz="1800"/>
          </a:p>
          <a:p>
            <a:pPr marL="0" lvl="0" indent="0">
              <a:lnSpc>
                <a:spcPct val="80000"/>
              </a:lnSpc>
              <a:buNone/>
            </a:pPr>
            <a:endParaRPr lang="en-US" altLang="zh-CN" sz="1800" b="1">
              <a:solidFill>
                <a:srgbClr val="9900FF"/>
              </a:solidFill>
            </a:endParaRPr>
          </a:p>
          <a:p>
            <a:pPr marL="0" lvl="0" indent="0">
              <a:lnSpc>
                <a:spcPct val="80000"/>
              </a:lnSpc>
              <a:buNone/>
            </a:pPr>
            <a:r>
              <a:rPr lang="en-US" altLang="zh-CN" sz="1800" b="1">
                <a:solidFill>
                  <a:srgbClr val="9900FF"/>
                </a:solidFill>
              </a:rPr>
              <a:t>Violet</a:t>
            </a:r>
            <a:r>
              <a:rPr lang="en-US" altLang="zh-CN" sz="1800"/>
              <a:t> has the greatest refractive index and therefore deviates the most.</a:t>
            </a:r>
            <a:endParaRPr lang="en-US" altLang="zh-CN" sz="1800"/>
          </a:p>
          <a:p>
            <a:pPr marL="0" lvl="0" indent="0">
              <a:lnSpc>
                <a:spcPct val="80000"/>
              </a:lnSpc>
              <a:buNone/>
            </a:pPr>
            <a:r>
              <a:rPr lang="en-US" altLang="zh-CN" sz="1800" b="1">
                <a:solidFill>
                  <a:srgbClr val="FF0000"/>
                </a:solidFill>
              </a:rPr>
              <a:t>Red</a:t>
            </a:r>
            <a:r>
              <a:rPr lang="en-US" altLang="zh-CN" sz="1800" b="1">
                <a:solidFill>
                  <a:srgbClr val="9900FF"/>
                </a:solidFill>
              </a:rPr>
              <a:t> </a:t>
            </a:r>
            <a:r>
              <a:rPr lang="en-US" altLang="zh-CN" sz="1800"/>
              <a:t>has the lowest and deviates the least.</a:t>
            </a:r>
            <a:endParaRPr lang="en-US" altLang="zh-CN" sz="1800"/>
          </a:p>
        </p:txBody>
      </p:sp>
      <p:grpSp>
        <p:nvGrpSpPr>
          <p:cNvPr id="3" name="Group 7"/>
          <p:cNvGrpSpPr/>
          <p:nvPr/>
        </p:nvGrpSpPr>
        <p:grpSpPr>
          <a:xfrm>
            <a:off x="3859213" y="4886325"/>
            <a:ext cx="1266825" cy="312738"/>
            <a:chOff x="2073" y="2706"/>
            <a:chExt cx="798" cy="197"/>
          </a:xfrm>
        </p:grpSpPr>
        <p:sp>
          <p:nvSpPr>
            <p:cNvPr id="247815" name="Line 8"/>
            <p:cNvSpPr/>
            <p:nvPr/>
          </p:nvSpPr>
          <p:spPr>
            <a:xfrm>
              <a:off x="2095" y="2714"/>
              <a:ext cx="671" cy="0"/>
            </a:xfrm>
            <a:prstGeom prst="line">
              <a:avLst/>
            </a:prstGeom>
            <a:ln w="28575" cap="flat" cmpd="sng">
              <a:solidFill>
                <a:srgbClr val="FF0000"/>
              </a:solidFill>
              <a:prstDash val="solid"/>
              <a:round/>
              <a:headEnd type="none" w="med" len="med"/>
              <a:tailEnd type="none" w="med" len="med"/>
            </a:ln>
          </p:spPr>
        </p:sp>
        <p:sp>
          <p:nvSpPr>
            <p:cNvPr id="247816" name="Line 9"/>
            <p:cNvSpPr/>
            <p:nvPr/>
          </p:nvSpPr>
          <p:spPr>
            <a:xfrm>
              <a:off x="2074" y="2737"/>
              <a:ext cx="797" cy="166"/>
            </a:xfrm>
            <a:prstGeom prst="line">
              <a:avLst/>
            </a:prstGeom>
            <a:ln w="28575" cap="flat" cmpd="sng">
              <a:solidFill>
                <a:srgbClr val="993366"/>
              </a:solidFill>
              <a:prstDash val="solid"/>
              <a:round/>
              <a:headEnd type="none" w="med" len="med"/>
              <a:tailEnd type="none" w="med" len="med"/>
            </a:ln>
          </p:spPr>
        </p:sp>
        <p:sp>
          <p:nvSpPr>
            <p:cNvPr id="247817" name="Line 10"/>
            <p:cNvSpPr/>
            <p:nvPr/>
          </p:nvSpPr>
          <p:spPr>
            <a:xfrm>
              <a:off x="2079" y="2736"/>
              <a:ext cx="753" cy="80"/>
            </a:xfrm>
            <a:prstGeom prst="line">
              <a:avLst/>
            </a:prstGeom>
            <a:ln w="28575" cap="flat" cmpd="sng">
              <a:solidFill>
                <a:srgbClr val="00FFFF"/>
              </a:solidFill>
              <a:prstDash val="solid"/>
              <a:round/>
              <a:headEnd type="none" w="med" len="med"/>
              <a:tailEnd type="none" w="med" len="med"/>
            </a:ln>
          </p:spPr>
        </p:sp>
        <p:sp>
          <p:nvSpPr>
            <p:cNvPr id="247818" name="Line 11"/>
            <p:cNvSpPr/>
            <p:nvPr/>
          </p:nvSpPr>
          <p:spPr>
            <a:xfrm>
              <a:off x="2073" y="2730"/>
              <a:ext cx="720" cy="56"/>
            </a:xfrm>
            <a:prstGeom prst="line">
              <a:avLst/>
            </a:prstGeom>
            <a:ln w="28575" cap="flat" cmpd="sng">
              <a:solidFill>
                <a:srgbClr val="00FF00"/>
              </a:solidFill>
              <a:prstDash val="solid"/>
              <a:round/>
              <a:headEnd type="none" w="med" len="med"/>
              <a:tailEnd type="none" w="med" len="med"/>
            </a:ln>
          </p:spPr>
        </p:sp>
        <p:sp>
          <p:nvSpPr>
            <p:cNvPr id="247819" name="Line 12"/>
            <p:cNvSpPr/>
            <p:nvPr/>
          </p:nvSpPr>
          <p:spPr>
            <a:xfrm>
              <a:off x="2090" y="2718"/>
              <a:ext cx="715" cy="43"/>
            </a:xfrm>
            <a:prstGeom prst="line">
              <a:avLst/>
            </a:prstGeom>
            <a:ln w="28575" cap="flat" cmpd="sng">
              <a:solidFill>
                <a:srgbClr val="FFFF00"/>
              </a:solidFill>
              <a:prstDash val="solid"/>
              <a:round/>
              <a:headEnd type="none" w="med" len="med"/>
              <a:tailEnd type="none" w="med" len="med"/>
            </a:ln>
          </p:spPr>
        </p:sp>
        <p:sp>
          <p:nvSpPr>
            <p:cNvPr id="247820" name="Line 13"/>
            <p:cNvSpPr/>
            <p:nvPr/>
          </p:nvSpPr>
          <p:spPr>
            <a:xfrm>
              <a:off x="2090" y="2706"/>
              <a:ext cx="682" cy="31"/>
            </a:xfrm>
            <a:prstGeom prst="line">
              <a:avLst/>
            </a:prstGeom>
            <a:ln w="28575" cap="flat" cmpd="sng">
              <a:solidFill>
                <a:srgbClr val="FF6600"/>
              </a:solidFill>
              <a:prstDash val="solid"/>
              <a:round/>
              <a:headEnd type="none" w="med" len="med"/>
              <a:tailEnd type="none" w="med" len="med"/>
            </a:ln>
          </p:spPr>
        </p:sp>
        <p:sp>
          <p:nvSpPr>
            <p:cNvPr id="247821" name="Line 14"/>
            <p:cNvSpPr/>
            <p:nvPr/>
          </p:nvSpPr>
          <p:spPr>
            <a:xfrm>
              <a:off x="2084" y="2735"/>
              <a:ext cx="775" cy="129"/>
            </a:xfrm>
            <a:prstGeom prst="line">
              <a:avLst/>
            </a:prstGeom>
            <a:ln w="28575" cap="flat" cmpd="sng">
              <a:solidFill>
                <a:srgbClr val="0000FF"/>
              </a:solidFill>
              <a:prstDash val="solid"/>
              <a:round/>
              <a:headEnd type="none" w="med" len="med"/>
              <a:tailEnd type="none" w="med" len="med"/>
            </a:ln>
          </p:spPr>
        </p:sp>
      </p:grpSp>
      <p:grpSp>
        <p:nvGrpSpPr>
          <p:cNvPr id="4" name="Group 15"/>
          <p:cNvGrpSpPr/>
          <p:nvPr/>
        </p:nvGrpSpPr>
        <p:grpSpPr>
          <a:xfrm>
            <a:off x="4941888" y="4889500"/>
            <a:ext cx="3240087" cy="1606550"/>
            <a:chOff x="2755" y="2708"/>
            <a:chExt cx="2041" cy="1012"/>
          </a:xfrm>
        </p:grpSpPr>
        <p:sp>
          <p:nvSpPr>
            <p:cNvPr id="247823" name="Line 16"/>
            <p:cNvSpPr/>
            <p:nvPr/>
          </p:nvSpPr>
          <p:spPr>
            <a:xfrm>
              <a:off x="2766" y="2708"/>
              <a:ext cx="1671" cy="773"/>
            </a:xfrm>
            <a:prstGeom prst="line">
              <a:avLst/>
            </a:prstGeom>
            <a:ln w="28575" cap="flat" cmpd="sng">
              <a:solidFill>
                <a:srgbClr val="FF0000"/>
              </a:solidFill>
              <a:prstDash val="solid"/>
              <a:round/>
              <a:headEnd type="none" w="med" len="med"/>
              <a:tailEnd type="none" w="med" len="med"/>
            </a:ln>
          </p:spPr>
        </p:sp>
        <p:sp>
          <p:nvSpPr>
            <p:cNvPr id="247824" name="Line 17"/>
            <p:cNvSpPr/>
            <p:nvPr/>
          </p:nvSpPr>
          <p:spPr>
            <a:xfrm>
              <a:off x="2854" y="2903"/>
              <a:ext cx="1414" cy="817"/>
            </a:xfrm>
            <a:prstGeom prst="line">
              <a:avLst/>
            </a:prstGeom>
            <a:ln w="28575" cap="flat" cmpd="sng">
              <a:solidFill>
                <a:srgbClr val="993366"/>
              </a:solidFill>
              <a:prstDash val="solid"/>
              <a:round/>
              <a:headEnd type="none" w="med" len="med"/>
              <a:tailEnd type="none" w="med" len="med"/>
            </a:ln>
          </p:spPr>
        </p:sp>
        <p:sp>
          <p:nvSpPr>
            <p:cNvPr id="247825" name="Line 18"/>
            <p:cNvSpPr/>
            <p:nvPr/>
          </p:nvSpPr>
          <p:spPr>
            <a:xfrm>
              <a:off x="2808" y="2818"/>
              <a:ext cx="1521" cy="816"/>
            </a:xfrm>
            <a:prstGeom prst="line">
              <a:avLst/>
            </a:prstGeom>
            <a:ln w="28575" cap="flat" cmpd="sng">
              <a:solidFill>
                <a:srgbClr val="00FFFF"/>
              </a:solidFill>
              <a:prstDash val="solid"/>
              <a:round/>
              <a:headEnd type="none" w="med" len="med"/>
              <a:tailEnd type="none" w="med" len="med"/>
            </a:ln>
          </p:spPr>
        </p:sp>
        <p:sp>
          <p:nvSpPr>
            <p:cNvPr id="247826" name="Line 19"/>
            <p:cNvSpPr/>
            <p:nvPr/>
          </p:nvSpPr>
          <p:spPr>
            <a:xfrm>
              <a:off x="2799" y="2786"/>
              <a:ext cx="1560" cy="804"/>
            </a:xfrm>
            <a:prstGeom prst="line">
              <a:avLst/>
            </a:prstGeom>
            <a:ln w="28575" cap="flat" cmpd="sng">
              <a:solidFill>
                <a:srgbClr val="00FF00"/>
              </a:solidFill>
              <a:prstDash val="solid"/>
              <a:round/>
              <a:headEnd type="none" w="med" len="med"/>
              <a:tailEnd type="none" w="med" len="med"/>
            </a:ln>
          </p:spPr>
        </p:sp>
        <p:sp>
          <p:nvSpPr>
            <p:cNvPr id="247827" name="Line 20"/>
            <p:cNvSpPr/>
            <p:nvPr/>
          </p:nvSpPr>
          <p:spPr>
            <a:xfrm>
              <a:off x="2783" y="2768"/>
              <a:ext cx="1599" cy="792"/>
            </a:xfrm>
            <a:prstGeom prst="line">
              <a:avLst/>
            </a:prstGeom>
            <a:ln w="28575" cap="flat" cmpd="sng">
              <a:solidFill>
                <a:srgbClr val="FFFF00"/>
              </a:solidFill>
              <a:prstDash val="solid"/>
              <a:round/>
              <a:headEnd type="none" w="med" len="med"/>
              <a:tailEnd type="none" w="med" len="med"/>
            </a:ln>
          </p:spPr>
        </p:sp>
        <p:sp>
          <p:nvSpPr>
            <p:cNvPr id="247828" name="Line 21"/>
            <p:cNvSpPr/>
            <p:nvPr/>
          </p:nvSpPr>
          <p:spPr>
            <a:xfrm>
              <a:off x="2755" y="2730"/>
              <a:ext cx="1660" cy="799"/>
            </a:xfrm>
            <a:prstGeom prst="line">
              <a:avLst/>
            </a:prstGeom>
            <a:ln w="28575" cap="flat" cmpd="sng">
              <a:solidFill>
                <a:srgbClr val="FF6600"/>
              </a:solidFill>
              <a:prstDash val="solid"/>
              <a:round/>
              <a:headEnd type="none" w="med" len="med"/>
              <a:tailEnd type="none" w="med" len="med"/>
            </a:ln>
          </p:spPr>
        </p:sp>
        <p:sp>
          <p:nvSpPr>
            <p:cNvPr id="247829" name="Line 22"/>
            <p:cNvSpPr/>
            <p:nvPr/>
          </p:nvSpPr>
          <p:spPr>
            <a:xfrm>
              <a:off x="2836" y="2859"/>
              <a:ext cx="1463" cy="815"/>
            </a:xfrm>
            <a:prstGeom prst="line">
              <a:avLst/>
            </a:prstGeom>
            <a:ln w="28575" cap="flat" cmpd="sng">
              <a:solidFill>
                <a:srgbClr val="0000FF"/>
              </a:solidFill>
              <a:prstDash val="solid"/>
              <a:round/>
              <a:headEnd type="none" w="med" len="med"/>
              <a:tailEnd type="none" w="med" len="med"/>
            </a:ln>
          </p:spPr>
        </p:sp>
        <p:sp>
          <p:nvSpPr>
            <p:cNvPr id="247830" name="Text Box 23"/>
            <p:cNvSpPr txBox="1"/>
            <p:nvPr/>
          </p:nvSpPr>
          <p:spPr>
            <a:xfrm>
              <a:off x="3814" y="2990"/>
              <a:ext cx="982" cy="242"/>
            </a:xfrm>
            <a:prstGeom prst="rect">
              <a:avLst/>
            </a:prstGeom>
            <a:noFill/>
            <a:ln w="9525">
              <a:noFill/>
            </a:ln>
          </p:spPr>
          <p:txBody>
            <a:bodyPr anchor="t" anchorCtr="0"/>
            <a:p>
              <a:r>
                <a:rPr lang="en-US" altLang="zh-CN" sz="2000" b="1">
                  <a:latin typeface="Arial" panose="020B0604020202020204" pitchFamily="34" charset="0"/>
                </a:rPr>
                <a:t>spectrum</a:t>
              </a:r>
              <a:endParaRPr lang="en-US" altLang="zh-CN" sz="2000" b="1">
                <a:latin typeface="Arial" panose="020B0604020202020204" pitchFamily="34" charset="0"/>
              </a:endParaRPr>
            </a:p>
          </p:txBody>
        </p:sp>
      </p:grpSp>
      <p:grpSp>
        <p:nvGrpSpPr>
          <p:cNvPr id="5" name="Group 24"/>
          <p:cNvGrpSpPr/>
          <p:nvPr/>
        </p:nvGrpSpPr>
        <p:grpSpPr>
          <a:xfrm>
            <a:off x="1573213" y="4602163"/>
            <a:ext cx="2312987" cy="1290637"/>
            <a:chOff x="633" y="2527"/>
            <a:chExt cx="1457" cy="813"/>
          </a:xfrm>
        </p:grpSpPr>
        <p:sp>
          <p:nvSpPr>
            <p:cNvPr id="247832" name="Line 25"/>
            <p:cNvSpPr/>
            <p:nvPr/>
          </p:nvSpPr>
          <p:spPr>
            <a:xfrm flipV="1">
              <a:off x="633" y="2714"/>
              <a:ext cx="1457" cy="626"/>
            </a:xfrm>
            <a:prstGeom prst="line">
              <a:avLst/>
            </a:prstGeom>
            <a:ln w="28575" cap="flat" cmpd="sng">
              <a:solidFill>
                <a:srgbClr val="000000"/>
              </a:solidFill>
              <a:prstDash val="solid"/>
              <a:round/>
              <a:headEnd type="none" w="med" len="med"/>
              <a:tailEnd type="none" w="med" len="med"/>
            </a:ln>
          </p:spPr>
        </p:sp>
        <p:sp>
          <p:nvSpPr>
            <p:cNvPr id="247833" name="Text Box 26"/>
            <p:cNvSpPr txBox="1"/>
            <p:nvPr/>
          </p:nvSpPr>
          <p:spPr>
            <a:xfrm>
              <a:off x="1083" y="2527"/>
              <a:ext cx="721" cy="472"/>
            </a:xfrm>
            <a:prstGeom prst="rect">
              <a:avLst/>
            </a:prstGeom>
            <a:noFill/>
            <a:ln w="9525">
              <a:noFill/>
            </a:ln>
          </p:spPr>
          <p:txBody>
            <a:bodyPr anchor="t" anchorCtr="0"/>
            <a:p>
              <a:r>
                <a:rPr lang="en-US" altLang="zh-CN" sz="2000" b="1">
                  <a:latin typeface="Arial" panose="020B0604020202020204" pitchFamily="34" charset="0"/>
                </a:rPr>
                <a:t>white</a:t>
              </a:r>
              <a:endParaRPr lang="en-US" altLang="zh-CN" sz="2000" b="1">
                <a:latin typeface="Arial" panose="020B0604020202020204" pitchFamily="34" charset="0"/>
              </a:endParaRPr>
            </a:p>
            <a:p>
              <a:r>
                <a:rPr lang="en-US" altLang="zh-CN" sz="2000" b="1">
                  <a:latin typeface="Arial" panose="020B0604020202020204" pitchFamily="34" charset="0"/>
                </a:rPr>
                <a:t>light</a:t>
              </a:r>
              <a:endParaRPr lang="en-US" altLang="zh-CN" sz="2000" b="1">
                <a:latin typeface="Arial" panose="020B0604020202020204" pitchFamily="34" charset="0"/>
              </a:endParaRPr>
            </a:p>
          </p:txBody>
        </p:sp>
        <p:sp>
          <p:nvSpPr>
            <p:cNvPr id="247834" name="Line 27"/>
            <p:cNvSpPr/>
            <p:nvPr/>
          </p:nvSpPr>
          <p:spPr>
            <a:xfrm flipV="1">
              <a:off x="1117" y="2917"/>
              <a:ext cx="516" cy="215"/>
            </a:xfrm>
            <a:prstGeom prst="line">
              <a:avLst/>
            </a:prstGeom>
            <a:ln w="28575" cap="flat" cmpd="sng">
              <a:solidFill>
                <a:srgbClr val="000000"/>
              </a:solidFill>
              <a:prstDash val="solid"/>
              <a:round/>
              <a:headEnd type="none" w="med" len="med"/>
              <a:tailEnd type="triangle" w="med" len="med"/>
            </a:ln>
          </p:spPr>
        </p:sp>
      </p:grpSp>
      <p:pic>
        <p:nvPicPr>
          <p:cNvPr id="356380" name="Picture 28" descr="p239a"/>
          <p:cNvPicPr>
            <a:picLocks noGrp="1" noChangeAspect="1"/>
          </p:cNvPicPr>
          <p:nvPr>
            <p:ph idx="1"/>
          </p:nvPr>
        </p:nvPicPr>
        <p:blipFill>
          <a:blip r:embed="rId1"/>
          <a:stretch>
            <a:fillRect/>
          </a:stretch>
        </p:blipFill>
        <p:spPr>
          <a:xfrm>
            <a:off x="5302250" y="642938"/>
            <a:ext cx="3654425" cy="3357562"/>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358">
                                            <p:txEl>
                                              <p:charRg st="0" end="8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638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56358">
                                            <p:txEl>
                                              <p:charRg st="86" end="23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56358">
                                            <p:txEl>
                                              <p:charRg st="231" end="30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56358">
                                            <p:txEl>
                                              <p:charRg st="305" end="34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6" name="Picture 4" descr="400px-Refraction_varies_by_frequency"/>
          <p:cNvPicPr>
            <a:picLocks noChangeAspect="1" noChangeArrowheads="1"/>
          </p:cNvPicPr>
          <p:nvPr/>
        </p:nvPicPr>
        <p:blipFill>
          <a:blip r:embed="rId1" cstate="print"/>
          <a:srcRect/>
          <a:stretch>
            <a:fillRect/>
          </a:stretch>
        </p:blipFill>
        <p:spPr bwMode="auto">
          <a:xfrm>
            <a:off x="1341438" y="1243013"/>
            <a:ext cx="6302375" cy="4038600"/>
          </a:xfrm>
          <a:prstGeom prst="rect">
            <a:avLst/>
          </a:prstGeom>
          <a:solidFill>
            <a:schemeClr val="bg1">
              <a:alpha val="0"/>
            </a:schemeClr>
          </a:solidFill>
          <a:ln w="9525">
            <a:noFill/>
            <a:miter lim="800000"/>
            <a:headEnd/>
            <a:tailEnd/>
          </a:ln>
        </p:spPr>
      </p:pic>
      <p:pic>
        <p:nvPicPr>
          <p:cNvPr id="90117" name="Picture 5" descr="VisibleSpectrum"/>
          <p:cNvPicPr>
            <a:picLocks noChangeAspect="1" noChangeArrowheads="1"/>
          </p:cNvPicPr>
          <p:nvPr/>
        </p:nvPicPr>
        <p:blipFill>
          <a:blip r:embed="rId2" cstate="print"/>
          <a:srcRect/>
          <a:stretch>
            <a:fillRect/>
          </a:stretch>
        </p:blipFill>
        <p:spPr bwMode="auto">
          <a:xfrm>
            <a:off x="7632700" y="755650"/>
            <a:ext cx="1087438" cy="5738813"/>
          </a:xfrm>
          <a:prstGeom prst="rect">
            <a:avLst/>
          </a:prstGeom>
          <a:noFill/>
          <a:ln w="9525">
            <a:noFill/>
            <a:miter lim="800000"/>
            <a:headEnd/>
            <a:tailEnd/>
          </a:ln>
        </p:spPr>
      </p:pic>
      <p:sp>
        <p:nvSpPr>
          <p:cNvPr id="90118" name="Rectangle 2"/>
          <p:cNvSpPr>
            <a:spLocks noGrp="1" noChangeArrowheads="1"/>
          </p:cNvSpPr>
          <p:nvPr>
            <p:ph type="title"/>
          </p:nvPr>
        </p:nvSpPr>
        <p:spPr/>
        <p:txBody>
          <a:bodyPr/>
          <a:lstStyle/>
          <a:p>
            <a:pPr eaLnBrk="1" hangingPunct="1"/>
            <a:r>
              <a:rPr lang="en-GB" altLang="zh-CN" smtClean="0">
                <a:ea typeface="宋体" panose="02010600030101010101" charset="-122"/>
              </a:rPr>
              <a:t>Dispersion</a:t>
            </a:r>
            <a:endParaRPr lang="en-US" altLang="zh-CN" smtClean="0">
              <a:ea typeface="宋体" panose="02010600030101010101" charset="-122"/>
            </a:endParaRPr>
          </a:p>
        </p:txBody>
      </p:sp>
      <p:sp>
        <p:nvSpPr>
          <p:cNvPr id="90119" name="Rectangle 6"/>
          <p:cNvSpPr>
            <a:spLocks noChangeArrowheads="1"/>
          </p:cNvSpPr>
          <p:nvPr/>
        </p:nvSpPr>
        <p:spPr bwMode="auto">
          <a:xfrm>
            <a:off x="725488" y="5357178"/>
            <a:ext cx="6762750" cy="829945"/>
          </a:xfrm>
          <a:prstGeom prst="rect">
            <a:avLst/>
          </a:prstGeom>
          <a:solidFill>
            <a:schemeClr val="bg1"/>
          </a:solidFill>
          <a:ln w="9525">
            <a:noFill/>
            <a:miter lim="800000"/>
          </a:ln>
        </p:spPr>
        <p:txBody>
          <a:bodyPr anchor="ctr">
            <a:spAutoFit/>
          </a:bodyPr>
          <a:lstStyle/>
          <a:p>
            <a:r>
              <a:rPr lang="en-GB" altLang="zh-CN" sz="2400">
                <a:solidFill>
                  <a:srgbClr val="000066"/>
                </a:solidFill>
                <a:ea typeface="宋体" panose="02010600030101010101" charset="-122"/>
              </a:rPr>
              <a:t>Dispersion of white light into its constituent colours on refraction at the two surfaces</a:t>
            </a:r>
            <a:endParaRPr lang="en-GB" altLang="zh-CN" sz="2400">
              <a:solidFill>
                <a:srgbClr val="000066"/>
              </a:solidFill>
              <a:ea typeface="宋体" panose="02010600030101010101" charset="-122"/>
            </a:endParaRPr>
          </a:p>
        </p:txBody>
      </p:sp>
      <p:pic>
        <p:nvPicPr>
          <p:cNvPr id="90120" name="Picture 7" descr="Image: a prism."/>
          <p:cNvPicPr>
            <a:picLocks noChangeAspect="1" noChangeArrowheads="1"/>
          </p:cNvPicPr>
          <p:nvPr/>
        </p:nvPicPr>
        <p:blipFill>
          <a:blip r:embed="rId3" cstate="print"/>
          <a:srcRect l="1442" t="2408" r="1442" b="2408"/>
          <a:stretch>
            <a:fillRect/>
          </a:stretch>
        </p:blipFill>
        <p:spPr bwMode="auto">
          <a:xfrm>
            <a:off x="619125" y="939800"/>
            <a:ext cx="2422525" cy="1422400"/>
          </a:xfrm>
          <a:prstGeom prst="rect">
            <a:avLst/>
          </a:prstGeom>
          <a:noFill/>
          <a:ln w="9525">
            <a:noFill/>
            <a:miter lim="800000"/>
            <a:headEnd/>
            <a:tailEnd/>
          </a:ln>
        </p:spPr>
      </p:pic>
      <p:sp>
        <p:nvSpPr>
          <p:cNvPr id="90121" name="Text Box 8"/>
          <p:cNvSpPr txBox="1">
            <a:spLocks noChangeArrowheads="1"/>
          </p:cNvSpPr>
          <p:nvPr/>
        </p:nvSpPr>
        <p:spPr bwMode="auto">
          <a:xfrm>
            <a:off x="3327400" y="4394200"/>
            <a:ext cx="2613660" cy="460375"/>
          </a:xfrm>
          <a:prstGeom prst="rect">
            <a:avLst/>
          </a:prstGeom>
          <a:noFill/>
          <a:ln w="9525">
            <a:noFill/>
            <a:miter lim="800000"/>
          </a:ln>
        </p:spPr>
        <p:txBody>
          <a:bodyPr wrap="none">
            <a:spAutoFit/>
          </a:bodyPr>
          <a:lstStyle/>
          <a:p>
            <a:r>
              <a:rPr lang="en-GB" altLang="zh-CN" sz="2400">
                <a:ea typeface="宋体" panose="02010600030101010101" charset="-122"/>
              </a:rPr>
              <a:t>n</a:t>
            </a:r>
            <a:r>
              <a:rPr lang="en-GB" altLang="zh-CN" sz="2400" baseline="-25000">
                <a:ea typeface="宋体" panose="02010600030101010101" charset="-122"/>
              </a:rPr>
              <a:t>red</a:t>
            </a:r>
            <a:r>
              <a:rPr lang="en-GB" altLang="zh-CN" sz="2400">
                <a:ea typeface="宋体" panose="02010600030101010101" charset="-122"/>
              </a:rPr>
              <a:t> &lt; n</a:t>
            </a:r>
            <a:r>
              <a:rPr lang="en-GB" altLang="zh-CN" sz="2400" baseline="-25000">
                <a:ea typeface="宋体" panose="02010600030101010101" charset="-122"/>
              </a:rPr>
              <a:t>green </a:t>
            </a:r>
            <a:r>
              <a:rPr lang="en-GB" altLang="zh-CN" sz="2400">
                <a:ea typeface="宋体" panose="02010600030101010101" charset="-122"/>
              </a:rPr>
              <a:t>&lt; n</a:t>
            </a:r>
            <a:r>
              <a:rPr lang="en-GB" altLang="zh-CN" sz="2400" baseline="-25000">
                <a:ea typeface="宋体" panose="02010600030101010101" charset="-122"/>
              </a:rPr>
              <a:t>violet</a:t>
            </a:r>
            <a:endParaRPr lang="en-GB" altLang="zh-CN" sz="2400">
              <a:ea typeface="宋体" panose="02010600030101010101" charset="-122"/>
            </a:endParaRPr>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400px-Double-alaskan-rainbow.jpg"/>
          <p:cNvPicPr>
            <a:picLocks noGrp="1" noChangeAspect="1"/>
          </p:cNvPicPr>
          <p:nvPr>
            <p:ph idx="1"/>
          </p:nvPr>
        </p:nvPicPr>
        <p:blipFill>
          <a:blip r:embed="rId1" cstate="print"/>
          <a:stretch>
            <a:fillRect/>
          </a:stretch>
        </p:blipFill>
        <p:spPr>
          <a:xfrm>
            <a:off x="0" y="1484784"/>
            <a:ext cx="9189592" cy="5373216"/>
          </a:xfrm>
        </p:spPr>
      </p:pic>
      <p:sp>
        <p:nvSpPr>
          <p:cNvPr id="5" name="标题 4"/>
          <p:cNvSpPr>
            <a:spLocks noGrp="1"/>
          </p:cNvSpPr>
          <p:nvPr>
            <p:ph type="title"/>
          </p:nvPr>
        </p:nvSpPr>
        <p:spPr/>
        <p:txBody>
          <a:bodyPr/>
          <a:lstStyle/>
          <a:p>
            <a:r>
              <a:rPr lang="en-GB" altLang="zh-CN" dirty="0" smtClean="0"/>
              <a:t>Rainbow</a:t>
            </a:r>
            <a:endParaRPr lang="zh-CN" altLang="en-US"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altLang="zh-CN" dirty="0" smtClean="0"/>
              <a:t>Refraction of the droplet</a:t>
            </a:r>
            <a:endParaRPr lang="zh-CN" altLang="en-US" dirty="0"/>
          </a:p>
        </p:txBody>
      </p:sp>
      <p:pic>
        <p:nvPicPr>
          <p:cNvPr id="4" name="内容占位符 3" descr="250px-Rainbow1_svg.png"/>
          <p:cNvPicPr>
            <a:picLocks noGrp="1" noChangeAspect="1"/>
          </p:cNvPicPr>
          <p:nvPr>
            <p:ph idx="1"/>
          </p:nvPr>
        </p:nvPicPr>
        <p:blipFill>
          <a:blip r:embed="rId1" cstate="print"/>
          <a:stretch>
            <a:fillRect/>
          </a:stretch>
        </p:blipFill>
        <p:spPr>
          <a:xfrm>
            <a:off x="1189355" y="1204595"/>
            <a:ext cx="6788150" cy="4751705"/>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1" name="Title 1"/>
          <p:cNvSpPr>
            <a:spLocks noGrp="1"/>
          </p:cNvSpPr>
          <p:nvPr>
            <p:ph type="title"/>
          </p:nvPr>
        </p:nvSpPr>
        <p:spPr>
          <a:xfrm>
            <a:off x="19050" y="12700"/>
            <a:ext cx="9128125" cy="517525"/>
          </a:xfrm>
        </p:spPr>
        <p:txBody>
          <a:bodyPr anchor="ctr" anchorCtr="0"/>
          <a:p>
            <a:pPr defTabSz="914400">
              <a:buNone/>
            </a:pPr>
            <a:r>
              <a:rPr lang="en-US" altLang="en-US" kern="1200" baseline="0">
                <a:latin typeface="+mj-lt"/>
                <a:ea typeface="+mj-ea"/>
                <a:cs typeface="+mj-cs"/>
              </a:rPr>
              <a:t>Wave Graphs</a:t>
            </a:r>
            <a:endParaRPr lang="en-US" altLang="en-US" kern="1200" baseline="0">
              <a:latin typeface="+mj-lt"/>
              <a:ea typeface="+mj-ea"/>
              <a:cs typeface="+mj-cs"/>
            </a:endParaRPr>
          </a:p>
        </p:txBody>
      </p:sp>
      <p:sp>
        <p:nvSpPr>
          <p:cNvPr id="35842" name="Content Placeholder 3"/>
          <p:cNvSpPr>
            <a:spLocks noGrp="1"/>
          </p:cNvSpPr>
          <p:nvPr>
            <p:ph idx="1"/>
          </p:nvPr>
        </p:nvSpPr>
        <p:spPr/>
        <p:txBody>
          <a:bodyPr anchor="t" anchorCtr="0"/>
          <a:p>
            <a:endParaRPr lang="en-US" altLang="zh-CN"/>
          </a:p>
        </p:txBody>
      </p:sp>
      <p:pic>
        <p:nvPicPr>
          <p:cNvPr id="35843" name="Picture 8"/>
          <p:cNvPicPr>
            <a:picLocks noChangeAspect="1"/>
          </p:cNvPicPr>
          <p:nvPr/>
        </p:nvPicPr>
        <p:blipFill>
          <a:blip r:embed="rId1"/>
          <a:stretch>
            <a:fillRect/>
          </a:stretch>
        </p:blipFill>
        <p:spPr>
          <a:xfrm>
            <a:off x="-9525" y="1486853"/>
            <a:ext cx="9163050" cy="4398962"/>
          </a:xfrm>
          <a:prstGeom prst="rect">
            <a:avLst/>
          </a:prstGeom>
          <a:noFill/>
          <a:ln w="9525">
            <a:noFill/>
          </a:ln>
        </p:spPr>
      </p:pic>
      <p:sp>
        <p:nvSpPr>
          <p:cNvPr id="35844" name="Text Box 1"/>
          <p:cNvSpPr txBox="1"/>
          <p:nvPr/>
        </p:nvSpPr>
        <p:spPr>
          <a:xfrm>
            <a:off x="563563" y="657225"/>
            <a:ext cx="8039100" cy="829945"/>
          </a:xfrm>
          <a:prstGeom prst="rect">
            <a:avLst/>
          </a:prstGeom>
          <a:noFill/>
          <a:ln w="9525">
            <a:noFill/>
          </a:ln>
        </p:spPr>
        <p:txBody>
          <a:bodyPr wrap="square" anchor="t" anchorCtr="0">
            <a:spAutoFit/>
          </a:bodyPr>
          <a:p>
            <a:r>
              <a:rPr lang="en-US" altLang="en-US" sz="2400" b="1">
                <a:solidFill>
                  <a:srgbClr val="00B050"/>
                </a:solidFill>
                <a:latin typeface="Arial" panose="020B0604020202020204" pitchFamily="34" charset="0"/>
              </a:rPr>
              <a:t>What is the Amplitude?</a:t>
            </a:r>
            <a:endParaRPr lang="en-US" altLang="en-US" sz="2400" b="1">
              <a:latin typeface="Arial" panose="020B0604020202020204" pitchFamily="34" charset="0"/>
            </a:endParaRPr>
          </a:p>
          <a:p>
            <a:r>
              <a:rPr lang="en-US" altLang="en-US" sz="2400" b="1">
                <a:solidFill>
                  <a:srgbClr val="00B0F0"/>
                </a:solidFill>
                <a:latin typeface="Arial" panose="020B0604020202020204" pitchFamily="34" charset="0"/>
              </a:rPr>
              <a:t>What is the Frequency (f)?</a:t>
            </a:r>
            <a:endParaRPr lang="en-US" altLang="en-US" sz="2400" b="1">
              <a:solidFill>
                <a:srgbClr val="00B0F0"/>
              </a:solidFill>
              <a:latin typeface="Arial" panose="020B0604020202020204" pitchFamily="34" charset="0"/>
            </a:endParaRPr>
          </a:p>
        </p:txBody>
      </p:sp>
      <p:cxnSp>
        <p:nvCxnSpPr>
          <p:cNvPr id="3" name="Straight Arrow Connector 2"/>
          <p:cNvCxnSpPr/>
          <p:nvPr/>
        </p:nvCxnSpPr>
        <p:spPr>
          <a:xfrm flipV="1">
            <a:off x="6156325" y="2687638"/>
            <a:ext cx="0" cy="1154113"/>
          </a:xfrm>
          <a:prstGeom prst="straightConnector1">
            <a:avLst/>
          </a:prstGeom>
          <a:ln w="57150">
            <a:solidFill>
              <a:srgbClr val="00B05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906463" y="3829050"/>
            <a:ext cx="2317750" cy="12700"/>
          </a:xfrm>
          <a:prstGeom prst="straightConnector1">
            <a:avLst/>
          </a:prstGeom>
          <a:ln w="57150">
            <a:solidFill>
              <a:srgbClr val="00B0F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1454150" y="2565400"/>
            <a:ext cx="2317750" cy="14288"/>
          </a:xfrm>
          <a:prstGeom prst="straightConnector1">
            <a:avLst/>
          </a:prstGeom>
          <a:ln w="57150">
            <a:solidFill>
              <a:srgbClr val="00B0F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997450" y="5137150"/>
            <a:ext cx="2317750" cy="14288"/>
          </a:xfrm>
          <a:prstGeom prst="straightConnector1">
            <a:avLst/>
          </a:prstGeom>
          <a:ln w="57150">
            <a:solidFill>
              <a:srgbClr val="00B0F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2640013" y="5241925"/>
            <a:ext cx="3516313" cy="7731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en-US" strike="noStrike" noProof="1"/>
          </a:p>
        </p:txBody>
      </p:sp>
      <p:sp>
        <p:nvSpPr>
          <p:cNvPr id="2" name="Text Box 1"/>
          <p:cNvSpPr txBox="1"/>
          <p:nvPr/>
        </p:nvSpPr>
        <p:spPr>
          <a:xfrm>
            <a:off x="4552315" y="657225"/>
            <a:ext cx="823595" cy="460375"/>
          </a:xfrm>
          <a:prstGeom prst="rect">
            <a:avLst/>
          </a:prstGeom>
          <a:noFill/>
        </p:spPr>
        <p:txBody>
          <a:bodyPr wrap="square" rtlCol="0">
            <a:spAutoFit/>
          </a:bodyPr>
          <a:p>
            <a:r>
              <a:rPr lang="en-US" altLang="en-US" sz="2400" b="1">
                <a:solidFill>
                  <a:srgbClr val="00B050"/>
                </a:solidFill>
              </a:rPr>
              <a:t>1.0</a:t>
            </a:r>
            <a:endParaRPr lang="en-US" altLang="en-US" sz="2400" b="1">
              <a:solidFill>
                <a:srgbClr val="00B050"/>
              </a:solidFill>
            </a:endParaRPr>
          </a:p>
        </p:txBody>
      </p:sp>
      <p:sp>
        <p:nvSpPr>
          <p:cNvPr id="4" name="Text Box 3"/>
          <p:cNvSpPr txBox="1"/>
          <p:nvPr/>
        </p:nvSpPr>
        <p:spPr>
          <a:xfrm>
            <a:off x="4552315" y="1027430"/>
            <a:ext cx="5138420" cy="1198880"/>
          </a:xfrm>
          <a:prstGeom prst="rect">
            <a:avLst/>
          </a:prstGeom>
          <a:noFill/>
        </p:spPr>
        <p:txBody>
          <a:bodyPr wrap="square" rtlCol="0">
            <a:spAutoFit/>
          </a:bodyPr>
          <a:p>
            <a:r>
              <a:rPr lang="en-US" altLang="en-US" sz="2400" b="1">
                <a:solidFill>
                  <a:srgbClr val="0070C0"/>
                </a:solidFill>
              </a:rPr>
              <a:t>0.5 Hz (1 wave is 2 seconds)</a:t>
            </a:r>
            <a:endParaRPr lang="en-US" altLang="en-US" sz="2400" b="1">
              <a:solidFill>
                <a:srgbClr val="0070C0"/>
              </a:solidFill>
            </a:endParaRPr>
          </a:p>
          <a:p>
            <a:r>
              <a:rPr lang="en-US" altLang="en-US" sz="2400" b="1">
                <a:solidFill>
                  <a:srgbClr val="0070C0"/>
                </a:solidFill>
              </a:rPr>
              <a:t>f = </a:t>
            </a:r>
            <a:r>
              <a:rPr lang="en-US" altLang="en-US" sz="2400" b="1" u="sng">
                <a:solidFill>
                  <a:srgbClr val="0070C0"/>
                </a:solidFill>
              </a:rPr>
              <a:t> 1</a:t>
            </a:r>
            <a:r>
              <a:rPr lang="en-US" altLang="en-US" sz="2400" b="1">
                <a:solidFill>
                  <a:srgbClr val="0070C0"/>
                </a:solidFill>
              </a:rPr>
              <a:t> = </a:t>
            </a:r>
            <a:r>
              <a:rPr lang="en-US" altLang="en-US" sz="2400" b="1" u="sng">
                <a:solidFill>
                  <a:srgbClr val="0070C0"/>
                </a:solidFill>
              </a:rPr>
              <a:t> 1 </a:t>
            </a:r>
            <a:r>
              <a:rPr lang="en-US" altLang="en-US" sz="2400" b="1">
                <a:solidFill>
                  <a:srgbClr val="0070C0"/>
                </a:solidFill>
              </a:rPr>
              <a:t>= 0.5Hz</a:t>
            </a:r>
            <a:endParaRPr lang="en-US" altLang="en-US" sz="2400" b="1" u="sng">
              <a:solidFill>
                <a:srgbClr val="0070C0"/>
              </a:solidFill>
            </a:endParaRPr>
          </a:p>
          <a:p>
            <a:r>
              <a:rPr lang="en-US" altLang="en-US" sz="2400" b="1">
                <a:solidFill>
                  <a:srgbClr val="0070C0"/>
                </a:solidFill>
              </a:rPr>
              <a:t>      T	   2</a:t>
            </a:r>
            <a:endParaRPr lang="en-US" altLang="en-US" sz="2400" b="1">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9857" name="Text Box 2"/>
          <p:cNvSpPr txBox="1"/>
          <p:nvPr/>
        </p:nvSpPr>
        <p:spPr>
          <a:xfrm>
            <a:off x="395288" y="333375"/>
            <a:ext cx="8135937" cy="4400550"/>
          </a:xfrm>
          <a:prstGeom prst="rect">
            <a:avLst/>
          </a:prstGeom>
          <a:solidFill>
            <a:schemeClr val="bg1"/>
          </a:solidFill>
          <a:ln w="9525">
            <a:noFill/>
          </a:ln>
        </p:spPr>
        <p:txBody>
          <a:bodyPr anchor="t" anchorCtr="0">
            <a:spAutoFit/>
          </a:bodyPr>
          <a:p>
            <a:pPr eaLnBrk="0" hangingPunct="0">
              <a:spcBef>
                <a:spcPct val="50000"/>
              </a:spcBef>
            </a:pPr>
            <a:r>
              <a:rPr lang="en-US" altLang="zh-CN" sz="2800" b="1">
                <a:solidFill>
                  <a:srgbClr val="FF3300"/>
                </a:solidFill>
                <a:latin typeface="Times New Roman" panose="02020603050405020304" pitchFamily="18" charset="0"/>
              </a:rPr>
              <a:t>Choose appropriate words to fill in the gaps below:</a:t>
            </a:r>
            <a:endParaRPr lang="en-US" altLang="zh-CN" sz="2800" b="1">
              <a:solidFill>
                <a:srgbClr val="FF3300"/>
              </a:solidFill>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Refraction occurs when a wave changes ______ as it crosses the boundary between two regions. The _________ of the wave also usually changes.</a:t>
            </a:r>
            <a:endParaRPr lang="en-US" altLang="zh-CN" sz="2400" b="1">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Light rays deviate ________ the normal when they pass from less dense air to more dense _________. The greater the angle of incidence the greater is the _________.</a:t>
            </a:r>
            <a:endParaRPr lang="en-US" altLang="zh-CN" sz="2400" b="1">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Different ______ of light deviate by different amounts. Violet deviates the _____. A prism can be used to split the colours of white light into a spectrum. This is called _________.</a:t>
            </a:r>
            <a:endParaRPr lang="en-US" altLang="zh-CN" sz="2400" b="1">
              <a:latin typeface="Times New Roman" panose="02020603050405020304" pitchFamily="18" charset="0"/>
            </a:endParaRPr>
          </a:p>
        </p:txBody>
      </p:sp>
      <p:sp>
        <p:nvSpPr>
          <p:cNvPr id="358403" name="Text Box 3"/>
          <p:cNvSpPr txBox="1"/>
          <p:nvPr/>
        </p:nvSpPr>
        <p:spPr>
          <a:xfrm>
            <a:off x="2605088" y="5184775"/>
            <a:ext cx="833437"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most</a:t>
            </a:r>
            <a:endParaRPr lang="en-US" altLang="zh-CN" b="1">
              <a:solidFill>
                <a:schemeClr val="accent2"/>
              </a:solidFill>
              <a:latin typeface="Arial" panose="020B0604020202020204" pitchFamily="34" charset="0"/>
            </a:endParaRPr>
          </a:p>
        </p:txBody>
      </p:sp>
      <p:sp>
        <p:nvSpPr>
          <p:cNvPr id="358404" name="Text Box 4"/>
          <p:cNvSpPr txBox="1"/>
          <p:nvPr/>
        </p:nvSpPr>
        <p:spPr>
          <a:xfrm>
            <a:off x="6764338" y="5184775"/>
            <a:ext cx="9048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speed</a:t>
            </a:r>
            <a:endParaRPr lang="en-US" altLang="zh-CN" b="1">
              <a:solidFill>
                <a:schemeClr val="accent2"/>
              </a:solidFill>
              <a:latin typeface="Arial" panose="020B0604020202020204" pitchFamily="34" charset="0"/>
            </a:endParaRPr>
          </a:p>
        </p:txBody>
      </p:sp>
      <p:sp>
        <p:nvSpPr>
          <p:cNvPr id="358405" name="Text Box 5"/>
          <p:cNvSpPr txBox="1"/>
          <p:nvPr/>
        </p:nvSpPr>
        <p:spPr>
          <a:xfrm>
            <a:off x="4665663" y="5184775"/>
            <a:ext cx="117792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direction</a:t>
            </a:r>
            <a:endParaRPr lang="en-US" altLang="zh-CN" b="1">
              <a:solidFill>
                <a:schemeClr val="accent2"/>
              </a:solidFill>
              <a:latin typeface="Arial" panose="020B0604020202020204" pitchFamily="34" charset="0"/>
            </a:endParaRPr>
          </a:p>
        </p:txBody>
      </p:sp>
      <p:sp>
        <p:nvSpPr>
          <p:cNvPr id="358406" name="Text Box 6"/>
          <p:cNvSpPr txBox="1"/>
          <p:nvPr/>
        </p:nvSpPr>
        <p:spPr>
          <a:xfrm>
            <a:off x="1450975" y="5184775"/>
            <a:ext cx="120808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deviation</a:t>
            </a:r>
            <a:endParaRPr lang="en-US" altLang="zh-CN" b="1">
              <a:solidFill>
                <a:schemeClr val="accent2"/>
              </a:solidFill>
              <a:latin typeface="Arial" panose="020B0604020202020204" pitchFamily="34" charset="0"/>
            </a:endParaRPr>
          </a:p>
        </p:txBody>
      </p:sp>
      <p:sp>
        <p:nvSpPr>
          <p:cNvPr id="358407" name="Text Box 7"/>
          <p:cNvSpPr txBox="1"/>
          <p:nvPr/>
        </p:nvSpPr>
        <p:spPr>
          <a:xfrm>
            <a:off x="7591425" y="5184775"/>
            <a:ext cx="112553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colours</a:t>
            </a:r>
            <a:endParaRPr lang="en-US" altLang="zh-CN" b="1">
              <a:solidFill>
                <a:schemeClr val="accent2"/>
              </a:solidFill>
              <a:latin typeface="Arial" panose="020B0604020202020204" pitchFamily="34" charset="0"/>
            </a:endParaRPr>
          </a:p>
        </p:txBody>
      </p:sp>
      <p:sp>
        <p:nvSpPr>
          <p:cNvPr id="358408" name="Text Box 8"/>
          <p:cNvSpPr txBox="1"/>
          <p:nvPr/>
        </p:nvSpPr>
        <p:spPr>
          <a:xfrm>
            <a:off x="5730875" y="5184775"/>
            <a:ext cx="121285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perspex</a:t>
            </a:r>
            <a:endParaRPr lang="en-US" altLang="zh-CN" b="1">
              <a:solidFill>
                <a:schemeClr val="accent2"/>
              </a:solidFill>
              <a:latin typeface="Arial" panose="020B0604020202020204" pitchFamily="34" charset="0"/>
            </a:endParaRPr>
          </a:p>
        </p:txBody>
      </p:sp>
      <p:sp>
        <p:nvSpPr>
          <p:cNvPr id="358409" name="Text Box 9"/>
          <p:cNvSpPr txBox="1"/>
          <p:nvPr/>
        </p:nvSpPr>
        <p:spPr>
          <a:xfrm>
            <a:off x="438150" y="5184775"/>
            <a:ext cx="1077913"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towards</a:t>
            </a:r>
            <a:endParaRPr lang="en-US" altLang="zh-CN" b="1">
              <a:solidFill>
                <a:schemeClr val="accent2"/>
              </a:solidFill>
              <a:latin typeface="Arial" panose="020B0604020202020204" pitchFamily="34" charset="0"/>
            </a:endParaRPr>
          </a:p>
        </p:txBody>
      </p:sp>
      <p:sp>
        <p:nvSpPr>
          <p:cNvPr id="358410" name="Text Box 10"/>
          <p:cNvSpPr txBox="1"/>
          <p:nvPr/>
        </p:nvSpPr>
        <p:spPr>
          <a:xfrm>
            <a:off x="3203575" y="4797425"/>
            <a:ext cx="2663825" cy="368300"/>
          </a:xfrm>
          <a:prstGeom prst="rect">
            <a:avLst/>
          </a:prstGeom>
          <a:noFill/>
          <a:ln w="9525">
            <a:noFill/>
          </a:ln>
        </p:spPr>
        <p:txBody>
          <a:bodyPr anchor="t" anchorCtr="0">
            <a:spAutoFit/>
          </a:bodyPr>
          <a:p>
            <a:pPr>
              <a:spcBef>
                <a:spcPct val="50000"/>
              </a:spcBef>
            </a:pPr>
            <a:r>
              <a:rPr lang="en-US" altLang="zh-CN" b="1" i="1">
                <a:latin typeface="Arial" panose="020B0604020202020204" pitchFamily="34" charset="0"/>
              </a:rPr>
              <a:t>WORD SELECTION:</a:t>
            </a:r>
            <a:endParaRPr lang="en-US" altLang="zh-CN" b="1" i="1">
              <a:latin typeface="Arial" panose="020B0604020202020204" pitchFamily="34" charset="0"/>
            </a:endParaRPr>
          </a:p>
        </p:txBody>
      </p:sp>
      <p:sp>
        <p:nvSpPr>
          <p:cNvPr id="358411" name="Text Box 11"/>
          <p:cNvSpPr txBox="1"/>
          <p:nvPr/>
        </p:nvSpPr>
        <p:spPr>
          <a:xfrm>
            <a:off x="3306763" y="5184775"/>
            <a:ext cx="1385887"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dispersion</a:t>
            </a:r>
            <a:endParaRPr lang="en-US" altLang="zh-CN" b="1">
              <a:solidFill>
                <a:schemeClr val="accent2"/>
              </a:solidFill>
              <a:latin typeface="Arial" panose="020B0604020202020204" pitchFamily="34" charset="0"/>
            </a:endParaRPr>
          </a:p>
        </p:txBody>
      </p:sp>
      <p:sp>
        <p:nvSpPr>
          <p:cNvPr id="358412" name="Text Box 12"/>
          <p:cNvSpPr txBox="1"/>
          <p:nvPr/>
        </p:nvSpPr>
        <p:spPr>
          <a:xfrm>
            <a:off x="2065338" y="3951288"/>
            <a:ext cx="833437"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most</a:t>
            </a:r>
            <a:endParaRPr lang="en-US" altLang="zh-CN" b="1">
              <a:solidFill>
                <a:schemeClr val="accent2"/>
              </a:solidFill>
              <a:latin typeface="Arial" panose="020B0604020202020204" pitchFamily="34" charset="0"/>
            </a:endParaRPr>
          </a:p>
        </p:txBody>
      </p:sp>
      <p:sp>
        <p:nvSpPr>
          <p:cNvPr id="358413" name="Text Box 13"/>
          <p:cNvSpPr txBox="1"/>
          <p:nvPr/>
        </p:nvSpPr>
        <p:spPr>
          <a:xfrm>
            <a:off x="5759450" y="1020763"/>
            <a:ext cx="9048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speed</a:t>
            </a:r>
            <a:endParaRPr lang="en-US" altLang="zh-CN" b="1">
              <a:solidFill>
                <a:schemeClr val="accent2"/>
              </a:solidFill>
              <a:latin typeface="Arial" panose="020B0604020202020204" pitchFamily="34" charset="0"/>
            </a:endParaRPr>
          </a:p>
        </p:txBody>
      </p:sp>
      <p:sp>
        <p:nvSpPr>
          <p:cNvPr id="358414" name="Text Box 14"/>
          <p:cNvSpPr txBox="1"/>
          <p:nvPr/>
        </p:nvSpPr>
        <p:spPr>
          <a:xfrm>
            <a:off x="5780088" y="1354138"/>
            <a:ext cx="117792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direction</a:t>
            </a:r>
            <a:endParaRPr lang="en-US" altLang="zh-CN" b="1">
              <a:solidFill>
                <a:schemeClr val="accent2"/>
              </a:solidFill>
              <a:latin typeface="Arial" panose="020B0604020202020204" pitchFamily="34" charset="0"/>
            </a:endParaRPr>
          </a:p>
        </p:txBody>
      </p:sp>
      <p:sp>
        <p:nvSpPr>
          <p:cNvPr id="358415" name="Text Box 15"/>
          <p:cNvSpPr txBox="1"/>
          <p:nvPr/>
        </p:nvSpPr>
        <p:spPr>
          <a:xfrm>
            <a:off x="5280025" y="3022600"/>
            <a:ext cx="120808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deviation</a:t>
            </a:r>
            <a:endParaRPr lang="en-US" altLang="zh-CN" b="1">
              <a:solidFill>
                <a:schemeClr val="accent2"/>
              </a:solidFill>
              <a:latin typeface="Arial" panose="020B0604020202020204" pitchFamily="34" charset="0"/>
            </a:endParaRPr>
          </a:p>
        </p:txBody>
      </p:sp>
      <p:sp>
        <p:nvSpPr>
          <p:cNvPr id="358416" name="Text Box 16"/>
          <p:cNvSpPr txBox="1"/>
          <p:nvPr/>
        </p:nvSpPr>
        <p:spPr>
          <a:xfrm>
            <a:off x="1711325" y="3559175"/>
            <a:ext cx="112553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colours</a:t>
            </a:r>
            <a:endParaRPr lang="en-US" altLang="zh-CN" b="1">
              <a:solidFill>
                <a:schemeClr val="accent2"/>
              </a:solidFill>
              <a:latin typeface="Arial" panose="020B0604020202020204" pitchFamily="34" charset="0"/>
            </a:endParaRPr>
          </a:p>
        </p:txBody>
      </p:sp>
      <p:sp>
        <p:nvSpPr>
          <p:cNvPr id="358417" name="Text Box 17"/>
          <p:cNvSpPr txBox="1"/>
          <p:nvPr/>
        </p:nvSpPr>
        <p:spPr>
          <a:xfrm>
            <a:off x="4292600" y="2644775"/>
            <a:ext cx="121285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perspex</a:t>
            </a:r>
            <a:endParaRPr lang="en-US" altLang="zh-CN" b="1">
              <a:solidFill>
                <a:schemeClr val="accent2"/>
              </a:solidFill>
              <a:latin typeface="Arial" panose="020B0604020202020204" pitchFamily="34" charset="0"/>
            </a:endParaRPr>
          </a:p>
        </p:txBody>
      </p:sp>
      <p:sp>
        <p:nvSpPr>
          <p:cNvPr id="358418" name="Text Box 18"/>
          <p:cNvSpPr txBox="1"/>
          <p:nvPr/>
        </p:nvSpPr>
        <p:spPr>
          <a:xfrm>
            <a:off x="3003550" y="2282825"/>
            <a:ext cx="1077913"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towards</a:t>
            </a:r>
            <a:endParaRPr lang="en-US" altLang="zh-CN" b="1">
              <a:solidFill>
                <a:schemeClr val="accent2"/>
              </a:solidFill>
              <a:latin typeface="Arial" panose="020B0604020202020204" pitchFamily="34" charset="0"/>
            </a:endParaRPr>
          </a:p>
        </p:txBody>
      </p:sp>
      <p:sp>
        <p:nvSpPr>
          <p:cNvPr id="358419" name="Text Box 19"/>
          <p:cNvSpPr txBox="1"/>
          <p:nvPr/>
        </p:nvSpPr>
        <p:spPr>
          <a:xfrm>
            <a:off x="6278563" y="4300538"/>
            <a:ext cx="1385887"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dispersion</a:t>
            </a:r>
            <a:endParaRPr lang="en-US" altLang="zh-CN" b="1">
              <a:solidFill>
                <a:schemeClr val="accent2"/>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0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840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840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840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840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840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840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84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84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8413"/>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35840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58414"/>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35840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8418"/>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358409"/>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58417"/>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358408"/>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58415"/>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35840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58416"/>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35840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58412"/>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358403"/>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58419"/>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358411"/>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3584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3" grpId="0"/>
      <p:bldP spid="358403" grpId="1"/>
      <p:bldP spid="358404" grpId="0"/>
      <p:bldP spid="358404" grpId="1"/>
      <p:bldP spid="358405" grpId="0"/>
      <p:bldP spid="358405" grpId="1"/>
      <p:bldP spid="358406" grpId="0"/>
      <p:bldP spid="358406" grpId="1"/>
      <p:bldP spid="358407" grpId="0"/>
      <p:bldP spid="358407" grpId="1"/>
      <p:bldP spid="358408" grpId="0"/>
      <p:bldP spid="358408" grpId="1"/>
      <p:bldP spid="358409" grpId="0"/>
      <p:bldP spid="358409" grpId="1"/>
      <p:bldP spid="358410" grpId="0"/>
      <p:bldP spid="358410" grpId="1"/>
      <p:bldP spid="358411" grpId="0"/>
      <p:bldP spid="358411" grpId="1"/>
      <p:bldP spid="358412" grpId="0"/>
      <p:bldP spid="358413" grpId="0"/>
      <p:bldP spid="358414" grpId="0"/>
      <p:bldP spid="358415" grpId="0"/>
      <p:bldP spid="358416" grpId="0"/>
      <p:bldP spid="358417" grpId="0"/>
      <p:bldP spid="358418" grpId="0"/>
      <p:bldP spid="358419" grpId="0"/>
    </p:bld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Colour</a:t>
            </a:r>
            <a:endParaRPr lang="en-US" altLang="en-US" sz="6600" kern="1200" baseline="0" dirty="0">
              <a:latin typeface="+mj-lt"/>
              <a:ea typeface="+mj-ea"/>
              <a:cs typeface="+mj-cs"/>
            </a:endParaRP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050" name="Group 21"/>
          <p:cNvGrpSpPr/>
          <p:nvPr/>
        </p:nvGrpSpPr>
        <p:grpSpPr>
          <a:xfrm>
            <a:off x="98425" y="357188"/>
            <a:ext cx="8969375" cy="6357937"/>
            <a:chOff x="98425" y="357188"/>
            <a:chExt cx="4418013" cy="6357937"/>
          </a:xfrm>
        </p:grpSpPr>
        <p:sp>
          <p:nvSpPr>
            <p:cNvPr id="20" name="Rectangle 19"/>
            <p:cNvSpPr>
              <a:spLocks noChangeArrowheads="1"/>
            </p:cNvSpPr>
            <p:nvPr/>
          </p:nvSpPr>
          <p:spPr bwMode="auto">
            <a:xfrm>
              <a:off x="110936" y="357188"/>
              <a:ext cx="4389863" cy="6357937"/>
            </a:xfrm>
            <a:prstGeom prst="rect">
              <a:avLst/>
            </a:prstGeom>
            <a:noFill/>
            <a:ln w="28575">
              <a:solidFill>
                <a:srgbClr val="0070C0"/>
              </a:solidFill>
              <a:miter lim="800000"/>
            </a:ln>
            <a:effectLst>
              <a:outerShdw blurRad="63500" dist="38100" dir="2700000" algn="tl" rotWithShape="0">
                <a:srgbClr val="000000">
                  <a:alpha val="39999"/>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7030A0"/>
                </a:solidFill>
                <a:effectLst/>
                <a:uLnTx/>
                <a:uFillTx/>
                <a:latin typeface="+mn-lt"/>
                <a:ea typeface="+mn-ea"/>
                <a:cs typeface="+mn-cs"/>
              </a:endParaRPr>
            </a:p>
          </p:txBody>
        </p:sp>
        <p:sp>
          <p:nvSpPr>
            <p:cNvPr id="2099" name="Rectangle 1"/>
            <p:cNvSpPr/>
            <p:nvPr/>
          </p:nvSpPr>
          <p:spPr>
            <a:xfrm>
              <a:off x="98425" y="363538"/>
              <a:ext cx="4418013" cy="339725"/>
            </a:xfrm>
            <a:prstGeom prst="rect">
              <a:avLst/>
            </a:prstGeom>
            <a:solidFill>
              <a:srgbClr val="0070C0"/>
            </a:solidFill>
            <a:ln w="9525">
              <a:noFill/>
            </a:ln>
          </p:spPr>
          <p:txBody>
            <a:bodyPr anchor="ctr" anchorCtr="0">
              <a:spAutoFit/>
            </a:bodyPr>
            <a:p>
              <a:pPr algn="ctr">
                <a:buNone/>
              </a:pPr>
              <a:endParaRPr lang="en-GB" altLang="x-none" sz="1600" b="1" dirty="0">
                <a:solidFill>
                  <a:srgbClr val="0070C0"/>
                </a:solidFill>
                <a:latin typeface="Century Gothic" panose="020B0502020202020204" pitchFamily="34" charset="0"/>
                <a:ea typeface="MS PGothic" panose="020B0600070205080204" charset="-128"/>
              </a:endParaRPr>
            </a:p>
          </p:txBody>
        </p:sp>
      </p:grpSp>
      <p:sp>
        <p:nvSpPr>
          <p:cNvPr id="2051" name="Rectangle 5"/>
          <p:cNvSpPr/>
          <p:nvPr/>
        </p:nvSpPr>
        <p:spPr>
          <a:xfrm>
            <a:off x="71438" y="0"/>
            <a:ext cx="9072562" cy="338138"/>
          </a:xfrm>
          <a:prstGeom prst="rect">
            <a:avLst/>
          </a:prstGeom>
          <a:noFill/>
          <a:ln w="9525">
            <a:noFill/>
          </a:ln>
        </p:spPr>
        <p:txBody>
          <a:bodyPr>
            <a:spAutoFit/>
          </a:bodyPr>
          <a:p>
            <a:pPr>
              <a:spcBef>
                <a:spcPct val="50000"/>
              </a:spcBef>
            </a:pPr>
            <a:r>
              <a:rPr lang="en-GB" altLang="x-none" sz="1600" dirty="0">
                <a:solidFill>
                  <a:srgbClr val="0070C0"/>
                </a:solidFill>
                <a:latin typeface="Century Gothic" panose="020B0502020202020204" pitchFamily="34" charset="0"/>
                <a:ea typeface="MS PGothic" panose="020B0600070205080204" charset="-128"/>
              </a:rPr>
              <a:t>Studio Magic Festival 1 Technicolour                                                                                          SS4</a:t>
            </a:r>
            <a:endParaRPr lang="en-GB" altLang="x-none" sz="1600" dirty="0">
              <a:solidFill>
                <a:srgbClr val="0070C0"/>
              </a:solidFill>
              <a:latin typeface="Century Gothic" panose="020B0502020202020204" pitchFamily="34" charset="0"/>
              <a:ea typeface="MS PGothic" panose="020B0600070205080204" charset="-128"/>
            </a:endParaRPr>
          </a:p>
        </p:txBody>
      </p:sp>
      <p:sp>
        <p:nvSpPr>
          <p:cNvPr id="2052" name="TextBox 36"/>
          <p:cNvSpPr txBox="1"/>
          <p:nvPr/>
        </p:nvSpPr>
        <p:spPr>
          <a:xfrm>
            <a:off x="250825" y="357188"/>
            <a:ext cx="8678863" cy="338137"/>
          </a:xfrm>
          <a:prstGeom prst="rect">
            <a:avLst/>
          </a:prstGeom>
          <a:noFill/>
          <a:ln w="9525">
            <a:noFill/>
          </a:ln>
        </p:spPr>
        <p:txBody>
          <a:bodyPr>
            <a:spAutoFit/>
          </a:bodyPr>
          <a:p>
            <a:pPr algn="ctr"/>
            <a:r>
              <a:rPr lang="en-GB" altLang="x-none" sz="1600" b="1" dirty="0">
                <a:solidFill>
                  <a:schemeClr val="bg1"/>
                </a:solidFill>
                <a:latin typeface="Century Gothic" panose="020B0502020202020204" pitchFamily="34" charset="0"/>
              </a:rPr>
              <a:t>What </a:t>
            </a:r>
            <a:r>
              <a:rPr sz="1600" b="1" dirty="0">
                <a:solidFill>
                  <a:schemeClr val="bg1"/>
                </a:solidFill>
                <a:latin typeface="Century Gothic" panose="020B0502020202020204" pitchFamily="34" charset="0"/>
              </a:rPr>
              <a:t>colour?</a:t>
            </a:r>
            <a:endParaRPr lang="en-GB" altLang="x-none" sz="1600" b="1" dirty="0">
              <a:solidFill>
                <a:schemeClr val="bg1"/>
              </a:solidFill>
              <a:latin typeface="Century Gothic" panose="020B0502020202020204" pitchFamily="34" charset="0"/>
            </a:endParaRPr>
          </a:p>
        </p:txBody>
      </p:sp>
      <p:sp>
        <p:nvSpPr>
          <p:cNvPr id="2053" name="TextBox 23"/>
          <p:cNvSpPr txBox="1"/>
          <p:nvPr/>
        </p:nvSpPr>
        <p:spPr>
          <a:xfrm>
            <a:off x="142875" y="903288"/>
            <a:ext cx="2786063" cy="954087"/>
          </a:xfrm>
          <a:prstGeom prst="rect">
            <a:avLst/>
          </a:prstGeom>
          <a:noFill/>
          <a:ln w="9525">
            <a:noFill/>
          </a:ln>
        </p:spPr>
        <p:txBody>
          <a:bodyPr>
            <a:spAutoFit/>
          </a:bodyPr>
          <a:p>
            <a:pPr marL="174625" indent="-174625"/>
            <a:r>
              <a:rPr lang="en-GB" altLang="x-none" sz="1400" b="1" dirty="0">
                <a:solidFill>
                  <a:srgbClr val="FF0000"/>
                </a:solidFill>
                <a:latin typeface="Century Gothic" panose="020B0502020202020204" pitchFamily="34" charset="0"/>
              </a:rPr>
              <a:t>1	</a:t>
            </a:r>
            <a:r>
              <a:rPr lang="en-GB" altLang="x-none" sz="1400" dirty="0">
                <a:latin typeface="Century Gothic" panose="020B0502020202020204" pitchFamily="34" charset="0"/>
              </a:rPr>
              <a:t>Colour and complete the diagram to the right to show which colour light passes through a </a:t>
            </a:r>
            <a:r>
              <a:rPr lang="en-GB" altLang="x-none" sz="1400" b="1" dirty="0">
                <a:latin typeface="Century Gothic" panose="020B0502020202020204" pitchFamily="34" charset="0"/>
              </a:rPr>
              <a:t>red </a:t>
            </a:r>
            <a:r>
              <a:rPr lang="en-GB" altLang="x-none" sz="1400" dirty="0">
                <a:latin typeface="Century Gothic" panose="020B0502020202020204" pitchFamily="34" charset="0"/>
              </a:rPr>
              <a:t>filter.</a:t>
            </a:r>
            <a:endParaRPr lang="en-GB" altLang="x-none" sz="1400" dirty="0">
              <a:latin typeface="Century Gothic" panose="020B0502020202020204" pitchFamily="34" charset="0"/>
            </a:endParaRPr>
          </a:p>
        </p:txBody>
      </p:sp>
      <p:sp>
        <p:nvSpPr>
          <p:cNvPr id="2054" name="TextBox 29"/>
          <p:cNvSpPr txBox="1"/>
          <p:nvPr/>
        </p:nvSpPr>
        <p:spPr>
          <a:xfrm>
            <a:off x="142875" y="2143125"/>
            <a:ext cx="4286250" cy="954088"/>
          </a:xfrm>
          <a:prstGeom prst="rect">
            <a:avLst/>
          </a:prstGeom>
          <a:noFill/>
          <a:ln w="9525">
            <a:noFill/>
          </a:ln>
        </p:spPr>
        <p:txBody>
          <a:bodyPr>
            <a:spAutoFit/>
          </a:bodyPr>
          <a:p>
            <a:pPr marL="174625" indent="-174625"/>
            <a:r>
              <a:rPr lang="en-GB" altLang="x-none" sz="1400" b="1" dirty="0">
                <a:solidFill>
                  <a:srgbClr val="FF0000"/>
                </a:solidFill>
                <a:latin typeface="Century Gothic" panose="020B0502020202020204" pitchFamily="34" charset="0"/>
              </a:rPr>
              <a:t>2</a:t>
            </a:r>
            <a:r>
              <a:rPr lang="en-GB" altLang="x-none" sz="1400" dirty="0">
                <a:latin typeface="Century Gothic" panose="020B0502020202020204" pitchFamily="34" charset="0"/>
              </a:rPr>
              <a:t>	Ruby has three T-shirts:</a:t>
            </a:r>
            <a:endParaRPr lang="en-GB" altLang="x-none" sz="1400" dirty="0">
              <a:latin typeface="Century Gothic" panose="020B0502020202020204" pitchFamily="34" charset="0"/>
            </a:endParaRPr>
          </a:p>
          <a:p>
            <a:pPr marL="446405" lvl="1" indent="-271780" eaLnBrk="1" hangingPunct="1"/>
            <a:r>
              <a:rPr lang="en-GB" altLang="x-none" sz="1400" b="1" dirty="0">
                <a:latin typeface="Century Gothic" panose="020B0502020202020204" pitchFamily="34" charset="0"/>
              </a:rPr>
              <a:t>A</a:t>
            </a:r>
            <a:r>
              <a:rPr lang="en-GB" altLang="x-none" sz="1400" dirty="0">
                <a:latin typeface="Century Gothic" panose="020B0502020202020204" pitchFamily="34" charset="0"/>
              </a:rPr>
              <a:t>	Green</a:t>
            </a:r>
            <a:endParaRPr lang="en-GB" altLang="x-none" sz="1400" dirty="0">
              <a:latin typeface="Century Gothic" panose="020B0502020202020204" pitchFamily="34" charset="0"/>
            </a:endParaRPr>
          </a:p>
          <a:p>
            <a:pPr marL="446405" lvl="1" indent="-271780" eaLnBrk="1" hangingPunct="1"/>
            <a:r>
              <a:rPr lang="en-GB" altLang="x-none" sz="1400" b="1" dirty="0">
                <a:latin typeface="Century Gothic" panose="020B0502020202020204" pitchFamily="34" charset="0"/>
              </a:rPr>
              <a:t>B</a:t>
            </a:r>
            <a:r>
              <a:rPr lang="en-GB" altLang="x-none" sz="1400" dirty="0">
                <a:latin typeface="Century Gothic" panose="020B0502020202020204" pitchFamily="34" charset="0"/>
              </a:rPr>
              <a:t>	Red </a:t>
            </a:r>
            <a:endParaRPr lang="en-GB" altLang="x-none" sz="1400" dirty="0">
              <a:latin typeface="Century Gothic" panose="020B0502020202020204" pitchFamily="34" charset="0"/>
            </a:endParaRPr>
          </a:p>
          <a:p>
            <a:pPr marL="446405" lvl="1" indent="-271780" eaLnBrk="1" hangingPunct="1"/>
            <a:r>
              <a:rPr lang="en-GB" altLang="x-none" sz="1400" b="1" dirty="0">
                <a:latin typeface="Century Gothic" panose="020B0502020202020204" pitchFamily="34" charset="0"/>
              </a:rPr>
              <a:t>C</a:t>
            </a:r>
            <a:r>
              <a:rPr lang="en-GB" altLang="x-none" sz="1400" dirty="0">
                <a:latin typeface="Century Gothic" panose="020B0502020202020204" pitchFamily="34" charset="0"/>
              </a:rPr>
              <a:t>	Red with blue spots.</a:t>
            </a:r>
            <a:endParaRPr lang="en-GB" altLang="x-none" sz="1400" dirty="0">
              <a:latin typeface="Century Gothic" panose="020B0502020202020204" pitchFamily="34" charset="0"/>
            </a:endParaRPr>
          </a:p>
        </p:txBody>
      </p:sp>
      <p:sp>
        <p:nvSpPr>
          <p:cNvPr id="2055" name="TextBox 32"/>
          <p:cNvSpPr txBox="1"/>
          <p:nvPr/>
        </p:nvSpPr>
        <p:spPr>
          <a:xfrm>
            <a:off x="142875" y="4691063"/>
            <a:ext cx="4286250" cy="523875"/>
          </a:xfrm>
          <a:prstGeom prst="rect">
            <a:avLst/>
          </a:prstGeom>
          <a:noFill/>
          <a:ln w="9525">
            <a:noFill/>
          </a:ln>
        </p:spPr>
        <p:txBody>
          <a:bodyPr>
            <a:spAutoFit/>
          </a:bodyPr>
          <a:p>
            <a:pPr marL="174625" indent="-174625"/>
            <a:r>
              <a:rPr lang="en-GB" altLang="x-none" sz="1400" b="1" dirty="0">
                <a:solidFill>
                  <a:srgbClr val="FF0000"/>
                </a:solidFill>
                <a:latin typeface="Century Gothic" panose="020B0502020202020204" pitchFamily="34" charset="0"/>
              </a:rPr>
              <a:t>3</a:t>
            </a:r>
            <a:r>
              <a:rPr lang="en-GB" altLang="x-none" sz="1400" dirty="0">
                <a:latin typeface="Century Gothic" panose="020B0502020202020204" pitchFamily="34" charset="0"/>
              </a:rPr>
              <a:t>	Now colour in the T shirts to show their colours if Ruby stands under a </a:t>
            </a:r>
            <a:r>
              <a:rPr lang="en-GB" altLang="x-none" sz="1400" b="1" dirty="0">
                <a:latin typeface="Century Gothic" panose="020B0502020202020204" pitchFamily="34" charset="0"/>
              </a:rPr>
              <a:t>red</a:t>
            </a:r>
            <a:r>
              <a:rPr lang="en-GB" altLang="x-none" sz="1400" dirty="0">
                <a:latin typeface="Century Gothic" panose="020B0502020202020204" pitchFamily="34" charset="0"/>
              </a:rPr>
              <a:t> light.</a:t>
            </a:r>
            <a:endParaRPr lang="en-GB" altLang="x-none" sz="1400" dirty="0">
              <a:latin typeface="Century Gothic" panose="020B0502020202020204" pitchFamily="34" charset="0"/>
            </a:endParaRPr>
          </a:p>
        </p:txBody>
      </p:sp>
      <p:sp>
        <p:nvSpPr>
          <p:cNvPr id="2056" name="TextBox 34"/>
          <p:cNvSpPr txBox="1"/>
          <p:nvPr/>
        </p:nvSpPr>
        <p:spPr>
          <a:xfrm>
            <a:off x="4500563" y="903288"/>
            <a:ext cx="2857500" cy="954087"/>
          </a:xfrm>
          <a:prstGeom prst="rect">
            <a:avLst/>
          </a:prstGeom>
          <a:noFill/>
          <a:ln w="9525">
            <a:noFill/>
          </a:ln>
        </p:spPr>
        <p:txBody>
          <a:bodyPr>
            <a:spAutoFit/>
          </a:bodyPr>
          <a:p>
            <a:pPr marL="174625" indent="-174625"/>
            <a:r>
              <a:rPr lang="en-GB" altLang="x-none" sz="1400" b="1" dirty="0">
                <a:solidFill>
                  <a:srgbClr val="FF0000"/>
                </a:solidFill>
                <a:latin typeface="Century Gothic" panose="020B0502020202020204" pitchFamily="34" charset="0"/>
              </a:rPr>
              <a:t>4</a:t>
            </a:r>
            <a:r>
              <a:rPr lang="en-GB" altLang="x-none" sz="1400" dirty="0">
                <a:latin typeface="Century Gothic" panose="020B0502020202020204" pitchFamily="34" charset="0"/>
              </a:rPr>
              <a:t>	Colour and complete the diagram to the right to show which colour lights pass through a </a:t>
            </a:r>
            <a:r>
              <a:rPr lang="en-GB" altLang="x-none" sz="1400" b="1" dirty="0">
                <a:latin typeface="Century Gothic" panose="020B0502020202020204" pitchFamily="34" charset="0"/>
              </a:rPr>
              <a:t>magenta</a:t>
            </a:r>
            <a:r>
              <a:rPr lang="en-GB" altLang="x-none" sz="1400" dirty="0">
                <a:latin typeface="Century Gothic" panose="020B0502020202020204" pitchFamily="34" charset="0"/>
              </a:rPr>
              <a:t> filter.</a:t>
            </a:r>
            <a:endParaRPr lang="en-GB" altLang="x-none" sz="1400" dirty="0">
              <a:latin typeface="Century Gothic" panose="020B0502020202020204" pitchFamily="34" charset="0"/>
            </a:endParaRPr>
          </a:p>
        </p:txBody>
      </p:sp>
      <p:sp>
        <p:nvSpPr>
          <p:cNvPr id="2057" name="TextBox 42"/>
          <p:cNvSpPr txBox="1"/>
          <p:nvPr/>
        </p:nvSpPr>
        <p:spPr>
          <a:xfrm>
            <a:off x="4500563" y="2000250"/>
            <a:ext cx="4357687" cy="738188"/>
          </a:xfrm>
          <a:prstGeom prst="rect">
            <a:avLst/>
          </a:prstGeom>
          <a:noFill/>
          <a:ln w="9525">
            <a:noFill/>
          </a:ln>
        </p:spPr>
        <p:txBody>
          <a:bodyPr>
            <a:spAutoFit/>
          </a:bodyPr>
          <a:p>
            <a:pPr marL="174625" indent="-174625"/>
            <a:r>
              <a:rPr lang="en-GB" altLang="x-none" sz="1400" b="1" dirty="0">
                <a:solidFill>
                  <a:srgbClr val="FF0000"/>
                </a:solidFill>
                <a:latin typeface="Century Gothic" panose="020B0502020202020204" pitchFamily="34" charset="0"/>
              </a:rPr>
              <a:t>5</a:t>
            </a:r>
            <a:r>
              <a:rPr lang="en-GB" altLang="x-none" sz="1400" dirty="0">
                <a:latin typeface="Century Gothic" panose="020B0502020202020204" pitchFamily="34" charset="0"/>
              </a:rPr>
              <a:t>	Colour in Ruby’s T shirts to show what they would look like if Ruby stood under a </a:t>
            </a:r>
            <a:r>
              <a:rPr lang="en-GB" altLang="x-none" sz="1400" b="1" dirty="0">
                <a:latin typeface="Century Gothic" panose="020B0502020202020204" pitchFamily="34" charset="0"/>
              </a:rPr>
              <a:t>magenta</a:t>
            </a:r>
            <a:r>
              <a:rPr lang="en-GB" altLang="x-none" sz="1400" dirty="0">
                <a:latin typeface="Century Gothic" panose="020B0502020202020204" pitchFamily="34" charset="0"/>
              </a:rPr>
              <a:t> light.</a:t>
            </a:r>
            <a:endParaRPr lang="en-GB" altLang="x-none" sz="1400" dirty="0">
              <a:latin typeface="Century Gothic" panose="020B0502020202020204" pitchFamily="34" charset="0"/>
            </a:endParaRPr>
          </a:p>
        </p:txBody>
      </p:sp>
      <p:sp>
        <p:nvSpPr>
          <p:cNvPr id="2058" name="TextBox 45"/>
          <p:cNvSpPr txBox="1"/>
          <p:nvPr/>
        </p:nvSpPr>
        <p:spPr>
          <a:xfrm>
            <a:off x="4572000" y="4143375"/>
            <a:ext cx="4429125" cy="2565400"/>
          </a:xfrm>
          <a:prstGeom prst="rect">
            <a:avLst/>
          </a:prstGeom>
          <a:noFill/>
          <a:ln w="9525">
            <a:noFill/>
          </a:ln>
        </p:spPr>
        <p:txBody>
          <a:bodyPr>
            <a:spAutoFit/>
          </a:bodyPr>
          <a:p>
            <a:r>
              <a:rPr lang="en-GB" altLang="x-none" sz="1400" b="1" dirty="0">
                <a:latin typeface="Century Gothic" panose="020B0502020202020204" pitchFamily="34" charset="0"/>
              </a:rPr>
              <a:t>Summary</a:t>
            </a:r>
            <a:endParaRPr lang="en-GB" altLang="x-none" sz="1400" b="1" dirty="0">
              <a:latin typeface="Century Gothic" panose="020B0502020202020204" pitchFamily="34" charset="0"/>
            </a:endParaRPr>
          </a:p>
          <a:p>
            <a:pPr>
              <a:lnSpc>
                <a:spcPts val="1700"/>
              </a:lnSpc>
              <a:spcBef>
                <a:spcPts val="600"/>
              </a:spcBef>
            </a:pPr>
            <a:r>
              <a:rPr lang="en-GB" altLang="x-none" sz="1200" dirty="0">
                <a:latin typeface="Century Gothic" panose="020B0502020202020204" pitchFamily="34" charset="0"/>
              </a:rPr>
              <a:t>The red filter absorbs ___________ and __________ light. </a:t>
            </a:r>
            <a:br>
              <a:rPr lang="en-GB" altLang="x-none" sz="1200" dirty="0">
                <a:latin typeface="Century Gothic" panose="020B0502020202020204" pitchFamily="34" charset="0"/>
              </a:rPr>
            </a:br>
            <a:r>
              <a:rPr lang="en-GB" altLang="x-none" sz="1200" dirty="0">
                <a:latin typeface="Century Gothic" panose="020B0502020202020204" pitchFamily="34" charset="0"/>
              </a:rPr>
              <a:t>Only __________ light can pass through.</a:t>
            </a:r>
            <a:endParaRPr lang="en-GB" altLang="x-none" sz="1200" dirty="0">
              <a:latin typeface="Century Gothic" panose="020B0502020202020204" pitchFamily="34" charset="0"/>
            </a:endParaRPr>
          </a:p>
          <a:p>
            <a:pPr>
              <a:lnSpc>
                <a:spcPts val="1700"/>
              </a:lnSpc>
            </a:pPr>
            <a:r>
              <a:rPr lang="en-GB" altLang="x-none" sz="1200" dirty="0">
                <a:latin typeface="Century Gothic" panose="020B0502020202020204" pitchFamily="34" charset="0"/>
              </a:rPr>
              <a:t>The magenta filter absorbs ____________ light. </a:t>
            </a:r>
            <a:br>
              <a:rPr lang="en-GB" altLang="x-none" sz="1200" dirty="0">
                <a:latin typeface="Century Gothic" panose="020B0502020202020204" pitchFamily="34" charset="0"/>
              </a:rPr>
            </a:br>
            <a:r>
              <a:rPr lang="en-GB" altLang="x-none" sz="1200" dirty="0">
                <a:latin typeface="Century Gothic" panose="020B0502020202020204" pitchFamily="34" charset="0"/>
              </a:rPr>
              <a:t>Both__________ and ___________ can pass through.</a:t>
            </a:r>
            <a:endParaRPr lang="en-GB" altLang="x-none" sz="1200" dirty="0">
              <a:latin typeface="Century Gothic" panose="020B0502020202020204" pitchFamily="34" charset="0"/>
            </a:endParaRPr>
          </a:p>
          <a:p>
            <a:pPr>
              <a:lnSpc>
                <a:spcPts val="1700"/>
              </a:lnSpc>
            </a:pPr>
            <a:r>
              <a:rPr lang="en-GB" altLang="x-none" sz="1200" dirty="0">
                <a:latin typeface="Century Gothic" panose="020B0502020202020204" pitchFamily="34" charset="0"/>
              </a:rPr>
              <a:t>A blue object looks __________ in white light because it reflects __________ light.</a:t>
            </a:r>
            <a:endParaRPr lang="en-GB" altLang="x-none" sz="1200" dirty="0">
              <a:latin typeface="Century Gothic" panose="020B0502020202020204" pitchFamily="34" charset="0"/>
            </a:endParaRPr>
          </a:p>
          <a:p>
            <a:pPr>
              <a:lnSpc>
                <a:spcPts val="1700"/>
              </a:lnSpc>
            </a:pPr>
            <a:r>
              <a:rPr lang="en-GB" altLang="x-none" sz="1200" dirty="0">
                <a:latin typeface="Century Gothic" panose="020B0502020202020204" pitchFamily="34" charset="0"/>
              </a:rPr>
              <a:t>A blue object looks ___________ in red filtered light because there is no ___________ light to reflect.</a:t>
            </a:r>
            <a:endParaRPr lang="en-GB" altLang="x-none" sz="1200" dirty="0">
              <a:latin typeface="Century Gothic" panose="020B0502020202020204" pitchFamily="34" charset="0"/>
            </a:endParaRPr>
          </a:p>
          <a:p>
            <a:pPr>
              <a:lnSpc>
                <a:spcPts val="1700"/>
              </a:lnSpc>
            </a:pPr>
            <a:r>
              <a:rPr lang="en-GB" altLang="x-none" sz="1200" dirty="0">
                <a:latin typeface="Century Gothic" panose="020B0502020202020204" pitchFamily="34" charset="0"/>
              </a:rPr>
              <a:t>A blue object looks ___________ in magenta filtered light because there is now ___________ light to reflect.</a:t>
            </a:r>
            <a:endParaRPr lang="en-GB" altLang="x-none" sz="1200" dirty="0">
              <a:latin typeface="Century Gothic" panose="020B0502020202020204" pitchFamily="34" charset="0"/>
            </a:endParaRPr>
          </a:p>
        </p:txBody>
      </p:sp>
      <p:sp>
        <p:nvSpPr>
          <p:cNvPr id="2059" name="Line 36"/>
          <p:cNvSpPr/>
          <p:nvPr/>
        </p:nvSpPr>
        <p:spPr>
          <a:xfrm>
            <a:off x="4500563" y="642938"/>
            <a:ext cx="0" cy="6072187"/>
          </a:xfrm>
          <a:prstGeom prst="line">
            <a:avLst/>
          </a:prstGeom>
          <a:ln w="38100" cap="flat" cmpd="sng">
            <a:solidFill>
              <a:srgbClr val="0070C0"/>
            </a:solidFill>
            <a:prstDash val="solid"/>
            <a:headEnd type="none" w="med" len="med"/>
            <a:tailEnd type="none" w="med" len="med"/>
          </a:ln>
        </p:spPr>
      </p:sp>
      <p:grpSp>
        <p:nvGrpSpPr>
          <p:cNvPr id="2060" name="Group 51"/>
          <p:cNvGrpSpPr/>
          <p:nvPr/>
        </p:nvGrpSpPr>
        <p:grpSpPr>
          <a:xfrm>
            <a:off x="2857500" y="785813"/>
            <a:ext cx="1214438" cy="1285875"/>
            <a:chOff x="428604" y="1500174"/>
            <a:chExt cx="1214437" cy="1285884"/>
          </a:xfrm>
        </p:grpSpPr>
        <p:sp>
          <p:nvSpPr>
            <p:cNvPr id="37" name="Rectangle 36"/>
            <p:cNvSpPr/>
            <p:nvPr/>
          </p:nvSpPr>
          <p:spPr>
            <a:xfrm>
              <a:off x="428604" y="1785926"/>
              <a:ext cx="1142999" cy="21431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38" name="Rectangle 37"/>
            <p:cNvSpPr/>
            <p:nvPr/>
          </p:nvSpPr>
          <p:spPr>
            <a:xfrm>
              <a:off x="428604" y="2000239"/>
              <a:ext cx="1142999" cy="21431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39" name="Rectangle 38"/>
            <p:cNvSpPr/>
            <p:nvPr/>
          </p:nvSpPr>
          <p:spPr>
            <a:xfrm>
              <a:off x="428604" y="2214554"/>
              <a:ext cx="1142999" cy="21431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2094" name="TextBox 39"/>
            <p:cNvSpPr txBox="1"/>
            <p:nvPr/>
          </p:nvSpPr>
          <p:spPr>
            <a:xfrm>
              <a:off x="436566" y="1737778"/>
              <a:ext cx="1000124" cy="307777"/>
            </a:xfrm>
            <a:prstGeom prst="rect">
              <a:avLst/>
            </a:prstGeom>
            <a:noFill/>
            <a:ln w="9525">
              <a:noFill/>
            </a:ln>
          </p:spPr>
          <p:txBody>
            <a:bodyPr>
              <a:spAutoFit/>
            </a:bodyPr>
            <a:p>
              <a:r>
                <a:rPr lang="en-GB" altLang="x-none" sz="1400" dirty="0">
                  <a:latin typeface="Century Gothic" panose="020B0502020202020204" pitchFamily="34" charset="0"/>
                </a:rPr>
                <a:t>Red</a:t>
              </a:r>
              <a:endParaRPr lang="en-GB" altLang="x-none" sz="1400" dirty="0">
                <a:latin typeface="Century Gothic" panose="020B0502020202020204" pitchFamily="34" charset="0"/>
              </a:endParaRPr>
            </a:p>
          </p:txBody>
        </p:sp>
        <p:sp>
          <p:nvSpPr>
            <p:cNvPr id="2095" name="TextBox 40"/>
            <p:cNvSpPr txBox="1"/>
            <p:nvPr/>
          </p:nvSpPr>
          <p:spPr>
            <a:xfrm>
              <a:off x="441351" y="1945217"/>
              <a:ext cx="1071562" cy="307777"/>
            </a:xfrm>
            <a:prstGeom prst="rect">
              <a:avLst/>
            </a:prstGeom>
            <a:noFill/>
            <a:ln w="9525">
              <a:noFill/>
            </a:ln>
          </p:spPr>
          <p:txBody>
            <a:bodyPr>
              <a:spAutoFit/>
            </a:bodyPr>
            <a:p>
              <a:r>
                <a:rPr lang="en-GB" altLang="x-none" sz="1400" dirty="0">
                  <a:latin typeface="Century Gothic" panose="020B0502020202020204" pitchFamily="34" charset="0"/>
                </a:rPr>
                <a:t>Green</a:t>
              </a:r>
              <a:endParaRPr lang="en-GB" altLang="x-none" sz="1400" dirty="0">
                <a:latin typeface="Century Gothic" panose="020B0502020202020204" pitchFamily="34" charset="0"/>
              </a:endParaRPr>
            </a:p>
          </p:txBody>
        </p:sp>
        <p:sp>
          <p:nvSpPr>
            <p:cNvPr id="2096" name="TextBox 41"/>
            <p:cNvSpPr txBox="1"/>
            <p:nvPr/>
          </p:nvSpPr>
          <p:spPr>
            <a:xfrm>
              <a:off x="432333" y="2173816"/>
              <a:ext cx="1000124" cy="307777"/>
            </a:xfrm>
            <a:prstGeom prst="rect">
              <a:avLst/>
            </a:prstGeom>
            <a:noFill/>
            <a:ln w="9525">
              <a:noFill/>
            </a:ln>
          </p:spPr>
          <p:txBody>
            <a:bodyPr>
              <a:spAutoFit/>
            </a:bodyPr>
            <a:p>
              <a:r>
                <a:rPr lang="en-GB" altLang="x-none" sz="1400" dirty="0">
                  <a:latin typeface="Century Gothic" panose="020B0502020202020204" pitchFamily="34" charset="0"/>
                </a:rPr>
                <a:t>Blue</a:t>
              </a:r>
              <a:endParaRPr lang="en-GB" altLang="x-none" sz="1400" dirty="0">
                <a:latin typeface="Century Gothic" panose="020B0502020202020204" pitchFamily="34" charset="0"/>
              </a:endParaRPr>
            </a:p>
          </p:txBody>
        </p:sp>
        <p:sp>
          <p:nvSpPr>
            <p:cNvPr id="36" name="Rectangle 35"/>
            <p:cNvSpPr/>
            <p:nvPr/>
          </p:nvSpPr>
          <p:spPr>
            <a:xfrm>
              <a:off x="1571603" y="1500174"/>
              <a:ext cx="71438" cy="1285884"/>
            </a:xfrm>
            <a:prstGeom prst="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2061" name="Group 52"/>
          <p:cNvGrpSpPr/>
          <p:nvPr/>
        </p:nvGrpSpPr>
        <p:grpSpPr>
          <a:xfrm>
            <a:off x="7429500" y="785813"/>
            <a:ext cx="1214438" cy="1285875"/>
            <a:chOff x="428604" y="1500174"/>
            <a:chExt cx="1214437" cy="1285884"/>
          </a:xfrm>
        </p:grpSpPr>
        <p:sp>
          <p:nvSpPr>
            <p:cNvPr id="54" name="Rectangle 53"/>
            <p:cNvSpPr/>
            <p:nvPr/>
          </p:nvSpPr>
          <p:spPr>
            <a:xfrm>
              <a:off x="428604" y="1785926"/>
              <a:ext cx="1142999" cy="21431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55" name="Rectangle 54"/>
            <p:cNvSpPr/>
            <p:nvPr/>
          </p:nvSpPr>
          <p:spPr>
            <a:xfrm>
              <a:off x="428604" y="2000239"/>
              <a:ext cx="1142999" cy="21431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56" name="Rectangle 55"/>
            <p:cNvSpPr/>
            <p:nvPr/>
          </p:nvSpPr>
          <p:spPr>
            <a:xfrm>
              <a:off x="428604" y="2214554"/>
              <a:ext cx="1142999" cy="21431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2087" name="TextBox 56"/>
            <p:cNvSpPr txBox="1"/>
            <p:nvPr/>
          </p:nvSpPr>
          <p:spPr>
            <a:xfrm>
              <a:off x="436566" y="1737778"/>
              <a:ext cx="1000124" cy="307777"/>
            </a:xfrm>
            <a:prstGeom prst="rect">
              <a:avLst/>
            </a:prstGeom>
            <a:noFill/>
            <a:ln w="9525">
              <a:noFill/>
            </a:ln>
          </p:spPr>
          <p:txBody>
            <a:bodyPr>
              <a:spAutoFit/>
            </a:bodyPr>
            <a:p>
              <a:r>
                <a:rPr lang="en-GB" altLang="x-none" sz="1400" dirty="0">
                  <a:latin typeface="Century Gothic" panose="020B0502020202020204" pitchFamily="34" charset="0"/>
                </a:rPr>
                <a:t>Red</a:t>
              </a:r>
              <a:endParaRPr lang="en-GB" altLang="x-none" sz="1400" dirty="0">
                <a:latin typeface="Century Gothic" panose="020B0502020202020204" pitchFamily="34" charset="0"/>
              </a:endParaRPr>
            </a:p>
          </p:txBody>
        </p:sp>
        <p:sp>
          <p:nvSpPr>
            <p:cNvPr id="2088" name="TextBox 57"/>
            <p:cNvSpPr txBox="1"/>
            <p:nvPr/>
          </p:nvSpPr>
          <p:spPr>
            <a:xfrm>
              <a:off x="441351" y="1945217"/>
              <a:ext cx="1071562" cy="307777"/>
            </a:xfrm>
            <a:prstGeom prst="rect">
              <a:avLst/>
            </a:prstGeom>
            <a:noFill/>
            <a:ln w="9525">
              <a:noFill/>
            </a:ln>
          </p:spPr>
          <p:txBody>
            <a:bodyPr>
              <a:spAutoFit/>
            </a:bodyPr>
            <a:p>
              <a:r>
                <a:rPr lang="en-GB" altLang="x-none" sz="1400" dirty="0">
                  <a:latin typeface="Century Gothic" panose="020B0502020202020204" pitchFamily="34" charset="0"/>
                </a:rPr>
                <a:t>Green</a:t>
              </a:r>
              <a:endParaRPr lang="en-GB" altLang="x-none" sz="1400" dirty="0">
                <a:latin typeface="Century Gothic" panose="020B0502020202020204" pitchFamily="34" charset="0"/>
              </a:endParaRPr>
            </a:p>
          </p:txBody>
        </p:sp>
        <p:sp>
          <p:nvSpPr>
            <p:cNvPr id="2089" name="TextBox 58"/>
            <p:cNvSpPr txBox="1"/>
            <p:nvPr/>
          </p:nvSpPr>
          <p:spPr>
            <a:xfrm>
              <a:off x="432333" y="2173816"/>
              <a:ext cx="1000124" cy="307777"/>
            </a:xfrm>
            <a:prstGeom prst="rect">
              <a:avLst/>
            </a:prstGeom>
            <a:noFill/>
            <a:ln w="9525">
              <a:noFill/>
            </a:ln>
          </p:spPr>
          <p:txBody>
            <a:bodyPr>
              <a:spAutoFit/>
            </a:bodyPr>
            <a:p>
              <a:r>
                <a:rPr lang="en-GB" altLang="x-none" sz="1400" dirty="0">
                  <a:latin typeface="Century Gothic" panose="020B0502020202020204" pitchFamily="34" charset="0"/>
                </a:rPr>
                <a:t>Blue</a:t>
              </a:r>
              <a:endParaRPr lang="en-GB" altLang="x-none" sz="1400" dirty="0">
                <a:latin typeface="Century Gothic" panose="020B0502020202020204" pitchFamily="34" charset="0"/>
              </a:endParaRPr>
            </a:p>
          </p:txBody>
        </p:sp>
        <p:sp>
          <p:nvSpPr>
            <p:cNvPr id="60" name="Rectangle 59"/>
            <p:cNvSpPr/>
            <p:nvPr/>
          </p:nvSpPr>
          <p:spPr>
            <a:xfrm>
              <a:off x="1571603" y="1500174"/>
              <a:ext cx="71438" cy="1285884"/>
            </a:xfrm>
            <a:prstGeom prst="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2062" name="TextBox 60"/>
          <p:cNvSpPr txBox="1"/>
          <p:nvPr/>
        </p:nvSpPr>
        <p:spPr>
          <a:xfrm>
            <a:off x="2714625" y="2143125"/>
            <a:ext cx="1714500" cy="954088"/>
          </a:xfrm>
          <a:prstGeom prst="rect">
            <a:avLst/>
          </a:prstGeom>
          <a:noFill/>
          <a:ln w="9525">
            <a:noFill/>
          </a:ln>
        </p:spPr>
        <p:txBody>
          <a:bodyPr>
            <a:spAutoFit/>
          </a:bodyPr>
          <a:p>
            <a:r>
              <a:rPr lang="en-GB" altLang="x-none" sz="1400" dirty="0">
                <a:latin typeface="Century Gothic" panose="020B0502020202020204" pitchFamily="34" charset="0"/>
              </a:rPr>
              <a:t>Colour in the </a:t>
            </a:r>
            <a:br>
              <a:rPr lang="en-GB" altLang="x-none" sz="1400" dirty="0">
                <a:latin typeface="Century Gothic" panose="020B0502020202020204" pitchFamily="34" charset="0"/>
              </a:rPr>
            </a:br>
            <a:r>
              <a:rPr lang="en-GB" altLang="x-none" sz="1400" dirty="0">
                <a:latin typeface="Century Gothic" panose="020B0502020202020204" pitchFamily="34" charset="0"/>
              </a:rPr>
              <a:t>T-shirts to show what they look like in </a:t>
            </a:r>
            <a:r>
              <a:rPr lang="en-GB" altLang="x-none" sz="1400" b="1" dirty="0">
                <a:latin typeface="Century Gothic" panose="020B0502020202020204" pitchFamily="34" charset="0"/>
              </a:rPr>
              <a:t>white </a:t>
            </a:r>
            <a:r>
              <a:rPr lang="en-GB" altLang="x-none" sz="1400" dirty="0">
                <a:latin typeface="Century Gothic" panose="020B0502020202020204" pitchFamily="34" charset="0"/>
              </a:rPr>
              <a:t>light.</a:t>
            </a:r>
            <a:endParaRPr lang="en-GB" altLang="x-none" sz="1400" dirty="0">
              <a:latin typeface="Century Gothic" panose="020B0502020202020204" pitchFamily="34" charset="0"/>
            </a:endParaRPr>
          </a:p>
        </p:txBody>
      </p:sp>
      <p:grpSp>
        <p:nvGrpSpPr>
          <p:cNvPr id="2063" name="Group 44"/>
          <p:cNvGrpSpPr/>
          <p:nvPr/>
        </p:nvGrpSpPr>
        <p:grpSpPr>
          <a:xfrm>
            <a:off x="180975" y="5334000"/>
            <a:ext cx="4265613" cy="1322388"/>
            <a:chOff x="181649" y="5333315"/>
            <a:chExt cx="4265654" cy="1322537"/>
          </a:xfrm>
        </p:grpSpPr>
        <p:pic>
          <p:nvPicPr>
            <p:cNvPr id="2078" name="Picture 35"/>
            <p:cNvPicPr>
              <a:picLocks noChangeAspect="1"/>
            </p:cNvPicPr>
            <p:nvPr/>
          </p:nvPicPr>
          <p:blipFill>
            <a:blip r:embed="rId1"/>
            <a:stretch>
              <a:fillRect/>
            </a:stretch>
          </p:blipFill>
          <p:spPr>
            <a:xfrm>
              <a:off x="181649" y="5333315"/>
              <a:ext cx="1428760" cy="1239564"/>
            </a:xfrm>
            <a:prstGeom prst="rect">
              <a:avLst/>
            </a:prstGeom>
            <a:noFill/>
            <a:ln w="9525">
              <a:noFill/>
            </a:ln>
          </p:spPr>
        </p:pic>
        <p:pic>
          <p:nvPicPr>
            <p:cNvPr id="2079" name="Picture 35"/>
            <p:cNvPicPr>
              <a:picLocks noChangeAspect="1"/>
            </p:cNvPicPr>
            <p:nvPr/>
          </p:nvPicPr>
          <p:blipFill>
            <a:blip r:embed="rId1"/>
            <a:stretch>
              <a:fillRect/>
            </a:stretch>
          </p:blipFill>
          <p:spPr>
            <a:xfrm>
              <a:off x="1617976" y="5356538"/>
              <a:ext cx="1416212" cy="1228678"/>
            </a:xfrm>
            <a:prstGeom prst="rect">
              <a:avLst/>
            </a:prstGeom>
            <a:noFill/>
            <a:ln w="9525">
              <a:noFill/>
            </a:ln>
          </p:spPr>
        </p:pic>
        <p:pic>
          <p:nvPicPr>
            <p:cNvPr id="2080" name="Picture 36"/>
            <p:cNvPicPr>
              <a:picLocks noChangeAspect="1"/>
            </p:cNvPicPr>
            <p:nvPr/>
          </p:nvPicPr>
          <p:blipFill>
            <a:blip r:embed="rId2"/>
            <a:srcRect l="2589"/>
            <a:stretch>
              <a:fillRect/>
            </a:stretch>
          </p:blipFill>
          <p:spPr>
            <a:xfrm>
              <a:off x="3037840" y="5367396"/>
              <a:ext cx="1409463" cy="1221859"/>
            </a:xfrm>
            <a:prstGeom prst="rect">
              <a:avLst/>
            </a:prstGeom>
            <a:noFill/>
            <a:ln w="9525">
              <a:noFill/>
            </a:ln>
          </p:spPr>
        </p:pic>
        <p:sp>
          <p:nvSpPr>
            <p:cNvPr id="2081" name="TextBox 41"/>
            <p:cNvSpPr txBox="1"/>
            <p:nvPr/>
          </p:nvSpPr>
          <p:spPr>
            <a:xfrm>
              <a:off x="1142976" y="6274378"/>
              <a:ext cx="428628" cy="369332"/>
            </a:xfrm>
            <a:prstGeom prst="rect">
              <a:avLst/>
            </a:prstGeom>
            <a:noFill/>
            <a:ln w="9525">
              <a:noFill/>
            </a:ln>
          </p:spPr>
          <p:txBody>
            <a:bodyPr>
              <a:spAutoFit/>
            </a:bodyPr>
            <a:p>
              <a:r>
                <a:rPr lang="en-GB" altLang="x-none" b="1" dirty="0">
                  <a:latin typeface="Century Gothic" panose="020B0502020202020204" pitchFamily="34" charset="0"/>
                </a:rPr>
                <a:t>A</a:t>
              </a:r>
              <a:endParaRPr lang="en-GB" altLang="x-none" dirty="0">
                <a:latin typeface="Arial" panose="020B0604020202020204" pitchFamily="34" charset="0"/>
              </a:endParaRPr>
            </a:p>
          </p:txBody>
        </p:sp>
        <p:sp>
          <p:nvSpPr>
            <p:cNvPr id="2082" name="TextBox 42"/>
            <p:cNvSpPr txBox="1"/>
            <p:nvPr/>
          </p:nvSpPr>
          <p:spPr>
            <a:xfrm>
              <a:off x="2571736" y="6286520"/>
              <a:ext cx="428628" cy="369332"/>
            </a:xfrm>
            <a:prstGeom prst="rect">
              <a:avLst/>
            </a:prstGeom>
            <a:noFill/>
            <a:ln w="9525">
              <a:noFill/>
            </a:ln>
          </p:spPr>
          <p:txBody>
            <a:bodyPr>
              <a:spAutoFit/>
            </a:bodyPr>
            <a:p>
              <a:r>
                <a:rPr lang="en-GB" altLang="x-none" b="1" dirty="0">
                  <a:latin typeface="Century Gothic" panose="020B0502020202020204" pitchFamily="34" charset="0"/>
                </a:rPr>
                <a:t>B</a:t>
              </a:r>
              <a:endParaRPr lang="en-GB" altLang="x-none" dirty="0">
                <a:latin typeface="Arial" panose="020B0604020202020204" pitchFamily="34" charset="0"/>
              </a:endParaRPr>
            </a:p>
          </p:txBody>
        </p:sp>
        <p:sp>
          <p:nvSpPr>
            <p:cNvPr id="2083" name="TextBox 43"/>
            <p:cNvSpPr txBox="1"/>
            <p:nvPr/>
          </p:nvSpPr>
          <p:spPr>
            <a:xfrm>
              <a:off x="4000496" y="6286520"/>
              <a:ext cx="428628" cy="369332"/>
            </a:xfrm>
            <a:prstGeom prst="rect">
              <a:avLst/>
            </a:prstGeom>
            <a:noFill/>
            <a:ln w="9525">
              <a:noFill/>
            </a:ln>
          </p:spPr>
          <p:txBody>
            <a:bodyPr>
              <a:spAutoFit/>
            </a:bodyPr>
            <a:p>
              <a:r>
                <a:rPr lang="en-GB" altLang="x-none" b="1" dirty="0">
                  <a:latin typeface="Century Gothic" panose="020B0502020202020204" pitchFamily="34" charset="0"/>
                </a:rPr>
                <a:t>C</a:t>
              </a:r>
              <a:endParaRPr lang="en-GB" altLang="x-none" dirty="0">
                <a:latin typeface="Arial" panose="020B0604020202020204" pitchFamily="34" charset="0"/>
              </a:endParaRPr>
            </a:p>
          </p:txBody>
        </p:sp>
      </p:grpSp>
      <p:grpSp>
        <p:nvGrpSpPr>
          <p:cNvPr id="2064" name="Group 45"/>
          <p:cNvGrpSpPr/>
          <p:nvPr/>
        </p:nvGrpSpPr>
        <p:grpSpPr>
          <a:xfrm>
            <a:off x="214313" y="3286125"/>
            <a:ext cx="4265612" cy="1322388"/>
            <a:chOff x="181649" y="5333315"/>
            <a:chExt cx="4265654" cy="1322537"/>
          </a:xfrm>
        </p:grpSpPr>
        <p:pic>
          <p:nvPicPr>
            <p:cNvPr id="2072" name="Picture 35"/>
            <p:cNvPicPr>
              <a:picLocks noChangeAspect="1"/>
            </p:cNvPicPr>
            <p:nvPr/>
          </p:nvPicPr>
          <p:blipFill>
            <a:blip r:embed="rId1"/>
            <a:stretch>
              <a:fillRect/>
            </a:stretch>
          </p:blipFill>
          <p:spPr>
            <a:xfrm>
              <a:off x="181649" y="5333315"/>
              <a:ext cx="1428760" cy="1239564"/>
            </a:xfrm>
            <a:prstGeom prst="rect">
              <a:avLst/>
            </a:prstGeom>
            <a:noFill/>
            <a:ln w="9525">
              <a:noFill/>
            </a:ln>
          </p:spPr>
        </p:pic>
        <p:pic>
          <p:nvPicPr>
            <p:cNvPr id="2073" name="Picture 35"/>
            <p:cNvPicPr>
              <a:picLocks noChangeAspect="1"/>
            </p:cNvPicPr>
            <p:nvPr/>
          </p:nvPicPr>
          <p:blipFill>
            <a:blip r:embed="rId1"/>
            <a:stretch>
              <a:fillRect/>
            </a:stretch>
          </p:blipFill>
          <p:spPr>
            <a:xfrm>
              <a:off x="1617976" y="5356538"/>
              <a:ext cx="1416212" cy="1228678"/>
            </a:xfrm>
            <a:prstGeom prst="rect">
              <a:avLst/>
            </a:prstGeom>
            <a:noFill/>
            <a:ln w="9525">
              <a:noFill/>
            </a:ln>
          </p:spPr>
        </p:pic>
        <p:pic>
          <p:nvPicPr>
            <p:cNvPr id="2074" name="Picture 36"/>
            <p:cNvPicPr>
              <a:picLocks noChangeAspect="1"/>
            </p:cNvPicPr>
            <p:nvPr/>
          </p:nvPicPr>
          <p:blipFill>
            <a:blip r:embed="rId2"/>
            <a:srcRect l="2589"/>
            <a:stretch>
              <a:fillRect/>
            </a:stretch>
          </p:blipFill>
          <p:spPr>
            <a:xfrm>
              <a:off x="3037840" y="5367396"/>
              <a:ext cx="1409463" cy="1221859"/>
            </a:xfrm>
            <a:prstGeom prst="rect">
              <a:avLst/>
            </a:prstGeom>
            <a:noFill/>
            <a:ln w="9525">
              <a:noFill/>
            </a:ln>
          </p:spPr>
        </p:pic>
        <p:sp>
          <p:nvSpPr>
            <p:cNvPr id="2075" name="TextBox 49"/>
            <p:cNvSpPr txBox="1"/>
            <p:nvPr/>
          </p:nvSpPr>
          <p:spPr>
            <a:xfrm>
              <a:off x="1142976" y="6274378"/>
              <a:ext cx="428628" cy="369332"/>
            </a:xfrm>
            <a:prstGeom prst="rect">
              <a:avLst/>
            </a:prstGeom>
            <a:noFill/>
            <a:ln w="9525">
              <a:noFill/>
            </a:ln>
          </p:spPr>
          <p:txBody>
            <a:bodyPr>
              <a:spAutoFit/>
            </a:bodyPr>
            <a:p>
              <a:r>
                <a:rPr lang="en-GB" altLang="x-none" b="1" dirty="0">
                  <a:latin typeface="Century Gothic" panose="020B0502020202020204" pitchFamily="34" charset="0"/>
                </a:rPr>
                <a:t>A</a:t>
              </a:r>
              <a:endParaRPr lang="en-GB" altLang="x-none" dirty="0">
                <a:latin typeface="Arial" panose="020B0604020202020204" pitchFamily="34" charset="0"/>
              </a:endParaRPr>
            </a:p>
          </p:txBody>
        </p:sp>
        <p:sp>
          <p:nvSpPr>
            <p:cNvPr id="2076" name="TextBox 50"/>
            <p:cNvSpPr txBox="1"/>
            <p:nvPr/>
          </p:nvSpPr>
          <p:spPr>
            <a:xfrm>
              <a:off x="2571736" y="6286520"/>
              <a:ext cx="428628" cy="369332"/>
            </a:xfrm>
            <a:prstGeom prst="rect">
              <a:avLst/>
            </a:prstGeom>
            <a:noFill/>
            <a:ln w="9525">
              <a:noFill/>
            </a:ln>
          </p:spPr>
          <p:txBody>
            <a:bodyPr>
              <a:spAutoFit/>
            </a:bodyPr>
            <a:p>
              <a:r>
                <a:rPr lang="en-GB" altLang="x-none" b="1" dirty="0">
                  <a:latin typeface="Century Gothic" panose="020B0502020202020204" pitchFamily="34" charset="0"/>
                </a:rPr>
                <a:t>B</a:t>
              </a:r>
              <a:endParaRPr lang="en-GB" altLang="x-none" dirty="0">
                <a:latin typeface="Arial" panose="020B0604020202020204" pitchFamily="34" charset="0"/>
              </a:endParaRPr>
            </a:p>
          </p:txBody>
        </p:sp>
        <p:sp>
          <p:nvSpPr>
            <p:cNvPr id="2077" name="TextBox 51"/>
            <p:cNvSpPr txBox="1"/>
            <p:nvPr/>
          </p:nvSpPr>
          <p:spPr>
            <a:xfrm>
              <a:off x="4000496" y="6286520"/>
              <a:ext cx="428628" cy="369332"/>
            </a:xfrm>
            <a:prstGeom prst="rect">
              <a:avLst/>
            </a:prstGeom>
            <a:noFill/>
            <a:ln w="9525">
              <a:noFill/>
            </a:ln>
          </p:spPr>
          <p:txBody>
            <a:bodyPr>
              <a:spAutoFit/>
            </a:bodyPr>
            <a:p>
              <a:r>
                <a:rPr lang="en-GB" altLang="x-none" b="1" dirty="0">
                  <a:latin typeface="Century Gothic" panose="020B0502020202020204" pitchFamily="34" charset="0"/>
                </a:rPr>
                <a:t>C</a:t>
              </a:r>
              <a:endParaRPr lang="en-GB" altLang="x-none" dirty="0">
                <a:latin typeface="Arial" panose="020B0604020202020204" pitchFamily="34" charset="0"/>
              </a:endParaRPr>
            </a:p>
          </p:txBody>
        </p:sp>
      </p:grpSp>
      <p:grpSp>
        <p:nvGrpSpPr>
          <p:cNvPr id="2065" name="Group 52"/>
          <p:cNvGrpSpPr/>
          <p:nvPr/>
        </p:nvGrpSpPr>
        <p:grpSpPr>
          <a:xfrm>
            <a:off x="4643438" y="2786063"/>
            <a:ext cx="4265612" cy="1322387"/>
            <a:chOff x="181649" y="5333315"/>
            <a:chExt cx="4265654" cy="1322537"/>
          </a:xfrm>
        </p:grpSpPr>
        <p:pic>
          <p:nvPicPr>
            <p:cNvPr id="2066" name="Picture 35"/>
            <p:cNvPicPr>
              <a:picLocks noChangeAspect="1"/>
            </p:cNvPicPr>
            <p:nvPr/>
          </p:nvPicPr>
          <p:blipFill>
            <a:blip r:embed="rId1"/>
            <a:stretch>
              <a:fillRect/>
            </a:stretch>
          </p:blipFill>
          <p:spPr>
            <a:xfrm>
              <a:off x="181649" y="5333315"/>
              <a:ext cx="1428760" cy="1239564"/>
            </a:xfrm>
            <a:prstGeom prst="rect">
              <a:avLst/>
            </a:prstGeom>
            <a:noFill/>
            <a:ln w="9525">
              <a:noFill/>
            </a:ln>
          </p:spPr>
        </p:pic>
        <p:pic>
          <p:nvPicPr>
            <p:cNvPr id="2067" name="Picture 35"/>
            <p:cNvPicPr>
              <a:picLocks noChangeAspect="1"/>
            </p:cNvPicPr>
            <p:nvPr/>
          </p:nvPicPr>
          <p:blipFill>
            <a:blip r:embed="rId1"/>
            <a:stretch>
              <a:fillRect/>
            </a:stretch>
          </p:blipFill>
          <p:spPr>
            <a:xfrm>
              <a:off x="1617976" y="5356538"/>
              <a:ext cx="1416212" cy="1228678"/>
            </a:xfrm>
            <a:prstGeom prst="rect">
              <a:avLst/>
            </a:prstGeom>
            <a:noFill/>
            <a:ln w="9525">
              <a:noFill/>
            </a:ln>
          </p:spPr>
        </p:pic>
        <p:pic>
          <p:nvPicPr>
            <p:cNvPr id="2068" name="Picture 36"/>
            <p:cNvPicPr>
              <a:picLocks noChangeAspect="1"/>
            </p:cNvPicPr>
            <p:nvPr/>
          </p:nvPicPr>
          <p:blipFill>
            <a:blip r:embed="rId2"/>
            <a:srcRect l="2589"/>
            <a:stretch>
              <a:fillRect/>
            </a:stretch>
          </p:blipFill>
          <p:spPr>
            <a:xfrm>
              <a:off x="3037840" y="5367396"/>
              <a:ext cx="1409463" cy="1221859"/>
            </a:xfrm>
            <a:prstGeom prst="rect">
              <a:avLst/>
            </a:prstGeom>
            <a:noFill/>
            <a:ln w="9525">
              <a:noFill/>
            </a:ln>
          </p:spPr>
        </p:pic>
        <p:sp>
          <p:nvSpPr>
            <p:cNvPr id="2069" name="TextBox 60"/>
            <p:cNvSpPr txBox="1"/>
            <p:nvPr/>
          </p:nvSpPr>
          <p:spPr>
            <a:xfrm>
              <a:off x="1142976" y="6274378"/>
              <a:ext cx="428628" cy="369332"/>
            </a:xfrm>
            <a:prstGeom prst="rect">
              <a:avLst/>
            </a:prstGeom>
            <a:noFill/>
            <a:ln w="9525">
              <a:noFill/>
            </a:ln>
          </p:spPr>
          <p:txBody>
            <a:bodyPr>
              <a:spAutoFit/>
            </a:bodyPr>
            <a:p>
              <a:r>
                <a:rPr lang="en-GB" altLang="x-none" b="1" dirty="0">
                  <a:latin typeface="Century Gothic" panose="020B0502020202020204" pitchFamily="34" charset="0"/>
                </a:rPr>
                <a:t>A</a:t>
              </a:r>
              <a:endParaRPr lang="en-GB" altLang="x-none" dirty="0">
                <a:latin typeface="Arial" panose="020B0604020202020204" pitchFamily="34" charset="0"/>
              </a:endParaRPr>
            </a:p>
          </p:txBody>
        </p:sp>
        <p:sp>
          <p:nvSpPr>
            <p:cNvPr id="2070" name="TextBox 61"/>
            <p:cNvSpPr txBox="1"/>
            <p:nvPr/>
          </p:nvSpPr>
          <p:spPr>
            <a:xfrm>
              <a:off x="2571736" y="6286520"/>
              <a:ext cx="428628" cy="369332"/>
            </a:xfrm>
            <a:prstGeom prst="rect">
              <a:avLst/>
            </a:prstGeom>
            <a:noFill/>
            <a:ln w="9525">
              <a:noFill/>
            </a:ln>
          </p:spPr>
          <p:txBody>
            <a:bodyPr>
              <a:spAutoFit/>
            </a:bodyPr>
            <a:p>
              <a:r>
                <a:rPr lang="en-GB" altLang="x-none" b="1" dirty="0">
                  <a:latin typeface="Century Gothic" panose="020B0502020202020204" pitchFamily="34" charset="0"/>
                </a:rPr>
                <a:t>B</a:t>
              </a:r>
              <a:endParaRPr lang="en-GB" altLang="x-none" dirty="0">
                <a:latin typeface="Arial" panose="020B0604020202020204" pitchFamily="34" charset="0"/>
              </a:endParaRPr>
            </a:p>
          </p:txBody>
        </p:sp>
        <p:sp>
          <p:nvSpPr>
            <p:cNvPr id="2071" name="TextBox 62"/>
            <p:cNvSpPr txBox="1"/>
            <p:nvPr/>
          </p:nvSpPr>
          <p:spPr>
            <a:xfrm>
              <a:off x="4000496" y="6286520"/>
              <a:ext cx="428628" cy="369332"/>
            </a:xfrm>
            <a:prstGeom prst="rect">
              <a:avLst/>
            </a:prstGeom>
            <a:noFill/>
            <a:ln w="9525">
              <a:noFill/>
            </a:ln>
          </p:spPr>
          <p:txBody>
            <a:bodyPr>
              <a:spAutoFit/>
            </a:bodyPr>
            <a:p>
              <a:r>
                <a:rPr lang="en-GB" altLang="x-none" b="1" dirty="0">
                  <a:latin typeface="Century Gothic" panose="020B0502020202020204" pitchFamily="34" charset="0"/>
                </a:rPr>
                <a:t>C</a:t>
              </a:r>
              <a:endParaRPr lang="en-GB" altLang="x-none" dirty="0">
                <a:latin typeface="Arial" panose="020B0604020202020204" pitchFamily="34" charset="0"/>
              </a:endParaRPr>
            </a:p>
          </p:txBody>
        </p:sp>
      </p:gr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074" name="Group 21"/>
          <p:cNvGrpSpPr/>
          <p:nvPr/>
        </p:nvGrpSpPr>
        <p:grpSpPr>
          <a:xfrm>
            <a:off x="98425" y="357188"/>
            <a:ext cx="8969375" cy="6357937"/>
            <a:chOff x="98425" y="357188"/>
            <a:chExt cx="4418013" cy="6357937"/>
          </a:xfrm>
        </p:grpSpPr>
        <p:sp>
          <p:nvSpPr>
            <p:cNvPr id="20" name="Rectangle 19"/>
            <p:cNvSpPr>
              <a:spLocks noChangeArrowheads="1"/>
            </p:cNvSpPr>
            <p:nvPr/>
          </p:nvSpPr>
          <p:spPr bwMode="auto">
            <a:xfrm>
              <a:off x="110936" y="357188"/>
              <a:ext cx="4389863" cy="6357937"/>
            </a:xfrm>
            <a:prstGeom prst="rect">
              <a:avLst/>
            </a:prstGeom>
            <a:noFill/>
            <a:ln w="28575">
              <a:solidFill>
                <a:srgbClr val="0070C0"/>
              </a:solidFill>
              <a:miter lim="800000"/>
            </a:ln>
            <a:effectLst>
              <a:outerShdw blurRad="63500" dist="38100" dir="2700000" algn="tl" rotWithShape="0">
                <a:srgbClr val="000000">
                  <a:alpha val="39999"/>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7030A0"/>
                </a:solidFill>
                <a:effectLst/>
                <a:uLnTx/>
                <a:uFillTx/>
                <a:latin typeface="+mn-lt"/>
                <a:ea typeface="+mn-ea"/>
                <a:cs typeface="+mn-cs"/>
              </a:endParaRPr>
            </a:p>
          </p:txBody>
        </p:sp>
        <p:sp>
          <p:nvSpPr>
            <p:cNvPr id="3138" name="Rectangle 1"/>
            <p:cNvSpPr/>
            <p:nvPr/>
          </p:nvSpPr>
          <p:spPr>
            <a:xfrm>
              <a:off x="98425" y="363538"/>
              <a:ext cx="4418013" cy="339725"/>
            </a:xfrm>
            <a:prstGeom prst="rect">
              <a:avLst/>
            </a:prstGeom>
            <a:solidFill>
              <a:srgbClr val="0070C0"/>
            </a:solidFill>
            <a:ln w="9525">
              <a:noFill/>
            </a:ln>
          </p:spPr>
          <p:txBody>
            <a:bodyPr anchor="ctr" anchorCtr="0">
              <a:spAutoFit/>
            </a:bodyPr>
            <a:p>
              <a:pPr algn="ctr">
                <a:buNone/>
              </a:pPr>
              <a:endParaRPr lang="en-GB" altLang="x-none" sz="1600" b="1" dirty="0">
                <a:solidFill>
                  <a:srgbClr val="0070C0"/>
                </a:solidFill>
                <a:latin typeface="Century Gothic" panose="020B0502020202020204" pitchFamily="34" charset="0"/>
                <a:ea typeface="MS PGothic" panose="020B0600070205080204" charset="-128"/>
              </a:endParaRPr>
            </a:p>
          </p:txBody>
        </p:sp>
      </p:grpSp>
      <p:sp>
        <p:nvSpPr>
          <p:cNvPr id="3075" name="Rectangle 5"/>
          <p:cNvSpPr/>
          <p:nvPr/>
        </p:nvSpPr>
        <p:spPr>
          <a:xfrm>
            <a:off x="71438" y="0"/>
            <a:ext cx="9072562" cy="338138"/>
          </a:xfrm>
          <a:prstGeom prst="rect">
            <a:avLst/>
          </a:prstGeom>
          <a:noFill/>
          <a:ln w="9525">
            <a:noFill/>
          </a:ln>
        </p:spPr>
        <p:txBody>
          <a:bodyPr>
            <a:spAutoFit/>
          </a:bodyPr>
          <a:p>
            <a:pPr>
              <a:spcBef>
                <a:spcPct val="50000"/>
              </a:spcBef>
            </a:pPr>
            <a:r>
              <a:rPr lang="en-GB" altLang="x-none" sz="1600" dirty="0">
                <a:solidFill>
                  <a:srgbClr val="0070C0"/>
                </a:solidFill>
                <a:latin typeface="Century Gothic" panose="020B0502020202020204" pitchFamily="34" charset="0"/>
                <a:ea typeface="MS PGothic" panose="020B0600070205080204" charset="-128"/>
              </a:rPr>
              <a:t>Studio Magic Festival 1 Technicolour                                                                                          SS5</a:t>
            </a:r>
            <a:endParaRPr lang="en-GB" altLang="x-none" sz="1600" dirty="0">
              <a:solidFill>
                <a:srgbClr val="0070C0"/>
              </a:solidFill>
              <a:latin typeface="Century Gothic" panose="020B0502020202020204" pitchFamily="34" charset="0"/>
              <a:ea typeface="MS PGothic" panose="020B0600070205080204" charset="-128"/>
            </a:endParaRPr>
          </a:p>
        </p:txBody>
      </p:sp>
      <p:sp>
        <p:nvSpPr>
          <p:cNvPr id="3076" name="TextBox 36"/>
          <p:cNvSpPr txBox="1"/>
          <p:nvPr/>
        </p:nvSpPr>
        <p:spPr>
          <a:xfrm>
            <a:off x="250825" y="357188"/>
            <a:ext cx="8678863" cy="338137"/>
          </a:xfrm>
          <a:prstGeom prst="rect">
            <a:avLst/>
          </a:prstGeom>
          <a:noFill/>
          <a:ln w="9525">
            <a:noFill/>
          </a:ln>
        </p:spPr>
        <p:txBody>
          <a:bodyPr>
            <a:spAutoFit/>
          </a:bodyPr>
          <a:p>
            <a:pPr algn="ctr"/>
            <a:r>
              <a:rPr lang="en-GB" altLang="x-none" sz="1600" b="1" dirty="0">
                <a:solidFill>
                  <a:schemeClr val="bg1"/>
                </a:solidFill>
                <a:latin typeface="Century Gothic" panose="020B0502020202020204" pitchFamily="34" charset="0"/>
              </a:rPr>
              <a:t>In the spotlight</a:t>
            </a:r>
            <a:endParaRPr lang="en-GB" altLang="x-none" sz="1600" b="1" dirty="0">
              <a:solidFill>
                <a:schemeClr val="bg1"/>
              </a:solidFill>
              <a:latin typeface="Century Gothic" panose="020B0502020202020204" pitchFamily="34" charset="0"/>
            </a:endParaRPr>
          </a:p>
        </p:txBody>
      </p:sp>
      <p:sp>
        <p:nvSpPr>
          <p:cNvPr id="3077" name="TextBox 35"/>
          <p:cNvSpPr txBox="1"/>
          <p:nvPr/>
        </p:nvSpPr>
        <p:spPr>
          <a:xfrm>
            <a:off x="214313" y="3044825"/>
            <a:ext cx="2214562" cy="1384300"/>
          </a:xfrm>
          <a:prstGeom prst="rect">
            <a:avLst/>
          </a:prstGeom>
          <a:noFill/>
          <a:ln w="9525">
            <a:noFill/>
          </a:ln>
        </p:spPr>
        <p:txBody>
          <a:bodyPr>
            <a:spAutoFit/>
          </a:bodyPr>
          <a:p>
            <a:r>
              <a:rPr lang="en-GB" altLang="x-none" sz="1400" dirty="0">
                <a:latin typeface="Century Gothic" panose="020B0502020202020204" pitchFamily="34" charset="0"/>
              </a:rPr>
              <a:t>Complete the table below to show the colours of the band members’ T-shirts when they stand in different positions on the stage.</a:t>
            </a:r>
            <a:endParaRPr lang="en-GB" altLang="x-none" sz="1400" dirty="0">
              <a:latin typeface="Century Gothic" panose="020B0502020202020204" pitchFamily="34" charset="0"/>
            </a:endParaRPr>
          </a:p>
        </p:txBody>
      </p:sp>
      <p:graphicFrame>
        <p:nvGraphicFramePr>
          <p:cNvPr id="48" name="Group 112"/>
          <p:cNvGraphicFramePr>
            <a:graphicFrameLocks noGrp="1"/>
          </p:cNvGraphicFramePr>
          <p:nvPr/>
        </p:nvGraphicFramePr>
        <p:xfrm>
          <a:off x="119063" y="4476750"/>
          <a:ext cx="8904512" cy="2238375"/>
        </p:xfrm>
        <a:graphic>
          <a:graphicData uri="http://schemas.openxmlformats.org/drawingml/2006/table">
            <a:tbl>
              <a:tblPr/>
              <a:tblGrid>
                <a:gridCol w="1483517"/>
                <a:gridCol w="1485224"/>
                <a:gridCol w="1483515"/>
                <a:gridCol w="1483517"/>
                <a:gridCol w="1485224"/>
                <a:gridCol w="1483515"/>
              </a:tblGrid>
              <a:tr h="558800">
                <a:tc>
                  <a:txBody>
                    <a:body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rPr>
                        <a:t>Band member</a:t>
                      </a:r>
                      <a:endPar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endParaRPr>
                    </a:p>
                  </a:txBody>
                  <a:tcPr horzOverflow="overflow">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rPr>
                        <a:t>T-shirt colour at position A</a:t>
                      </a:r>
                      <a:endPar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rPr>
                        <a:t>T-shirt colour at position X</a:t>
                      </a:r>
                      <a:endPar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rPr>
                        <a:t>T-shirt colour at position B</a:t>
                      </a:r>
                      <a:endPar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rPr>
                        <a:t>T-shirt colour at position Y</a:t>
                      </a:r>
                      <a:endPar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rPr>
                        <a:t>T-shirt colour at position C</a:t>
                      </a:r>
                      <a:endParaRPr kumimoji="0" lang="en-GB" sz="1400" b="1" i="0" u="none" strike="noStrike" kern="1200" cap="none" normalizeH="0" baseline="0" smtClean="0">
                        <a:ln>
                          <a:noFill/>
                        </a:ln>
                        <a:solidFill>
                          <a:schemeClr val="bg1"/>
                        </a:solidFill>
                        <a:effectLst/>
                        <a:latin typeface="Century Gothic" panose="020B0502020202020204"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solidFill>
                      <a:srgbClr val="0070C0"/>
                    </a:solidFill>
                  </a:tcPr>
                </a:tc>
              </a:tr>
              <a:tr h="557213">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0" i="0" u="none" strike="noStrike" cap="none" normalizeH="0" baseline="0" smtClean="0">
                          <a:ln>
                            <a:noFill/>
                          </a:ln>
                          <a:solidFill>
                            <a:schemeClr val="tx1"/>
                          </a:solidFill>
                          <a:effectLst/>
                          <a:latin typeface="Century Gothic" panose="020B0502020202020204" pitchFamily="34" charset="0"/>
                        </a:rPr>
                        <a:t>Ewan </a:t>
                      </a:r>
                      <a:br>
                        <a:rPr kumimoji="0" lang="en-GB" sz="1400" b="0" i="0" u="none" strike="noStrike" cap="none" normalizeH="0" baseline="0" smtClean="0">
                          <a:ln>
                            <a:noFill/>
                          </a:ln>
                          <a:solidFill>
                            <a:schemeClr val="tx1"/>
                          </a:solidFill>
                          <a:effectLst/>
                          <a:latin typeface="Century Gothic" panose="020B0502020202020204" pitchFamily="34" charset="0"/>
                        </a:rPr>
                      </a:br>
                      <a:r>
                        <a:rPr kumimoji="0" lang="en-GB" sz="1400" b="0" i="0" u="none" strike="noStrike" cap="none" normalizeH="0" baseline="0" smtClean="0">
                          <a:ln>
                            <a:noFill/>
                          </a:ln>
                          <a:solidFill>
                            <a:schemeClr val="tx1"/>
                          </a:solidFill>
                          <a:effectLst/>
                          <a:latin typeface="Century Gothic" panose="020B0502020202020204" pitchFamily="34" charset="0"/>
                        </a:rPr>
                        <a:t>(blue T-shirt)</a:t>
                      </a: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28575" cap="flat" cmpd="sng" algn="ctr">
                      <a:no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0" i="0" u="none" strike="noStrike" cap="none" normalizeH="0" baseline="0" smtClean="0">
                          <a:ln>
                            <a:noFill/>
                          </a:ln>
                          <a:solidFill>
                            <a:schemeClr val="tx1"/>
                          </a:solidFill>
                          <a:effectLst/>
                          <a:latin typeface="Century Gothic" panose="020B0502020202020204" pitchFamily="34" charset="0"/>
                        </a:rPr>
                        <a:t>Black</a:t>
                      </a: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0" i="0" u="none" strike="noStrike" cap="none" normalizeH="0" baseline="0" smtClean="0">
                          <a:ln>
                            <a:noFill/>
                          </a:ln>
                          <a:solidFill>
                            <a:schemeClr val="tx1"/>
                          </a:solidFill>
                          <a:effectLst/>
                          <a:latin typeface="Century Gothic" panose="020B0502020202020204" pitchFamily="34" charset="0"/>
                        </a:rPr>
                        <a:t>Black</a:t>
                      </a: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0" i="0" u="none" strike="noStrike" cap="none" normalizeH="0" baseline="0" smtClean="0">
                          <a:ln>
                            <a:noFill/>
                          </a:ln>
                          <a:solidFill>
                            <a:schemeClr val="tx1"/>
                          </a:solidFill>
                          <a:effectLst/>
                          <a:latin typeface="Century Gothic" panose="020B0502020202020204" pitchFamily="34" charset="0"/>
                        </a:rPr>
                        <a:t>Black</a:t>
                      </a: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0" i="0" u="none" strike="noStrike" cap="none" normalizeH="0" baseline="0" smtClean="0">
                          <a:ln>
                            <a:noFill/>
                          </a:ln>
                          <a:solidFill>
                            <a:schemeClr val="tx1"/>
                          </a:solidFill>
                          <a:effectLst/>
                          <a:latin typeface="Century Gothic" panose="020B0502020202020204" pitchFamily="34" charset="0"/>
                        </a:rPr>
                        <a:t>Blue</a:t>
                      </a: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0" i="0" u="none" strike="noStrike" cap="none" normalizeH="0" baseline="0" smtClean="0">
                          <a:ln>
                            <a:noFill/>
                          </a:ln>
                          <a:solidFill>
                            <a:schemeClr val="tx1"/>
                          </a:solidFill>
                          <a:effectLst/>
                          <a:latin typeface="Century Gothic" panose="020B0502020202020204" pitchFamily="34" charset="0"/>
                        </a:rPr>
                        <a:t>Blue</a:t>
                      </a: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r>
              <a:tr h="558800">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0" i="0" u="none" strike="noStrike" cap="none" normalizeH="0" baseline="0" smtClean="0">
                          <a:ln>
                            <a:noFill/>
                          </a:ln>
                          <a:solidFill>
                            <a:schemeClr val="tx1"/>
                          </a:solidFill>
                          <a:effectLst/>
                          <a:latin typeface="Century Gothic" panose="020B0502020202020204" pitchFamily="34" charset="0"/>
                        </a:rPr>
                        <a:t>Rhys</a:t>
                      </a:r>
                      <a:endParaRPr kumimoji="0" lang="en-GB" sz="1400" b="0" i="0" u="none" strike="noStrike" cap="none" normalizeH="0" baseline="0" smtClean="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0" i="0" u="none" strike="noStrike" cap="none" normalizeH="0" baseline="0" smtClean="0">
                          <a:ln>
                            <a:noFill/>
                          </a:ln>
                          <a:solidFill>
                            <a:schemeClr val="tx1"/>
                          </a:solidFill>
                          <a:effectLst/>
                          <a:latin typeface="Century Gothic" panose="020B0502020202020204" pitchFamily="34" charset="0"/>
                        </a:rPr>
                        <a:t>(red T-shirt)</a:t>
                      </a: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28575" cap="flat" cmpd="sng" algn="ctr">
                      <a:no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a:noFill/>
                    </a:lnTlToBr>
                    <a:lnBlToTr>
                      <a:noFill/>
                    </a:lnBlToTr>
                    <a:noFill/>
                  </a:tcPr>
                </a:tc>
              </a:tr>
              <a:tr h="557213">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0" i="0" u="none" strike="noStrike" cap="none" normalizeH="0" baseline="0" smtClean="0">
                          <a:ln>
                            <a:noFill/>
                          </a:ln>
                          <a:solidFill>
                            <a:schemeClr val="tx1"/>
                          </a:solidFill>
                          <a:effectLst/>
                          <a:latin typeface="Century Gothic" panose="020B0502020202020204" pitchFamily="34" charset="0"/>
                        </a:rPr>
                        <a:t>Logan</a:t>
                      </a:r>
                      <a:endParaRPr kumimoji="0" lang="en-GB" sz="1400" b="0" i="0" u="none" strike="noStrike" cap="none" normalizeH="0" baseline="0" smtClean="0">
                        <a:ln>
                          <a:noFill/>
                        </a:ln>
                        <a:solidFill>
                          <a:schemeClr val="tx1"/>
                        </a:solidFill>
                        <a:effectLst/>
                        <a:latin typeface="Century Gothic" panose="020B0502020202020204" pitchFamily="34" charset="0"/>
                      </a:endParaRP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GB" sz="1400" b="0" i="0" u="none" strike="noStrike" cap="none" normalizeH="0" baseline="0" smtClean="0">
                          <a:ln>
                            <a:noFill/>
                          </a:ln>
                          <a:solidFill>
                            <a:schemeClr val="tx1"/>
                          </a:solidFill>
                          <a:effectLst/>
                          <a:latin typeface="Century Gothic" panose="020B0502020202020204" pitchFamily="34" charset="0"/>
                        </a:rPr>
                        <a:t>(green T-shirt)</a:t>
                      </a: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28575" cap="flat" cmpd="sng" algn="ctr">
                      <a:no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GB" sz="1400" b="0" i="0" u="none" strike="noStrike" cap="none" normalizeH="0" baseline="0" smtClean="0">
                        <a:ln>
                          <a:noFill/>
                        </a:ln>
                        <a:solidFill>
                          <a:schemeClr val="tx1"/>
                        </a:solidFill>
                        <a:effectLst/>
                        <a:latin typeface="Century Gothic" panose="020B0502020202020204" pitchFamily="34" charset="0"/>
                      </a:endParaRPr>
                    </a:p>
                  </a:txBody>
                  <a:tcPr horzOverflow="overflow">
                    <a:lnL w="12700" cap="flat" cmpd="sng" algn="ctr">
                      <a:solidFill>
                        <a:srgbClr val="0070C0"/>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r>
            </a:tbl>
          </a:graphicData>
        </a:graphic>
      </p:graphicFrame>
      <p:sp>
        <p:nvSpPr>
          <p:cNvPr id="3116" name="TextBox 24"/>
          <p:cNvSpPr txBox="1"/>
          <p:nvPr/>
        </p:nvSpPr>
        <p:spPr>
          <a:xfrm>
            <a:off x="857250" y="857250"/>
            <a:ext cx="2428875" cy="954088"/>
          </a:xfrm>
          <a:prstGeom prst="rect">
            <a:avLst/>
          </a:prstGeom>
          <a:noFill/>
          <a:ln w="9525">
            <a:noFill/>
          </a:ln>
        </p:spPr>
        <p:txBody>
          <a:bodyPr>
            <a:spAutoFit/>
          </a:bodyPr>
          <a:p>
            <a:r>
              <a:rPr lang="en-GB" altLang="x-none" sz="1400" dirty="0">
                <a:latin typeface="Century Gothic" panose="020B0502020202020204" pitchFamily="34" charset="0"/>
              </a:rPr>
              <a:t>Ewan, Rhys and Logan are in a boy band. The lighting crew have set up three coloured spotlights. </a:t>
            </a:r>
            <a:endParaRPr lang="en-GB" altLang="x-none" sz="1400" dirty="0">
              <a:latin typeface="Century Gothic" panose="020B0502020202020204" pitchFamily="34" charset="0"/>
            </a:endParaRPr>
          </a:p>
        </p:txBody>
      </p:sp>
      <p:sp>
        <p:nvSpPr>
          <p:cNvPr id="49" name="Oval 48"/>
          <p:cNvSpPr/>
          <p:nvPr/>
        </p:nvSpPr>
        <p:spPr>
          <a:xfrm>
            <a:off x="3671888" y="785813"/>
            <a:ext cx="469900" cy="4746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50" name="Oval 49"/>
          <p:cNvSpPr/>
          <p:nvPr/>
        </p:nvSpPr>
        <p:spPr>
          <a:xfrm>
            <a:off x="5737225" y="785813"/>
            <a:ext cx="469900" cy="4746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51" name="Oval 50"/>
          <p:cNvSpPr/>
          <p:nvPr/>
        </p:nvSpPr>
        <p:spPr>
          <a:xfrm>
            <a:off x="7521575" y="785813"/>
            <a:ext cx="469900" cy="4746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cxnSp>
        <p:nvCxnSpPr>
          <p:cNvPr id="52" name="Straight Connector 51"/>
          <p:cNvCxnSpPr>
            <a:stCxn id="49" idx="2"/>
          </p:cNvCxnSpPr>
          <p:nvPr/>
        </p:nvCxnSpPr>
        <p:spPr>
          <a:xfrm rot="10800000" flipV="1">
            <a:off x="2357438" y="1022350"/>
            <a:ext cx="1314450" cy="3176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49" idx="6"/>
          </p:cNvCxnSpPr>
          <p:nvPr/>
        </p:nvCxnSpPr>
        <p:spPr>
          <a:xfrm>
            <a:off x="4141788" y="1022350"/>
            <a:ext cx="1408113" cy="3271838"/>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a:stCxn id="50" idx="2"/>
          </p:cNvCxnSpPr>
          <p:nvPr/>
        </p:nvCxnSpPr>
        <p:spPr>
          <a:xfrm rot="10800000" flipV="1">
            <a:off x="4141788" y="1022350"/>
            <a:ext cx="1595438" cy="3271838"/>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50" idx="6"/>
          </p:cNvCxnSpPr>
          <p:nvPr/>
        </p:nvCxnSpPr>
        <p:spPr>
          <a:xfrm>
            <a:off x="6207125" y="1022350"/>
            <a:ext cx="1314450" cy="3271838"/>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a:stCxn id="51" idx="2"/>
          </p:cNvCxnSpPr>
          <p:nvPr/>
        </p:nvCxnSpPr>
        <p:spPr>
          <a:xfrm rot="10800000" flipV="1">
            <a:off x="6357938" y="1022350"/>
            <a:ext cx="1163638" cy="326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a:stCxn id="51" idx="6"/>
          </p:cNvCxnSpPr>
          <p:nvPr/>
        </p:nvCxnSpPr>
        <p:spPr>
          <a:xfrm>
            <a:off x="7991475" y="1022350"/>
            <a:ext cx="1009650" cy="3263900"/>
          </a:xfrm>
          <a:prstGeom prst="line">
            <a:avLst/>
          </a:prstGeom>
        </p:spPr>
        <p:style>
          <a:lnRef idx="1">
            <a:schemeClr val="accent1"/>
          </a:lnRef>
          <a:fillRef idx="0">
            <a:schemeClr val="accent1"/>
          </a:fillRef>
          <a:effectRef idx="0">
            <a:schemeClr val="accent1"/>
          </a:effectRef>
          <a:fontRef idx="minor">
            <a:schemeClr val="tx1"/>
          </a:fontRef>
        </p:style>
      </p:cxnSp>
      <p:sp>
        <p:nvSpPr>
          <p:cNvPr id="3126" name="TextBox 25"/>
          <p:cNvSpPr txBox="1"/>
          <p:nvPr/>
        </p:nvSpPr>
        <p:spPr>
          <a:xfrm>
            <a:off x="3484563" y="3819525"/>
            <a:ext cx="563562" cy="369888"/>
          </a:xfrm>
          <a:prstGeom prst="rect">
            <a:avLst/>
          </a:prstGeom>
          <a:noFill/>
          <a:ln w="9525">
            <a:noFill/>
          </a:ln>
        </p:spPr>
        <p:txBody>
          <a:bodyPr>
            <a:spAutoFit/>
          </a:bodyPr>
          <a:p>
            <a:pPr algn="ctr"/>
            <a:r>
              <a:rPr lang="en-GB" altLang="x-none" b="1" dirty="0">
                <a:latin typeface="Arial" panose="020B0604020202020204" pitchFamily="34" charset="0"/>
              </a:rPr>
              <a:t>A</a:t>
            </a:r>
            <a:endParaRPr lang="en-GB" altLang="x-none" b="1" dirty="0">
              <a:latin typeface="Arial" panose="020B0604020202020204" pitchFamily="34" charset="0"/>
            </a:endParaRPr>
          </a:p>
        </p:txBody>
      </p:sp>
      <p:sp>
        <p:nvSpPr>
          <p:cNvPr id="3127" name="TextBox 26"/>
          <p:cNvSpPr txBox="1"/>
          <p:nvPr/>
        </p:nvSpPr>
        <p:spPr>
          <a:xfrm>
            <a:off x="5643563" y="3819525"/>
            <a:ext cx="469900" cy="369888"/>
          </a:xfrm>
          <a:prstGeom prst="rect">
            <a:avLst/>
          </a:prstGeom>
          <a:noFill/>
          <a:ln w="9525">
            <a:noFill/>
          </a:ln>
        </p:spPr>
        <p:txBody>
          <a:bodyPr>
            <a:spAutoFit/>
          </a:bodyPr>
          <a:p>
            <a:pPr algn="ctr"/>
            <a:r>
              <a:rPr lang="en-GB" altLang="x-none" b="1" dirty="0">
                <a:latin typeface="Arial" panose="020B0604020202020204" pitchFamily="34" charset="0"/>
              </a:rPr>
              <a:t>B</a:t>
            </a:r>
            <a:endParaRPr lang="en-GB" altLang="x-none" b="1" dirty="0">
              <a:latin typeface="Arial" panose="020B0604020202020204" pitchFamily="34" charset="0"/>
            </a:endParaRPr>
          </a:p>
        </p:txBody>
      </p:sp>
      <p:sp>
        <p:nvSpPr>
          <p:cNvPr id="3128" name="TextBox 27"/>
          <p:cNvSpPr txBox="1"/>
          <p:nvPr/>
        </p:nvSpPr>
        <p:spPr>
          <a:xfrm>
            <a:off x="7802563" y="3914775"/>
            <a:ext cx="563562" cy="369888"/>
          </a:xfrm>
          <a:prstGeom prst="rect">
            <a:avLst/>
          </a:prstGeom>
          <a:noFill/>
          <a:ln w="9525">
            <a:noFill/>
          </a:ln>
        </p:spPr>
        <p:txBody>
          <a:bodyPr>
            <a:spAutoFit/>
          </a:bodyPr>
          <a:p>
            <a:pPr algn="ctr"/>
            <a:r>
              <a:rPr lang="en-GB" altLang="x-none" b="1" dirty="0">
                <a:latin typeface="Arial" panose="020B0604020202020204" pitchFamily="34" charset="0"/>
              </a:rPr>
              <a:t>C</a:t>
            </a:r>
            <a:endParaRPr lang="en-GB" altLang="x-none" b="1" dirty="0">
              <a:latin typeface="Arial" panose="020B0604020202020204" pitchFamily="34" charset="0"/>
            </a:endParaRPr>
          </a:p>
        </p:txBody>
      </p:sp>
      <p:sp>
        <p:nvSpPr>
          <p:cNvPr id="3129" name="TextBox 28"/>
          <p:cNvSpPr txBox="1"/>
          <p:nvPr/>
        </p:nvSpPr>
        <p:spPr>
          <a:xfrm>
            <a:off x="4516438" y="4010025"/>
            <a:ext cx="657225" cy="368300"/>
          </a:xfrm>
          <a:prstGeom prst="rect">
            <a:avLst/>
          </a:prstGeom>
          <a:noFill/>
          <a:ln w="9525">
            <a:noFill/>
          </a:ln>
        </p:spPr>
        <p:txBody>
          <a:bodyPr>
            <a:spAutoFit/>
          </a:bodyPr>
          <a:p>
            <a:pPr algn="ctr"/>
            <a:r>
              <a:rPr lang="en-GB" altLang="x-none" b="1" dirty="0">
                <a:latin typeface="Arial" panose="020B0604020202020204" pitchFamily="34" charset="0"/>
              </a:rPr>
              <a:t>X</a:t>
            </a:r>
            <a:endParaRPr lang="en-GB" altLang="x-none" b="1" dirty="0">
              <a:latin typeface="Arial" panose="020B0604020202020204" pitchFamily="34" charset="0"/>
            </a:endParaRPr>
          </a:p>
        </p:txBody>
      </p:sp>
      <p:sp>
        <p:nvSpPr>
          <p:cNvPr id="3130" name="TextBox 30"/>
          <p:cNvSpPr txBox="1"/>
          <p:nvPr/>
        </p:nvSpPr>
        <p:spPr>
          <a:xfrm>
            <a:off x="6581775" y="4010025"/>
            <a:ext cx="657225" cy="368300"/>
          </a:xfrm>
          <a:prstGeom prst="rect">
            <a:avLst/>
          </a:prstGeom>
          <a:noFill/>
          <a:ln w="9525">
            <a:noFill/>
          </a:ln>
        </p:spPr>
        <p:txBody>
          <a:bodyPr>
            <a:spAutoFit/>
          </a:bodyPr>
          <a:p>
            <a:pPr algn="ctr"/>
            <a:r>
              <a:rPr lang="en-GB" altLang="x-none" b="1" dirty="0">
                <a:latin typeface="Arial" panose="020B0604020202020204" pitchFamily="34" charset="0"/>
              </a:rPr>
              <a:t>Y</a:t>
            </a:r>
            <a:endParaRPr lang="en-GB" altLang="x-none" b="1" dirty="0">
              <a:latin typeface="Arial" panose="020B0604020202020204" pitchFamily="34" charset="0"/>
            </a:endParaRPr>
          </a:p>
        </p:txBody>
      </p:sp>
      <p:sp>
        <p:nvSpPr>
          <p:cNvPr id="3131" name="TextBox 32"/>
          <p:cNvSpPr txBox="1"/>
          <p:nvPr/>
        </p:nvSpPr>
        <p:spPr>
          <a:xfrm>
            <a:off x="3671888" y="844550"/>
            <a:ext cx="469900" cy="369888"/>
          </a:xfrm>
          <a:prstGeom prst="rect">
            <a:avLst/>
          </a:prstGeom>
          <a:noFill/>
          <a:ln w="9525">
            <a:noFill/>
          </a:ln>
        </p:spPr>
        <p:txBody>
          <a:bodyPr anchor="ctr" anchorCtr="0">
            <a:spAutoFit/>
          </a:bodyPr>
          <a:p>
            <a:pPr algn="ctr"/>
            <a:r>
              <a:rPr lang="en-GB" altLang="x-none" b="1" dirty="0">
                <a:solidFill>
                  <a:srgbClr val="FF0000"/>
                </a:solidFill>
                <a:latin typeface="Arial" panose="020B0604020202020204" pitchFamily="34" charset="0"/>
              </a:rPr>
              <a:t>R</a:t>
            </a:r>
            <a:endParaRPr lang="en-GB" altLang="x-none" b="1" dirty="0">
              <a:solidFill>
                <a:srgbClr val="FF0000"/>
              </a:solidFill>
              <a:latin typeface="Arial" panose="020B0604020202020204" pitchFamily="34" charset="0"/>
            </a:endParaRPr>
          </a:p>
        </p:txBody>
      </p:sp>
      <p:sp>
        <p:nvSpPr>
          <p:cNvPr id="3132" name="TextBox 33"/>
          <p:cNvSpPr txBox="1"/>
          <p:nvPr/>
        </p:nvSpPr>
        <p:spPr>
          <a:xfrm>
            <a:off x="5737225" y="844550"/>
            <a:ext cx="469900" cy="369888"/>
          </a:xfrm>
          <a:prstGeom prst="rect">
            <a:avLst/>
          </a:prstGeom>
          <a:noFill/>
          <a:ln w="9525">
            <a:noFill/>
          </a:ln>
        </p:spPr>
        <p:txBody>
          <a:bodyPr>
            <a:spAutoFit/>
          </a:bodyPr>
          <a:p>
            <a:pPr algn="ctr"/>
            <a:r>
              <a:rPr lang="en-GB" altLang="x-none" b="1" dirty="0">
                <a:solidFill>
                  <a:srgbClr val="00B050"/>
                </a:solidFill>
                <a:latin typeface="Arial" panose="020B0604020202020204" pitchFamily="34" charset="0"/>
              </a:rPr>
              <a:t>G</a:t>
            </a:r>
            <a:endParaRPr lang="en-GB" altLang="x-none" b="1" dirty="0">
              <a:solidFill>
                <a:srgbClr val="00B050"/>
              </a:solidFill>
              <a:latin typeface="Arial" panose="020B0604020202020204" pitchFamily="34" charset="0"/>
            </a:endParaRPr>
          </a:p>
        </p:txBody>
      </p:sp>
      <p:sp>
        <p:nvSpPr>
          <p:cNvPr id="3133" name="TextBox 34"/>
          <p:cNvSpPr txBox="1"/>
          <p:nvPr/>
        </p:nvSpPr>
        <p:spPr>
          <a:xfrm>
            <a:off x="7521575" y="822325"/>
            <a:ext cx="469900" cy="368300"/>
          </a:xfrm>
          <a:prstGeom prst="rect">
            <a:avLst/>
          </a:prstGeom>
          <a:noFill/>
          <a:ln w="9525">
            <a:noFill/>
          </a:ln>
        </p:spPr>
        <p:txBody>
          <a:bodyPr>
            <a:spAutoFit/>
          </a:bodyPr>
          <a:p>
            <a:pPr algn="ctr"/>
            <a:r>
              <a:rPr lang="en-GB" altLang="x-none" b="1" dirty="0">
                <a:solidFill>
                  <a:srgbClr val="0070C0"/>
                </a:solidFill>
                <a:latin typeface="Arial" panose="020B0604020202020204" pitchFamily="34" charset="0"/>
              </a:rPr>
              <a:t>B</a:t>
            </a:r>
            <a:endParaRPr lang="en-GB" altLang="x-none" b="1" dirty="0">
              <a:solidFill>
                <a:srgbClr val="0070C0"/>
              </a:solidFill>
              <a:latin typeface="Arial" panose="020B0604020202020204" pitchFamily="34" charset="0"/>
            </a:endParaRPr>
          </a:p>
        </p:txBody>
      </p:sp>
      <p:sp>
        <p:nvSpPr>
          <p:cNvPr id="3134" name="TextBox 76"/>
          <p:cNvSpPr txBox="1"/>
          <p:nvPr/>
        </p:nvSpPr>
        <p:spPr>
          <a:xfrm>
            <a:off x="8001000" y="833438"/>
            <a:ext cx="857250" cy="339725"/>
          </a:xfrm>
          <a:prstGeom prst="rect">
            <a:avLst/>
          </a:prstGeom>
          <a:noFill/>
          <a:ln w="9525">
            <a:noFill/>
          </a:ln>
        </p:spPr>
        <p:txBody>
          <a:bodyPr>
            <a:spAutoFit/>
          </a:bodyPr>
          <a:p>
            <a:r>
              <a:rPr lang="en-GB" altLang="x-none" sz="1600" b="1" dirty="0">
                <a:latin typeface="Arial" panose="020B0604020202020204" pitchFamily="34" charset="0"/>
              </a:rPr>
              <a:t>Blue</a:t>
            </a:r>
            <a:endParaRPr lang="en-GB" altLang="x-none" sz="1600" b="1" dirty="0">
              <a:latin typeface="Arial" panose="020B0604020202020204" pitchFamily="34" charset="0"/>
            </a:endParaRPr>
          </a:p>
        </p:txBody>
      </p:sp>
      <p:sp>
        <p:nvSpPr>
          <p:cNvPr id="3135" name="TextBox 77"/>
          <p:cNvSpPr txBox="1"/>
          <p:nvPr/>
        </p:nvSpPr>
        <p:spPr>
          <a:xfrm>
            <a:off x="6215063" y="857250"/>
            <a:ext cx="857250" cy="338138"/>
          </a:xfrm>
          <a:prstGeom prst="rect">
            <a:avLst/>
          </a:prstGeom>
          <a:noFill/>
          <a:ln w="9525">
            <a:noFill/>
          </a:ln>
        </p:spPr>
        <p:txBody>
          <a:bodyPr>
            <a:spAutoFit/>
          </a:bodyPr>
          <a:p>
            <a:r>
              <a:rPr lang="en-GB" altLang="x-none" sz="1600" b="1" dirty="0">
                <a:latin typeface="Arial" panose="020B0604020202020204" pitchFamily="34" charset="0"/>
              </a:rPr>
              <a:t>Green</a:t>
            </a:r>
            <a:endParaRPr lang="en-GB" altLang="x-none" sz="1600" b="1" dirty="0">
              <a:latin typeface="Arial" panose="020B0604020202020204" pitchFamily="34" charset="0"/>
            </a:endParaRPr>
          </a:p>
        </p:txBody>
      </p:sp>
      <p:sp>
        <p:nvSpPr>
          <p:cNvPr id="3136" name="TextBox 80"/>
          <p:cNvSpPr txBox="1"/>
          <p:nvPr/>
        </p:nvSpPr>
        <p:spPr>
          <a:xfrm>
            <a:off x="4143375" y="857250"/>
            <a:ext cx="857250" cy="338138"/>
          </a:xfrm>
          <a:prstGeom prst="rect">
            <a:avLst/>
          </a:prstGeom>
          <a:noFill/>
          <a:ln w="9525">
            <a:noFill/>
          </a:ln>
        </p:spPr>
        <p:txBody>
          <a:bodyPr>
            <a:spAutoFit/>
          </a:bodyPr>
          <a:p>
            <a:r>
              <a:rPr lang="en-GB" altLang="x-none" sz="1600" b="1" dirty="0">
                <a:latin typeface="Arial" panose="020B0604020202020204" pitchFamily="34" charset="0"/>
              </a:rPr>
              <a:t>Red</a:t>
            </a:r>
            <a:endParaRPr lang="en-GB" altLang="x-none" sz="1600" b="1" dirty="0">
              <a:latin typeface="Arial" panose="020B0604020202020204" pitchFamily="34" charset="0"/>
            </a:endParaRP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098" name="Group 21"/>
          <p:cNvGrpSpPr/>
          <p:nvPr/>
        </p:nvGrpSpPr>
        <p:grpSpPr>
          <a:xfrm>
            <a:off x="98425" y="357188"/>
            <a:ext cx="8969375" cy="6357937"/>
            <a:chOff x="98425" y="357188"/>
            <a:chExt cx="4418013" cy="6357937"/>
          </a:xfrm>
        </p:grpSpPr>
        <p:sp>
          <p:nvSpPr>
            <p:cNvPr id="20" name="Rectangle 19"/>
            <p:cNvSpPr>
              <a:spLocks noChangeArrowheads="1"/>
            </p:cNvSpPr>
            <p:nvPr/>
          </p:nvSpPr>
          <p:spPr bwMode="auto">
            <a:xfrm>
              <a:off x="110936" y="357188"/>
              <a:ext cx="4389863" cy="6357937"/>
            </a:xfrm>
            <a:prstGeom prst="rect">
              <a:avLst/>
            </a:prstGeom>
            <a:noFill/>
            <a:ln w="28575">
              <a:solidFill>
                <a:srgbClr val="0070C0"/>
              </a:solidFill>
              <a:miter lim="800000"/>
            </a:ln>
            <a:effectLst>
              <a:outerShdw blurRad="63500" dist="38100" dir="2700000" algn="tl" rotWithShape="0">
                <a:srgbClr val="000000">
                  <a:alpha val="39999"/>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7030A0"/>
                </a:solidFill>
                <a:effectLst/>
                <a:uLnTx/>
                <a:uFillTx/>
                <a:latin typeface="+mn-lt"/>
                <a:ea typeface="+mn-ea"/>
                <a:cs typeface="+mn-cs"/>
              </a:endParaRPr>
            </a:p>
          </p:txBody>
        </p:sp>
        <p:sp>
          <p:nvSpPr>
            <p:cNvPr id="4115" name="Rectangle 1"/>
            <p:cNvSpPr/>
            <p:nvPr/>
          </p:nvSpPr>
          <p:spPr>
            <a:xfrm>
              <a:off x="98425" y="363538"/>
              <a:ext cx="4418013" cy="339725"/>
            </a:xfrm>
            <a:prstGeom prst="rect">
              <a:avLst/>
            </a:prstGeom>
            <a:solidFill>
              <a:srgbClr val="0070C0"/>
            </a:solidFill>
            <a:ln w="9525">
              <a:noFill/>
            </a:ln>
          </p:spPr>
          <p:txBody>
            <a:bodyPr anchor="ctr" anchorCtr="0">
              <a:spAutoFit/>
            </a:bodyPr>
            <a:p>
              <a:pPr algn="ctr">
                <a:buNone/>
              </a:pPr>
              <a:endParaRPr lang="en-GB" altLang="x-none" sz="1600" b="1" dirty="0">
                <a:solidFill>
                  <a:srgbClr val="0070C0"/>
                </a:solidFill>
                <a:latin typeface="Century Gothic" panose="020B0502020202020204" pitchFamily="34" charset="0"/>
                <a:ea typeface="MS PGothic" panose="020B0600070205080204" charset="-128"/>
              </a:endParaRPr>
            </a:p>
          </p:txBody>
        </p:sp>
      </p:grpSp>
      <p:sp>
        <p:nvSpPr>
          <p:cNvPr id="4099" name="Rectangle 5"/>
          <p:cNvSpPr/>
          <p:nvPr/>
        </p:nvSpPr>
        <p:spPr>
          <a:xfrm>
            <a:off x="71438" y="0"/>
            <a:ext cx="9072562" cy="338138"/>
          </a:xfrm>
          <a:prstGeom prst="rect">
            <a:avLst/>
          </a:prstGeom>
          <a:noFill/>
          <a:ln w="9525">
            <a:noFill/>
          </a:ln>
        </p:spPr>
        <p:txBody>
          <a:bodyPr>
            <a:spAutoFit/>
          </a:bodyPr>
          <a:p>
            <a:pPr>
              <a:spcBef>
                <a:spcPct val="50000"/>
              </a:spcBef>
            </a:pPr>
            <a:r>
              <a:rPr lang="en-GB" altLang="x-none" sz="1600" dirty="0">
                <a:solidFill>
                  <a:srgbClr val="0070C0"/>
                </a:solidFill>
                <a:latin typeface="Century Gothic" panose="020B0502020202020204" pitchFamily="34" charset="0"/>
                <a:ea typeface="MS PGothic" panose="020B0600070205080204" charset="-128"/>
              </a:rPr>
              <a:t>Studio Magic Festival 1 Technicolour                                                                                          SS6</a:t>
            </a:r>
            <a:endParaRPr lang="en-GB" altLang="x-none" sz="1600" dirty="0">
              <a:solidFill>
                <a:srgbClr val="0070C0"/>
              </a:solidFill>
              <a:latin typeface="Century Gothic" panose="020B0502020202020204" pitchFamily="34" charset="0"/>
              <a:ea typeface="MS PGothic" panose="020B0600070205080204" charset="-128"/>
            </a:endParaRPr>
          </a:p>
        </p:txBody>
      </p:sp>
      <p:sp>
        <p:nvSpPr>
          <p:cNvPr id="4100" name="TextBox 36"/>
          <p:cNvSpPr txBox="1"/>
          <p:nvPr/>
        </p:nvSpPr>
        <p:spPr>
          <a:xfrm>
            <a:off x="250825" y="357188"/>
            <a:ext cx="8678863" cy="338137"/>
          </a:xfrm>
          <a:prstGeom prst="rect">
            <a:avLst/>
          </a:prstGeom>
          <a:noFill/>
          <a:ln w="9525">
            <a:noFill/>
          </a:ln>
        </p:spPr>
        <p:txBody>
          <a:bodyPr>
            <a:spAutoFit/>
          </a:bodyPr>
          <a:p>
            <a:pPr algn="ctr"/>
            <a:r>
              <a:rPr sz="1600" b="1" dirty="0">
                <a:solidFill>
                  <a:schemeClr val="bg1"/>
                </a:solidFill>
                <a:latin typeface="Century Gothic" panose="020B0502020202020204" pitchFamily="34" charset="0"/>
                <a:cs typeface="Times New Roman" panose="02020603050405020304" pitchFamily="18" charset="0"/>
              </a:rPr>
              <a:t>T-shirt</a:t>
            </a:r>
            <a:endParaRPr lang="en-GB" altLang="x-none" sz="1600" b="1" dirty="0">
              <a:solidFill>
                <a:schemeClr val="bg1"/>
              </a:solidFill>
              <a:latin typeface="Century Gothic" panose="020B0502020202020204" pitchFamily="34" charset="0"/>
            </a:endParaRPr>
          </a:p>
        </p:txBody>
      </p:sp>
      <p:sp>
        <p:nvSpPr>
          <p:cNvPr id="4101" name="Line 36"/>
          <p:cNvSpPr/>
          <p:nvPr/>
        </p:nvSpPr>
        <p:spPr>
          <a:xfrm>
            <a:off x="4786313" y="642938"/>
            <a:ext cx="0" cy="6072187"/>
          </a:xfrm>
          <a:prstGeom prst="line">
            <a:avLst/>
          </a:prstGeom>
          <a:ln w="38100" cap="flat" cmpd="sng">
            <a:solidFill>
              <a:srgbClr val="0070C0"/>
            </a:solidFill>
            <a:prstDash val="solid"/>
            <a:headEnd type="none" w="med" len="med"/>
            <a:tailEnd type="none" w="med" len="med"/>
          </a:ln>
        </p:spPr>
      </p:sp>
      <p:sp>
        <p:nvSpPr>
          <p:cNvPr id="4102" name="TextBox 9"/>
          <p:cNvSpPr txBox="1"/>
          <p:nvPr/>
        </p:nvSpPr>
        <p:spPr>
          <a:xfrm>
            <a:off x="4786313" y="785813"/>
            <a:ext cx="4214812" cy="830262"/>
          </a:xfrm>
          <a:prstGeom prst="rect">
            <a:avLst/>
          </a:prstGeom>
          <a:noFill/>
          <a:ln w="9525">
            <a:noFill/>
          </a:ln>
        </p:spPr>
        <p:txBody>
          <a:bodyPr>
            <a:spAutoFit/>
          </a:bodyPr>
          <a:p>
            <a:pPr algn="ctr"/>
            <a:r>
              <a:rPr lang="en-GB" altLang="x-none" sz="1600" b="1" dirty="0">
                <a:latin typeface="Century Gothic" panose="020B0502020202020204" pitchFamily="34" charset="0"/>
              </a:rPr>
              <a:t>Use colours to show what your design would look like under each coloured spotlight.</a:t>
            </a:r>
            <a:endParaRPr lang="en-GB" altLang="x-none" sz="1600" b="1" dirty="0">
              <a:latin typeface="Century Gothic" panose="020B0502020202020204" pitchFamily="34" charset="0"/>
            </a:endParaRPr>
          </a:p>
        </p:txBody>
      </p:sp>
      <p:sp>
        <p:nvSpPr>
          <p:cNvPr id="4103" name="TextBox 10"/>
          <p:cNvSpPr txBox="1"/>
          <p:nvPr/>
        </p:nvSpPr>
        <p:spPr>
          <a:xfrm>
            <a:off x="4857750" y="2487613"/>
            <a:ext cx="1784350" cy="369887"/>
          </a:xfrm>
          <a:prstGeom prst="rect">
            <a:avLst/>
          </a:prstGeom>
          <a:noFill/>
          <a:ln w="9525">
            <a:noFill/>
          </a:ln>
        </p:spPr>
        <p:txBody>
          <a:bodyPr>
            <a:spAutoFit/>
          </a:bodyPr>
          <a:p>
            <a:r>
              <a:rPr lang="en-GB" altLang="x-none" b="1" dirty="0">
                <a:solidFill>
                  <a:srgbClr val="FF0000"/>
                </a:solidFill>
                <a:latin typeface="Century Gothic" panose="020B0502020202020204" pitchFamily="34" charset="0"/>
              </a:rPr>
              <a:t>Red</a:t>
            </a:r>
            <a:r>
              <a:rPr lang="en-GB" altLang="x-none" dirty="0">
                <a:latin typeface="Century Gothic" panose="020B0502020202020204" pitchFamily="34" charset="0"/>
              </a:rPr>
              <a:t> spotlight</a:t>
            </a:r>
            <a:endParaRPr lang="en-GB" altLang="x-none" dirty="0">
              <a:latin typeface="Century Gothic" panose="020B0502020202020204" pitchFamily="34" charset="0"/>
            </a:endParaRPr>
          </a:p>
        </p:txBody>
      </p:sp>
      <p:sp>
        <p:nvSpPr>
          <p:cNvPr id="4104" name="TextBox 11"/>
          <p:cNvSpPr txBox="1"/>
          <p:nvPr/>
        </p:nvSpPr>
        <p:spPr>
          <a:xfrm>
            <a:off x="4876800" y="5202238"/>
            <a:ext cx="1714500" cy="369887"/>
          </a:xfrm>
          <a:prstGeom prst="rect">
            <a:avLst/>
          </a:prstGeom>
          <a:noFill/>
          <a:ln w="9525">
            <a:noFill/>
          </a:ln>
        </p:spPr>
        <p:txBody>
          <a:bodyPr>
            <a:spAutoFit/>
          </a:bodyPr>
          <a:p>
            <a:r>
              <a:rPr lang="en-GB" altLang="x-none" b="1" dirty="0">
                <a:solidFill>
                  <a:srgbClr val="0070C0"/>
                </a:solidFill>
                <a:latin typeface="Century Gothic" panose="020B0502020202020204" pitchFamily="34" charset="0"/>
              </a:rPr>
              <a:t>Blue</a:t>
            </a:r>
            <a:r>
              <a:rPr lang="en-GB" altLang="x-none" dirty="0">
                <a:latin typeface="Century Gothic" panose="020B0502020202020204" pitchFamily="34" charset="0"/>
              </a:rPr>
              <a:t> spotlight</a:t>
            </a:r>
            <a:endParaRPr lang="en-GB" altLang="x-none" dirty="0">
              <a:solidFill>
                <a:srgbClr val="FF0000"/>
              </a:solidFill>
              <a:latin typeface="Century Gothic" panose="020B0502020202020204" pitchFamily="34" charset="0"/>
            </a:endParaRPr>
          </a:p>
        </p:txBody>
      </p:sp>
      <p:sp>
        <p:nvSpPr>
          <p:cNvPr id="4105" name="TextBox 13"/>
          <p:cNvSpPr txBox="1"/>
          <p:nvPr/>
        </p:nvSpPr>
        <p:spPr>
          <a:xfrm>
            <a:off x="4857750" y="3844925"/>
            <a:ext cx="2000250" cy="369888"/>
          </a:xfrm>
          <a:prstGeom prst="rect">
            <a:avLst/>
          </a:prstGeom>
          <a:noFill/>
          <a:ln w="9525">
            <a:noFill/>
          </a:ln>
        </p:spPr>
        <p:txBody>
          <a:bodyPr>
            <a:spAutoFit/>
          </a:bodyPr>
          <a:p>
            <a:r>
              <a:rPr lang="en-GB" altLang="x-none" b="1" dirty="0">
                <a:solidFill>
                  <a:srgbClr val="00B050"/>
                </a:solidFill>
                <a:latin typeface="Century Gothic" panose="020B0502020202020204" pitchFamily="34" charset="0"/>
              </a:rPr>
              <a:t>Green</a:t>
            </a:r>
            <a:r>
              <a:rPr lang="en-GB" altLang="x-none" dirty="0">
                <a:latin typeface="Century Gothic" panose="020B0502020202020204" pitchFamily="34" charset="0"/>
              </a:rPr>
              <a:t> spotlight</a:t>
            </a:r>
            <a:endParaRPr lang="en-GB" altLang="x-none" dirty="0">
              <a:solidFill>
                <a:srgbClr val="FF0000"/>
              </a:solidFill>
              <a:latin typeface="Century Gothic" panose="020B0502020202020204" pitchFamily="34" charset="0"/>
            </a:endParaRPr>
          </a:p>
        </p:txBody>
      </p:sp>
      <p:sp>
        <p:nvSpPr>
          <p:cNvPr id="4106" name="TextBox 14"/>
          <p:cNvSpPr txBox="1"/>
          <p:nvPr/>
        </p:nvSpPr>
        <p:spPr>
          <a:xfrm>
            <a:off x="214313" y="785813"/>
            <a:ext cx="4500562" cy="1246187"/>
          </a:xfrm>
          <a:prstGeom prst="rect">
            <a:avLst/>
          </a:prstGeom>
          <a:noFill/>
          <a:ln w="9525">
            <a:noFill/>
          </a:ln>
        </p:spPr>
        <p:txBody>
          <a:bodyPr>
            <a:spAutoFit/>
          </a:bodyPr>
          <a:p>
            <a:pPr algn="ctr"/>
            <a:r>
              <a:rPr lang="en-GB" altLang="x-none" sz="1400" dirty="0">
                <a:latin typeface="Century Gothic" panose="020B0502020202020204" pitchFamily="34" charset="0"/>
              </a:rPr>
              <a:t>The band want a T shirt design that looks good whatever spotlight they stand under.  </a:t>
            </a:r>
            <a:endParaRPr lang="en-GB" altLang="x-none" sz="1400" dirty="0">
              <a:latin typeface="Century Gothic" panose="020B0502020202020204" pitchFamily="34" charset="0"/>
            </a:endParaRPr>
          </a:p>
          <a:p>
            <a:pPr algn="ctr">
              <a:spcBef>
                <a:spcPts val="1800"/>
              </a:spcBef>
            </a:pPr>
            <a:r>
              <a:rPr lang="en-GB" altLang="x-none" sz="1600" b="1" dirty="0">
                <a:latin typeface="Century Gothic" panose="020B0502020202020204" pitchFamily="34" charset="0"/>
              </a:rPr>
              <a:t>Design a T-shirt for them on </a:t>
            </a:r>
            <a:br>
              <a:rPr lang="en-GB" altLang="x-none" sz="1600" b="1" dirty="0">
                <a:latin typeface="Century Gothic" panose="020B0502020202020204" pitchFamily="34" charset="0"/>
              </a:rPr>
            </a:br>
            <a:r>
              <a:rPr lang="en-GB" altLang="x-none" sz="1600" b="1" dirty="0">
                <a:latin typeface="Century Gothic" panose="020B0502020202020204" pitchFamily="34" charset="0"/>
              </a:rPr>
              <a:t>the outline below.</a:t>
            </a:r>
            <a:endParaRPr lang="en-GB" altLang="x-none" dirty="0">
              <a:latin typeface="Century Gothic" panose="020B0502020202020204" pitchFamily="34" charset="0"/>
            </a:endParaRPr>
          </a:p>
        </p:txBody>
      </p:sp>
      <p:pic>
        <p:nvPicPr>
          <p:cNvPr id="4107" name="Picture 35"/>
          <p:cNvPicPr>
            <a:picLocks noChangeAspect="1"/>
          </p:cNvPicPr>
          <p:nvPr/>
        </p:nvPicPr>
        <p:blipFill>
          <a:blip r:embed="rId1"/>
          <a:stretch>
            <a:fillRect/>
          </a:stretch>
        </p:blipFill>
        <p:spPr>
          <a:xfrm>
            <a:off x="6500813" y="1857375"/>
            <a:ext cx="1428750" cy="1239838"/>
          </a:xfrm>
          <a:prstGeom prst="rect">
            <a:avLst/>
          </a:prstGeom>
          <a:noFill/>
          <a:ln w="9525">
            <a:noFill/>
          </a:ln>
        </p:spPr>
      </p:pic>
      <p:pic>
        <p:nvPicPr>
          <p:cNvPr id="4108" name="Picture 35"/>
          <p:cNvPicPr>
            <a:picLocks noChangeAspect="1"/>
          </p:cNvPicPr>
          <p:nvPr/>
        </p:nvPicPr>
        <p:blipFill>
          <a:blip r:embed="rId1"/>
          <a:stretch>
            <a:fillRect/>
          </a:stretch>
        </p:blipFill>
        <p:spPr>
          <a:xfrm>
            <a:off x="7585075" y="3487738"/>
            <a:ext cx="1416050" cy="1228725"/>
          </a:xfrm>
          <a:prstGeom prst="rect">
            <a:avLst/>
          </a:prstGeom>
          <a:noFill/>
          <a:ln w="9525">
            <a:noFill/>
          </a:ln>
        </p:spPr>
      </p:pic>
      <p:sp>
        <p:nvSpPr>
          <p:cNvPr id="4109" name="TextBox 18"/>
          <p:cNvSpPr txBox="1"/>
          <p:nvPr/>
        </p:nvSpPr>
        <p:spPr>
          <a:xfrm>
            <a:off x="7462838" y="2798763"/>
            <a:ext cx="428625" cy="368300"/>
          </a:xfrm>
          <a:prstGeom prst="rect">
            <a:avLst/>
          </a:prstGeom>
          <a:noFill/>
          <a:ln w="9525">
            <a:noFill/>
          </a:ln>
        </p:spPr>
        <p:txBody>
          <a:bodyPr>
            <a:spAutoFit/>
          </a:bodyPr>
          <a:p>
            <a:r>
              <a:rPr lang="en-GB" altLang="x-none" b="1" dirty="0">
                <a:latin typeface="Century Gothic" panose="020B0502020202020204" pitchFamily="34" charset="0"/>
              </a:rPr>
              <a:t>A</a:t>
            </a:r>
            <a:endParaRPr lang="en-GB" altLang="x-none" dirty="0">
              <a:latin typeface="Arial" panose="020B0604020202020204" pitchFamily="34" charset="0"/>
            </a:endParaRPr>
          </a:p>
        </p:txBody>
      </p:sp>
      <p:sp>
        <p:nvSpPr>
          <p:cNvPr id="4110" name="TextBox 20"/>
          <p:cNvSpPr txBox="1"/>
          <p:nvPr/>
        </p:nvSpPr>
        <p:spPr>
          <a:xfrm>
            <a:off x="8539163" y="4416425"/>
            <a:ext cx="428625" cy="369888"/>
          </a:xfrm>
          <a:prstGeom prst="rect">
            <a:avLst/>
          </a:prstGeom>
          <a:noFill/>
          <a:ln w="9525">
            <a:noFill/>
          </a:ln>
        </p:spPr>
        <p:txBody>
          <a:bodyPr>
            <a:spAutoFit/>
          </a:bodyPr>
          <a:p>
            <a:r>
              <a:rPr lang="en-GB" altLang="x-none" b="1" dirty="0">
                <a:latin typeface="Century Gothic" panose="020B0502020202020204" pitchFamily="34" charset="0"/>
              </a:rPr>
              <a:t>B</a:t>
            </a:r>
            <a:endParaRPr lang="en-GB" altLang="x-none" dirty="0">
              <a:latin typeface="Arial" panose="020B0604020202020204" pitchFamily="34" charset="0"/>
            </a:endParaRPr>
          </a:p>
        </p:txBody>
      </p:sp>
      <p:sp>
        <p:nvSpPr>
          <p:cNvPr id="4111" name="TextBox 21"/>
          <p:cNvSpPr txBox="1"/>
          <p:nvPr/>
        </p:nvSpPr>
        <p:spPr>
          <a:xfrm>
            <a:off x="7626350" y="6134100"/>
            <a:ext cx="428625" cy="369888"/>
          </a:xfrm>
          <a:prstGeom prst="rect">
            <a:avLst/>
          </a:prstGeom>
          <a:noFill/>
          <a:ln w="9525">
            <a:noFill/>
          </a:ln>
        </p:spPr>
        <p:txBody>
          <a:bodyPr>
            <a:spAutoFit/>
          </a:bodyPr>
          <a:p>
            <a:r>
              <a:rPr lang="en-GB" altLang="x-none" b="1" dirty="0">
                <a:latin typeface="Century Gothic" panose="020B0502020202020204" pitchFamily="34" charset="0"/>
              </a:rPr>
              <a:t>C</a:t>
            </a:r>
            <a:endParaRPr lang="en-GB" altLang="x-none" dirty="0">
              <a:latin typeface="Arial" panose="020B0604020202020204" pitchFamily="34" charset="0"/>
            </a:endParaRPr>
          </a:p>
        </p:txBody>
      </p:sp>
      <p:pic>
        <p:nvPicPr>
          <p:cNvPr id="4112" name="Picture 15"/>
          <p:cNvPicPr>
            <a:picLocks noChangeAspect="1"/>
          </p:cNvPicPr>
          <p:nvPr/>
        </p:nvPicPr>
        <p:blipFill>
          <a:blip r:embed="rId2"/>
          <a:stretch>
            <a:fillRect/>
          </a:stretch>
        </p:blipFill>
        <p:spPr>
          <a:xfrm>
            <a:off x="214313" y="2214563"/>
            <a:ext cx="4532312" cy="4214812"/>
          </a:xfrm>
          <a:prstGeom prst="rect">
            <a:avLst/>
          </a:prstGeom>
          <a:noFill/>
          <a:ln w="9525">
            <a:noFill/>
          </a:ln>
        </p:spPr>
      </p:pic>
      <p:pic>
        <p:nvPicPr>
          <p:cNvPr id="4113" name="Picture 35"/>
          <p:cNvPicPr>
            <a:picLocks noChangeAspect="1"/>
          </p:cNvPicPr>
          <p:nvPr/>
        </p:nvPicPr>
        <p:blipFill>
          <a:blip r:embed="rId1"/>
          <a:stretch>
            <a:fillRect/>
          </a:stretch>
        </p:blipFill>
        <p:spPr>
          <a:xfrm>
            <a:off x="6500813" y="4929188"/>
            <a:ext cx="1416050" cy="1228725"/>
          </a:xfrm>
          <a:prstGeom prst="rect">
            <a:avLst/>
          </a:prstGeom>
          <a:noFill/>
          <a:ln w="9525">
            <a:noFill/>
          </a:ln>
        </p:spPr>
      </p:pic>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Polarization</a:t>
            </a:r>
            <a:br>
              <a:rPr lang="en-US" altLang="en-US" sz="6600" kern="1200" baseline="0" dirty="0">
                <a:latin typeface="+mj-lt"/>
                <a:ea typeface="+mj-ea"/>
                <a:cs typeface="+mj-cs"/>
              </a:rPr>
            </a:br>
            <a:endParaRPr lang="en-US" altLang="en-US" sz="6600" kern="1200" baseline="0" dirty="0">
              <a:latin typeface="+mj-lt"/>
              <a:ea typeface="+mj-ea"/>
              <a:cs typeface="+mj-cs"/>
            </a:endParaRP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395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kern="1200" baseline="0">
                <a:latin typeface="+mj-lt"/>
                <a:ea typeface="+mj-ea"/>
                <a:cs typeface="+mj-cs"/>
              </a:rPr>
              <a:t>Polarization</a:t>
            </a:r>
            <a:endParaRPr lang="en-US" altLang="en-US" kern="1200" baseline="0">
              <a:latin typeface="+mj-lt"/>
              <a:ea typeface="+mj-ea"/>
              <a:cs typeface="+mj-cs"/>
            </a:endParaRPr>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759864" y="1274718"/>
            <a:ext cx="6387706" cy="4645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half" idx="1"/>
          </p:nvPr>
        </p:nvSpPr>
        <p:spPr>
          <a:xfrm>
            <a:off x="159192" y="1334538"/>
            <a:ext cx="8280920" cy="4525963"/>
          </a:xfrm>
        </p:spPr>
        <p:txBody>
          <a:bodyPr/>
          <a:p>
            <a:pPr marL="0" indent="0">
              <a:buNone/>
            </a:pPr>
            <a:r>
              <a:rPr lang="en-GB" sz="2400" dirty="0" smtClean="0">
                <a:effectLst>
                  <a:outerShdw blurRad="38100" dist="38100" dir="2700000" algn="tl">
                    <a:srgbClr val="000000">
                      <a:alpha val="43137"/>
                    </a:srgbClr>
                  </a:outerShdw>
                </a:effectLst>
              </a:rPr>
              <a:t>There are 2 types of 3D glasses </a:t>
            </a:r>
            <a:endParaRPr lang="en-GB" sz="2400" dirty="0" smtClean="0">
              <a:effectLst>
                <a:outerShdw blurRad="38100" dist="38100" dir="2700000" algn="tl">
                  <a:srgbClr val="000000">
                    <a:alpha val="43137"/>
                  </a:srgbClr>
                </a:outerShdw>
              </a:effectLst>
            </a:endParaRPr>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r>
              <a:rPr lang="en-GB" dirty="0" smtClean="0">
                <a:solidFill>
                  <a:srgbClr val="FF0000"/>
                </a:solidFill>
              </a:rPr>
              <a:t>O</a:t>
            </a:r>
            <a:r>
              <a:rPr lang="en-GB" dirty="0" smtClean="0">
                <a:solidFill>
                  <a:srgbClr val="3333CC"/>
                </a:solidFill>
              </a:rPr>
              <a:t>l</a:t>
            </a:r>
            <a:r>
              <a:rPr lang="en-GB" dirty="0" smtClean="0">
                <a:solidFill>
                  <a:srgbClr val="FF0000"/>
                </a:solidFill>
              </a:rPr>
              <a:t>d</a:t>
            </a:r>
            <a:r>
              <a:rPr lang="en-GB" dirty="0" smtClean="0"/>
              <a:t> </a:t>
            </a:r>
            <a:r>
              <a:rPr lang="en-GB" dirty="0" smtClean="0">
                <a:solidFill>
                  <a:srgbClr val="3333CC"/>
                </a:solidFill>
              </a:rPr>
              <a:t>v</a:t>
            </a:r>
            <a:r>
              <a:rPr lang="en-GB" dirty="0" smtClean="0">
                <a:solidFill>
                  <a:srgbClr val="FF0000"/>
                </a:solidFill>
              </a:rPr>
              <a:t>e</a:t>
            </a:r>
            <a:r>
              <a:rPr lang="en-GB" dirty="0" smtClean="0">
                <a:solidFill>
                  <a:srgbClr val="3333CC"/>
                </a:solidFill>
              </a:rPr>
              <a:t>r</a:t>
            </a:r>
            <a:r>
              <a:rPr lang="en-GB" dirty="0" smtClean="0">
                <a:solidFill>
                  <a:srgbClr val="FF0000"/>
                </a:solidFill>
              </a:rPr>
              <a:t>s</a:t>
            </a:r>
            <a:r>
              <a:rPr lang="en-GB" dirty="0" smtClean="0">
                <a:solidFill>
                  <a:srgbClr val="3333CC"/>
                </a:solidFill>
              </a:rPr>
              <a:t>i</a:t>
            </a:r>
            <a:r>
              <a:rPr lang="en-GB" dirty="0" smtClean="0">
                <a:solidFill>
                  <a:srgbClr val="FF0000"/>
                </a:solidFill>
              </a:rPr>
              <a:t>o</a:t>
            </a:r>
            <a:r>
              <a:rPr lang="en-GB" dirty="0" smtClean="0">
                <a:solidFill>
                  <a:srgbClr val="3333CC"/>
                </a:solidFill>
              </a:rPr>
              <a:t>n</a:t>
            </a:r>
            <a:r>
              <a:rPr lang="en-GB" dirty="0" smtClean="0"/>
              <a:t>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5" end="5"/>
                                            </p:txEl>
                                          </p:spTgt>
                                        </p:tgtEl>
                                        <p:attrNameLst>
                                          <p:attrName>style.visibility</p:attrName>
                                        </p:attrNameLst>
                                      </p:cBhvr>
                                      <p:to>
                                        <p:strVal val="visible"/>
                                      </p:to>
                                    </p:set>
                                    <p:anim calcmode="lin" valueType="num">
                                      <p:cBhvr additive="base">
                                        <p:cTn id="12"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1000"/>
                                        <p:tgtEl>
                                          <p:spTgt spid="1026"/>
                                        </p:tgtEl>
                                      </p:cBhvr>
                                    </p:animEffect>
                                    <p:anim calcmode="lin" valueType="num">
                                      <p:cBhvr>
                                        <p:cTn id="19" dur="1000" fill="hold"/>
                                        <p:tgtEl>
                                          <p:spTgt spid="1026"/>
                                        </p:tgtEl>
                                        <p:attrNameLst>
                                          <p:attrName>ppt_x</p:attrName>
                                        </p:attrNameLst>
                                      </p:cBhvr>
                                      <p:tavLst>
                                        <p:tav tm="0">
                                          <p:val>
                                            <p:strVal val="#ppt_x"/>
                                          </p:val>
                                        </p:tav>
                                        <p:tav tm="100000">
                                          <p:val>
                                            <p:strVal val="#ppt_x"/>
                                          </p:val>
                                        </p:tav>
                                      </p:tavLst>
                                    </p:anim>
                                    <p:anim calcmode="lin" valueType="num">
                                      <p:cBhvr>
                                        <p:cTn id="20"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dirty="0" smtClean="0">
                <a:effectLst>
                  <a:outerShdw blurRad="38100" dist="38100" dir="2700000" algn="tl">
                    <a:srgbClr val="000000">
                      <a:alpha val="43137"/>
                    </a:srgbClr>
                  </a:outerShdw>
                </a:effectLst>
              </a:rPr>
              <a:t>Polarisation</a:t>
            </a:r>
            <a:endParaRPr lang="en-GB" dirty="0" smtClean="0">
              <a:effectLst>
                <a:outerShdw blurRad="38100" dist="38100" dir="2700000" algn="tl">
                  <a:srgbClr val="000000">
                    <a:alpha val="43137"/>
                  </a:srgbClr>
                </a:outerShdw>
              </a:effectLst>
            </a:endParaRPr>
          </a:p>
        </p:txBody>
      </p:sp>
      <p:sp>
        <p:nvSpPr>
          <p:cNvPr id="9219" name="Rectangle 3"/>
          <p:cNvSpPr>
            <a:spLocks noGrp="1" noChangeArrowheads="1"/>
          </p:cNvSpPr>
          <p:nvPr>
            <p:ph idx="1"/>
          </p:nvPr>
        </p:nvSpPr>
        <p:spPr>
          <a:xfrm>
            <a:off x="350520" y="1014095"/>
            <a:ext cx="8229600" cy="4525963"/>
          </a:xfrm>
        </p:spPr>
        <p:txBody>
          <a:bodyPr/>
          <a:lstStyle/>
          <a:p>
            <a:pPr marL="0" indent="0" eaLnBrk="1" hangingPunct="1">
              <a:buFontTx/>
              <a:buNone/>
            </a:pPr>
            <a:r>
              <a:rPr lang="en-GB" sz="2400" dirty="0" smtClean="0">
                <a:latin typeface="Arial" panose="020B0604020202020204" pitchFamily="34" charset="0"/>
                <a:cs typeface="Arial" panose="020B0604020202020204" pitchFamily="34" charset="0"/>
              </a:rPr>
              <a:t>The oscillations within a transverse wave and the direction of travel of the wave define a plane. If the wave only occupies one plane the wave is said to be </a:t>
            </a:r>
            <a:r>
              <a:rPr lang="en-GB" sz="24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plane polarised</a:t>
            </a:r>
            <a:r>
              <a:rPr lang="en-GB" sz="2400" dirty="0" smtClean="0">
                <a:latin typeface="Arial" panose="020B0604020202020204" pitchFamily="34" charset="0"/>
                <a:cs typeface="Arial" panose="020B0604020202020204" pitchFamily="34" charset="0"/>
              </a:rPr>
              <a:t>.</a:t>
            </a:r>
            <a:endParaRPr lang="en-GB" sz="2400" dirty="0" smtClean="0">
              <a:latin typeface="Arial" panose="020B0604020202020204" pitchFamily="34" charset="0"/>
              <a:cs typeface="Arial" panose="020B0604020202020204" pitchFamily="34" charset="0"/>
            </a:endParaRPr>
          </a:p>
        </p:txBody>
      </p:sp>
      <p:pic>
        <p:nvPicPr>
          <p:cNvPr id="6146" name="Picture 2"/>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34062" y="2626871"/>
            <a:ext cx="3810000" cy="349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fade">
                                      <p:cBhvr>
                                        <p:cTn id="13" dur="1000"/>
                                        <p:tgtEl>
                                          <p:spTgt spid="6146"/>
                                        </p:tgtEl>
                                      </p:cBhvr>
                                    </p:animEffect>
                                    <p:anim calcmode="lin" valueType="num">
                                      <p:cBhvr>
                                        <p:cTn id="14" dur="1000" fill="hold"/>
                                        <p:tgtEl>
                                          <p:spTgt spid="6146"/>
                                        </p:tgtEl>
                                        <p:attrNameLst>
                                          <p:attrName>ppt_x</p:attrName>
                                        </p:attrNameLst>
                                      </p:cBhvr>
                                      <p:tavLst>
                                        <p:tav tm="0">
                                          <p:val>
                                            <p:strVal val="#ppt_x"/>
                                          </p:val>
                                        </p:tav>
                                        <p:tav tm="100000">
                                          <p:val>
                                            <p:strVal val="#ppt_x"/>
                                          </p:val>
                                        </p:tav>
                                      </p:tavLst>
                                    </p:anim>
                                    <p:anim calcmode="lin" valueType="num">
                                      <p:cBhvr>
                                        <p:cTn id="15"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dirty="0" smtClean="0">
                <a:effectLst>
                  <a:outerShdw blurRad="38100" dist="38100" dir="2700000" algn="tl">
                    <a:srgbClr val="000000">
                      <a:alpha val="43137"/>
                    </a:srgbClr>
                  </a:outerShdw>
                </a:effectLst>
              </a:rPr>
              <a:t>Polarisation</a:t>
            </a:r>
            <a:endParaRPr lang="en-GB" dirty="0" smtClean="0">
              <a:effectLst>
                <a:outerShdw blurRad="38100" dist="38100" dir="2700000" algn="tl">
                  <a:srgbClr val="000000">
                    <a:alpha val="43137"/>
                  </a:srgbClr>
                </a:outerShdw>
              </a:effectLst>
            </a:endParaRPr>
          </a:p>
        </p:txBody>
      </p:sp>
      <p:sp>
        <p:nvSpPr>
          <p:cNvPr id="10243" name="Rectangle 3"/>
          <p:cNvSpPr>
            <a:spLocks noGrp="1" noChangeArrowheads="1"/>
          </p:cNvSpPr>
          <p:nvPr>
            <p:ph idx="1"/>
          </p:nvPr>
        </p:nvSpPr>
        <p:spPr>
          <a:xfrm>
            <a:off x="468630" y="1165860"/>
            <a:ext cx="8229600" cy="4525963"/>
          </a:xfrm>
        </p:spPr>
        <p:txBody>
          <a:bodyPr/>
          <a:lstStyle/>
          <a:p>
            <a:pPr marL="0" indent="0" eaLnBrk="1" hangingPunct="1">
              <a:buFontTx/>
              <a:buNone/>
            </a:pPr>
            <a:r>
              <a:rPr lang="en-GB" sz="2800" dirty="0" smtClean="0"/>
              <a:t>Light from a lamp is </a:t>
            </a:r>
            <a:r>
              <a:rPr lang="en-GB" sz="2800" dirty="0" err="1" smtClean="0">
                <a:solidFill>
                  <a:srgbClr val="3333CC"/>
                </a:solidFill>
                <a:effectLst>
                  <a:outerShdw blurRad="38100" dist="38100" dir="2700000" algn="tl">
                    <a:srgbClr val="000000">
                      <a:alpha val="43137"/>
                    </a:srgbClr>
                  </a:outerShdw>
                </a:effectLst>
              </a:rPr>
              <a:t>unpolarised</a:t>
            </a:r>
            <a:r>
              <a:rPr lang="en-GB" sz="2800" dirty="0" smtClean="0"/>
              <a:t>. However, with a polarising filter it can be plane polarised.</a:t>
            </a:r>
            <a:endParaRPr lang="en-GB" sz="2800" dirty="0" smtClean="0"/>
          </a:p>
        </p:txBody>
      </p:sp>
      <p:pic>
        <p:nvPicPr>
          <p:cNvPr id="5122" name="Picture 2"/>
          <p:cNvPicPr>
            <a:picLocks noChangeAspect="1" noChangeArrowheads="1"/>
          </p:cNvPicPr>
          <p:nvPr/>
        </p:nvPicPr>
        <p:blipFill rotWithShape="1">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l="1931" t="5010" r="10243" b="3621"/>
          <a:stretch>
            <a:fillRect/>
          </a:stretch>
        </p:blipFill>
        <p:spPr bwMode="auto">
          <a:xfrm>
            <a:off x="468630" y="2404110"/>
            <a:ext cx="8509635" cy="3860165"/>
          </a:xfrm>
          <a:prstGeom prst="rect">
            <a:avLst/>
          </a:prstGeom>
          <a:noFill/>
          <a:ln w="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GB" dirty="0" smtClean="0">
                <a:effectLst>
                  <a:outerShdw blurRad="38100" dist="38100" dir="2700000" algn="tl">
                    <a:srgbClr val="000000">
                      <a:alpha val="43137"/>
                    </a:srgbClr>
                  </a:outerShdw>
                </a:effectLst>
              </a:rPr>
              <a:t>Polarisation</a:t>
            </a:r>
            <a:endParaRPr lang="en-GB" dirty="0" smtClean="0">
              <a:effectLst>
                <a:outerShdw blurRad="38100" dist="38100" dir="2700000" algn="tl">
                  <a:srgbClr val="000000">
                    <a:alpha val="43137"/>
                  </a:srgbClr>
                </a:outerShdw>
              </a:effectLst>
            </a:endParaRPr>
          </a:p>
        </p:txBody>
      </p:sp>
      <p:sp>
        <p:nvSpPr>
          <p:cNvPr id="11267" name="Rectangle 3"/>
          <p:cNvSpPr>
            <a:spLocks noGrp="1" noChangeArrowheads="1"/>
          </p:cNvSpPr>
          <p:nvPr>
            <p:ph idx="1"/>
          </p:nvPr>
        </p:nvSpPr>
        <p:spPr>
          <a:xfrm>
            <a:off x="457200" y="1000760"/>
            <a:ext cx="8229600" cy="4525963"/>
          </a:xfrm>
        </p:spPr>
        <p:txBody>
          <a:bodyPr/>
          <a:lstStyle/>
          <a:p>
            <a:pPr marL="0" indent="0" eaLnBrk="1" hangingPunct="1">
              <a:buFontTx/>
              <a:buNone/>
            </a:pPr>
            <a:r>
              <a:rPr lang="en-GB" sz="2600" dirty="0" smtClean="0"/>
              <a:t>If two ‘crossed’ filters are used then </a:t>
            </a:r>
            <a:r>
              <a:rPr lang="en-GB" sz="2600" dirty="0" smtClean="0">
                <a:solidFill>
                  <a:srgbClr val="FF0000"/>
                </a:solidFill>
                <a:effectLst>
                  <a:outerShdw blurRad="38100" dist="38100" dir="2700000" algn="tl">
                    <a:srgbClr val="000000">
                      <a:alpha val="43137"/>
                    </a:srgbClr>
                  </a:outerShdw>
                </a:effectLst>
              </a:rPr>
              <a:t>no light </a:t>
            </a:r>
            <a:r>
              <a:rPr lang="en-GB" sz="2600" dirty="0" smtClean="0"/>
              <a:t>will be transmitted.</a:t>
            </a:r>
            <a:endParaRPr lang="en-GB" sz="2600" dirty="0" smtClean="0"/>
          </a:p>
        </p:txBody>
      </p:sp>
      <p:pic>
        <p:nvPicPr>
          <p:cNvPr id="8196" name="Picture 4"/>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685" y="2193290"/>
            <a:ext cx="9633585" cy="374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Rectangle 2"/>
          <p:cNvSpPr>
            <a:spLocks noGrp="1"/>
          </p:cNvSpPr>
          <p:nvPr>
            <p:ph type="title"/>
          </p:nvPr>
        </p:nvSpPr>
        <p:spPr>
          <a:xfrm>
            <a:off x="19050" y="12700"/>
            <a:ext cx="9128125" cy="517525"/>
          </a:xfrm>
        </p:spPr>
        <p:txBody>
          <a:bodyPr anchor="ctr" anchorCtr="0"/>
          <a:p>
            <a:pPr defTabSz="914400">
              <a:buNone/>
            </a:pPr>
            <a:r>
              <a:rPr lang="en-US" altLang="en-GB" kern="1200" baseline="0" dirty="0">
                <a:latin typeface="+mj-lt"/>
                <a:ea typeface="+mj-ea"/>
                <a:cs typeface="+mj-cs"/>
              </a:rPr>
              <a:t>Which has the largest amplitude?</a:t>
            </a:r>
            <a:endParaRPr lang="en-US" altLang="en-GB" kern="1200" baseline="0" dirty="0">
              <a:latin typeface="+mj-lt"/>
              <a:ea typeface="+mj-ea"/>
              <a:cs typeface="+mj-cs"/>
            </a:endParaRPr>
          </a:p>
        </p:txBody>
      </p:sp>
      <p:sp>
        <p:nvSpPr>
          <p:cNvPr id="61443" name="Rectangle 4"/>
          <p:cNvSpPr/>
          <p:nvPr/>
        </p:nvSpPr>
        <p:spPr>
          <a:xfrm>
            <a:off x="-39687" y="2698750"/>
            <a:ext cx="309562" cy="368300"/>
          </a:xfrm>
          <a:prstGeom prst="rect">
            <a:avLst/>
          </a:prstGeom>
          <a:noFill/>
          <a:ln w="9525">
            <a:noFill/>
          </a:ln>
        </p:spPr>
        <p:txBody>
          <a:bodyPr wrap="none" anchor="ctr" anchorCtr="0">
            <a:spAutoFit/>
          </a:bodyPr>
          <a:p>
            <a:endParaRPr lang="en-US" altLang="zh-CN">
              <a:latin typeface="Arial" panose="020B0604020202020204" pitchFamily="34" charset="0"/>
            </a:endParaRPr>
          </a:p>
        </p:txBody>
      </p:sp>
      <p:sp>
        <p:nvSpPr>
          <p:cNvPr id="61476" name="Rectangle 37"/>
          <p:cNvSpPr/>
          <p:nvPr/>
        </p:nvSpPr>
        <p:spPr>
          <a:xfrm>
            <a:off x="-39687" y="2957513"/>
            <a:ext cx="309562" cy="368300"/>
          </a:xfrm>
          <a:prstGeom prst="rect">
            <a:avLst/>
          </a:prstGeom>
          <a:noFill/>
          <a:ln w="9525">
            <a:noFill/>
          </a:ln>
        </p:spPr>
        <p:txBody>
          <a:bodyPr wrap="none" anchor="ctr" anchorCtr="0">
            <a:spAutoFit/>
          </a:bodyPr>
          <a:p>
            <a:endParaRPr lang="en-US" altLang="zh-CN">
              <a:latin typeface="Arial" panose="020B0604020202020204" pitchFamily="34" charset="0"/>
            </a:endParaRPr>
          </a:p>
        </p:txBody>
      </p:sp>
      <p:pic>
        <p:nvPicPr>
          <p:cNvPr id="2" name="Picture 1"/>
          <p:cNvPicPr>
            <a:picLocks noChangeAspect="1"/>
          </p:cNvPicPr>
          <p:nvPr/>
        </p:nvPicPr>
        <p:blipFill>
          <a:blip r:embed="rId1"/>
          <a:stretch>
            <a:fillRect/>
          </a:stretch>
        </p:blipFill>
        <p:spPr>
          <a:xfrm>
            <a:off x="1934845" y="723900"/>
            <a:ext cx="5018405" cy="4318635"/>
          </a:xfrm>
          <a:prstGeom prst="rect">
            <a:avLst/>
          </a:prstGeom>
        </p:spPr>
      </p:pic>
      <p:sp>
        <p:nvSpPr>
          <p:cNvPr id="10" name="Oval 9"/>
          <p:cNvSpPr/>
          <p:nvPr/>
        </p:nvSpPr>
        <p:spPr>
          <a:xfrm>
            <a:off x="4341495" y="2585720"/>
            <a:ext cx="2611755" cy="2540000"/>
          </a:xfrm>
          <a:prstGeom prst="ellipse">
            <a:avLst/>
          </a:prstGeom>
          <a:noFill/>
          <a:ln w="762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11" name="Straight Arrow Connector 10"/>
          <p:cNvCxnSpPr/>
          <p:nvPr/>
        </p:nvCxnSpPr>
        <p:spPr>
          <a:xfrm flipV="1">
            <a:off x="5438140" y="3054985"/>
            <a:ext cx="0" cy="721360"/>
          </a:xfrm>
          <a:prstGeom prst="straightConnector1">
            <a:avLst/>
          </a:prstGeom>
          <a:ln w="571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359410" y="5283835"/>
            <a:ext cx="8447405" cy="1383665"/>
          </a:xfrm>
          <a:prstGeom prst="rect">
            <a:avLst/>
          </a:prstGeom>
          <a:noFill/>
        </p:spPr>
        <p:txBody>
          <a:bodyPr wrap="square" rtlCol="0" anchor="t">
            <a:spAutoFit/>
          </a:bodyPr>
          <a:p>
            <a:pPr>
              <a:spcAft>
                <a:spcPct val="50000"/>
              </a:spcAft>
            </a:pPr>
            <a:r>
              <a:rPr lang="en-US" altLang="en-US" sz="2800" i="1" u="sng" dirty="0">
                <a:sym typeface="+mn-ea"/>
              </a:rPr>
              <a:t>FYI:</a:t>
            </a:r>
            <a:r>
              <a:rPr lang="en-US" altLang="en-US" sz="2800" i="1" dirty="0">
                <a:sym typeface="+mn-ea"/>
              </a:rPr>
              <a:t> </a:t>
            </a:r>
            <a:r>
              <a:rPr lang="en-US" altLang="zh-CN" sz="2800" i="1" dirty="0">
                <a:sym typeface="+mn-ea"/>
              </a:rPr>
              <a:t>Intensity</a:t>
            </a:r>
            <a:r>
              <a:rPr lang="en-US" altLang="zh-CN" sz="2800" dirty="0">
                <a:sym typeface="+mn-ea"/>
              </a:rPr>
              <a:t> of a wave is the </a:t>
            </a:r>
            <a:r>
              <a:rPr lang="en-US" altLang="zh-CN" sz="2800" i="1" dirty="0">
                <a:sym typeface="+mn-ea"/>
              </a:rPr>
              <a:t>‘power per unit area’ </a:t>
            </a:r>
            <a:r>
              <a:rPr lang="en-US" altLang="zh-CN" sz="2800" dirty="0">
                <a:sym typeface="+mn-ea"/>
              </a:rPr>
              <a:t>incident upon a surface, in Wm</a:t>
            </a:r>
            <a:r>
              <a:rPr lang="en-US" altLang="zh-CN" sz="2800" baseline="30000" dirty="0">
                <a:sym typeface="+mn-ea"/>
              </a:rPr>
              <a:t>-2</a:t>
            </a:r>
            <a:r>
              <a:rPr lang="en-US" altLang="zh-CN" sz="2800" dirty="0">
                <a:sym typeface="+mn-ea"/>
              </a:rPr>
              <a:t>.  It is proportional to the square of the amplitude, so I </a:t>
            </a:r>
            <a:r>
              <a:rPr lang="en-US" altLang="zh-CN" sz="2800" dirty="0">
                <a:sym typeface="Symbol" panose="05050102010706020507" pitchFamily="18" charset="2"/>
              </a:rPr>
              <a:t> </a:t>
            </a:r>
            <a:r>
              <a:rPr lang="en-US" altLang="zh-CN" sz="2800" dirty="0">
                <a:sym typeface="+mn-ea"/>
              </a:rPr>
              <a:t>A</a:t>
            </a:r>
            <a:r>
              <a:rPr lang="en-US" altLang="zh-CN" sz="2800" baseline="30000" dirty="0">
                <a:sym typeface="+mn-ea"/>
              </a:rPr>
              <a:t>2</a:t>
            </a:r>
            <a:endParaRPr lang="en-US" altLang="zh-CN" sz="2800" dirty="0">
              <a:sym typeface="+mn-ea"/>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p>
            <a:r>
              <a:rPr lang="en-US" altLang="en-US"/>
              <a:t>3D Glasses</a:t>
            </a:r>
            <a:endParaRPr lang="en-US" altLang="en-US"/>
          </a:p>
        </p:txBody>
      </p:sp>
      <p:pic>
        <p:nvPicPr>
          <p:cNvPr id="6" name="Picture 2"/>
          <p:cNvPicPr>
            <a:picLocks noChangeAspect="1" noChangeArrowheads="1"/>
          </p:cNvPicPr>
          <p:nvPr/>
        </p:nvPicPr>
        <p:blipFill rotWithShape="1">
          <a:blip r:embed="rId1">
            <a:biLevel thresh="75000"/>
            <a:extLst>
              <a:ext uri="{BEBA8EAE-BF5A-486C-A8C5-ECC9F3942E4B}">
                <a14:imgProps xmlns:a14="http://schemas.microsoft.com/office/drawing/2010/main">
                  <a14:imgLayer r:embed="rId2">
                    <a14:imgEffect>
                      <a14:colorTemperature colorTemp="7200"/>
                    </a14:imgEffect>
                  </a14:imgLayer>
                </a14:imgProps>
              </a:ext>
              <a:ext uri="{28A0092B-C50C-407E-A947-70E740481C1C}">
                <a14:useLocalDpi xmlns:a14="http://schemas.microsoft.com/office/drawing/2010/main" val="0"/>
              </a:ext>
            </a:extLst>
          </a:blip>
          <a:srcRect l="13821"/>
          <a:stretch>
            <a:fillRect/>
          </a:stretch>
        </p:blipFill>
        <p:spPr bwMode="auto">
          <a:xfrm>
            <a:off x="304165" y="715645"/>
            <a:ext cx="8172450" cy="5928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rot="21013025">
            <a:off x="819785" y="5075555"/>
            <a:ext cx="2802255" cy="706755"/>
          </a:xfrm>
          <a:prstGeom prst="rect">
            <a:avLst/>
          </a:prstGeom>
        </p:spPr>
        <p:txBody>
          <a:bodyPr wrap="square">
            <a:spAutoFit/>
          </a:bodyPr>
          <a:lstStyle/>
          <a:p>
            <a:pPr algn="ctr"/>
            <a:r>
              <a:rPr lang="en-GB" sz="2000" dirty="0">
                <a:solidFill>
                  <a:srgbClr val="FF0000"/>
                </a:solidFill>
                <a:effectLst>
                  <a:outerShdw blurRad="38100" dist="38100" dir="2700000" algn="tl">
                    <a:srgbClr val="000000">
                      <a:alpha val="43137"/>
                    </a:srgbClr>
                  </a:outerShdw>
                </a:effectLst>
              </a:rPr>
              <a:t>h</a:t>
            </a:r>
            <a:r>
              <a:rPr lang="en-GB" sz="2000" dirty="0" smtClean="0">
                <a:solidFill>
                  <a:srgbClr val="FF0000"/>
                </a:solidFill>
                <a:effectLst>
                  <a:outerShdw blurRad="38100" dist="38100" dir="2700000" algn="tl">
                    <a:srgbClr val="000000">
                      <a:alpha val="43137"/>
                    </a:srgbClr>
                  </a:outerShdw>
                </a:effectLst>
              </a:rPr>
              <a:t>orizontal polarised</a:t>
            </a:r>
            <a:endParaRPr lang="en-GB" sz="2000" dirty="0" smtClean="0">
              <a:solidFill>
                <a:srgbClr val="FF0000"/>
              </a:solidFill>
              <a:effectLst>
                <a:outerShdw blurRad="38100" dist="38100" dir="2700000" algn="tl">
                  <a:srgbClr val="000000">
                    <a:alpha val="43137"/>
                  </a:srgbClr>
                </a:outerShdw>
              </a:effectLst>
            </a:endParaRPr>
          </a:p>
          <a:p>
            <a:pPr algn="ctr"/>
            <a:r>
              <a:rPr lang="en-GB" sz="2000" dirty="0">
                <a:solidFill>
                  <a:srgbClr val="FF0000"/>
                </a:solidFill>
                <a:effectLst>
                  <a:outerShdw blurRad="38100" dist="38100" dir="2700000" algn="tl">
                    <a:srgbClr val="000000">
                      <a:alpha val="43137"/>
                    </a:srgbClr>
                  </a:outerShdw>
                </a:effectLst>
              </a:rPr>
              <a:t>l</a:t>
            </a:r>
            <a:r>
              <a:rPr lang="en-GB" sz="2000" dirty="0" smtClean="0">
                <a:solidFill>
                  <a:srgbClr val="FF0000"/>
                </a:solidFill>
                <a:effectLst>
                  <a:outerShdw blurRad="38100" dist="38100" dir="2700000" algn="tl">
                    <a:srgbClr val="000000">
                      <a:alpha val="43137"/>
                    </a:srgbClr>
                  </a:outerShdw>
                </a:effectLst>
              </a:rPr>
              <a:t>ight waves</a:t>
            </a:r>
            <a:endParaRPr lang="en-GB" sz="2000" dirty="0"/>
          </a:p>
        </p:txBody>
      </p:sp>
      <p:sp>
        <p:nvSpPr>
          <p:cNvPr id="8" name="Rectangle 7"/>
          <p:cNvSpPr/>
          <p:nvPr/>
        </p:nvSpPr>
        <p:spPr>
          <a:xfrm rot="21069599">
            <a:off x="4591685" y="4879975"/>
            <a:ext cx="3376930" cy="706755"/>
          </a:xfrm>
          <a:prstGeom prst="rect">
            <a:avLst/>
          </a:prstGeom>
        </p:spPr>
        <p:txBody>
          <a:bodyPr wrap="square">
            <a:spAutoFit/>
          </a:bodyPr>
          <a:lstStyle/>
          <a:p>
            <a:pPr algn="ctr"/>
            <a:r>
              <a:rPr lang="en-GB" sz="2000" dirty="0" smtClean="0">
                <a:solidFill>
                  <a:srgbClr val="FF0000"/>
                </a:solidFill>
                <a:effectLst>
                  <a:outerShdw blurRad="38100" dist="38100" dir="2700000" algn="tl">
                    <a:srgbClr val="000000">
                      <a:alpha val="43137"/>
                    </a:srgbClr>
                  </a:outerShdw>
                </a:effectLst>
              </a:rPr>
              <a:t>vertical polarised</a:t>
            </a:r>
            <a:endParaRPr lang="en-GB" sz="2000" dirty="0" smtClean="0">
              <a:solidFill>
                <a:srgbClr val="FF0000"/>
              </a:solidFill>
              <a:effectLst>
                <a:outerShdw blurRad="38100" dist="38100" dir="2700000" algn="tl">
                  <a:srgbClr val="000000">
                    <a:alpha val="43137"/>
                  </a:srgbClr>
                </a:outerShdw>
              </a:effectLst>
            </a:endParaRPr>
          </a:p>
          <a:p>
            <a:pPr algn="ctr"/>
            <a:r>
              <a:rPr lang="en-GB" sz="2000" dirty="0">
                <a:solidFill>
                  <a:srgbClr val="FF0000"/>
                </a:solidFill>
                <a:effectLst>
                  <a:outerShdw blurRad="38100" dist="38100" dir="2700000" algn="tl">
                    <a:srgbClr val="000000">
                      <a:alpha val="43137"/>
                    </a:srgbClr>
                  </a:outerShdw>
                </a:effectLst>
              </a:rPr>
              <a:t>l</a:t>
            </a:r>
            <a:r>
              <a:rPr lang="en-GB" sz="2000" dirty="0" smtClean="0">
                <a:solidFill>
                  <a:srgbClr val="FF0000"/>
                </a:solidFill>
                <a:effectLst>
                  <a:outerShdw blurRad="38100" dist="38100" dir="2700000" algn="tl">
                    <a:srgbClr val="000000">
                      <a:alpha val="43137"/>
                    </a:srgbClr>
                  </a:outerShdw>
                </a:effectLst>
              </a:rPr>
              <a:t>ight waves</a:t>
            </a:r>
            <a:endParaRPr lang="en-GB" sz="2000"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GB" dirty="0" smtClean="0"/>
              <a:t>Aerial alignment – need for exam</a:t>
            </a:r>
            <a:endParaRPr lang="en-GB" dirty="0" smtClean="0"/>
          </a:p>
        </p:txBody>
      </p:sp>
      <p:sp>
        <p:nvSpPr>
          <p:cNvPr id="12291" name="Rectangle 3"/>
          <p:cNvSpPr>
            <a:spLocks noGrp="1" noChangeArrowheads="1"/>
          </p:cNvSpPr>
          <p:nvPr>
            <p:ph idx="1"/>
          </p:nvPr>
        </p:nvSpPr>
        <p:spPr>
          <a:xfrm>
            <a:off x="19685" y="774700"/>
            <a:ext cx="5360035" cy="4820920"/>
          </a:xfrm>
        </p:spPr>
        <p:txBody>
          <a:bodyPr/>
          <a:lstStyle/>
          <a:p>
            <a:pPr marL="0" indent="0" eaLnBrk="1" hangingPunct="1">
              <a:lnSpc>
                <a:spcPct val="80000"/>
              </a:lnSpc>
              <a:buFontTx/>
              <a:buNone/>
            </a:pPr>
            <a:r>
              <a:rPr lang="en-GB" sz="2400" dirty="0" smtClean="0">
                <a:solidFill>
                  <a:srgbClr val="6600CC"/>
                </a:solidFill>
                <a:latin typeface="Arial" panose="020B0604020202020204" pitchFamily="34" charset="0"/>
                <a:cs typeface="Arial" panose="020B0604020202020204" pitchFamily="34" charset="0"/>
              </a:rPr>
              <a:t>Radio waves (and microwaves) are transmitted as </a:t>
            </a:r>
            <a:r>
              <a:rPr lang="en-GB" sz="24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plane polarised waves. </a:t>
            </a:r>
            <a:endParaRPr lang="en-GB" sz="2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eaLnBrk="1" hangingPunct="1">
              <a:lnSpc>
                <a:spcPct val="80000"/>
              </a:lnSpc>
              <a:buFontTx/>
              <a:buNone/>
            </a:pPr>
            <a:endParaRPr lang="en-GB" sz="24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eaLnBrk="1" hangingPunct="1">
              <a:lnSpc>
                <a:spcPct val="80000"/>
              </a:lnSpc>
              <a:buFontTx/>
              <a:buNone/>
            </a:pPr>
            <a:r>
              <a:rPr lang="en-GB" sz="2400" dirty="0" smtClean="0">
                <a:solidFill>
                  <a:srgbClr val="6600CC"/>
                </a:solidFill>
                <a:latin typeface="Arial" panose="020B0604020202020204" pitchFamily="34" charset="0"/>
                <a:cs typeface="Arial" panose="020B0604020202020204" pitchFamily="34" charset="0"/>
              </a:rPr>
              <a:t>In the case of Sky TV, two separate channels can be transmitted on the same frequency but with horizontal and vertical planes of </a:t>
            </a:r>
            <a:r>
              <a:rPr lang="en-GB" sz="24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polarisation</a:t>
            </a:r>
            <a:r>
              <a:rPr lang="en-GB" sz="2400" dirty="0" smtClean="0">
                <a:solidFill>
                  <a:srgbClr val="6600CC"/>
                </a:solidFill>
                <a:latin typeface="Arial" panose="020B0604020202020204" pitchFamily="34" charset="0"/>
                <a:cs typeface="Arial" panose="020B0604020202020204" pitchFamily="34" charset="0"/>
              </a:rPr>
              <a:t>. </a:t>
            </a:r>
            <a:endParaRPr lang="en-GB" sz="2400" dirty="0" smtClean="0">
              <a:solidFill>
                <a:srgbClr val="6600CC"/>
              </a:solidFill>
              <a:latin typeface="Arial" panose="020B0604020202020204" pitchFamily="34" charset="0"/>
              <a:cs typeface="Arial" panose="020B0604020202020204" pitchFamily="34" charset="0"/>
            </a:endParaRPr>
          </a:p>
          <a:p>
            <a:pPr marL="0" indent="0" eaLnBrk="1" hangingPunct="1">
              <a:lnSpc>
                <a:spcPct val="80000"/>
              </a:lnSpc>
              <a:buFontTx/>
              <a:buNone/>
            </a:pPr>
            <a:endParaRPr lang="en-GB" sz="2400" dirty="0" smtClean="0">
              <a:solidFill>
                <a:srgbClr val="6600CC"/>
              </a:solidFill>
              <a:latin typeface="Arial" panose="020B0604020202020204" pitchFamily="34" charset="0"/>
              <a:cs typeface="Arial" panose="020B0604020202020204" pitchFamily="34" charset="0"/>
            </a:endParaRPr>
          </a:p>
          <a:p>
            <a:pPr marL="0" indent="0" eaLnBrk="1" hangingPunct="1">
              <a:lnSpc>
                <a:spcPct val="80000"/>
              </a:lnSpc>
              <a:buFontTx/>
              <a:buNone/>
            </a:pPr>
            <a:r>
              <a:rPr lang="en-GB" sz="2400" dirty="0" smtClean="0">
                <a:solidFill>
                  <a:srgbClr val="6600CC"/>
                </a:solidFill>
                <a:latin typeface="Arial" panose="020B0604020202020204" pitchFamily="34" charset="0"/>
                <a:cs typeface="Arial" panose="020B0604020202020204" pitchFamily="34" charset="0"/>
              </a:rPr>
              <a:t>In order to receive these transmissions the aerial has to be </a:t>
            </a:r>
            <a:r>
              <a:rPr lang="en-GB" sz="24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aligned</a:t>
            </a:r>
            <a:r>
              <a:rPr lang="en-GB" sz="2400" dirty="0" smtClean="0">
                <a:solidFill>
                  <a:srgbClr val="6600CC"/>
                </a:solidFill>
                <a:latin typeface="Arial" panose="020B0604020202020204" pitchFamily="34" charset="0"/>
                <a:cs typeface="Arial" panose="020B0604020202020204" pitchFamily="34" charset="0"/>
              </a:rPr>
              <a:t> with the plane occupied by the electric field component of the electromagnetic wave. </a:t>
            </a:r>
            <a:endParaRPr lang="en-GB" sz="2400" dirty="0" smtClean="0">
              <a:solidFill>
                <a:srgbClr val="6600CC"/>
              </a:solidFill>
              <a:latin typeface="Arial" panose="020B0604020202020204" pitchFamily="34" charset="0"/>
              <a:cs typeface="Arial" panose="020B0604020202020204" pitchFamily="34" charset="0"/>
            </a:endParaRPr>
          </a:p>
          <a:p>
            <a:pPr marL="0" indent="0" eaLnBrk="1" hangingPunct="1">
              <a:lnSpc>
                <a:spcPct val="80000"/>
              </a:lnSpc>
              <a:buFontTx/>
              <a:buNone/>
            </a:pPr>
            <a:endParaRPr lang="en-GB" sz="2400" dirty="0" smtClean="0">
              <a:solidFill>
                <a:srgbClr val="6600CC"/>
              </a:solidFill>
              <a:latin typeface="Arial" panose="020B0604020202020204" pitchFamily="34" charset="0"/>
              <a:cs typeface="Arial" panose="020B0604020202020204" pitchFamily="34" charset="0"/>
            </a:endParaRPr>
          </a:p>
          <a:p>
            <a:pPr marL="0" indent="0" eaLnBrk="1" hangingPunct="1">
              <a:lnSpc>
                <a:spcPct val="80000"/>
              </a:lnSpc>
              <a:buFontTx/>
              <a:buNone/>
            </a:pPr>
            <a:r>
              <a:rPr lang="en-GB" sz="2400" dirty="0" smtClean="0">
                <a:solidFill>
                  <a:srgbClr val="6600CC"/>
                </a:solidFill>
                <a:latin typeface="Arial" panose="020B0604020202020204" pitchFamily="34" charset="0"/>
                <a:cs typeface="Arial" panose="020B0604020202020204" pitchFamily="34" charset="0"/>
              </a:rPr>
              <a:t>The picture shows an aerial aligned to receive </a:t>
            </a:r>
            <a:r>
              <a:rPr lang="en-GB" sz="2400"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horizontally polarised waves</a:t>
            </a:r>
            <a:r>
              <a:rPr lang="en-GB" sz="2400" dirty="0" smtClean="0">
                <a:solidFill>
                  <a:srgbClr val="66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2400" dirty="0" smtClean="0">
              <a:solidFill>
                <a:srgbClr val="66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717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380355" y="1432560"/>
            <a:ext cx="3766820" cy="416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2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443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x-none" sz="4000" kern="1200" baseline="0">
                <a:solidFill>
                  <a:schemeClr val="tx1"/>
                </a:solidFill>
                <a:latin typeface="+mj-lt"/>
                <a:ea typeface="+mj-ea"/>
                <a:cs typeface="+mj-cs"/>
              </a:rPr>
              <a:t>Online Simulations</a:t>
            </a:r>
            <a:endParaRPr lang="en-US" altLang="zh-CN" sz="4000" kern="1200" baseline="0">
              <a:solidFill>
                <a:schemeClr val="tx1"/>
              </a:solidFill>
              <a:latin typeface="+mj-lt"/>
              <a:ea typeface="+mj-ea"/>
              <a:cs typeface="+mj-cs"/>
            </a:endParaRPr>
          </a:p>
        </p:txBody>
      </p:sp>
      <p:sp>
        <p:nvSpPr>
          <p:cNvPr id="274434" name="Rectangle 3"/>
          <p:cNvSpPr>
            <a:spLocks noGrp="1"/>
          </p:cNvSpPr>
          <p:nvPr>
            <p:ph idx="1"/>
          </p:nvPr>
        </p:nvSpPr>
        <p:spPr/>
        <p:txBody>
          <a:bodyPr vert="horz" wrap="square" lIns="91440" tIns="45720" rIns="91440" bIns="45720" anchor="t" anchorCtr="0"/>
          <a:p>
            <a:pPr marL="0" indent="0">
              <a:lnSpc>
                <a:spcPct val="80000"/>
              </a:lnSpc>
              <a:buNone/>
            </a:pPr>
            <a:r>
              <a:rPr lang="en-US" altLang="zh-CN" sz="1200">
                <a:hlinkClick r:id="rId1"/>
              </a:rPr>
              <a:t>Law of Reflection</a:t>
            </a:r>
            <a:r>
              <a:rPr lang="en-US" altLang="zh-CN" sz="1200"/>
              <a:t> - NTNU - features a movable plane mirror </a:t>
            </a:r>
            <a:endParaRPr lang="en-US" altLang="zh-CN" sz="1200"/>
          </a:p>
          <a:p>
            <a:pPr marL="0" indent="0">
              <a:lnSpc>
                <a:spcPct val="80000"/>
              </a:lnSpc>
              <a:buNone/>
            </a:pPr>
            <a:r>
              <a:rPr lang="en-US" altLang="zh-CN" sz="1200" dirty="0" err="1">
                <a:hlinkClick r:id="rId2"/>
              </a:rPr>
              <a:t>Reflection in a plane mirror</a:t>
            </a:r>
            <a:r>
              <a:rPr lang="en-US" altLang="zh-CN" sz="1200" dirty="0" err="1"/>
              <a:t> - eChalk</a:t>
            </a:r>
            <a:r>
              <a:rPr lang="en-US" altLang="zh-CN" sz="1200" dirty="0"/>
              <a:t> </a:t>
            </a:r>
            <a:endParaRPr lang="en-US" altLang="zh-CN" sz="1200" dirty="0"/>
          </a:p>
          <a:p>
            <a:pPr marL="0" indent="0">
              <a:lnSpc>
                <a:spcPct val="80000"/>
              </a:lnSpc>
              <a:buNone/>
            </a:pPr>
            <a:r>
              <a:rPr lang="en-US" altLang="zh-CN" sz="1200" dirty="0">
                <a:hlinkClick r:id="rId3"/>
              </a:rPr>
              <a:t>Lateral inversion demo showing law of reflection</a:t>
            </a:r>
            <a:r>
              <a:rPr lang="en-US" altLang="zh-CN" sz="1200" dirty="0"/>
              <a:t> - Freezeway.com </a:t>
            </a:r>
            <a:endParaRPr lang="en-US" altLang="zh-CN" sz="1200" dirty="0"/>
          </a:p>
          <a:p>
            <a:pPr marL="0" indent="0">
              <a:lnSpc>
                <a:spcPct val="80000"/>
              </a:lnSpc>
              <a:buNone/>
            </a:pPr>
            <a:r>
              <a:rPr lang="en-US" altLang="zh-CN" sz="1200" dirty="0">
                <a:hlinkClick r:id="rId4"/>
              </a:rPr>
              <a:t>Very simple ray reflection</a:t>
            </a:r>
            <a:r>
              <a:rPr lang="en-US" altLang="zh-CN" sz="1200" dirty="0"/>
              <a:t> - Freezeway.com </a:t>
            </a:r>
            <a:endParaRPr lang="en-US" altLang="zh-CN" sz="1200" dirty="0"/>
          </a:p>
          <a:p>
            <a:pPr marL="0" indent="0">
              <a:lnSpc>
                <a:spcPct val="80000"/>
              </a:lnSpc>
              <a:buNone/>
            </a:pPr>
            <a:r>
              <a:rPr lang="en-US" altLang="zh-CN" sz="1200" dirty="0">
                <a:hlinkClick r:id="rId5"/>
              </a:rPr>
              <a:t>Reflection at a plane mirror with a protractor</a:t>
            </a:r>
            <a:r>
              <a:rPr lang="en-US" altLang="zh-CN" sz="1200" dirty="0"/>
              <a:t> - Freezeway.com </a:t>
            </a:r>
            <a:endParaRPr lang="en-US" altLang="zh-CN" sz="1200" dirty="0"/>
          </a:p>
          <a:p>
            <a:pPr marL="0" indent="0">
              <a:lnSpc>
                <a:spcPct val="80000"/>
              </a:lnSpc>
              <a:buNone/>
            </a:pPr>
            <a:r>
              <a:rPr lang="en-US" altLang="zh-CN" sz="1200" dirty="0">
                <a:hlinkClick r:id="rId6"/>
              </a:rPr>
              <a:t>Reflection at a plane mirror ray diagram</a:t>
            </a:r>
            <a:r>
              <a:rPr lang="en-US" altLang="zh-CN" sz="1200" dirty="0"/>
              <a:t> - Freezeway.com </a:t>
            </a:r>
            <a:endParaRPr lang="en-US" altLang="zh-CN" sz="1200" dirty="0"/>
          </a:p>
          <a:p>
            <a:pPr marL="0" indent="0">
              <a:lnSpc>
                <a:spcPct val="80000"/>
              </a:lnSpc>
              <a:buNone/>
            </a:pPr>
            <a:r>
              <a:rPr lang="en-US" altLang="zh-CN" sz="1200" dirty="0">
                <a:hlinkClick r:id="rId2"/>
              </a:rPr>
              <a:t>Balloon blasting game</a:t>
            </a:r>
            <a:r>
              <a:rPr lang="en-US" altLang="zh-CN" sz="1200" dirty="0"/>
              <a:t> - eChalk </a:t>
            </a:r>
            <a:endParaRPr lang="en-US" altLang="zh-CN" sz="1200" dirty="0"/>
          </a:p>
          <a:p>
            <a:pPr marL="0" indent="0">
              <a:lnSpc>
                <a:spcPct val="80000"/>
              </a:lnSpc>
              <a:buNone/>
            </a:pPr>
            <a:r>
              <a:rPr lang="en-US" altLang="zh-CN" sz="1200" dirty="0">
                <a:hlinkClick r:id="rId7"/>
              </a:rPr>
              <a:t>Height of mirror and image seen</a:t>
            </a:r>
            <a:r>
              <a:rPr lang="en-US" altLang="zh-CN" sz="1200" dirty="0"/>
              <a:t> - NTNU </a:t>
            </a:r>
            <a:endParaRPr lang="en-US" altLang="zh-CN" sz="1200" dirty="0"/>
          </a:p>
          <a:p>
            <a:pPr marL="0" indent="0">
              <a:lnSpc>
                <a:spcPct val="80000"/>
              </a:lnSpc>
              <a:buNone/>
            </a:pPr>
            <a:r>
              <a:rPr lang="en-US" altLang="zh-CN" sz="1200" dirty="0">
                <a:hlinkClick r:id="rId8"/>
              </a:rPr>
              <a:t>Virtual image formation</a:t>
            </a:r>
            <a:r>
              <a:rPr lang="en-US" altLang="zh-CN" sz="1200" dirty="0"/>
              <a:t> - eChalk </a:t>
            </a:r>
            <a:endParaRPr lang="en-US" altLang="zh-CN" sz="1200" dirty="0"/>
          </a:p>
          <a:p>
            <a:pPr marL="0" indent="0">
              <a:lnSpc>
                <a:spcPct val="80000"/>
              </a:lnSpc>
              <a:buNone/>
            </a:pPr>
            <a:r>
              <a:rPr lang="en-US" altLang="zh-CN" sz="1200" dirty="0">
                <a:hlinkClick r:id="rId9"/>
              </a:rPr>
              <a:t>Image formed by a plane mirror</a:t>
            </a:r>
            <a:r>
              <a:rPr lang="en-US" altLang="zh-CN" sz="1200" dirty="0"/>
              <a:t> - NTNU </a:t>
            </a:r>
            <a:endParaRPr lang="en-US" altLang="zh-CN" sz="1200" dirty="0"/>
          </a:p>
          <a:p>
            <a:pPr marL="0" indent="0">
              <a:lnSpc>
                <a:spcPct val="80000"/>
              </a:lnSpc>
              <a:buNone/>
            </a:pPr>
            <a:r>
              <a:rPr lang="en-US" altLang="zh-CN" sz="1200" dirty="0">
                <a:hlinkClick r:id="rId10"/>
              </a:rPr>
              <a:t>Reflection and images from two mirrors at 90 degrees to each other </a:t>
            </a:r>
            <a:r>
              <a:rPr lang="en-US" altLang="zh-CN" sz="1200" dirty="0"/>
              <a:t>- NTNU </a:t>
            </a:r>
            <a:endParaRPr lang="en-US" altLang="zh-CN" sz="1200" dirty="0"/>
          </a:p>
          <a:p>
            <a:pPr marL="0" indent="0">
              <a:lnSpc>
                <a:spcPct val="80000"/>
              </a:lnSpc>
              <a:buNone/>
            </a:pPr>
            <a:r>
              <a:rPr lang="en-US" altLang="zh-CN" sz="1200" dirty="0">
                <a:hlinkClick r:id="rId11"/>
              </a:rPr>
              <a:t>Lens / mirror effect on a beam of light</a:t>
            </a:r>
            <a:r>
              <a:rPr lang="en-US" altLang="zh-CN" sz="1200" dirty="0"/>
              <a:t> - NTNU </a:t>
            </a:r>
            <a:endParaRPr lang="en-US" altLang="zh-CN" sz="1200" dirty="0"/>
          </a:p>
          <a:p>
            <a:pPr marL="0" indent="0">
              <a:lnSpc>
                <a:spcPct val="80000"/>
              </a:lnSpc>
              <a:buNone/>
            </a:pPr>
            <a:r>
              <a:rPr lang="en-US" altLang="zh-CN" sz="1200" dirty="0">
                <a:hlinkClick r:id="rId12"/>
              </a:rPr>
              <a:t>Multiple reflections from two plane mirrors</a:t>
            </a:r>
            <a:r>
              <a:rPr lang="en-US" altLang="zh-CN" sz="1200" dirty="0"/>
              <a:t> - NTNU </a:t>
            </a:r>
            <a:endParaRPr lang="en-US" altLang="zh-CN" sz="1200" dirty="0"/>
          </a:p>
          <a:p>
            <a:pPr marL="0" indent="0">
              <a:lnSpc>
                <a:spcPct val="80000"/>
              </a:lnSpc>
              <a:buNone/>
            </a:pPr>
            <a:r>
              <a:rPr lang="en-US" altLang="zh-CN" sz="1200" dirty="0">
                <a:hlinkClick r:id="rId13"/>
              </a:rPr>
              <a:t>Bending Light</a:t>
            </a:r>
            <a:r>
              <a:rPr lang="en-US" altLang="zh-CN" sz="1200" dirty="0"/>
              <a:t> PhET - Explore bending of light between two mediums with different indices of refraction. See how changing from air to water to glass changes the bending angle. Play with prisms of different shapes and make rainbow. </a:t>
            </a:r>
            <a:endParaRPr lang="en-US" altLang="zh-CN" sz="1200" dirty="0"/>
          </a:p>
          <a:p>
            <a:pPr marL="0" indent="0">
              <a:lnSpc>
                <a:spcPct val="80000"/>
              </a:lnSpc>
              <a:buNone/>
            </a:pPr>
            <a:r>
              <a:rPr lang="en-US" altLang="zh-CN" sz="1200" dirty="0">
                <a:hlinkClick r:id="rId14"/>
              </a:rPr>
              <a:t>Refraction through a rectangular block</a:t>
            </a:r>
            <a:r>
              <a:rPr lang="en-US" altLang="zh-CN" sz="1200" dirty="0"/>
              <a:t> - Freezeway.com </a:t>
            </a:r>
            <a:endParaRPr lang="en-US" altLang="zh-CN" sz="1200" dirty="0"/>
          </a:p>
          <a:p>
            <a:pPr marL="0" indent="0">
              <a:lnSpc>
                <a:spcPct val="80000"/>
              </a:lnSpc>
              <a:buNone/>
            </a:pPr>
            <a:r>
              <a:rPr lang="en-US" altLang="zh-CN" sz="1200" dirty="0">
                <a:hlinkClick r:id="rId15"/>
              </a:rPr>
              <a:t>Refraction through a rectangular block with some protractors</a:t>
            </a:r>
            <a:r>
              <a:rPr lang="en-US" altLang="zh-CN" sz="1200" dirty="0"/>
              <a:t> - Freezeway.com </a:t>
            </a:r>
            <a:endParaRPr lang="en-US" altLang="zh-CN" sz="1200" dirty="0"/>
          </a:p>
          <a:p>
            <a:pPr marL="0" indent="0">
              <a:lnSpc>
                <a:spcPct val="80000"/>
              </a:lnSpc>
              <a:buNone/>
            </a:pPr>
            <a:r>
              <a:rPr lang="en-US" altLang="zh-CN" sz="1200" dirty="0">
                <a:hlinkClick r:id="rId16"/>
              </a:rPr>
              <a:t>Light Refraction</a:t>
            </a:r>
            <a:r>
              <a:rPr lang="en-US" altLang="zh-CN" sz="1200" dirty="0"/>
              <a:t> - Fendt </a:t>
            </a:r>
            <a:endParaRPr lang="en-US" altLang="zh-CN" sz="1200" dirty="0"/>
          </a:p>
          <a:p>
            <a:pPr marL="0" indent="0">
              <a:lnSpc>
                <a:spcPct val="80000"/>
              </a:lnSpc>
              <a:buNone/>
            </a:pPr>
            <a:r>
              <a:rPr lang="en-US" altLang="zh-CN" sz="1200" dirty="0">
                <a:hlinkClick r:id="rId17"/>
              </a:rPr>
              <a:t>Refraction explained</a:t>
            </a:r>
            <a:r>
              <a:rPr lang="en-US" altLang="zh-CN" sz="1200" dirty="0"/>
              <a:t> - Fendt </a:t>
            </a:r>
            <a:endParaRPr lang="en-US" altLang="zh-CN" sz="1200" dirty="0"/>
          </a:p>
          <a:p>
            <a:pPr marL="0" indent="0">
              <a:lnSpc>
                <a:spcPct val="80000"/>
              </a:lnSpc>
              <a:buNone/>
            </a:pPr>
            <a:r>
              <a:rPr lang="en-US" altLang="zh-CN" sz="1200" dirty="0">
                <a:hlinkClick r:id="rId18"/>
              </a:rPr>
              <a:t>Reflection &amp; Refraction at a boundary related to wave speed</a:t>
            </a:r>
            <a:r>
              <a:rPr lang="en-US" altLang="zh-CN" sz="1200" dirty="0"/>
              <a:t> - NTNU </a:t>
            </a:r>
            <a:endParaRPr lang="en-US" altLang="zh-CN" sz="1200" dirty="0"/>
          </a:p>
          <a:p>
            <a:pPr marL="0" indent="0">
              <a:lnSpc>
                <a:spcPct val="80000"/>
              </a:lnSpc>
              <a:buNone/>
            </a:pPr>
            <a:r>
              <a:rPr lang="en-US" altLang="zh-CN" sz="1200" dirty="0">
                <a:hlinkClick r:id="rId19"/>
              </a:rPr>
              <a:t>Refraction animation</a:t>
            </a:r>
            <a:r>
              <a:rPr lang="en-US" altLang="zh-CN" sz="1200" dirty="0"/>
              <a:t> - NTNU - Does not show TIR effect </a:t>
            </a:r>
            <a:endParaRPr lang="en-US" altLang="zh-CN" sz="1200" dirty="0"/>
          </a:p>
          <a:p>
            <a:pPr marL="0" indent="0">
              <a:lnSpc>
                <a:spcPct val="80000"/>
              </a:lnSpc>
              <a:buNone/>
            </a:pPr>
            <a:r>
              <a:rPr lang="en-US" altLang="zh-CN" sz="1200" dirty="0">
                <a:hlinkClick r:id="rId20"/>
              </a:rPr>
              <a:t>Prism</a:t>
            </a:r>
            <a:r>
              <a:rPr lang="en-US" altLang="zh-CN" sz="1200" dirty="0"/>
              <a:t> - non dispersive reflections and refractions - NTNU </a:t>
            </a:r>
            <a:endParaRPr lang="en-US" altLang="zh-CN" sz="1200" dirty="0"/>
          </a:p>
          <a:p>
            <a:pPr marL="0" indent="0">
              <a:lnSpc>
                <a:spcPct val="80000"/>
              </a:lnSpc>
              <a:buNone/>
            </a:pPr>
            <a:r>
              <a:rPr lang="en-US" altLang="zh-CN" sz="1200" dirty="0">
                <a:hlinkClick r:id="rId21"/>
              </a:rPr>
              <a:t>Prism/Lens</a:t>
            </a:r>
            <a:r>
              <a:rPr lang="en-US" altLang="zh-CN" sz="1200" dirty="0"/>
              <a:t> - non dispersive refraction and reflections - NTNU </a:t>
            </a:r>
            <a:endParaRPr lang="en-US" altLang="zh-CN" sz="1200" dirty="0"/>
          </a:p>
        </p:txBody>
      </p:sp>
      <p:sp>
        <p:nvSpPr>
          <p:cNvPr id="274435" name="Rectangle 3"/>
          <p:cNvSpPr/>
          <p:nvPr/>
        </p:nvSpPr>
        <p:spPr>
          <a:xfrm>
            <a:off x="4770438" y="796925"/>
            <a:ext cx="4049712" cy="4860925"/>
          </a:xfrm>
          <a:prstGeom prst="rect">
            <a:avLst/>
          </a:prstGeom>
          <a:noFill/>
          <a:ln w="9525">
            <a:noFill/>
          </a:ln>
        </p:spPr>
        <p:txBody>
          <a:bodyPr anchor="t" anchorCtr="0"/>
          <a:p>
            <a:pPr>
              <a:lnSpc>
                <a:spcPct val="80000"/>
              </a:lnSpc>
              <a:spcBef>
                <a:spcPct val="20000"/>
              </a:spcBef>
            </a:pPr>
            <a:r>
              <a:rPr lang="en-US" altLang="zh-CN" sz="1200" dirty="0">
                <a:latin typeface="Arial" panose="020B0604020202020204" pitchFamily="34" charset="0"/>
                <a:hlinkClick r:id="rId22"/>
              </a:rPr>
              <a:t>Refraction by a semicircular block</a:t>
            </a:r>
            <a:r>
              <a:rPr lang="en-US" altLang="zh-CN" sz="1200" dirty="0">
                <a:latin typeface="Arial" panose="020B0604020202020204" pitchFamily="34" charset="0"/>
              </a:rPr>
              <a:t> - Freezeway.com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23"/>
              </a:rPr>
              <a:t>Refraction through a semicircular block with protractors</a:t>
            </a:r>
            <a:r>
              <a:rPr lang="en-US" altLang="zh-CN" sz="1200" dirty="0">
                <a:latin typeface="Arial" panose="020B0604020202020204" pitchFamily="34" charset="0"/>
              </a:rPr>
              <a:t> - Freezeway.com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24"/>
              </a:rPr>
              <a:t>Light moving from water to air or vice-versa</a:t>
            </a:r>
            <a:r>
              <a:rPr lang="en-US" altLang="zh-CN" sz="1200" dirty="0">
                <a:latin typeface="Arial" panose="020B0604020202020204" pitchFamily="34" charset="0"/>
              </a:rPr>
              <a:t> - NTNU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25"/>
              </a:rPr>
              <a:t>Where is the fish? - refraction by water </a:t>
            </a:r>
            <a:r>
              <a:rPr lang="en-US" altLang="zh-CN" sz="1200" dirty="0">
                <a:latin typeface="Arial" panose="020B0604020202020204" pitchFamily="34" charset="0"/>
              </a:rPr>
              <a:t>- NTNU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26"/>
              </a:rPr>
              <a:t>The appearance of an object under water / ray diagram </a:t>
            </a:r>
            <a:r>
              <a:rPr lang="en-US" altLang="zh-CN" sz="1200" dirty="0">
                <a:latin typeface="Arial" panose="020B0604020202020204" pitchFamily="34" charset="0"/>
              </a:rPr>
              <a:t>- NTNU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27"/>
              </a:rPr>
              <a:t>How a fish sees the world</a:t>
            </a:r>
            <a:r>
              <a:rPr lang="en-US" altLang="zh-CN" sz="1200" dirty="0">
                <a:latin typeface="Arial" panose="020B0604020202020204" pitchFamily="34" charset="0"/>
              </a:rPr>
              <a:t> - NTNU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28"/>
              </a:rPr>
              <a:t>Fibre optic reflection</a:t>
            </a:r>
            <a:r>
              <a:rPr lang="en-US" altLang="zh-CN" sz="1200" dirty="0">
                <a:latin typeface="Arial" panose="020B0604020202020204" pitchFamily="34" charset="0"/>
              </a:rPr>
              <a:t> - NTNU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29"/>
              </a:rPr>
              <a:t>Dispersion with the effect of filters</a:t>
            </a:r>
            <a:r>
              <a:rPr lang="en-US" altLang="zh-CN" sz="1200" dirty="0">
                <a:latin typeface="Arial" panose="020B0604020202020204" pitchFamily="34" charset="0"/>
              </a:rPr>
              <a:t> - Freezeway.com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30"/>
              </a:rPr>
              <a:t>Dispersion of light using a prism</a:t>
            </a:r>
            <a:r>
              <a:rPr lang="en-US" altLang="zh-CN" sz="1200" dirty="0">
                <a:latin typeface="Arial" panose="020B0604020202020204" pitchFamily="34" charset="0"/>
              </a:rPr>
              <a:t> - NTNU - prism apex angle can be changed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31"/>
              </a:rPr>
              <a:t>Prism showing light dispersion for different colours</a:t>
            </a:r>
            <a:r>
              <a:rPr lang="en-US" altLang="zh-CN" sz="1200" dirty="0">
                <a:latin typeface="Arial" panose="020B0604020202020204" pitchFamily="34" charset="0"/>
              </a:rPr>
              <a:t> - Explore Science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32"/>
              </a:rPr>
              <a:t>Prism </a:t>
            </a:r>
            <a:r>
              <a:rPr lang="en-US" altLang="zh-CN" sz="1200" dirty="0">
                <a:latin typeface="Arial" panose="020B0604020202020204" pitchFamily="34" charset="0"/>
              </a:rPr>
              <a:t>- multishape prism and single light ray - no extra reflections - netfirms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33"/>
              </a:rPr>
              <a:t>Wave Effects</a:t>
            </a:r>
            <a:r>
              <a:rPr lang="en-US" altLang="zh-CN" sz="1200" dirty="0">
                <a:latin typeface="Arial" panose="020B0604020202020204" pitchFamily="34" charset="0"/>
              </a:rPr>
              <a:t> - PhET - Make waves with a dripping faucet, audio speaker, or laser! Add a second source or a pair of slits to create an interference pattern. Also shows diffraction.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34"/>
              </a:rPr>
              <a:t>Diffraction at a single slit</a:t>
            </a:r>
            <a:r>
              <a:rPr lang="en-US" altLang="zh-CN" sz="1200" dirty="0">
                <a:latin typeface="Arial" panose="020B0604020202020204" pitchFamily="34" charset="0"/>
              </a:rPr>
              <a:t> - Fendt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35"/>
              </a:rPr>
              <a:t>Single slit diffraction - wavelength adjustable</a:t>
            </a:r>
            <a:r>
              <a:rPr lang="en-US" altLang="zh-CN" sz="1200" dirty="0">
                <a:latin typeface="Arial" panose="020B0604020202020204" pitchFamily="34" charset="0"/>
              </a:rPr>
              <a:t> - NTNU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36"/>
              </a:rPr>
              <a:t>Diffraction from a single slit</a:t>
            </a:r>
            <a:r>
              <a:rPr lang="en-US" altLang="zh-CN" sz="1200" dirty="0">
                <a:latin typeface="Arial" panose="020B0604020202020204" pitchFamily="34" charset="0"/>
              </a:rPr>
              <a:t> - netfirms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37"/>
              </a:rPr>
              <a:t>Diffraction around an obstacle</a:t>
            </a:r>
            <a:r>
              <a:rPr lang="en-US" altLang="zh-CN" sz="1200" dirty="0">
                <a:latin typeface="Arial" panose="020B0604020202020204" pitchFamily="34" charset="0"/>
              </a:rPr>
              <a:t> - netfirms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rPr>
              <a:t>BBC AQA GCSE Bitesize Revision: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38"/>
              </a:rPr>
              <a:t>Optical fibres</a:t>
            </a:r>
            <a:r>
              <a:rPr lang="en-US" altLang="zh-CN" sz="1200" dirty="0">
                <a:latin typeface="Arial" panose="020B0604020202020204" pitchFamily="34" charset="0"/>
              </a:rPr>
              <a:t> </a:t>
            </a:r>
            <a:endParaRPr lang="en-US" altLang="zh-CN" sz="1200" dirty="0">
              <a:latin typeface="Arial" panose="020B0604020202020204" pitchFamily="34" charset="0"/>
            </a:endParaRPr>
          </a:p>
          <a:p>
            <a:pPr>
              <a:lnSpc>
                <a:spcPct val="80000"/>
              </a:lnSpc>
              <a:spcBef>
                <a:spcPct val="20000"/>
              </a:spcBef>
            </a:pP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39"/>
              </a:rPr>
              <a:t>Diffraction past a barrier</a:t>
            </a:r>
            <a:r>
              <a:rPr lang="en-US" altLang="zh-CN" sz="1200" dirty="0">
                <a:latin typeface="Arial" panose="020B0604020202020204" pitchFamily="34" charset="0"/>
              </a:rPr>
              <a:t> - netfirms </a:t>
            </a:r>
            <a:endParaRPr lang="en-US" altLang="zh-CN" sz="1200" dirty="0">
              <a:latin typeface="Arial" panose="020B0604020202020204" pitchFamily="34" charset="0"/>
            </a:endParaRPr>
          </a:p>
          <a:p>
            <a:pPr>
              <a:lnSpc>
                <a:spcPct val="80000"/>
              </a:lnSpc>
              <a:spcBef>
                <a:spcPct val="20000"/>
              </a:spcBef>
            </a:pPr>
            <a:r>
              <a:rPr lang="en-US" altLang="zh-CN" sz="1200" dirty="0">
                <a:latin typeface="Arial" panose="020B0604020202020204" pitchFamily="34" charset="0"/>
                <a:hlinkClick r:id="rId40"/>
              </a:rPr>
              <a:t>Resolution from two circular apertures</a:t>
            </a:r>
            <a:r>
              <a:rPr lang="en-US" altLang="zh-CN" sz="1200" dirty="0">
                <a:latin typeface="Arial" panose="020B0604020202020204" pitchFamily="34" charset="0"/>
              </a:rPr>
              <a:t> - NTNU</a:t>
            </a:r>
            <a:r>
              <a:rPr lang="en-US" altLang="zh-CN" sz="1000" dirty="0">
                <a:latin typeface="Arial" panose="020B0604020202020204" pitchFamily="34" charset="0"/>
              </a:rPr>
              <a:t> </a:t>
            </a:r>
            <a:endParaRPr lang="en-US" altLang="x-none" sz="1000" dirty="0">
              <a:latin typeface="Arial" panose="020B0604020202020204" pitchFamily="34" charset="0"/>
            </a:endParaRP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81"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sz="2800" kern="1200" baseline="0" dirty="0">
                <a:latin typeface="+mj-lt"/>
                <a:ea typeface="+mj-ea"/>
                <a:cs typeface="+mj-cs"/>
              </a:rPr>
              <a:t>Light Waves</a:t>
            </a:r>
            <a:endParaRPr lang="en-US" altLang="zh-CN" sz="1800" i="1" kern="1200" baseline="0" dirty="0">
              <a:latin typeface="+mj-lt"/>
              <a:ea typeface="+mj-ea"/>
              <a:cs typeface="+mj-cs"/>
            </a:endParaRPr>
          </a:p>
        </p:txBody>
      </p:sp>
      <p:sp>
        <p:nvSpPr>
          <p:cNvPr id="276482" name="Rectangle 3"/>
          <p:cNvSpPr>
            <a:spLocks noGrp="1"/>
          </p:cNvSpPr>
          <p:nvPr>
            <p:ph idx="1"/>
          </p:nvPr>
        </p:nvSpPr>
        <p:spPr>
          <a:xfrm>
            <a:off x="468313" y="1009650"/>
            <a:ext cx="8229600" cy="4525963"/>
          </a:xfrm>
        </p:spPr>
        <p:txBody>
          <a:bodyPr vert="horz" wrap="square" lIns="91440" tIns="45720" rIns="91440" bIns="45720" anchor="t" anchorCtr="0"/>
          <a:p>
            <a:pPr marL="609600" indent="-609600">
              <a:lnSpc>
                <a:spcPct val="80000"/>
              </a:lnSpc>
              <a:buAutoNum type="arabicPeriod"/>
            </a:pPr>
            <a:r>
              <a:rPr lang="en-US" altLang="zh-CN" sz="2000" dirty="0"/>
              <a:t>Draw a diagram illustrating the law of reflection.</a:t>
            </a:r>
            <a:endParaRPr lang="en-US" altLang="zh-CN" sz="2000" dirty="0"/>
          </a:p>
          <a:p>
            <a:pPr marL="609600" indent="-609600">
              <a:lnSpc>
                <a:spcPct val="80000"/>
              </a:lnSpc>
              <a:buAutoNum type="arabicPeriod"/>
            </a:pPr>
            <a:r>
              <a:rPr lang="en-US" altLang="zh-CN" sz="2000" dirty="0"/>
              <a:t>With the aid of a diagram explain how a plane mirror forms an image. also list the properties of this image. </a:t>
            </a:r>
            <a:endParaRPr lang="en-US" altLang="zh-CN" sz="2000" dirty="0"/>
          </a:p>
          <a:p>
            <a:pPr marL="609600" indent="-609600">
              <a:lnSpc>
                <a:spcPct val="80000"/>
              </a:lnSpc>
              <a:buAutoNum type="arabicPeriod"/>
            </a:pPr>
            <a:r>
              <a:rPr lang="en-US" altLang="zh-CN" sz="2000" dirty="0"/>
              <a:t>(a) What is </a:t>
            </a:r>
            <a:r>
              <a:rPr lang="en-US" altLang="zh-CN" sz="2000" b="1" dirty="0"/>
              <a:t>refraction</a:t>
            </a:r>
            <a:r>
              <a:rPr lang="en-US" altLang="zh-CN" sz="2000" dirty="0"/>
              <a:t>? (b) Draw a labelled diagram showing how a light ray travels through a rectangular glass block. </a:t>
            </a:r>
            <a:endParaRPr lang="en-US" altLang="zh-CN" sz="2000" dirty="0"/>
          </a:p>
          <a:p>
            <a:pPr marL="609600" indent="-609600">
              <a:lnSpc>
                <a:spcPct val="80000"/>
              </a:lnSpc>
              <a:buAutoNum type="arabicPeriod"/>
            </a:pPr>
            <a:r>
              <a:rPr lang="en-US" altLang="zh-CN" sz="2000" dirty="0"/>
              <a:t>(a) State the equation relating incident and refraction angles. (b) Calculate the angle of refraction with glass (n = 1.5) if the angle of incidence is 55°.</a:t>
            </a:r>
            <a:endParaRPr lang="en-US" altLang="zh-CN" sz="2000" dirty="0"/>
          </a:p>
          <a:p>
            <a:pPr marL="609600" indent="-609600">
              <a:lnSpc>
                <a:spcPct val="80000"/>
              </a:lnSpc>
              <a:buAutoNum type="arabicPeriod"/>
            </a:pPr>
            <a:r>
              <a:rPr lang="en-US" altLang="zh-CN" sz="2000" dirty="0"/>
              <a:t>(a) Explain what is meant by </a:t>
            </a:r>
            <a:r>
              <a:rPr lang="en-US" altLang="zh-CN" sz="2000" b="1" dirty="0"/>
              <a:t>total internal reflection</a:t>
            </a:r>
            <a:r>
              <a:rPr lang="en-US" altLang="zh-CN" sz="2000" dirty="0"/>
              <a:t> and </a:t>
            </a:r>
            <a:r>
              <a:rPr lang="en-US" altLang="zh-CN" sz="2000" b="1" dirty="0"/>
              <a:t>critical angle</a:t>
            </a:r>
            <a:r>
              <a:rPr lang="en-US" altLang="zh-CN" sz="2000" dirty="0"/>
              <a:t>. (b) state the equation for critical angle and calculate the value of this angle for a substance of refractive index 1.4.</a:t>
            </a:r>
            <a:endParaRPr lang="en-US" altLang="zh-CN" sz="2000" dirty="0"/>
          </a:p>
          <a:p>
            <a:pPr marL="609600" indent="-609600">
              <a:lnSpc>
                <a:spcPct val="80000"/>
              </a:lnSpc>
              <a:buAutoNum type="arabicPeriod"/>
            </a:pPr>
            <a:r>
              <a:rPr lang="en-US" altLang="zh-CN" sz="2000" dirty="0"/>
              <a:t>With the aid of diagrams explain how total internal reflection is used in (a) prismatic periscopes and (b) optical fibres. </a:t>
            </a:r>
            <a:endParaRPr lang="en-US" altLang="zh-CN" sz="2000" dirty="0"/>
          </a:p>
          <a:p>
            <a:pPr marL="609600" indent="-609600">
              <a:lnSpc>
                <a:spcPct val="80000"/>
              </a:lnSpc>
              <a:buAutoNum type="arabicPeriod"/>
            </a:pPr>
            <a:r>
              <a:rPr lang="en-US" altLang="zh-CN" sz="2000" i="1" dirty="0"/>
              <a:t>(a) What is meant by dispersion? (b) How is it caused? (c) Draw a diagram (on colour) showing how a prism can disperse white light. </a:t>
            </a:r>
            <a:endParaRPr lang="en-US" altLang="zh-CN" sz="2000" i="1"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8529" name="Title 2049"/>
          <p:cNvSpPr>
            <a:spLocks noGrp="1"/>
          </p:cNvSpPr>
          <p:nvPr>
            <p:ph type="ctrTitle"/>
          </p:nvPr>
        </p:nvSpPr>
        <p:spPr>
          <a:xfrm>
            <a:off x="460375" y="1482725"/>
            <a:ext cx="8223250" cy="3892550"/>
          </a:xfrm>
        </p:spPr>
        <p:txBody>
          <a:bodyPr anchor="ctr" anchorCtr="0"/>
          <a:p>
            <a:pPr defTabSz="914400">
              <a:buNone/>
            </a:pPr>
            <a:r>
              <a:rPr lang="en-US" altLang="en-US" sz="6600" kern="1200" baseline="0" dirty="0">
                <a:latin typeface="+mj-lt"/>
                <a:ea typeface="+mj-ea"/>
                <a:cs typeface="+mj-cs"/>
              </a:rPr>
              <a:t>Sound</a:t>
            </a:r>
            <a:endParaRPr lang="en-US" altLang="en-US" sz="6600" kern="1200" baseline="0" dirty="0">
              <a:latin typeface="+mj-lt"/>
              <a:ea typeface="+mj-ea"/>
              <a:cs typeface="+mj-cs"/>
            </a:endParaRP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0577" name="Title 266241"/>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Sound</a:t>
            </a:r>
            <a:endParaRPr lang="en-US" altLang="zh-CN" sz="4000" kern="1200" baseline="0">
              <a:latin typeface="+mj-lt"/>
              <a:ea typeface="+mj-ea"/>
              <a:cs typeface="+mj-cs"/>
            </a:endParaRPr>
          </a:p>
        </p:txBody>
      </p:sp>
      <p:sp>
        <p:nvSpPr>
          <p:cNvPr id="266243" name="Content Placeholder 266242"/>
          <p:cNvSpPr>
            <a:spLocks noGrp="1"/>
          </p:cNvSpPr>
          <p:nvPr>
            <p:ph idx="1"/>
          </p:nvPr>
        </p:nvSpPr>
        <p:spPr>
          <a:xfrm>
            <a:off x="307975" y="835025"/>
            <a:ext cx="5486400" cy="4525963"/>
          </a:xfrm>
        </p:spPr>
        <p:txBody>
          <a:bodyPr anchor="t" anchorCtr="0"/>
          <a:p>
            <a:pPr marL="0" indent="0">
              <a:lnSpc>
                <a:spcPct val="80000"/>
              </a:lnSpc>
              <a:buNone/>
            </a:pPr>
            <a:r>
              <a:rPr lang="en-US" altLang="zh-CN" sz="2800"/>
              <a:t>Sound is produced by vibrating objects.</a:t>
            </a:r>
            <a:endParaRPr lang="en-US" altLang="zh-CN" sz="2800"/>
          </a:p>
          <a:p>
            <a:pPr marL="0" indent="0">
              <a:lnSpc>
                <a:spcPct val="80000"/>
              </a:lnSpc>
              <a:buNone/>
            </a:pPr>
            <a:endParaRPr lang="en-US" altLang="zh-CN" sz="2800"/>
          </a:p>
          <a:p>
            <a:pPr marL="0" indent="0">
              <a:lnSpc>
                <a:spcPct val="80000"/>
              </a:lnSpc>
              <a:buNone/>
            </a:pPr>
            <a:r>
              <a:rPr lang="en-US" altLang="zh-CN" sz="2800"/>
              <a:t>Sound is a </a:t>
            </a:r>
            <a:r>
              <a:rPr lang="en-US" altLang="zh-CN" sz="2800" b="1">
                <a:solidFill>
                  <a:srgbClr val="9900FF"/>
                </a:solidFill>
              </a:rPr>
              <a:t>longitudinal</a:t>
            </a:r>
            <a:r>
              <a:rPr lang="en-US" altLang="zh-CN" sz="2800"/>
              <a:t> wave</a:t>
            </a:r>
            <a:r>
              <a:rPr lang="en-US" altLang="en-US" sz="2800"/>
              <a:t>.</a:t>
            </a:r>
            <a:endParaRPr lang="en-US" altLang="en-US" sz="2800"/>
          </a:p>
        </p:txBody>
      </p:sp>
      <p:grpSp>
        <p:nvGrpSpPr>
          <p:cNvPr id="266244" name="Group 266243"/>
          <p:cNvGrpSpPr/>
          <p:nvPr/>
        </p:nvGrpSpPr>
        <p:grpSpPr>
          <a:xfrm>
            <a:off x="6177598" y="1503998"/>
            <a:ext cx="2303462" cy="431800"/>
            <a:chOff x="3766" y="1182"/>
            <a:chExt cx="1451" cy="272"/>
          </a:xfrm>
        </p:grpSpPr>
        <p:sp>
          <p:nvSpPr>
            <p:cNvPr id="280580" name="Straight Connector 266244"/>
            <p:cNvSpPr/>
            <p:nvPr/>
          </p:nvSpPr>
          <p:spPr>
            <a:xfrm>
              <a:off x="3766" y="1182"/>
              <a:ext cx="1404" cy="0"/>
            </a:xfrm>
            <a:prstGeom prst="line">
              <a:avLst/>
            </a:prstGeom>
            <a:ln w="76200" cap="flat" cmpd="sng">
              <a:solidFill>
                <a:srgbClr val="FF0000"/>
              </a:solidFill>
              <a:prstDash val="solid"/>
              <a:round/>
              <a:headEnd type="none" w="med" len="med"/>
              <a:tailEnd type="triangle" w="med" len="med"/>
            </a:ln>
          </p:spPr>
        </p:sp>
        <p:sp>
          <p:nvSpPr>
            <p:cNvPr id="280581" name="Text Box 266245"/>
            <p:cNvSpPr txBox="1"/>
            <p:nvPr/>
          </p:nvSpPr>
          <p:spPr>
            <a:xfrm>
              <a:off x="3947" y="1182"/>
              <a:ext cx="1270" cy="272"/>
            </a:xfrm>
            <a:prstGeom prst="rect">
              <a:avLst/>
            </a:prstGeom>
            <a:noFill/>
            <a:ln w="9525">
              <a:noFill/>
            </a:ln>
          </p:spPr>
          <p:txBody>
            <a:bodyPr anchor="t" anchorCtr="0"/>
            <a:p>
              <a:r>
                <a:rPr lang="en-US" altLang="zh-CN">
                  <a:solidFill>
                    <a:srgbClr val="FF0000"/>
                  </a:solidFill>
                  <a:latin typeface="Arial" panose="020B0604020202020204" pitchFamily="34" charset="0"/>
                </a:rPr>
                <a:t>wave direction</a:t>
              </a:r>
              <a:endParaRPr lang="en-US" altLang="zh-CN">
                <a:solidFill>
                  <a:srgbClr val="FF0000"/>
                </a:solidFill>
                <a:latin typeface="Arial" panose="020B0604020202020204" pitchFamily="34" charset="0"/>
              </a:endParaRPr>
            </a:p>
          </p:txBody>
        </p:sp>
      </p:grpSp>
      <p:grpSp>
        <p:nvGrpSpPr>
          <p:cNvPr id="266247" name="Group 266246"/>
          <p:cNvGrpSpPr/>
          <p:nvPr/>
        </p:nvGrpSpPr>
        <p:grpSpPr>
          <a:xfrm>
            <a:off x="6106160" y="1902460"/>
            <a:ext cx="2416175" cy="431800"/>
            <a:chOff x="3721" y="728"/>
            <a:chExt cx="1522" cy="272"/>
          </a:xfrm>
        </p:grpSpPr>
        <p:sp>
          <p:nvSpPr>
            <p:cNvPr id="280583" name="Straight Connector 266247"/>
            <p:cNvSpPr/>
            <p:nvPr/>
          </p:nvSpPr>
          <p:spPr>
            <a:xfrm>
              <a:off x="3721" y="1000"/>
              <a:ext cx="1522" cy="0"/>
            </a:xfrm>
            <a:prstGeom prst="line">
              <a:avLst/>
            </a:prstGeom>
            <a:ln w="76200" cap="flat" cmpd="sng">
              <a:solidFill>
                <a:srgbClr val="0000FF"/>
              </a:solidFill>
              <a:prstDash val="solid"/>
              <a:round/>
              <a:headEnd type="triangle" w="med" len="med"/>
              <a:tailEnd type="triangle" w="med" len="med"/>
            </a:ln>
          </p:spPr>
        </p:sp>
        <p:sp>
          <p:nvSpPr>
            <p:cNvPr id="280584" name="Text Box 266248"/>
            <p:cNvSpPr txBox="1"/>
            <p:nvPr/>
          </p:nvSpPr>
          <p:spPr>
            <a:xfrm>
              <a:off x="3993" y="728"/>
              <a:ext cx="1134" cy="227"/>
            </a:xfrm>
            <a:prstGeom prst="rect">
              <a:avLst/>
            </a:prstGeom>
            <a:noFill/>
            <a:ln w="9525">
              <a:noFill/>
            </a:ln>
          </p:spPr>
          <p:txBody>
            <a:bodyPr anchor="t" anchorCtr="0"/>
            <a:p>
              <a:r>
                <a:rPr lang="en-US" altLang="zh-CN">
                  <a:solidFill>
                    <a:srgbClr val="0000FF"/>
                  </a:solidFill>
                  <a:latin typeface="Arial" panose="020B0604020202020204" pitchFamily="34" charset="0"/>
                </a:rPr>
                <a:t>vibrations</a:t>
              </a:r>
              <a:endParaRPr lang="en-US" altLang="zh-CN">
                <a:solidFill>
                  <a:srgbClr val="0000FF"/>
                </a:solidFill>
                <a:latin typeface="Arial" panose="020B0604020202020204" pitchFamily="34" charset="0"/>
              </a:endParaRPr>
            </a:p>
          </p:txBody>
        </p:sp>
      </p:grpSp>
      <p:sp>
        <p:nvSpPr>
          <p:cNvPr id="266250" name="Text Box 266249"/>
          <p:cNvSpPr txBox="1"/>
          <p:nvPr/>
        </p:nvSpPr>
        <p:spPr>
          <a:xfrm>
            <a:off x="5939473" y="959485"/>
            <a:ext cx="2859087" cy="368300"/>
          </a:xfrm>
          <a:prstGeom prst="rect">
            <a:avLst/>
          </a:prstGeom>
          <a:noFill/>
          <a:ln w="9525">
            <a:noFill/>
          </a:ln>
        </p:spPr>
        <p:txBody>
          <a:bodyPr anchor="t" anchorCtr="0">
            <a:spAutoFit/>
          </a:bodyPr>
          <a:p>
            <a:pPr>
              <a:spcBef>
                <a:spcPct val="50000"/>
              </a:spcBef>
            </a:pPr>
            <a:r>
              <a:rPr lang="en-US" altLang="zh-CN" b="1">
                <a:solidFill>
                  <a:srgbClr val="FF0066"/>
                </a:solidFill>
                <a:latin typeface="Arial" panose="020B0604020202020204" pitchFamily="34" charset="0"/>
              </a:rPr>
              <a:t>LONGITUDINAL WAVE</a:t>
            </a:r>
            <a:endParaRPr lang="en-US" altLang="zh-CN" b="1">
              <a:solidFill>
                <a:srgbClr val="FF0066"/>
              </a:solidFill>
              <a:latin typeface="Arial" panose="020B0604020202020204" pitchFamily="34" charset="0"/>
            </a:endParaRPr>
          </a:p>
        </p:txBody>
      </p:sp>
      <p:pic>
        <p:nvPicPr>
          <p:cNvPr id="2" name="Picture 1"/>
          <p:cNvPicPr>
            <a:picLocks noChangeAspect="1"/>
          </p:cNvPicPr>
          <p:nvPr/>
        </p:nvPicPr>
        <p:blipFill>
          <a:blip r:embed="rId1"/>
          <a:stretch>
            <a:fillRect/>
          </a:stretch>
        </p:blipFill>
        <p:spPr>
          <a:xfrm>
            <a:off x="307975" y="2799715"/>
            <a:ext cx="1876425" cy="2076450"/>
          </a:xfrm>
          <a:prstGeom prst="rect">
            <a:avLst/>
          </a:prstGeom>
        </p:spPr>
      </p:pic>
      <p:pic>
        <p:nvPicPr>
          <p:cNvPr id="3" name="Picture 2"/>
          <p:cNvPicPr>
            <a:picLocks noChangeAspect="1"/>
          </p:cNvPicPr>
          <p:nvPr/>
        </p:nvPicPr>
        <p:blipFill>
          <a:blip r:embed="rId2"/>
          <a:stretch>
            <a:fillRect/>
          </a:stretch>
        </p:blipFill>
        <p:spPr>
          <a:xfrm>
            <a:off x="2718435" y="2679700"/>
            <a:ext cx="2857500" cy="2305050"/>
          </a:xfrm>
          <a:prstGeom prst="rect">
            <a:avLst/>
          </a:prstGeom>
        </p:spPr>
      </p:pic>
      <p:pic>
        <p:nvPicPr>
          <p:cNvPr id="4" name="Picture 3"/>
          <p:cNvPicPr>
            <a:picLocks noChangeAspect="1"/>
          </p:cNvPicPr>
          <p:nvPr/>
        </p:nvPicPr>
        <p:blipFill>
          <a:blip r:embed="rId3"/>
          <a:stretch>
            <a:fillRect/>
          </a:stretch>
        </p:blipFill>
        <p:spPr>
          <a:xfrm>
            <a:off x="1861185" y="4984750"/>
            <a:ext cx="5619750" cy="1790700"/>
          </a:xfrm>
          <a:prstGeom prst="rect">
            <a:avLst/>
          </a:prstGeom>
        </p:spPr>
      </p:pic>
      <p:pic>
        <p:nvPicPr>
          <p:cNvPr id="5" name="Picture 4"/>
          <p:cNvPicPr>
            <a:picLocks noChangeAspect="1"/>
          </p:cNvPicPr>
          <p:nvPr/>
        </p:nvPicPr>
        <p:blipFill>
          <a:blip r:embed="rId4"/>
          <a:stretch>
            <a:fillRect/>
          </a:stretch>
        </p:blipFill>
        <p:spPr>
          <a:xfrm>
            <a:off x="5909310" y="2799715"/>
            <a:ext cx="2428875" cy="18764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2625" name="Title 1"/>
          <p:cNvSpPr>
            <a:spLocks noGrp="1"/>
          </p:cNvSpPr>
          <p:nvPr>
            <p:ph type="title"/>
          </p:nvPr>
        </p:nvSpPr>
        <p:spPr>
          <a:xfrm>
            <a:off x="-20637" y="12700"/>
            <a:ext cx="9128125" cy="517525"/>
          </a:xfrm>
        </p:spPr>
        <p:txBody>
          <a:bodyPr anchor="ctr" anchorCtr="0"/>
          <a:p>
            <a:pPr defTabSz="914400">
              <a:buNone/>
            </a:pPr>
            <a:r>
              <a:rPr lang="en-US" altLang="en-US" kern="1200" baseline="0">
                <a:latin typeface="+mj-lt"/>
                <a:ea typeface="+mj-ea"/>
                <a:cs typeface="+mj-cs"/>
              </a:rPr>
              <a:t>Sound</a:t>
            </a:r>
            <a:endParaRPr lang="en-US" altLang="en-US" kern="1200" baseline="0">
              <a:latin typeface="+mj-lt"/>
              <a:ea typeface="+mj-ea"/>
              <a:cs typeface="+mj-cs"/>
            </a:endParaRPr>
          </a:p>
        </p:txBody>
      </p:sp>
      <p:sp>
        <p:nvSpPr>
          <p:cNvPr id="268290" name="Content Placeholder 268289"/>
          <p:cNvSpPr>
            <a:spLocks noGrp="1"/>
          </p:cNvSpPr>
          <p:nvPr>
            <p:ph idx="1"/>
          </p:nvPr>
        </p:nvSpPr>
        <p:spPr>
          <a:xfrm>
            <a:off x="619125" y="3000375"/>
            <a:ext cx="8229600" cy="3543300"/>
          </a:xfrm>
        </p:spPr>
        <p:txBody>
          <a:bodyPr anchor="t" anchorCtr="0"/>
          <a:p>
            <a:pPr marL="0" indent="0">
              <a:lnSpc>
                <a:spcPct val="80000"/>
              </a:lnSpc>
              <a:buNone/>
            </a:pPr>
            <a:r>
              <a:rPr lang="en-US" altLang="zh-CN" sz="2400"/>
              <a:t>Through air a sound wave consists of a series of </a:t>
            </a:r>
            <a:r>
              <a:rPr lang="en-US" altLang="zh-CN" sz="2400" b="1">
                <a:solidFill>
                  <a:srgbClr val="FF0000"/>
                </a:solidFill>
              </a:rPr>
              <a:t>compressions</a:t>
            </a:r>
            <a:r>
              <a:rPr lang="en-US" altLang="zh-CN" sz="2400"/>
              <a:t> and </a:t>
            </a:r>
            <a:r>
              <a:rPr lang="en-US" altLang="zh-CN" sz="2400" b="1">
                <a:solidFill>
                  <a:srgbClr val="006600"/>
                </a:solidFill>
              </a:rPr>
              <a:t>rarefactions</a:t>
            </a:r>
            <a:r>
              <a:rPr lang="en-US" altLang="zh-CN" sz="2400">
                <a:solidFill>
                  <a:srgbClr val="006600"/>
                </a:solidFill>
              </a:rPr>
              <a:t>.</a:t>
            </a:r>
            <a:endParaRPr lang="en-US" altLang="zh-CN" sz="2400">
              <a:solidFill>
                <a:srgbClr val="006600"/>
              </a:solidFill>
            </a:endParaRPr>
          </a:p>
          <a:p>
            <a:pPr marL="0" indent="0">
              <a:lnSpc>
                <a:spcPct val="80000"/>
              </a:lnSpc>
              <a:buNone/>
            </a:pPr>
            <a:endParaRPr lang="en-US" altLang="zh-CN" sz="2400"/>
          </a:p>
          <a:p>
            <a:pPr marL="0" indent="0">
              <a:lnSpc>
                <a:spcPct val="80000"/>
              </a:lnSpc>
              <a:buNone/>
            </a:pPr>
            <a:r>
              <a:rPr lang="en-US" altLang="zh-CN" sz="2400"/>
              <a:t>A </a:t>
            </a:r>
            <a:r>
              <a:rPr lang="en-US" altLang="zh-CN" sz="2400" b="1">
                <a:solidFill>
                  <a:srgbClr val="FF0000"/>
                </a:solidFill>
              </a:rPr>
              <a:t>compression</a:t>
            </a:r>
            <a:r>
              <a:rPr lang="en-US" altLang="zh-CN" sz="2400"/>
              <a:t> is a region of slightly higher pressure where the air molecules are closer together than usual. </a:t>
            </a:r>
            <a:endParaRPr lang="en-US" altLang="zh-CN" sz="2400"/>
          </a:p>
          <a:p>
            <a:pPr marL="0" indent="0">
              <a:lnSpc>
                <a:spcPct val="80000"/>
              </a:lnSpc>
              <a:buNone/>
            </a:pPr>
            <a:r>
              <a:rPr lang="en-US" altLang="zh-CN" sz="2400"/>
              <a:t>A </a:t>
            </a:r>
            <a:r>
              <a:rPr lang="en-US" altLang="zh-CN" sz="2400" b="1">
                <a:solidFill>
                  <a:srgbClr val="006600"/>
                </a:solidFill>
              </a:rPr>
              <a:t>rarefaction</a:t>
            </a:r>
            <a:r>
              <a:rPr lang="en-US" altLang="zh-CN" sz="2400"/>
              <a:t> is the opposite.</a:t>
            </a:r>
            <a:endParaRPr lang="en-US" altLang="zh-CN" sz="2400"/>
          </a:p>
          <a:p>
            <a:pPr marL="0" indent="0">
              <a:lnSpc>
                <a:spcPct val="80000"/>
              </a:lnSpc>
              <a:buNone/>
            </a:pPr>
            <a:endParaRPr lang="en-US" altLang="zh-CN" sz="2400"/>
          </a:p>
          <a:p>
            <a:pPr marL="0" indent="0">
              <a:lnSpc>
                <a:spcPct val="80000"/>
              </a:lnSpc>
              <a:buNone/>
            </a:pPr>
            <a:r>
              <a:rPr lang="en-US" altLang="zh-CN" sz="2400"/>
              <a:t>The </a:t>
            </a:r>
            <a:r>
              <a:rPr lang="en-US" altLang="zh-CN" sz="2400" b="1">
                <a:solidFill>
                  <a:schemeClr val="accent2"/>
                </a:solidFill>
              </a:rPr>
              <a:t>wavelength</a:t>
            </a:r>
            <a:r>
              <a:rPr lang="en-US" altLang="zh-CN" sz="2400"/>
              <a:t> of the sound wave is equal to the distance between the centres of two successive compressions.</a:t>
            </a:r>
            <a:endParaRPr lang="en-US" altLang="zh-CN" sz="2400"/>
          </a:p>
        </p:txBody>
      </p:sp>
      <p:grpSp>
        <p:nvGrpSpPr>
          <p:cNvPr id="268296" name="Group 268295"/>
          <p:cNvGrpSpPr/>
          <p:nvPr/>
        </p:nvGrpSpPr>
        <p:grpSpPr>
          <a:xfrm>
            <a:off x="887413" y="1109663"/>
            <a:ext cx="7405687" cy="1112837"/>
            <a:chOff x="483" y="2201"/>
            <a:chExt cx="4665" cy="701"/>
          </a:xfrm>
        </p:grpSpPr>
        <p:grpSp>
          <p:nvGrpSpPr>
            <p:cNvPr id="282628" name="Group 268296"/>
            <p:cNvGrpSpPr/>
            <p:nvPr/>
          </p:nvGrpSpPr>
          <p:grpSpPr>
            <a:xfrm>
              <a:off x="483" y="2414"/>
              <a:ext cx="4665" cy="488"/>
              <a:chOff x="680" y="2312"/>
              <a:chExt cx="4901" cy="567"/>
            </a:xfrm>
          </p:grpSpPr>
          <p:grpSp>
            <p:nvGrpSpPr>
              <p:cNvPr id="282629" name="Group 268297"/>
              <p:cNvGrpSpPr/>
              <p:nvPr/>
            </p:nvGrpSpPr>
            <p:grpSpPr>
              <a:xfrm>
                <a:off x="3077" y="2312"/>
                <a:ext cx="2504" cy="517"/>
                <a:chOff x="1341" y="3023"/>
                <a:chExt cx="2504" cy="517"/>
              </a:xfrm>
            </p:grpSpPr>
            <p:grpSp>
              <p:nvGrpSpPr>
                <p:cNvPr id="282630" name="Group 268298"/>
                <p:cNvGrpSpPr/>
                <p:nvPr/>
              </p:nvGrpSpPr>
              <p:grpSpPr>
                <a:xfrm rot="193084">
                  <a:off x="1351" y="3023"/>
                  <a:ext cx="2494" cy="498"/>
                  <a:chOff x="1837" y="2478"/>
                  <a:chExt cx="2494" cy="498"/>
                </a:xfrm>
              </p:grpSpPr>
              <p:grpSp>
                <p:nvGrpSpPr>
                  <p:cNvPr id="282631" name="Group 268299"/>
                  <p:cNvGrpSpPr/>
                  <p:nvPr/>
                </p:nvGrpSpPr>
                <p:grpSpPr>
                  <a:xfrm>
                    <a:off x="1837" y="2568"/>
                    <a:ext cx="725" cy="408"/>
                    <a:chOff x="1837" y="2568"/>
                    <a:chExt cx="725" cy="408"/>
                  </a:xfrm>
                </p:grpSpPr>
                <p:sp>
                  <p:nvSpPr>
                    <p:cNvPr id="282632" name="Oval 268300"/>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33" name="Oval 268301"/>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34" name="Oval 268302"/>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35" name="Oval 268303"/>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36" name="Oval 268304"/>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37" name="Oval 268305"/>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38" name="Oval 268306"/>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39" name="Oval 268307"/>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40" name="Oval 268308"/>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41" name="Oval 268309"/>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42" name="Oval 268310"/>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43" name="Oval 268311"/>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644" name="Group 268312"/>
                  <p:cNvGrpSpPr/>
                  <p:nvPr/>
                </p:nvGrpSpPr>
                <p:grpSpPr>
                  <a:xfrm>
                    <a:off x="2426" y="2523"/>
                    <a:ext cx="725" cy="408"/>
                    <a:chOff x="1837" y="2568"/>
                    <a:chExt cx="725" cy="408"/>
                  </a:xfrm>
                </p:grpSpPr>
                <p:sp>
                  <p:nvSpPr>
                    <p:cNvPr id="282645" name="Oval 268313"/>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46" name="Oval 268314"/>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47" name="Oval 268315"/>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48" name="Oval 268316"/>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49" name="Oval 268317"/>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50" name="Oval 268318"/>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51" name="Oval 268319"/>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52" name="Oval 268320"/>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53" name="Oval 268321"/>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54" name="Oval 268322"/>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55" name="Oval 268323"/>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56" name="Oval 268324"/>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657" name="Group 268325"/>
                  <p:cNvGrpSpPr/>
                  <p:nvPr/>
                </p:nvGrpSpPr>
                <p:grpSpPr>
                  <a:xfrm>
                    <a:off x="3017" y="2523"/>
                    <a:ext cx="725" cy="408"/>
                    <a:chOff x="1837" y="2568"/>
                    <a:chExt cx="725" cy="408"/>
                  </a:xfrm>
                </p:grpSpPr>
                <p:sp>
                  <p:nvSpPr>
                    <p:cNvPr id="282658" name="Oval 268326"/>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59" name="Oval 268327"/>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60" name="Oval 268328"/>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61" name="Oval 268329"/>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62" name="Oval 268330"/>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63" name="Oval 268331"/>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64" name="Oval 268332"/>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65" name="Oval 268333"/>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66" name="Oval 268334"/>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67" name="Oval 268335"/>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68" name="Oval 268336"/>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69" name="Oval 268337"/>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670" name="Group 268338"/>
                  <p:cNvGrpSpPr/>
                  <p:nvPr/>
                </p:nvGrpSpPr>
                <p:grpSpPr>
                  <a:xfrm>
                    <a:off x="3606" y="2478"/>
                    <a:ext cx="725" cy="408"/>
                    <a:chOff x="1837" y="2568"/>
                    <a:chExt cx="725" cy="408"/>
                  </a:xfrm>
                </p:grpSpPr>
                <p:sp>
                  <p:nvSpPr>
                    <p:cNvPr id="282671" name="Oval 268339"/>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72" name="Oval 268340"/>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73" name="Oval 268341"/>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74" name="Oval 268342"/>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75" name="Oval 268343"/>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76" name="Oval 268344"/>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77" name="Oval 268345"/>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78" name="Oval 268346"/>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79" name="Oval 268347"/>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80" name="Oval 268348"/>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81" name="Oval 268349"/>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82" name="Oval 268350"/>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grpSp>
              <p:nvGrpSpPr>
                <p:cNvPr id="282683" name="Group 268351"/>
                <p:cNvGrpSpPr/>
                <p:nvPr/>
              </p:nvGrpSpPr>
              <p:grpSpPr>
                <a:xfrm flipH="1" flipV="1">
                  <a:off x="1341" y="3042"/>
                  <a:ext cx="2494" cy="498"/>
                  <a:chOff x="1837" y="2478"/>
                  <a:chExt cx="2494" cy="498"/>
                </a:xfrm>
              </p:grpSpPr>
              <p:grpSp>
                <p:nvGrpSpPr>
                  <p:cNvPr id="282684" name="Group 268352"/>
                  <p:cNvGrpSpPr/>
                  <p:nvPr/>
                </p:nvGrpSpPr>
                <p:grpSpPr>
                  <a:xfrm>
                    <a:off x="1837" y="2568"/>
                    <a:ext cx="725" cy="408"/>
                    <a:chOff x="1837" y="2568"/>
                    <a:chExt cx="725" cy="408"/>
                  </a:xfrm>
                </p:grpSpPr>
                <p:sp>
                  <p:nvSpPr>
                    <p:cNvPr id="282685" name="Oval 268353"/>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86" name="Oval 268354"/>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87" name="Oval 268355"/>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88" name="Oval 268356"/>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89" name="Oval 268357"/>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90" name="Oval 268358"/>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91" name="Oval 268359"/>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92" name="Oval 268360"/>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93" name="Oval 268361"/>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94" name="Oval 268362"/>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95" name="Oval 268363"/>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96" name="Oval 268364"/>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697" name="Group 268365"/>
                  <p:cNvGrpSpPr/>
                  <p:nvPr/>
                </p:nvGrpSpPr>
                <p:grpSpPr>
                  <a:xfrm>
                    <a:off x="2426" y="2523"/>
                    <a:ext cx="725" cy="408"/>
                    <a:chOff x="1837" y="2568"/>
                    <a:chExt cx="725" cy="408"/>
                  </a:xfrm>
                </p:grpSpPr>
                <p:sp>
                  <p:nvSpPr>
                    <p:cNvPr id="282698" name="Oval 268366"/>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699" name="Oval 268367"/>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00" name="Oval 268368"/>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01" name="Oval 268369"/>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02" name="Oval 268370"/>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03" name="Oval 268371"/>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04" name="Oval 268372"/>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05" name="Oval 268373"/>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06" name="Oval 268374"/>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07" name="Oval 268375"/>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08" name="Oval 268376"/>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09" name="Oval 268377"/>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710" name="Group 268378"/>
                  <p:cNvGrpSpPr/>
                  <p:nvPr/>
                </p:nvGrpSpPr>
                <p:grpSpPr>
                  <a:xfrm>
                    <a:off x="3017" y="2523"/>
                    <a:ext cx="725" cy="408"/>
                    <a:chOff x="1837" y="2568"/>
                    <a:chExt cx="725" cy="408"/>
                  </a:xfrm>
                </p:grpSpPr>
                <p:sp>
                  <p:nvSpPr>
                    <p:cNvPr id="282711" name="Oval 268379"/>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12" name="Oval 268380"/>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13" name="Oval 268381"/>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14" name="Oval 268382"/>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15" name="Oval 268383"/>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16" name="Oval 268384"/>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17" name="Oval 268385"/>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18" name="Oval 268386"/>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19" name="Oval 268387"/>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20" name="Oval 268388"/>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21" name="Oval 268389"/>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22" name="Oval 268390"/>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723" name="Group 268391"/>
                  <p:cNvGrpSpPr/>
                  <p:nvPr/>
                </p:nvGrpSpPr>
                <p:grpSpPr>
                  <a:xfrm>
                    <a:off x="3606" y="2478"/>
                    <a:ext cx="725" cy="408"/>
                    <a:chOff x="1837" y="2568"/>
                    <a:chExt cx="725" cy="408"/>
                  </a:xfrm>
                </p:grpSpPr>
                <p:sp>
                  <p:nvSpPr>
                    <p:cNvPr id="282724" name="Oval 268392"/>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25" name="Oval 268393"/>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26" name="Oval 268394"/>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27" name="Oval 268395"/>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28" name="Oval 268396"/>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29" name="Oval 268397"/>
                    <p:cNvSpPr/>
                    <p:nvPr/>
                  </p:nvSpPr>
                  <p:spPr>
                    <a:xfrm flipV="1">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30" name="Oval 268398"/>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31" name="Oval 268399"/>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32" name="Oval 268400"/>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33" name="Oval 268401"/>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34" name="Oval 268402"/>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35" name="Oval 268403"/>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grpSp>
          <p:grpSp>
            <p:nvGrpSpPr>
              <p:cNvPr id="282736" name="Group 268404"/>
              <p:cNvGrpSpPr/>
              <p:nvPr/>
            </p:nvGrpSpPr>
            <p:grpSpPr>
              <a:xfrm>
                <a:off x="680" y="2362"/>
                <a:ext cx="2504" cy="517"/>
                <a:chOff x="1341" y="3023"/>
                <a:chExt cx="2504" cy="517"/>
              </a:xfrm>
            </p:grpSpPr>
            <p:grpSp>
              <p:nvGrpSpPr>
                <p:cNvPr id="282737" name="Group 268405"/>
                <p:cNvGrpSpPr/>
                <p:nvPr/>
              </p:nvGrpSpPr>
              <p:grpSpPr>
                <a:xfrm rot="193084">
                  <a:off x="1351" y="3023"/>
                  <a:ext cx="2494" cy="498"/>
                  <a:chOff x="1837" y="2478"/>
                  <a:chExt cx="2494" cy="498"/>
                </a:xfrm>
              </p:grpSpPr>
              <p:grpSp>
                <p:nvGrpSpPr>
                  <p:cNvPr id="282738" name="Group 268406"/>
                  <p:cNvGrpSpPr/>
                  <p:nvPr/>
                </p:nvGrpSpPr>
                <p:grpSpPr>
                  <a:xfrm>
                    <a:off x="1837" y="2568"/>
                    <a:ext cx="725" cy="408"/>
                    <a:chOff x="1837" y="2568"/>
                    <a:chExt cx="725" cy="408"/>
                  </a:xfrm>
                </p:grpSpPr>
                <p:sp>
                  <p:nvSpPr>
                    <p:cNvPr id="282739" name="Oval 268407"/>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40" name="Oval 268408"/>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41" name="Oval 268409"/>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42" name="Oval 268410"/>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43" name="Oval 268411"/>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44" name="Oval 268412"/>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45" name="Oval 268413"/>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46" name="Oval 268414"/>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47" name="Oval 268415"/>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48" name="Oval 268416"/>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49" name="Oval 268417"/>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50" name="Oval 268418"/>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751" name="Group 268419"/>
                  <p:cNvGrpSpPr/>
                  <p:nvPr/>
                </p:nvGrpSpPr>
                <p:grpSpPr>
                  <a:xfrm>
                    <a:off x="2426" y="2523"/>
                    <a:ext cx="725" cy="408"/>
                    <a:chOff x="1837" y="2568"/>
                    <a:chExt cx="725" cy="408"/>
                  </a:xfrm>
                </p:grpSpPr>
                <p:sp>
                  <p:nvSpPr>
                    <p:cNvPr id="282752" name="Oval 268420"/>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53" name="Oval 268421"/>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54" name="Oval 268422"/>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55" name="Oval 268423"/>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56" name="Oval 268424"/>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57" name="Oval 268425"/>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58" name="Oval 268426"/>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59" name="Oval 268427"/>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60" name="Oval 268428"/>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61" name="Oval 268429"/>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62" name="Oval 268430"/>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63" name="Oval 268431"/>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764" name="Group 268432"/>
                  <p:cNvGrpSpPr/>
                  <p:nvPr/>
                </p:nvGrpSpPr>
                <p:grpSpPr>
                  <a:xfrm>
                    <a:off x="3017" y="2523"/>
                    <a:ext cx="725" cy="408"/>
                    <a:chOff x="1837" y="2568"/>
                    <a:chExt cx="725" cy="408"/>
                  </a:xfrm>
                </p:grpSpPr>
                <p:sp>
                  <p:nvSpPr>
                    <p:cNvPr id="282765" name="Oval 268433"/>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66" name="Oval 268434"/>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67" name="Oval 268435"/>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68" name="Oval 268436"/>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69" name="Oval 268437"/>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70" name="Oval 268438"/>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71" name="Oval 268439"/>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72" name="Oval 268440"/>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73" name="Oval 268441"/>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74" name="Oval 268442"/>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75" name="Oval 268443"/>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76" name="Oval 268444"/>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777" name="Group 268445"/>
                  <p:cNvGrpSpPr/>
                  <p:nvPr/>
                </p:nvGrpSpPr>
                <p:grpSpPr>
                  <a:xfrm>
                    <a:off x="3606" y="2478"/>
                    <a:ext cx="725" cy="408"/>
                    <a:chOff x="1837" y="2568"/>
                    <a:chExt cx="725" cy="408"/>
                  </a:xfrm>
                </p:grpSpPr>
                <p:sp>
                  <p:nvSpPr>
                    <p:cNvPr id="282778" name="Oval 268446"/>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79" name="Oval 268447"/>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80" name="Oval 268448"/>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81" name="Oval 268449"/>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82" name="Oval 268450"/>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83" name="Oval 268451"/>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84" name="Oval 268452"/>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85" name="Oval 268453"/>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86" name="Oval 268454"/>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87" name="Oval 268455"/>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88" name="Oval 268456"/>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89" name="Oval 268457"/>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grpSp>
              <p:nvGrpSpPr>
                <p:cNvPr id="282790" name="Group 268458"/>
                <p:cNvGrpSpPr/>
                <p:nvPr/>
              </p:nvGrpSpPr>
              <p:grpSpPr>
                <a:xfrm flipH="1" flipV="1">
                  <a:off x="1341" y="3042"/>
                  <a:ext cx="2494" cy="498"/>
                  <a:chOff x="1837" y="2478"/>
                  <a:chExt cx="2494" cy="498"/>
                </a:xfrm>
              </p:grpSpPr>
              <p:grpSp>
                <p:nvGrpSpPr>
                  <p:cNvPr id="282791" name="Group 268459"/>
                  <p:cNvGrpSpPr/>
                  <p:nvPr/>
                </p:nvGrpSpPr>
                <p:grpSpPr>
                  <a:xfrm>
                    <a:off x="1837" y="2568"/>
                    <a:ext cx="725" cy="408"/>
                    <a:chOff x="1837" y="2568"/>
                    <a:chExt cx="725" cy="408"/>
                  </a:xfrm>
                </p:grpSpPr>
                <p:sp>
                  <p:nvSpPr>
                    <p:cNvPr id="282792" name="Oval 268460"/>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93" name="Oval 268461"/>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94" name="Oval 268462"/>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95" name="Oval 268463"/>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96" name="Oval 268464"/>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97" name="Oval 268465"/>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98" name="Oval 268466"/>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799" name="Oval 268467"/>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00" name="Oval 268468"/>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01" name="Oval 268469"/>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02" name="Oval 268470"/>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03" name="Oval 268471"/>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804" name="Group 268472"/>
                  <p:cNvGrpSpPr/>
                  <p:nvPr/>
                </p:nvGrpSpPr>
                <p:grpSpPr>
                  <a:xfrm>
                    <a:off x="2426" y="2523"/>
                    <a:ext cx="725" cy="408"/>
                    <a:chOff x="1837" y="2568"/>
                    <a:chExt cx="725" cy="408"/>
                  </a:xfrm>
                </p:grpSpPr>
                <p:sp>
                  <p:nvSpPr>
                    <p:cNvPr id="282805" name="Oval 268473"/>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06" name="Oval 268474"/>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07" name="Oval 268475"/>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08" name="Oval 268476"/>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09" name="Oval 268477"/>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10" name="Oval 268478"/>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11" name="Oval 268479"/>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12" name="Oval 268480"/>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13" name="Oval 268481"/>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14" name="Oval 268482"/>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15" name="Oval 268483"/>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16" name="Oval 268484"/>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817" name="Group 268485"/>
                  <p:cNvGrpSpPr/>
                  <p:nvPr/>
                </p:nvGrpSpPr>
                <p:grpSpPr>
                  <a:xfrm>
                    <a:off x="3017" y="2523"/>
                    <a:ext cx="725" cy="408"/>
                    <a:chOff x="1837" y="2568"/>
                    <a:chExt cx="725" cy="408"/>
                  </a:xfrm>
                </p:grpSpPr>
                <p:sp>
                  <p:nvSpPr>
                    <p:cNvPr id="282818" name="Oval 268486"/>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19" name="Oval 268487"/>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20" name="Oval 268488"/>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21" name="Oval 268489"/>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22" name="Oval 268490"/>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23" name="Oval 268491"/>
                    <p:cNvSpPr/>
                    <p:nvPr/>
                  </p:nvSpPr>
                  <p:spPr>
                    <a:xfrm>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24" name="Oval 268492"/>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25" name="Oval 268493"/>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26" name="Oval 268494"/>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27" name="Oval 268495"/>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28" name="Oval 268496"/>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29" name="Oval 268497"/>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830" name="Group 268498"/>
                  <p:cNvGrpSpPr/>
                  <p:nvPr/>
                </p:nvGrpSpPr>
                <p:grpSpPr>
                  <a:xfrm>
                    <a:off x="3606" y="2478"/>
                    <a:ext cx="725" cy="408"/>
                    <a:chOff x="1837" y="2568"/>
                    <a:chExt cx="725" cy="408"/>
                  </a:xfrm>
                </p:grpSpPr>
                <p:sp>
                  <p:nvSpPr>
                    <p:cNvPr id="282831" name="Oval 268499"/>
                    <p:cNvSpPr/>
                    <p:nvPr/>
                  </p:nvSpPr>
                  <p:spPr>
                    <a:xfrm>
                      <a:off x="1837" y="26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32" name="Oval 268500"/>
                    <p:cNvSpPr/>
                    <p:nvPr/>
                  </p:nvSpPr>
                  <p:spPr>
                    <a:xfrm>
                      <a:off x="1973"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33" name="Oval 268501"/>
                    <p:cNvSpPr/>
                    <p:nvPr/>
                  </p:nvSpPr>
                  <p:spPr>
                    <a:xfrm>
                      <a:off x="2109"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34" name="Oval 268502"/>
                    <p:cNvSpPr/>
                    <p:nvPr/>
                  </p:nvSpPr>
                  <p:spPr>
                    <a:xfrm>
                      <a:off x="1973"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35" name="Oval 268503"/>
                    <p:cNvSpPr/>
                    <p:nvPr/>
                  </p:nvSpPr>
                  <p:spPr>
                    <a:xfrm>
                      <a:off x="2109"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36" name="Oval 268504"/>
                    <p:cNvSpPr/>
                    <p:nvPr/>
                  </p:nvSpPr>
                  <p:spPr>
                    <a:xfrm flipV="1">
                      <a:off x="2245" y="293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37" name="Oval 268505"/>
                    <p:cNvSpPr/>
                    <p:nvPr/>
                  </p:nvSpPr>
                  <p:spPr>
                    <a:xfrm>
                      <a:off x="2109" y="261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38" name="Oval 268506"/>
                    <p:cNvSpPr/>
                    <p:nvPr/>
                  </p:nvSpPr>
                  <p:spPr>
                    <a:xfrm>
                      <a:off x="2290" y="270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39" name="Oval 268507"/>
                    <p:cNvSpPr/>
                    <p:nvPr/>
                  </p:nvSpPr>
                  <p:spPr>
                    <a:xfrm>
                      <a:off x="2381" y="288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40" name="Oval 268508"/>
                    <p:cNvSpPr/>
                    <p:nvPr/>
                  </p:nvSpPr>
                  <p:spPr>
                    <a:xfrm>
                      <a:off x="2245" y="256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41" name="Oval 268509"/>
                    <p:cNvSpPr/>
                    <p:nvPr/>
                  </p:nvSpPr>
                  <p:spPr>
                    <a:xfrm>
                      <a:off x="2426" y="275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42" name="Oval 268510"/>
                    <p:cNvSpPr/>
                    <p:nvPr/>
                  </p:nvSpPr>
                  <p:spPr>
                    <a:xfrm>
                      <a:off x="2517" y="28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grpSp>
        </p:grpSp>
        <p:sp>
          <p:nvSpPr>
            <p:cNvPr id="282843" name="Text Box 268511"/>
            <p:cNvSpPr txBox="1"/>
            <p:nvPr/>
          </p:nvSpPr>
          <p:spPr>
            <a:xfrm>
              <a:off x="2012" y="2201"/>
              <a:ext cx="1200"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no sound wave</a:t>
              </a:r>
              <a:endParaRPr lang="en-US" altLang="zh-CN" b="1">
                <a:latin typeface="Arial" panose="020B0604020202020204" pitchFamily="34" charset="0"/>
              </a:endParaRPr>
            </a:p>
          </p:txBody>
        </p:sp>
      </p:grpSp>
      <p:grpSp>
        <p:nvGrpSpPr>
          <p:cNvPr id="268513" name="Group 268512"/>
          <p:cNvGrpSpPr/>
          <p:nvPr/>
        </p:nvGrpSpPr>
        <p:grpSpPr>
          <a:xfrm>
            <a:off x="904875" y="773113"/>
            <a:ext cx="7705725" cy="1344612"/>
            <a:chOff x="549" y="2744"/>
            <a:chExt cx="4854" cy="847"/>
          </a:xfrm>
        </p:grpSpPr>
        <p:grpSp>
          <p:nvGrpSpPr>
            <p:cNvPr id="282845" name="Group 268513"/>
            <p:cNvGrpSpPr/>
            <p:nvPr/>
          </p:nvGrpSpPr>
          <p:grpSpPr>
            <a:xfrm>
              <a:off x="549" y="3233"/>
              <a:ext cx="4854" cy="358"/>
              <a:chOff x="517" y="3155"/>
              <a:chExt cx="5509" cy="461"/>
            </a:xfrm>
          </p:grpSpPr>
          <p:grpSp>
            <p:nvGrpSpPr>
              <p:cNvPr id="282846" name="Group 268514"/>
              <p:cNvGrpSpPr/>
              <p:nvPr/>
            </p:nvGrpSpPr>
            <p:grpSpPr>
              <a:xfrm>
                <a:off x="1630" y="3169"/>
                <a:ext cx="2177" cy="434"/>
                <a:chOff x="691" y="3240"/>
                <a:chExt cx="2177" cy="434"/>
              </a:xfrm>
            </p:grpSpPr>
            <p:grpSp>
              <p:nvGrpSpPr>
                <p:cNvPr id="282847" name="Group 268515"/>
                <p:cNvGrpSpPr/>
                <p:nvPr/>
              </p:nvGrpSpPr>
              <p:grpSpPr>
                <a:xfrm>
                  <a:off x="1747" y="3240"/>
                  <a:ext cx="1121" cy="432"/>
                  <a:chOff x="1747" y="3240"/>
                  <a:chExt cx="1121" cy="432"/>
                </a:xfrm>
              </p:grpSpPr>
              <p:sp>
                <p:nvSpPr>
                  <p:cNvPr id="282848" name="Oval 268516"/>
                  <p:cNvSpPr/>
                  <p:nvPr/>
                </p:nvSpPr>
                <p:spPr>
                  <a:xfrm rot="193084">
                    <a:off x="2225" y="327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49" name="Oval 268517"/>
                  <p:cNvSpPr/>
                  <p:nvPr/>
                </p:nvSpPr>
                <p:spPr>
                  <a:xfrm rot="193084">
                    <a:off x="1827" y="359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50" name="Oval 268518"/>
                  <p:cNvSpPr/>
                  <p:nvPr/>
                </p:nvSpPr>
                <p:spPr>
                  <a:xfrm rot="193084">
                    <a:off x="1747" y="361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51" name="Oval 268519"/>
                  <p:cNvSpPr/>
                  <p:nvPr/>
                </p:nvSpPr>
                <p:spPr>
                  <a:xfrm rot="193084">
                    <a:off x="2823" y="35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52" name="Oval 268520"/>
                  <p:cNvSpPr/>
                  <p:nvPr/>
                </p:nvSpPr>
                <p:spPr>
                  <a:xfrm rot="193084">
                    <a:off x="1758" y="343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53" name="Oval 268521"/>
                  <p:cNvSpPr/>
                  <p:nvPr/>
                </p:nvSpPr>
                <p:spPr>
                  <a:xfrm rot="193084">
                    <a:off x="1883" y="362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54" name="Oval 268522"/>
                  <p:cNvSpPr/>
                  <p:nvPr/>
                </p:nvSpPr>
                <p:spPr>
                  <a:xfrm rot="193084">
                    <a:off x="1765" y="330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55" name="Oval 268523"/>
                  <p:cNvSpPr/>
                  <p:nvPr/>
                </p:nvSpPr>
                <p:spPr>
                  <a:xfrm rot="193084">
                    <a:off x="1941" y="340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56" name="Oval 268524"/>
                  <p:cNvSpPr/>
                  <p:nvPr/>
                </p:nvSpPr>
                <p:spPr>
                  <a:xfrm rot="193084">
                    <a:off x="2022" y="358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57" name="Oval 268525"/>
                  <p:cNvSpPr/>
                  <p:nvPr/>
                </p:nvSpPr>
                <p:spPr>
                  <a:xfrm rot="193084">
                    <a:off x="1904" y="326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58" name="Oval 268526"/>
                  <p:cNvSpPr/>
                  <p:nvPr/>
                </p:nvSpPr>
                <p:spPr>
                  <a:xfrm rot="193084">
                    <a:off x="2074" y="3456"/>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59" name="Oval 268527"/>
                  <p:cNvSpPr/>
                  <p:nvPr/>
                </p:nvSpPr>
                <p:spPr>
                  <a:xfrm rot="193084">
                    <a:off x="2160" y="355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60" name="Oval 268528"/>
                  <p:cNvSpPr/>
                  <p:nvPr/>
                </p:nvSpPr>
                <p:spPr>
                  <a:xfrm rot="193084">
                    <a:off x="2112" y="333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61" name="Oval 268529"/>
                  <p:cNvSpPr/>
                  <p:nvPr/>
                </p:nvSpPr>
                <p:spPr>
                  <a:xfrm rot="193084">
                    <a:off x="2243" y="342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62" name="Oval 268530"/>
                  <p:cNvSpPr/>
                  <p:nvPr/>
                </p:nvSpPr>
                <p:spPr>
                  <a:xfrm rot="193084">
                    <a:off x="1886" y="354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63" name="Oval 268531"/>
                  <p:cNvSpPr/>
                  <p:nvPr/>
                </p:nvSpPr>
                <p:spPr>
                  <a:xfrm rot="193084">
                    <a:off x="1780" y="353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64" name="Oval 268532"/>
                  <p:cNvSpPr/>
                  <p:nvPr/>
                </p:nvSpPr>
                <p:spPr>
                  <a:xfrm rot="193084">
                    <a:off x="2363" y="351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65" name="Oval 268533"/>
                  <p:cNvSpPr/>
                  <p:nvPr/>
                </p:nvSpPr>
                <p:spPr>
                  <a:xfrm rot="193084">
                    <a:off x="2606" y="360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66" name="Oval 268534"/>
                  <p:cNvSpPr/>
                  <p:nvPr/>
                </p:nvSpPr>
                <p:spPr>
                  <a:xfrm rot="193084">
                    <a:off x="2386" y="329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67" name="Oval 268535"/>
                  <p:cNvSpPr/>
                  <p:nvPr/>
                </p:nvSpPr>
                <p:spPr>
                  <a:xfrm rot="193084">
                    <a:off x="1844" y="337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68" name="Oval 268536"/>
                  <p:cNvSpPr/>
                  <p:nvPr/>
                </p:nvSpPr>
                <p:spPr>
                  <a:xfrm rot="193084">
                    <a:off x="1862" y="34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69" name="Oval 268537"/>
                  <p:cNvSpPr/>
                  <p:nvPr/>
                </p:nvSpPr>
                <p:spPr>
                  <a:xfrm rot="193084">
                    <a:off x="2525" y="326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70" name="Oval 268538"/>
                  <p:cNvSpPr/>
                  <p:nvPr/>
                </p:nvSpPr>
                <p:spPr>
                  <a:xfrm rot="193084">
                    <a:off x="2529" y="342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71" name="Oval 268539"/>
                  <p:cNvSpPr/>
                  <p:nvPr/>
                </p:nvSpPr>
                <p:spPr>
                  <a:xfrm rot="193084">
                    <a:off x="2726" y="334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72" name="Oval 268540"/>
                  <p:cNvSpPr/>
                  <p:nvPr/>
                </p:nvSpPr>
                <p:spPr>
                  <a:xfrm rot="193084">
                    <a:off x="1835" y="332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73" name="Oval 268541"/>
                  <p:cNvSpPr/>
                  <p:nvPr/>
                </p:nvSpPr>
                <p:spPr>
                  <a:xfrm rot="193084">
                    <a:off x="2008" y="333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74" name="Oval 268542"/>
                  <p:cNvSpPr/>
                  <p:nvPr/>
                </p:nvSpPr>
                <p:spPr>
                  <a:xfrm rot="193084">
                    <a:off x="1782" y="338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75" name="Oval 268543"/>
                  <p:cNvSpPr/>
                  <p:nvPr/>
                </p:nvSpPr>
                <p:spPr>
                  <a:xfrm rot="193084">
                    <a:off x="1781" y="32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76" name="Oval 268544"/>
                  <p:cNvSpPr/>
                  <p:nvPr/>
                </p:nvSpPr>
                <p:spPr>
                  <a:xfrm rot="193084">
                    <a:off x="2307" y="361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877" name="Group 268545"/>
                <p:cNvGrpSpPr/>
                <p:nvPr/>
              </p:nvGrpSpPr>
              <p:grpSpPr>
                <a:xfrm flipH="1">
                  <a:off x="691" y="3242"/>
                  <a:ext cx="1121" cy="432"/>
                  <a:chOff x="1747" y="3240"/>
                  <a:chExt cx="1121" cy="432"/>
                </a:xfrm>
              </p:grpSpPr>
              <p:sp>
                <p:nvSpPr>
                  <p:cNvPr id="282878" name="Oval 268546"/>
                  <p:cNvSpPr/>
                  <p:nvPr/>
                </p:nvSpPr>
                <p:spPr>
                  <a:xfrm rot="193084">
                    <a:off x="2225" y="327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79" name="Oval 268547"/>
                  <p:cNvSpPr/>
                  <p:nvPr/>
                </p:nvSpPr>
                <p:spPr>
                  <a:xfrm rot="193084">
                    <a:off x="1827" y="359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80" name="Oval 268548"/>
                  <p:cNvSpPr/>
                  <p:nvPr/>
                </p:nvSpPr>
                <p:spPr>
                  <a:xfrm rot="193084">
                    <a:off x="1747" y="361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81" name="Oval 268549"/>
                  <p:cNvSpPr/>
                  <p:nvPr/>
                </p:nvSpPr>
                <p:spPr>
                  <a:xfrm rot="193084">
                    <a:off x="2823" y="35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82" name="Oval 268550"/>
                  <p:cNvSpPr/>
                  <p:nvPr/>
                </p:nvSpPr>
                <p:spPr>
                  <a:xfrm rot="193084">
                    <a:off x="1758" y="343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83" name="Oval 268551"/>
                  <p:cNvSpPr/>
                  <p:nvPr/>
                </p:nvSpPr>
                <p:spPr>
                  <a:xfrm rot="193084">
                    <a:off x="1883" y="362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84" name="Oval 268552"/>
                  <p:cNvSpPr/>
                  <p:nvPr/>
                </p:nvSpPr>
                <p:spPr>
                  <a:xfrm rot="193084">
                    <a:off x="1765" y="330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85" name="Oval 268553"/>
                  <p:cNvSpPr/>
                  <p:nvPr/>
                </p:nvSpPr>
                <p:spPr>
                  <a:xfrm rot="193084">
                    <a:off x="1941" y="340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86" name="Oval 268554"/>
                  <p:cNvSpPr/>
                  <p:nvPr/>
                </p:nvSpPr>
                <p:spPr>
                  <a:xfrm rot="193084">
                    <a:off x="2022" y="358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87" name="Oval 268555"/>
                  <p:cNvSpPr/>
                  <p:nvPr/>
                </p:nvSpPr>
                <p:spPr>
                  <a:xfrm rot="193084">
                    <a:off x="1904" y="326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88" name="Oval 268556"/>
                  <p:cNvSpPr/>
                  <p:nvPr/>
                </p:nvSpPr>
                <p:spPr>
                  <a:xfrm rot="193084">
                    <a:off x="2074" y="3456"/>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89" name="Oval 268557"/>
                  <p:cNvSpPr/>
                  <p:nvPr/>
                </p:nvSpPr>
                <p:spPr>
                  <a:xfrm rot="193084">
                    <a:off x="2160" y="355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90" name="Oval 268558"/>
                  <p:cNvSpPr/>
                  <p:nvPr/>
                </p:nvSpPr>
                <p:spPr>
                  <a:xfrm rot="193084">
                    <a:off x="2112" y="333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91" name="Oval 268559"/>
                  <p:cNvSpPr/>
                  <p:nvPr/>
                </p:nvSpPr>
                <p:spPr>
                  <a:xfrm rot="193084">
                    <a:off x="2243" y="342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92" name="Oval 268560"/>
                  <p:cNvSpPr/>
                  <p:nvPr/>
                </p:nvSpPr>
                <p:spPr>
                  <a:xfrm rot="193084">
                    <a:off x="1886" y="354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93" name="Oval 268561"/>
                  <p:cNvSpPr/>
                  <p:nvPr/>
                </p:nvSpPr>
                <p:spPr>
                  <a:xfrm rot="193084">
                    <a:off x="1780" y="353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94" name="Oval 268562"/>
                  <p:cNvSpPr/>
                  <p:nvPr/>
                </p:nvSpPr>
                <p:spPr>
                  <a:xfrm rot="193084">
                    <a:off x="2363" y="351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95" name="Oval 268563"/>
                  <p:cNvSpPr/>
                  <p:nvPr/>
                </p:nvSpPr>
                <p:spPr>
                  <a:xfrm rot="193084">
                    <a:off x="2606" y="360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96" name="Oval 268564"/>
                  <p:cNvSpPr/>
                  <p:nvPr/>
                </p:nvSpPr>
                <p:spPr>
                  <a:xfrm rot="193084">
                    <a:off x="2386" y="329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97" name="Oval 268565"/>
                  <p:cNvSpPr/>
                  <p:nvPr/>
                </p:nvSpPr>
                <p:spPr>
                  <a:xfrm rot="193084">
                    <a:off x="1844" y="337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98" name="Oval 268566"/>
                  <p:cNvSpPr/>
                  <p:nvPr/>
                </p:nvSpPr>
                <p:spPr>
                  <a:xfrm rot="193084">
                    <a:off x="1862" y="34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899" name="Oval 268567"/>
                  <p:cNvSpPr/>
                  <p:nvPr/>
                </p:nvSpPr>
                <p:spPr>
                  <a:xfrm rot="193084">
                    <a:off x="2525" y="326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00" name="Oval 268568"/>
                  <p:cNvSpPr/>
                  <p:nvPr/>
                </p:nvSpPr>
                <p:spPr>
                  <a:xfrm rot="193084">
                    <a:off x="2529" y="342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01" name="Oval 268569"/>
                  <p:cNvSpPr/>
                  <p:nvPr/>
                </p:nvSpPr>
                <p:spPr>
                  <a:xfrm rot="193084">
                    <a:off x="2726" y="334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02" name="Oval 268570"/>
                  <p:cNvSpPr/>
                  <p:nvPr/>
                </p:nvSpPr>
                <p:spPr>
                  <a:xfrm rot="193084">
                    <a:off x="1835" y="332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03" name="Oval 268571"/>
                  <p:cNvSpPr/>
                  <p:nvPr/>
                </p:nvSpPr>
                <p:spPr>
                  <a:xfrm rot="193084">
                    <a:off x="2008" y="333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04" name="Oval 268572"/>
                  <p:cNvSpPr/>
                  <p:nvPr/>
                </p:nvSpPr>
                <p:spPr>
                  <a:xfrm rot="193084">
                    <a:off x="1782" y="338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05" name="Oval 268573"/>
                  <p:cNvSpPr/>
                  <p:nvPr/>
                </p:nvSpPr>
                <p:spPr>
                  <a:xfrm rot="193084">
                    <a:off x="1781" y="32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06" name="Oval 268574"/>
                  <p:cNvSpPr/>
                  <p:nvPr/>
                </p:nvSpPr>
                <p:spPr>
                  <a:xfrm rot="193084">
                    <a:off x="2307" y="361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grpSp>
            <p:nvGrpSpPr>
              <p:cNvPr id="282907" name="Group 268575"/>
              <p:cNvGrpSpPr/>
              <p:nvPr/>
            </p:nvGrpSpPr>
            <p:grpSpPr>
              <a:xfrm>
                <a:off x="517" y="3184"/>
                <a:ext cx="1121" cy="432"/>
                <a:chOff x="1747" y="3240"/>
                <a:chExt cx="1121" cy="432"/>
              </a:xfrm>
            </p:grpSpPr>
            <p:sp>
              <p:nvSpPr>
                <p:cNvPr id="282908" name="Oval 268576"/>
                <p:cNvSpPr/>
                <p:nvPr/>
              </p:nvSpPr>
              <p:spPr>
                <a:xfrm rot="193084">
                  <a:off x="2225" y="327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09" name="Oval 268577"/>
                <p:cNvSpPr/>
                <p:nvPr/>
              </p:nvSpPr>
              <p:spPr>
                <a:xfrm rot="193084">
                  <a:off x="1827" y="359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10" name="Oval 268578"/>
                <p:cNvSpPr/>
                <p:nvPr/>
              </p:nvSpPr>
              <p:spPr>
                <a:xfrm rot="193084">
                  <a:off x="1747" y="361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11" name="Oval 268579"/>
                <p:cNvSpPr/>
                <p:nvPr/>
              </p:nvSpPr>
              <p:spPr>
                <a:xfrm rot="193084">
                  <a:off x="2823" y="35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12" name="Oval 268580"/>
                <p:cNvSpPr/>
                <p:nvPr/>
              </p:nvSpPr>
              <p:spPr>
                <a:xfrm rot="193084">
                  <a:off x="1758" y="343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13" name="Oval 268581"/>
                <p:cNvSpPr/>
                <p:nvPr/>
              </p:nvSpPr>
              <p:spPr>
                <a:xfrm rot="193084">
                  <a:off x="1883" y="362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14" name="Oval 268582"/>
                <p:cNvSpPr/>
                <p:nvPr/>
              </p:nvSpPr>
              <p:spPr>
                <a:xfrm rot="193084">
                  <a:off x="1765" y="330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15" name="Oval 268583"/>
                <p:cNvSpPr/>
                <p:nvPr/>
              </p:nvSpPr>
              <p:spPr>
                <a:xfrm rot="193084">
                  <a:off x="1941" y="340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16" name="Oval 268584"/>
                <p:cNvSpPr/>
                <p:nvPr/>
              </p:nvSpPr>
              <p:spPr>
                <a:xfrm rot="193084">
                  <a:off x="2022" y="358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17" name="Oval 268585"/>
                <p:cNvSpPr/>
                <p:nvPr/>
              </p:nvSpPr>
              <p:spPr>
                <a:xfrm rot="193084">
                  <a:off x="1904" y="326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18" name="Oval 268586"/>
                <p:cNvSpPr/>
                <p:nvPr/>
              </p:nvSpPr>
              <p:spPr>
                <a:xfrm rot="193084">
                  <a:off x="2074" y="3456"/>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19" name="Oval 268587"/>
                <p:cNvSpPr/>
                <p:nvPr/>
              </p:nvSpPr>
              <p:spPr>
                <a:xfrm rot="193084">
                  <a:off x="2160" y="355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20" name="Oval 268588"/>
                <p:cNvSpPr/>
                <p:nvPr/>
              </p:nvSpPr>
              <p:spPr>
                <a:xfrm rot="193084">
                  <a:off x="2112" y="333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21" name="Oval 268589"/>
                <p:cNvSpPr/>
                <p:nvPr/>
              </p:nvSpPr>
              <p:spPr>
                <a:xfrm rot="193084">
                  <a:off x="2243" y="342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22" name="Oval 268590"/>
                <p:cNvSpPr/>
                <p:nvPr/>
              </p:nvSpPr>
              <p:spPr>
                <a:xfrm rot="193084">
                  <a:off x="1886" y="354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23" name="Oval 268591"/>
                <p:cNvSpPr/>
                <p:nvPr/>
              </p:nvSpPr>
              <p:spPr>
                <a:xfrm rot="193084">
                  <a:off x="1780" y="353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24" name="Oval 268592"/>
                <p:cNvSpPr/>
                <p:nvPr/>
              </p:nvSpPr>
              <p:spPr>
                <a:xfrm rot="193084">
                  <a:off x="2363" y="351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25" name="Oval 268593"/>
                <p:cNvSpPr/>
                <p:nvPr/>
              </p:nvSpPr>
              <p:spPr>
                <a:xfrm rot="193084">
                  <a:off x="2606" y="360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26" name="Oval 268594"/>
                <p:cNvSpPr/>
                <p:nvPr/>
              </p:nvSpPr>
              <p:spPr>
                <a:xfrm rot="193084">
                  <a:off x="2386" y="329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27" name="Oval 268595"/>
                <p:cNvSpPr/>
                <p:nvPr/>
              </p:nvSpPr>
              <p:spPr>
                <a:xfrm rot="193084">
                  <a:off x="1844" y="337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28" name="Oval 268596"/>
                <p:cNvSpPr/>
                <p:nvPr/>
              </p:nvSpPr>
              <p:spPr>
                <a:xfrm rot="193084">
                  <a:off x="1862" y="34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29" name="Oval 268597"/>
                <p:cNvSpPr/>
                <p:nvPr/>
              </p:nvSpPr>
              <p:spPr>
                <a:xfrm rot="193084">
                  <a:off x="2525" y="326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30" name="Oval 268598"/>
                <p:cNvSpPr/>
                <p:nvPr/>
              </p:nvSpPr>
              <p:spPr>
                <a:xfrm rot="193084">
                  <a:off x="2529" y="342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31" name="Oval 268599"/>
                <p:cNvSpPr/>
                <p:nvPr/>
              </p:nvSpPr>
              <p:spPr>
                <a:xfrm rot="193084">
                  <a:off x="2726" y="334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32" name="Oval 268600"/>
                <p:cNvSpPr/>
                <p:nvPr/>
              </p:nvSpPr>
              <p:spPr>
                <a:xfrm rot="193084">
                  <a:off x="1835" y="332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33" name="Oval 268601"/>
                <p:cNvSpPr/>
                <p:nvPr/>
              </p:nvSpPr>
              <p:spPr>
                <a:xfrm rot="193084">
                  <a:off x="2008" y="333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34" name="Oval 268602"/>
                <p:cNvSpPr/>
                <p:nvPr/>
              </p:nvSpPr>
              <p:spPr>
                <a:xfrm rot="193084">
                  <a:off x="1782" y="338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35" name="Oval 268603"/>
                <p:cNvSpPr/>
                <p:nvPr/>
              </p:nvSpPr>
              <p:spPr>
                <a:xfrm rot="193084">
                  <a:off x="1781" y="32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36" name="Oval 268604"/>
                <p:cNvSpPr/>
                <p:nvPr/>
              </p:nvSpPr>
              <p:spPr>
                <a:xfrm rot="193084">
                  <a:off x="2307" y="361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937" name="Group 268605"/>
              <p:cNvGrpSpPr/>
              <p:nvPr/>
            </p:nvGrpSpPr>
            <p:grpSpPr>
              <a:xfrm>
                <a:off x="3849" y="3155"/>
                <a:ext cx="2177" cy="434"/>
                <a:chOff x="691" y="3240"/>
                <a:chExt cx="2177" cy="434"/>
              </a:xfrm>
            </p:grpSpPr>
            <p:grpSp>
              <p:nvGrpSpPr>
                <p:cNvPr id="282938" name="Group 268606"/>
                <p:cNvGrpSpPr/>
                <p:nvPr/>
              </p:nvGrpSpPr>
              <p:grpSpPr>
                <a:xfrm>
                  <a:off x="1747" y="3240"/>
                  <a:ext cx="1121" cy="432"/>
                  <a:chOff x="1747" y="3240"/>
                  <a:chExt cx="1121" cy="432"/>
                </a:xfrm>
              </p:grpSpPr>
              <p:sp>
                <p:nvSpPr>
                  <p:cNvPr id="282939" name="Oval 268607"/>
                  <p:cNvSpPr/>
                  <p:nvPr/>
                </p:nvSpPr>
                <p:spPr>
                  <a:xfrm rot="193084">
                    <a:off x="2225" y="327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40" name="Oval 268608"/>
                  <p:cNvSpPr/>
                  <p:nvPr/>
                </p:nvSpPr>
                <p:spPr>
                  <a:xfrm rot="193084">
                    <a:off x="1827" y="359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41" name="Oval 268609"/>
                  <p:cNvSpPr/>
                  <p:nvPr/>
                </p:nvSpPr>
                <p:spPr>
                  <a:xfrm rot="193084">
                    <a:off x="1747" y="361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42" name="Oval 268610"/>
                  <p:cNvSpPr/>
                  <p:nvPr/>
                </p:nvSpPr>
                <p:spPr>
                  <a:xfrm rot="193084">
                    <a:off x="2823" y="35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43" name="Oval 268611"/>
                  <p:cNvSpPr/>
                  <p:nvPr/>
                </p:nvSpPr>
                <p:spPr>
                  <a:xfrm rot="193084">
                    <a:off x="1758" y="343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44" name="Oval 268612"/>
                  <p:cNvSpPr/>
                  <p:nvPr/>
                </p:nvSpPr>
                <p:spPr>
                  <a:xfrm rot="193084">
                    <a:off x="1883" y="362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45" name="Oval 268613"/>
                  <p:cNvSpPr/>
                  <p:nvPr/>
                </p:nvSpPr>
                <p:spPr>
                  <a:xfrm rot="193084">
                    <a:off x="1765" y="330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46" name="Oval 268614"/>
                  <p:cNvSpPr/>
                  <p:nvPr/>
                </p:nvSpPr>
                <p:spPr>
                  <a:xfrm rot="193084">
                    <a:off x="1941" y="340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47" name="Oval 268615"/>
                  <p:cNvSpPr/>
                  <p:nvPr/>
                </p:nvSpPr>
                <p:spPr>
                  <a:xfrm rot="193084">
                    <a:off x="2022" y="358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48" name="Oval 268616"/>
                  <p:cNvSpPr/>
                  <p:nvPr/>
                </p:nvSpPr>
                <p:spPr>
                  <a:xfrm rot="193084">
                    <a:off x="1904" y="326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49" name="Oval 268617"/>
                  <p:cNvSpPr/>
                  <p:nvPr/>
                </p:nvSpPr>
                <p:spPr>
                  <a:xfrm rot="193084">
                    <a:off x="2074" y="3456"/>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50" name="Oval 268618"/>
                  <p:cNvSpPr/>
                  <p:nvPr/>
                </p:nvSpPr>
                <p:spPr>
                  <a:xfrm rot="193084">
                    <a:off x="2160" y="355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51" name="Oval 268619"/>
                  <p:cNvSpPr/>
                  <p:nvPr/>
                </p:nvSpPr>
                <p:spPr>
                  <a:xfrm rot="193084">
                    <a:off x="2112" y="333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52" name="Oval 268620"/>
                  <p:cNvSpPr/>
                  <p:nvPr/>
                </p:nvSpPr>
                <p:spPr>
                  <a:xfrm rot="193084">
                    <a:off x="2243" y="342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53" name="Oval 268621"/>
                  <p:cNvSpPr/>
                  <p:nvPr/>
                </p:nvSpPr>
                <p:spPr>
                  <a:xfrm rot="193084">
                    <a:off x="1886" y="354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54" name="Oval 268622"/>
                  <p:cNvSpPr/>
                  <p:nvPr/>
                </p:nvSpPr>
                <p:spPr>
                  <a:xfrm rot="193084">
                    <a:off x="1780" y="353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55" name="Oval 268623"/>
                  <p:cNvSpPr/>
                  <p:nvPr/>
                </p:nvSpPr>
                <p:spPr>
                  <a:xfrm rot="193084">
                    <a:off x="2363" y="351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56" name="Oval 268624"/>
                  <p:cNvSpPr/>
                  <p:nvPr/>
                </p:nvSpPr>
                <p:spPr>
                  <a:xfrm rot="193084">
                    <a:off x="2606" y="360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57" name="Oval 268625"/>
                  <p:cNvSpPr/>
                  <p:nvPr/>
                </p:nvSpPr>
                <p:spPr>
                  <a:xfrm rot="193084">
                    <a:off x="2386" y="329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58" name="Oval 268626"/>
                  <p:cNvSpPr/>
                  <p:nvPr/>
                </p:nvSpPr>
                <p:spPr>
                  <a:xfrm rot="193084">
                    <a:off x="1844" y="337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59" name="Oval 268627"/>
                  <p:cNvSpPr/>
                  <p:nvPr/>
                </p:nvSpPr>
                <p:spPr>
                  <a:xfrm rot="193084">
                    <a:off x="1862" y="34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60" name="Oval 268628"/>
                  <p:cNvSpPr/>
                  <p:nvPr/>
                </p:nvSpPr>
                <p:spPr>
                  <a:xfrm rot="193084">
                    <a:off x="2525" y="326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61" name="Oval 268629"/>
                  <p:cNvSpPr/>
                  <p:nvPr/>
                </p:nvSpPr>
                <p:spPr>
                  <a:xfrm rot="193084">
                    <a:off x="2529" y="342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62" name="Oval 268630"/>
                  <p:cNvSpPr/>
                  <p:nvPr/>
                </p:nvSpPr>
                <p:spPr>
                  <a:xfrm rot="193084">
                    <a:off x="2726" y="334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63" name="Oval 268631"/>
                  <p:cNvSpPr/>
                  <p:nvPr/>
                </p:nvSpPr>
                <p:spPr>
                  <a:xfrm rot="193084">
                    <a:off x="1835" y="332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64" name="Oval 268632"/>
                  <p:cNvSpPr/>
                  <p:nvPr/>
                </p:nvSpPr>
                <p:spPr>
                  <a:xfrm rot="193084">
                    <a:off x="2008" y="333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65" name="Oval 268633"/>
                  <p:cNvSpPr/>
                  <p:nvPr/>
                </p:nvSpPr>
                <p:spPr>
                  <a:xfrm rot="193084">
                    <a:off x="1782" y="338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66" name="Oval 268634"/>
                  <p:cNvSpPr/>
                  <p:nvPr/>
                </p:nvSpPr>
                <p:spPr>
                  <a:xfrm rot="193084">
                    <a:off x="1781" y="32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67" name="Oval 268635"/>
                  <p:cNvSpPr/>
                  <p:nvPr/>
                </p:nvSpPr>
                <p:spPr>
                  <a:xfrm rot="193084">
                    <a:off x="2307" y="361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2968" name="Group 268636"/>
                <p:cNvGrpSpPr/>
                <p:nvPr/>
              </p:nvGrpSpPr>
              <p:grpSpPr>
                <a:xfrm flipH="1">
                  <a:off x="691" y="3242"/>
                  <a:ext cx="1121" cy="432"/>
                  <a:chOff x="1747" y="3240"/>
                  <a:chExt cx="1121" cy="432"/>
                </a:xfrm>
              </p:grpSpPr>
              <p:sp>
                <p:nvSpPr>
                  <p:cNvPr id="282969" name="Oval 268637"/>
                  <p:cNvSpPr/>
                  <p:nvPr/>
                </p:nvSpPr>
                <p:spPr>
                  <a:xfrm rot="193084">
                    <a:off x="2225" y="327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70" name="Oval 268638"/>
                  <p:cNvSpPr/>
                  <p:nvPr/>
                </p:nvSpPr>
                <p:spPr>
                  <a:xfrm rot="193084">
                    <a:off x="1827" y="359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71" name="Oval 268639"/>
                  <p:cNvSpPr/>
                  <p:nvPr/>
                </p:nvSpPr>
                <p:spPr>
                  <a:xfrm rot="193084">
                    <a:off x="1747" y="361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72" name="Oval 268640"/>
                  <p:cNvSpPr/>
                  <p:nvPr/>
                </p:nvSpPr>
                <p:spPr>
                  <a:xfrm rot="193084">
                    <a:off x="2823" y="35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73" name="Oval 268641"/>
                  <p:cNvSpPr/>
                  <p:nvPr/>
                </p:nvSpPr>
                <p:spPr>
                  <a:xfrm rot="193084">
                    <a:off x="1758" y="343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74" name="Oval 268642"/>
                  <p:cNvSpPr/>
                  <p:nvPr/>
                </p:nvSpPr>
                <p:spPr>
                  <a:xfrm rot="193084">
                    <a:off x="1883" y="362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75" name="Oval 268643"/>
                  <p:cNvSpPr/>
                  <p:nvPr/>
                </p:nvSpPr>
                <p:spPr>
                  <a:xfrm rot="193084">
                    <a:off x="1765" y="330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76" name="Oval 268644"/>
                  <p:cNvSpPr/>
                  <p:nvPr/>
                </p:nvSpPr>
                <p:spPr>
                  <a:xfrm rot="193084">
                    <a:off x="1941" y="3403"/>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77" name="Oval 268645"/>
                  <p:cNvSpPr/>
                  <p:nvPr/>
                </p:nvSpPr>
                <p:spPr>
                  <a:xfrm rot="193084">
                    <a:off x="2022" y="358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78" name="Oval 268646"/>
                  <p:cNvSpPr/>
                  <p:nvPr/>
                </p:nvSpPr>
                <p:spPr>
                  <a:xfrm rot="193084">
                    <a:off x="1904" y="326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79" name="Oval 268647"/>
                  <p:cNvSpPr/>
                  <p:nvPr/>
                </p:nvSpPr>
                <p:spPr>
                  <a:xfrm rot="193084">
                    <a:off x="2074" y="3456"/>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80" name="Oval 268648"/>
                  <p:cNvSpPr/>
                  <p:nvPr/>
                </p:nvSpPr>
                <p:spPr>
                  <a:xfrm rot="193084">
                    <a:off x="2160" y="355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81" name="Oval 268649"/>
                  <p:cNvSpPr/>
                  <p:nvPr/>
                </p:nvSpPr>
                <p:spPr>
                  <a:xfrm rot="193084">
                    <a:off x="2112" y="333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82" name="Oval 268650"/>
                  <p:cNvSpPr/>
                  <p:nvPr/>
                </p:nvSpPr>
                <p:spPr>
                  <a:xfrm rot="193084">
                    <a:off x="2243" y="342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83" name="Oval 268651"/>
                  <p:cNvSpPr/>
                  <p:nvPr/>
                </p:nvSpPr>
                <p:spPr>
                  <a:xfrm rot="193084">
                    <a:off x="1886" y="354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84" name="Oval 268652"/>
                  <p:cNvSpPr/>
                  <p:nvPr/>
                </p:nvSpPr>
                <p:spPr>
                  <a:xfrm rot="193084">
                    <a:off x="1780" y="353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85" name="Oval 268653"/>
                  <p:cNvSpPr/>
                  <p:nvPr/>
                </p:nvSpPr>
                <p:spPr>
                  <a:xfrm rot="193084">
                    <a:off x="2363" y="3515"/>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86" name="Oval 268654"/>
                  <p:cNvSpPr/>
                  <p:nvPr/>
                </p:nvSpPr>
                <p:spPr>
                  <a:xfrm rot="193084">
                    <a:off x="2606" y="3601"/>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87" name="Oval 268655"/>
                  <p:cNvSpPr/>
                  <p:nvPr/>
                </p:nvSpPr>
                <p:spPr>
                  <a:xfrm rot="193084">
                    <a:off x="2386" y="329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88" name="Oval 268656"/>
                  <p:cNvSpPr/>
                  <p:nvPr/>
                </p:nvSpPr>
                <p:spPr>
                  <a:xfrm rot="193084">
                    <a:off x="1844" y="3377"/>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89" name="Oval 268657"/>
                  <p:cNvSpPr/>
                  <p:nvPr/>
                </p:nvSpPr>
                <p:spPr>
                  <a:xfrm rot="193084">
                    <a:off x="1862" y="345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90" name="Oval 268658"/>
                  <p:cNvSpPr/>
                  <p:nvPr/>
                </p:nvSpPr>
                <p:spPr>
                  <a:xfrm rot="193084">
                    <a:off x="2525" y="326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91" name="Oval 268659"/>
                  <p:cNvSpPr/>
                  <p:nvPr/>
                </p:nvSpPr>
                <p:spPr>
                  <a:xfrm rot="193084">
                    <a:off x="2529" y="3429"/>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92" name="Oval 268660"/>
                  <p:cNvSpPr/>
                  <p:nvPr/>
                </p:nvSpPr>
                <p:spPr>
                  <a:xfrm rot="193084">
                    <a:off x="2726" y="334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93" name="Oval 268661"/>
                  <p:cNvSpPr/>
                  <p:nvPr/>
                </p:nvSpPr>
                <p:spPr>
                  <a:xfrm rot="193084">
                    <a:off x="1835" y="3328"/>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94" name="Oval 268662"/>
                  <p:cNvSpPr/>
                  <p:nvPr/>
                </p:nvSpPr>
                <p:spPr>
                  <a:xfrm rot="193084">
                    <a:off x="2008" y="333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95" name="Oval 268663"/>
                  <p:cNvSpPr/>
                  <p:nvPr/>
                </p:nvSpPr>
                <p:spPr>
                  <a:xfrm rot="193084">
                    <a:off x="1782" y="3384"/>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96" name="Oval 268664"/>
                  <p:cNvSpPr/>
                  <p:nvPr/>
                </p:nvSpPr>
                <p:spPr>
                  <a:xfrm rot="193084">
                    <a:off x="1781" y="3240"/>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82997" name="Oval 268665"/>
                  <p:cNvSpPr/>
                  <p:nvPr/>
                </p:nvSpPr>
                <p:spPr>
                  <a:xfrm rot="193084">
                    <a:off x="2307" y="3612"/>
                    <a:ext cx="45" cy="45"/>
                  </a:xfrm>
                  <a:prstGeom prst="ellipse">
                    <a:avLst/>
                  </a:prstGeom>
                  <a:solidFill>
                    <a:schemeClr val="accent2"/>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grpSp>
        <p:sp>
          <p:nvSpPr>
            <p:cNvPr id="282998" name="Text Box 268666"/>
            <p:cNvSpPr txBox="1"/>
            <p:nvPr/>
          </p:nvSpPr>
          <p:spPr>
            <a:xfrm>
              <a:off x="2265" y="2744"/>
              <a:ext cx="1200"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sound wave</a:t>
              </a:r>
              <a:endParaRPr lang="en-US" altLang="zh-CN" b="1">
                <a:latin typeface="Arial" panose="020B0604020202020204" pitchFamily="34" charset="0"/>
              </a:endParaRPr>
            </a:p>
          </p:txBody>
        </p:sp>
      </p:grpSp>
      <p:grpSp>
        <p:nvGrpSpPr>
          <p:cNvPr id="268668" name="Group 268667"/>
          <p:cNvGrpSpPr/>
          <p:nvPr/>
        </p:nvGrpSpPr>
        <p:grpSpPr>
          <a:xfrm>
            <a:off x="3981450" y="1936750"/>
            <a:ext cx="3121025" cy="819150"/>
            <a:chOff x="2493" y="3440"/>
            <a:chExt cx="1966" cy="516"/>
          </a:xfrm>
        </p:grpSpPr>
        <p:sp>
          <p:nvSpPr>
            <p:cNvPr id="283000" name="Straight Connector 268668"/>
            <p:cNvSpPr/>
            <p:nvPr/>
          </p:nvSpPr>
          <p:spPr>
            <a:xfrm>
              <a:off x="2493" y="3440"/>
              <a:ext cx="0" cy="434"/>
            </a:xfrm>
            <a:prstGeom prst="line">
              <a:avLst/>
            </a:prstGeom>
            <a:ln w="38100" cap="flat" cmpd="sng">
              <a:solidFill>
                <a:schemeClr val="tx1"/>
              </a:solidFill>
              <a:prstDash val="sysDot"/>
              <a:round/>
              <a:headEnd type="none" w="med" len="med"/>
              <a:tailEnd type="none" w="med" len="med"/>
            </a:ln>
          </p:spPr>
        </p:sp>
        <p:sp>
          <p:nvSpPr>
            <p:cNvPr id="283001" name="Straight Connector 268669"/>
            <p:cNvSpPr/>
            <p:nvPr/>
          </p:nvSpPr>
          <p:spPr>
            <a:xfrm>
              <a:off x="4459" y="3440"/>
              <a:ext cx="0" cy="434"/>
            </a:xfrm>
            <a:prstGeom prst="line">
              <a:avLst/>
            </a:prstGeom>
            <a:ln w="38100" cap="flat" cmpd="sng">
              <a:solidFill>
                <a:schemeClr val="tx1"/>
              </a:solidFill>
              <a:prstDash val="sysDot"/>
              <a:round/>
              <a:headEnd type="none" w="med" len="med"/>
              <a:tailEnd type="none" w="med" len="med"/>
            </a:ln>
          </p:spPr>
        </p:sp>
        <p:sp>
          <p:nvSpPr>
            <p:cNvPr id="283002" name="Straight Connector 268670"/>
            <p:cNvSpPr/>
            <p:nvPr/>
          </p:nvSpPr>
          <p:spPr>
            <a:xfrm>
              <a:off x="2493" y="3716"/>
              <a:ext cx="1965" cy="0"/>
            </a:xfrm>
            <a:prstGeom prst="line">
              <a:avLst/>
            </a:prstGeom>
            <a:ln w="28575" cap="flat" cmpd="sng">
              <a:solidFill>
                <a:schemeClr val="tx1"/>
              </a:solidFill>
              <a:prstDash val="solid"/>
              <a:round/>
              <a:headEnd type="triangle" w="med" len="med"/>
              <a:tailEnd type="triangle" w="med" len="med"/>
            </a:ln>
          </p:spPr>
        </p:sp>
        <p:sp>
          <p:nvSpPr>
            <p:cNvPr id="283003" name="Text Box 268671"/>
            <p:cNvSpPr txBox="1"/>
            <p:nvPr/>
          </p:nvSpPr>
          <p:spPr>
            <a:xfrm>
              <a:off x="3014" y="3725"/>
              <a:ext cx="1049" cy="231"/>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wavelength</a:t>
              </a:r>
              <a:endParaRPr lang="en-US" altLang="zh-CN" b="1">
                <a:solidFill>
                  <a:schemeClr val="accent2"/>
                </a:solidFill>
                <a:latin typeface="Arial" panose="020B0604020202020204" pitchFamily="34" charset="0"/>
              </a:endParaRPr>
            </a:p>
          </p:txBody>
        </p:sp>
      </p:grpSp>
      <p:grpSp>
        <p:nvGrpSpPr>
          <p:cNvPr id="268682" name="Group 268681"/>
          <p:cNvGrpSpPr/>
          <p:nvPr/>
        </p:nvGrpSpPr>
        <p:grpSpPr>
          <a:xfrm>
            <a:off x="460375" y="773113"/>
            <a:ext cx="2894013" cy="1751012"/>
            <a:chOff x="232" y="2191"/>
            <a:chExt cx="1823" cy="1103"/>
          </a:xfrm>
        </p:grpSpPr>
        <p:grpSp>
          <p:nvGrpSpPr>
            <p:cNvPr id="283005" name="Group 268290"/>
            <p:cNvGrpSpPr/>
            <p:nvPr/>
          </p:nvGrpSpPr>
          <p:grpSpPr>
            <a:xfrm>
              <a:off x="232" y="2432"/>
              <a:ext cx="408" cy="862"/>
              <a:chOff x="431" y="2160"/>
              <a:chExt cx="408" cy="862"/>
            </a:xfrm>
          </p:grpSpPr>
          <p:sp>
            <p:nvSpPr>
              <p:cNvPr id="283006" name="Rectangle 268291"/>
              <p:cNvSpPr/>
              <p:nvPr/>
            </p:nvSpPr>
            <p:spPr>
              <a:xfrm>
                <a:off x="431" y="2432"/>
                <a:ext cx="181" cy="318"/>
              </a:xfrm>
              <a:prstGeom prst="rect">
                <a:avLst/>
              </a:prstGeom>
              <a:solidFill>
                <a:schemeClr val="tx1"/>
              </a:solidFill>
              <a:ln w="9525" cap="flat" cmpd="sng">
                <a:solidFill>
                  <a:schemeClr val="tx2"/>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283007" name="Straight Connector 268292"/>
              <p:cNvSpPr/>
              <p:nvPr/>
            </p:nvSpPr>
            <p:spPr>
              <a:xfrm flipV="1">
                <a:off x="612" y="2160"/>
                <a:ext cx="227" cy="272"/>
              </a:xfrm>
              <a:prstGeom prst="line">
                <a:avLst/>
              </a:prstGeom>
              <a:ln w="38100" cap="flat" cmpd="sng">
                <a:solidFill>
                  <a:schemeClr val="tx1"/>
                </a:solidFill>
                <a:prstDash val="solid"/>
                <a:round/>
                <a:headEnd type="none" w="med" len="med"/>
                <a:tailEnd type="none" w="med" len="med"/>
              </a:ln>
            </p:spPr>
          </p:sp>
          <p:sp>
            <p:nvSpPr>
              <p:cNvPr id="283008" name="Straight Connector 268293"/>
              <p:cNvSpPr/>
              <p:nvPr/>
            </p:nvSpPr>
            <p:spPr>
              <a:xfrm>
                <a:off x="612" y="2750"/>
                <a:ext cx="227" cy="272"/>
              </a:xfrm>
              <a:prstGeom prst="line">
                <a:avLst/>
              </a:prstGeom>
              <a:ln w="38100" cap="flat" cmpd="sng">
                <a:solidFill>
                  <a:schemeClr val="tx1"/>
                </a:solidFill>
                <a:prstDash val="solid"/>
                <a:round/>
                <a:headEnd type="none" w="med" len="med"/>
                <a:tailEnd type="none" w="med" len="med"/>
              </a:ln>
            </p:spPr>
          </p:sp>
          <p:sp>
            <p:nvSpPr>
              <p:cNvPr id="283009" name="Oval 268294"/>
              <p:cNvSpPr/>
              <p:nvPr/>
            </p:nvSpPr>
            <p:spPr>
              <a:xfrm>
                <a:off x="567" y="2432"/>
                <a:ext cx="91" cy="318"/>
              </a:xfrm>
              <a:prstGeom prst="ellipse">
                <a:avLst/>
              </a:prstGeom>
              <a:solidFill>
                <a:schemeClr val="tx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83010" name="Group 268672"/>
            <p:cNvGrpSpPr/>
            <p:nvPr/>
          </p:nvGrpSpPr>
          <p:grpSpPr>
            <a:xfrm>
              <a:off x="715" y="2191"/>
              <a:ext cx="1340" cy="260"/>
              <a:chOff x="695" y="1950"/>
              <a:chExt cx="1340" cy="260"/>
            </a:xfrm>
          </p:grpSpPr>
          <p:sp>
            <p:nvSpPr>
              <p:cNvPr id="283011" name="Text Box 268673"/>
              <p:cNvSpPr txBox="1"/>
              <p:nvPr/>
            </p:nvSpPr>
            <p:spPr>
              <a:xfrm>
                <a:off x="1041" y="1950"/>
                <a:ext cx="994"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loudspeaker</a:t>
                </a:r>
                <a:endParaRPr lang="en-US" altLang="zh-CN" b="1">
                  <a:latin typeface="Arial" panose="020B0604020202020204" pitchFamily="34" charset="0"/>
                </a:endParaRPr>
              </a:p>
            </p:txBody>
          </p:sp>
          <p:sp>
            <p:nvSpPr>
              <p:cNvPr id="283012" name="Straight Connector 268674"/>
              <p:cNvSpPr/>
              <p:nvPr/>
            </p:nvSpPr>
            <p:spPr>
              <a:xfrm flipH="1">
                <a:off x="695" y="2100"/>
                <a:ext cx="323" cy="110"/>
              </a:xfrm>
              <a:prstGeom prst="line">
                <a:avLst/>
              </a:prstGeom>
              <a:ln w="9525" cap="flat" cmpd="sng">
                <a:solidFill>
                  <a:schemeClr val="tx1"/>
                </a:solidFill>
                <a:prstDash val="solid"/>
                <a:round/>
                <a:headEnd type="none" w="med" len="med"/>
                <a:tailEnd type="triangle" w="med" len="med"/>
              </a:ln>
            </p:spPr>
          </p:sp>
        </p:grpSp>
      </p:grpSp>
      <p:grpSp>
        <p:nvGrpSpPr>
          <p:cNvPr id="268683" name="Group 268682"/>
          <p:cNvGrpSpPr/>
          <p:nvPr/>
        </p:nvGrpSpPr>
        <p:grpSpPr>
          <a:xfrm>
            <a:off x="1587500" y="1911350"/>
            <a:ext cx="1503363" cy="1000125"/>
            <a:chOff x="1005" y="1005"/>
            <a:chExt cx="947" cy="630"/>
          </a:xfrm>
        </p:grpSpPr>
        <p:sp>
          <p:nvSpPr>
            <p:cNvPr id="283014" name="Straight Connector 268676"/>
            <p:cNvSpPr/>
            <p:nvPr/>
          </p:nvSpPr>
          <p:spPr>
            <a:xfrm flipH="1" flipV="1">
              <a:off x="1456" y="1005"/>
              <a:ext cx="1" cy="404"/>
            </a:xfrm>
            <a:prstGeom prst="line">
              <a:avLst/>
            </a:prstGeom>
            <a:ln w="9525" cap="flat" cmpd="sng">
              <a:solidFill>
                <a:schemeClr val="tx1"/>
              </a:solidFill>
              <a:prstDash val="solid"/>
              <a:round/>
              <a:headEnd type="none" w="med" len="med"/>
              <a:tailEnd type="triangle" w="med" len="med"/>
            </a:ln>
          </p:spPr>
        </p:sp>
        <p:sp>
          <p:nvSpPr>
            <p:cNvPr id="283015" name="Text Box 268677"/>
            <p:cNvSpPr txBox="1"/>
            <p:nvPr/>
          </p:nvSpPr>
          <p:spPr>
            <a:xfrm>
              <a:off x="1005" y="1404"/>
              <a:ext cx="947" cy="231"/>
            </a:xfrm>
            <a:prstGeom prst="rect">
              <a:avLst/>
            </a:prstGeom>
            <a:noFill/>
            <a:ln w="9525">
              <a:noFill/>
            </a:ln>
          </p:spPr>
          <p:txBody>
            <a:bodyPr anchor="t" anchorCtr="0">
              <a:spAutoFit/>
            </a:bodyPr>
            <a:p>
              <a:pPr>
                <a:spcBef>
                  <a:spcPct val="50000"/>
                </a:spcBef>
              </a:pPr>
              <a:r>
                <a:rPr lang="en-US" altLang="zh-CN" b="1">
                  <a:solidFill>
                    <a:srgbClr val="006600"/>
                  </a:solidFill>
                  <a:latin typeface="Arial" panose="020B0604020202020204" pitchFamily="34" charset="0"/>
                </a:rPr>
                <a:t>rarefaction</a:t>
              </a:r>
              <a:endParaRPr lang="en-US" altLang="zh-CN" b="1">
                <a:solidFill>
                  <a:srgbClr val="006600"/>
                </a:solidFill>
                <a:latin typeface="Arial" panose="020B0604020202020204" pitchFamily="34" charset="0"/>
              </a:endParaRPr>
            </a:p>
          </p:txBody>
        </p:sp>
      </p:grpSp>
      <p:grpSp>
        <p:nvGrpSpPr>
          <p:cNvPr id="268679" name="Group 268678"/>
          <p:cNvGrpSpPr/>
          <p:nvPr/>
        </p:nvGrpSpPr>
        <p:grpSpPr>
          <a:xfrm>
            <a:off x="6288088" y="663575"/>
            <a:ext cx="1716087" cy="812800"/>
            <a:chOff x="3883" y="1881"/>
            <a:chExt cx="1081" cy="512"/>
          </a:xfrm>
        </p:grpSpPr>
        <p:sp>
          <p:nvSpPr>
            <p:cNvPr id="283017" name="Straight Connector 268679"/>
            <p:cNvSpPr/>
            <p:nvPr/>
          </p:nvSpPr>
          <p:spPr>
            <a:xfrm flipH="1">
              <a:off x="4389" y="2109"/>
              <a:ext cx="0" cy="284"/>
            </a:xfrm>
            <a:prstGeom prst="line">
              <a:avLst/>
            </a:prstGeom>
            <a:ln w="9525" cap="flat" cmpd="sng">
              <a:solidFill>
                <a:schemeClr val="tx1"/>
              </a:solidFill>
              <a:prstDash val="solid"/>
              <a:round/>
              <a:headEnd type="none" w="med" len="med"/>
              <a:tailEnd type="triangle" w="med" len="med"/>
            </a:ln>
          </p:spPr>
        </p:sp>
        <p:sp>
          <p:nvSpPr>
            <p:cNvPr id="283018" name="Text Box 268680"/>
            <p:cNvSpPr txBox="1"/>
            <p:nvPr/>
          </p:nvSpPr>
          <p:spPr>
            <a:xfrm>
              <a:off x="3883" y="1881"/>
              <a:ext cx="1081" cy="231"/>
            </a:xfrm>
            <a:prstGeom prst="rect">
              <a:avLst/>
            </a:prstGeom>
            <a:noFill/>
            <a:ln w="9525">
              <a:noFill/>
            </a:ln>
          </p:spPr>
          <p:txBody>
            <a:bodyPr anchor="t" anchorCtr="0">
              <a:spAutoFit/>
            </a:bodyPr>
            <a:p>
              <a:pPr>
                <a:spcBef>
                  <a:spcPct val="50000"/>
                </a:spcBef>
              </a:pPr>
              <a:r>
                <a:rPr lang="en-US" altLang="zh-CN" b="1">
                  <a:solidFill>
                    <a:srgbClr val="FF0000"/>
                  </a:solidFill>
                  <a:latin typeface="Arial" panose="020B0604020202020204" pitchFamily="34" charset="0"/>
                </a:rPr>
                <a:t>compression</a:t>
              </a:r>
              <a:endParaRPr lang="en-US" altLang="zh-CN" b="1">
                <a:solidFill>
                  <a:srgbClr val="FF0000"/>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8290">
                                            <p:txEl>
                                              <p:charRg st="0" end="8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868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8513"/>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26829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8290">
                                            <p:txEl>
                                              <p:charRg st="81" end="19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867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8290">
                                            <p:txEl>
                                              <p:charRg st="192" end="22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868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8290">
                                            <p:txEl>
                                              <p:charRg st="224" end="33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86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563" y="1797050"/>
            <a:ext cx="7772400" cy="1882775"/>
          </a:xfrm>
          <a:solidFill>
            <a:srgbClr val="C00000"/>
          </a:solidFill>
        </p:spPr>
        <p:txBody>
          <a:bodyPr anchor="ctr" anchorCtr="0"/>
          <a:p>
            <a:pPr defTabSz="914400">
              <a:buNone/>
            </a:pPr>
            <a:r>
              <a:rPr lang="en-US" altLang="en-US" sz="6600" kern="1200" baseline="0" dirty="0">
                <a:latin typeface="+mj-lt"/>
                <a:ea typeface="+mj-ea"/>
                <a:cs typeface="+mj-cs"/>
              </a:rPr>
              <a:t>Range of Hearing</a:t>
            </a:r>
            <a:endParaRPr lang="en-US" altLang="en-US" sz="6600" kern="1200" baseline="0" dirty="0">
              <a:latin typeface="+mj-lt"/>
              <a:ea typeface="+mj-ea"/>
              <a:cs typeface="+mj-cs"/>
            </a:endParaRP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4673" name="Title 276481"/>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Range of hearing</a:t>
            </a:r>
            <a:endParaRPr lang="en-US" altLang="zh-CN" kern="1200" baseline="0">
              <a:latin typeface="+mj-lt"/>
              <a:ea typeface="+mj-ea"/>
              <a:cs typeface="+mj-cs"/>
            </a:endParaRPr>
          </a:p>
        </p:txBody>
      </p:sp>
      <p:pic>
        <p:nvPicPr>
          <p:cNvPr id="81927" name="Picture 7" descr="C:\Documents and Settings\Robert George\Desktop\Sound Spectrum.png"/>
          <p:cNvPicPr>
            <a:picLocks noChangeAspect="1"/>
          </p:cNvPicPr>
          <p:nvPr/>
        </p:nvPicPr>
        <p:blipFill>
          <a:blip r:embed="rId1"/>
          <a:stretch>
            <a:fillRect/>
          </a:stretch>
        </p:blipFill>
        <p:spPr>
          <a:xfrm>
            <a:off x="190500" y="1219200"/>
            <a:ext cx="8763000" cy="531336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1927"/>
                                        </p:tgtEl>
                                        <p:attrNameLst>
                                          <p:attrName>style.visibility</p:attrName>
                                        </p:attrNameLst>
                                      </p:cBhvr>
                                      <p:to>
                                        <p:strVal val="visible"/>
                                      </p:to>
                                    </p:set>
                                    <p:animEffect transition="in" filter="dissolve">
                                      <p:cBhvr>
                                        <p:cTn id="7" dur="500"/>
                                        <p:tgtEl>
                                          <p:spTgt spid="819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4673" name="Title 276481"/>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Range of hearing</a:t>
            </a:r>
            <a:endParaRPr lang="en-US" altLang="zh-CN" kern="1200" baseline="0">
              <a:latin typeface="+mj-lt"/>
              <a:ea typeface="+mj-ea"/>
              <a:cs typeface="+mj-cs"/>
            </a:endParaRPr>
          </a:p>
        </p:txBody>
      </p:sp>
      <p:sp>
        <p:nvSpPr>
          <p:cNvPr id="276483" name="Text Placeholder 276482"/>
          <p:cNvSpPr>
            <a:spLocks noGrp="1"/>
          </p:cNvSpPr>
          <p:nvPr>
            <p:ph type="body" sz="half"/>
          </p:nvPr>
        </p:nvSpPr>
        <p:spPr>
          <a:xfrm>
            <a:off x="915988" y="998538"/>
            <a:ext cx="8228012" cy="2192337"/>
          </a:xfrm>
        </p:spPr>
        <p:txBody>
          <a:bodyPr anchor="t" anchorCtr="0"/>
          <a:lstStyle>
            <a:lvl1pPr lvl="0">
              <a:defRPr sz="2800"/>
            </a:lvl1pPr>
            <a:lvl2pPr lvl="1">
              <a:defRPr sz="2400"/>
            </a:lvl2pPr>
            <a:lvl3pPr lvl="2">
              <a:defRPr sz="2000"/>
            </a:lvl3pPr>
            <a:lvl4pPr lvl="3">
              <a:defRPr sz="1800"/>
            </a:lvl4pPr>
            <a:lvl5pPr lvl="4">
              <a:defRPr sz="1800"/>
            </a:lvl5pPr>
          </a:lstStyle>
          <a:p>
            <a:pPr marL="0" lvl="0" indent="0">
              <a:lnSpc>
                <a:spcPct val="80000"/>
              </a:lnSpc>
              <a:spcBef>
                <a:spcPct val="0"/>
              </a:spcBef>
              <a:buNone/>
            </a:pPr>
            <a:r>
              <a:rPr lang="en-US" altLang="zh-CN" sz="2400"/>
              <a:t>Humans can hear sound frequencies in the range</a:t>
            </a:r>
            <a:endParaRPr lang="en-US" altLang="zh-CN" sz="2400"/>
          </a:p>
          <a:p>
            <a:pPr marL="0" lvl="0" indent="0">
              <a:lnSpc>
                <a:spcPct val="80000"/>
              </a:lnSpc>
              <a:spcBef>
                <a:spcPct val="0"/>
              </a:spcBef>
              <a:buNone/>
            </a:pPr>
            <a:r>
              <a:rPr lang="en-US" altLang="zh-CN" sz="2400" b="1">
                <a:solidFill>
                  <a:srgbClr val="FF0000"/>
                </a:solidFill>
              </a:rPr>
              <a:t>20 Hz to 20 000 Hz.</a:t>
            </a:r>
            <a:endParaRPr lang="en-US" altLang="zh-CN" sz="2400" b="1">
              <a:solidFill>
                <a:srgbClr val="FF0000"/>
              </a:solidFill>
            </a:endParaRPr>
          </a:p>
          <a:p>
            <a:pPr marL="0" lvl="0" indent="0">
              <a:lnSpc>
                <a:spcPct val="80000"/>
              </a:lnSpc>
              <a:spcBef>
                <a:spcPct val="0"/>
              </a:spcBef>
              <a:buNone/>
            </a:pPr>
            <a:endParaRPr lang="en-US" altLang="zh-CN" sz="2400" b="1">
              <a:solidFill>
                <a:srgbClr val="FF0000"/>
              </a:solidFill>
            </a:endParaRPr>
          </a:p>
          <a:p>
            <a:pPr marL="0" lvl="0" indent="0">
              <a:lnSpc>
                <a:spcPct val="80000"/>
              </a:lnSpc>
              <a:spcBef>
                <a:spcPct val="0"/>
              </a:spcBef>
              <a:buNone/>
            </a:pPr>
            <a:r>
              <a:rPr lang="en-US" altLang="zh-CN" sz="2400"/>
              <a:t>Age and damage reduces the upper limit. </a:t>
            </a:r>
            <a:endParaRPr lang="en-US" altLang="zh-CN" sz="2400"/>
          </a:p>
          <a:p>
            <a:pPr marL="0" lvl="0" indent="0">
              <a:lnSpc>
                <a:spcPct val="80000"/>
              </a:lnSpc>
              <a:spcBef>
                <a:spcPct val="0"/>
              </a:spcBef>
              <a:buNone/>
            </a:pPr>
            <a:r>
              <a:rPr lang="en-US" altLang="zh-CN" sz="2400"/>
              <a:t>For example an old person or someone exposed to prolonged high sound volume may no be able to hear above 10 000 Hz.</a:t>
            </a:r>
            <a:endParaRPr lang="en-US" altLang="zh-CN" sz="2400"/>
          </a:p>
          <a:p>
            <a:pPr marL="0" lvl="0" indent="0">
              <a:lnSpc>
                <a:spcPct val="80000"/>
              </a:lnSpc>
              <a:spcBef>
                <a:spcPct val="0"/>
              </a:spcBef>
              <a:buNone/>
            </a:pPr>
            <a:endParaRPr lang="en-US" altLang="zh-CN" sz="2400"/>
          </a:p>
          <a:p>
            <a:pPr marL="0" lvl="0" indent="0">
              <a:lnSpc>
                <a:spcPct val="80000"/>
              </a:lnSpc>
              <a:buNone/>
            </a:pPr>
            <a:endParaRPr lang="en-US" altLang="zh-CN" sz="2400"/>
          </a:p>
        </p:txBody>
      </p:sp>
      <p:graphicFrame>
        <p:nvGraphicFramePr>
          <p:cNvPr id="276484" name="Content Placeholder 276483"/>
          <p:cNvGraphicFramePr>
            <a:graphicFrameLocks noGrp="1"/>
          </p:cNvGraphicFramePr>
          <p:nvPr>
            <p:ph idx="1"/>
          </p:nvPr>
        </p:nvGraphicFramePr>
        <p:xfrm>
          <a:off x="4562475" y="3449638"/>
          <a:ext cx="4233863" cy="2617787"/>
        </p:xfrm>
        <a:graphic>
          <a:graphicData uri="http://schemas.openxmlformats.org/presentationml/2006/ole">
            <mc:AlternateContent xmlns:mc="http://schemas.openxmlformats.org/markup-compatibility/2006">
              <mc:Choice xmlns:v="urn:schemas-microsoft-com:vml" Requires="v">
                <p:oleObj spid="_x0000_s3098" name="" r:id="rId1" imgW="1695450" imgH="1047750" progId="Paint.Picture">
                  <p:embed/>
                </p:oleObj>
              </mc:Choice>
              <mc:Fallback>
                <p:oleObj name="" r:id="rId1" imgW="1695450" imgH="1047750" progId="Paint.Picture">
                  <p:embed/>
                  <p:pic>
                    <p:nvPicPr>
                      <p:cNvPr id="0" name="Picture 3097"/>
                      <p:cNvPicPr/>
                      <p:nvPr/>
                    </p:nvPicPr>
                    <p:blipFill>
                      <a:blip r:embed="rId2"/>
                      <a:stretch>
                        <a:fillRect/>
                      </a:stretch>
                    </p:blipFill>
                    <p:spPr>
                      <a:xfrm>
                        <a:off x="4562475" y="3449638"/>
                        <a:ext cx="4233863" cy="2617787"/>
                      </a:xfrm>
                      <a:prstGeom prst="rect">
                        <a:avLst/>
                      </a:prstGeom>
                      <a:noFill/>
                      <a:ln w="38100">
                        <a:miter/>
                      </a:ln>
                    </p:spPr>
                  </p:pic>
                </p:oleObj>
              </mc:Fallback>
            </mc:AlternateContent>
          </a:graphicData>
        </a:graphic>
      </p:graphicFrame>
      <p:sp>
        <p:nvSpPr>
          <p:cNvPr id="276486" name="Text Box 276485"/>
          <p:cNvSpPr txBox="1"/>
          <p:nvPr/>
        </p:nvSpPr>
        <p:spPr>
          <a:xfrm>
            <a:off x="508000" y="3235325"/>
            <a:ext cx="4191000" cy="3046413"/>
          </a:xfrm>
          <a:prstGeom prst="rect">
            <a:avLst/>
          </a:prstGeom>
          <a:noFill/>
          <a:ln w="9525">
            <a:noFill/>
          </a:ln>
        </p:spPr>
        <p:txBody>
          <a:bodyPr anchor="t" anchorCtr="0">
            <a:spAutoFit/>
          </a:bodyPr>
          <a:p>
            <a:r>
              <a:rPr lang="en-US" altLang="zh-CN" sz="2400">
                <a:latin typeface="Arial" panose="020B0604020202020204" pitchFamily="34" charset="0"/>
              </a:rPr>
              <a:t>Some animals can hear much higher frequencies:</a:t>
            </a:r>
            <a:endParaRPr lang="en-US" altLang="zh-CN" sz="2400">
              <a:latin typeface="Arial" panose="020B0604020202020204" pitchFamily="34" charset="0"/>
            </a:endParaRPr>
          </a:p>
          <a:p>
            <a:endParaRPr lang="en-US" altLang="zh-CN" sz="2400">
              <a:latin typeface="Arial" panose="020B0604020202020204" pitchFamily="34" charset="0"/>
            </a:endParaRPr>
          </a:p>
          <a:p>
            <a:r>
              <a:rPr lang="en-US" altLang="zh-CN" sz="2400">
                <a:latin typeface="Arial" panose="020B0604020202020204" pitchFamily="34" charset="0"/>
              </a:rPr>
              <a:t>bats and dolphins:</a:t>
            </a:r>
            <a:endParaRPr lang="en-US" altLang="zh-CN" sz="2400">
              <a:latin typeface="Arial" panose="020B0604020202020204" pitchFamily="34" charset="0"/>
            </a:endParaRPr>
          </a:p>
          <a:p>
            <a:r>
              <a:rPr lang="en-US" altLang="zh-CN" sz="2400">
                <a:latin typeface="Arial" panose="020B0604020202020204" pitchFamily="34" charset="0"/>
              </a:rPr>
              <a:t>up to 100 000 Hz </a:t>
            </a:r>
            <a:endParaRPr lang="en-US" altLang="zh-CN" sz="2400">
              <a:latin typeface="Arial" panose="020B0604020202020204" pitchFamily="34" charset="0"/>
            </a:endParaRPr>
          </a:p>
          <a:p>
            <a:endParaRPr lang="en-US" altLang="zh-CN" sz="2400">
              <a:latin typeface="Arial" panose="020B0604020202020204" pitchFamily="34" charset="0"/>
            </a:endParaRPr>
          </a:p>
          <a:p>
            <a:r>
              <a:rPr lang="en-US" altLang="zh-CN" sz="2400">
                <a:latin typeface="Arial" panose="020B0604020202020204" pitchFamily="34" charset="0"/>
              </a:rPr>
              <a:t>dogs – 40 000 to 60 000 Hz (depends on the breed)</a:t>
            </a:r>
            <a:endParaRPr lang="en-US" altLang="zh-CN" sz="24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483">
                                            <p:txEl>
                                              <p:charRg st="0" end="4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483">
                                            <p:txEl>
                                              <p:charRg st="47" end="6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6483">
                                            <p:txEl>
                                              <p:charRg st="68" end="109"/>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6483">
                                            <p:txEl>
                                              <p:charRg st="109" end="22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6486">
                                            <p:txEl>
                                              <p:charRg st="0" end="4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6486">
                                            <p:txEl>
                                              <p:charRg st="48" end="6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6486">
                                            <p:txEl>
                                              <p:charRg st="67" end="8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648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76486">
                                            <p:txEl>
                                              <p:charRg st="86" end="13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Draw example waves with...</a:t>
            </a:r>
            <a:endParaRPr lang="en-US" altLang="en-US"/>
          </a:p>
        </p:txBody>
      </p:sp>
      <p:sp>
        <p:nvSpPr>
          <p:cNvPr id="3" name="Text Box 2"/>
          <p:cNvSpPr txBox="1"/>
          <p:nvPr/>
        </p:nvSpPr>
        <p:spPr>
          <a:xfrm>
            <a:off x="758190" y="1009650"/>
            <a:ext cx="8009890" cy="1568450"/>
          </a:xfrm>
          <a:prstGeom prst="rect">
            <a:avLst/>
          </a:prstGeom>
          <a:noFill/>
        </p:spPr>
        <p:txBody>
          <a:bodyPr wrap="square" rtlCol="0">
            <a:spAutoFit/>
          </a:bodyPr>
          <a:p>
            <a:pPr marL="285750" indent="-285750">
              <a:buFont typeface="Arial" panose="020B0604020202020204" pitchFamily="34" charset="0"/>
              <a:buChar char="•"/>
            </a:pPr>
            <a:r>
              <a:rPr lang="en-US" altLang="en-US" sz="2400"/>
              <a:t>Large/small amplitude</a:t>
            </a:r>
            <a:endParaRPr lang="en-US" altLang="en-US" sz="2400"/>
          </a:p>
          <a:p>
            <a:pPr marL="285750" indent="-285750">
              <a:buFont typeface="Arial" panose="020B0604020202020204" pitchFamily="34" charset="0"/>
              <a:buChar char="•"/>
            </a:pPr>
            <a:r>
              <a:rPr lang="en-US" altLang="en-US" sz="2400"/>
              <a:t>Long/short wavelength</a:t>
            </a:r>
            <a:endParaRPr lang="en-US" altLang="en-US" sz="2400"/>
          </a:p>
          <a:p>
            <a:pPr marL="285750" indent="-285750">
              <a:buFont typeface="Arial" panose="020B0604020202020204" pitchFamily="34" charset="0"/>
              <a:buChar char="•"/>
            </a:pPr>
            <a:r>
              <a:rPr lang="en-US" altLang="en-US" sz="2400"/>
              <a:t>Low/high frequency</a:t>
            </a:r>
            <a:endParaRPr lang="en-US" altLang="en-US" sz="2400"/>
          </a:p>
          <a:p>
            <a:pPr marL="285750" indent="-285750">
              <a:buFont typeface="Arial" panose="020B0604020202020204" pitchFamily="34" charset="0"/>
              <a:buChar char="•"/>
            </a:pPr>
            <a:r>
              <a:rPr lang="en-US" altLang="en-US" sz="2400"/>
              <a:t>Short/long period</a:t>
            </a:r>
            <a:endParaRPr lang="en-US" altLang="en-US" sz="2400"/>
          </a:p>
        </p:txBody>
      </p:sp>
      <p:sp>
        <p:nvSpPr>
          <p:cNvPr id="8" name="Text Box 7"/>
          <p:cNvSpPr txBox="1"/>
          <p:nvPr/>
        </p:nvSpPr>
        <p:spPr>
          <a:xfrm>
            <a:off x="300990" y="2957830"/>
            <a:ext cx="8467090" cy="2861310"/>
          </a:xfrm>
          <a:prstGeom prst="rect">
            <a:avLst/>
          </a:prstGeom>
          <a:noFill/>
        </p:spPr>
        <p:txBody>
          <a:bodyPr wrap="square" rtlCol="0" anchor="t">
            <a:spAutoFit/>
          </a:bodyPr>
          <a:p>
            <a:r>
              <a:rPr lang="en-US" altLang="zh-CN" sz="2000" b="1" dirty="0">
                <a:solidFill>
                  <a:srgbClr val="FF0000"/>
                </a:solidFill>
                <a:sym typeface="+mn-ea"/>
              </a:rPr>
              <a:t>Amplitude</a:t>
            </a:r>
            <a:r>
              <a:rPr lang="en-US" altLang="en-US" sz="2000" b="1" dirty="0">
                <a:sym typeface="+mn-ea"/>
              </a:rPr>
              <a:t>:</a:t>
            </a:r>
            <a:r>
              <a:rPr lang="en-US" altLang="en-US" sz="2000" b="1" dirty="0">
                <a:solidFill>
                  <a:srgbClr val="FF0000"/>
                </a:solidFill>
                <a:sym typeface="+mn-ea"/>
              </a:rPr>
              <a:t> </a:t>
            </a:r>
            <a:r>
              <a:rPr lang="en-US" altLang="zh-CN" sz="2000" b="1" dirty="0">
                <a:sym typeface="+mn-ea"/>
              </a:rPr>
              <a:t>the height of a</a:t>
            </a:r>
            <a:r>
              <a:rPr lang="en-US" altLang="zh-CN" sz="2000" b="1" dirty="0">
                <a:solidFill>
                  <a:schemeClr val="tx1"/>
                </a:solidFill>
                <a:sym typeface="+mn-ea"/>
              </a:rPr>
              <a:t> crest OR the depth of a trough</a:t>
            </a:r>
            <a:r>
              <a:rPr lang="en-US" altLang="en-US" sz="2000" b="1" dirty="0">
                <a:solidFill>
                  <a:schemeClr val="tx1"/>
                </a:solidFill>
                <a:sym typeface="+mn-ea"/>
              </a:rPr>
              <a:t>. It </a:t>
            </a:r>
            <a:r>
              <a:rPr lang="en-US" altLang="en-US" sz="2000" b="1" dirty="0">
                <a:sym typeface="+mn-ea"/>
              </a:rPr>
              <a:t>i</a:t>
            </a:r>
            <a:r>
              <a:rPr lang="en-US" altLang="zh-CN" sz="2000" b="1" dirty="0">
                <a:sym typeface="+mn-ea"/>
              </a:rPr>
              <a:t>s the maximum </a:t>
            </a:r>
            <a:r>
              <a:rPr lang="en-US" altLang="en-US" sz="2000" b="1" dirty="0">
                <a:sym typeface="+mn-ea"/>
              </a:rPr>
              <a:t>displacement </a:t>
            </a:r>
            <a:r>
              <a:rPr lang="en-US" altLang="zh-CN" sz="2000" b="1" dirty="0">
                <a:sym typeface="+mn-ea"/>
              </a:rPr>
              <a:t>of the particles from their rest position.</a:t>
            </a:r>
            <a:endParaRPr lang="en-US" altLang="zh-CN" sz="2000" b="1" dirty="0">
              <a:sym typeface="+mn-ea"/>
            </a:endParaRPr>
          </a:p>
          <a:p>
            <a:r>
              <a:rPr lang="en-US" altLang="zh-CN" sz="2000" b="1" dirty="0">
                <a:solidFill>
                  <a:srgbClr val="FF0000"/>
                </a:solidFill>
                <a:sym typeface="+mn-ea"/>
              </a:rPr>
              <a:t>Frequency</a:t>
            </a:r>
            <a:r>
              <a:rPr lang="en-US" altLang="zh-CN" sz="2000" b="1" dirty="0">
                <a:sym typeface="+mn-ea"/>
              </a:rPr>
              <a:t> is the number of wave peaks that pass a point in one second. </a:t>
            </a:r>
            <a:endParaRPr lang="en-US" sz="2000"/>
          </a:p>
          <a:p>
            <a:r>
              <a:rPr lang="en-US" altLang="zh-CN" sz="2000" b="1" dirty="0">
                <a:solidFill>
                  <a:srgbClr val="FF0000"/>
                </a:solidFill>
                <a:sym typeface="+mn-ea"/>
              </a:rPr>
              <a:t>Wavelength </a:t>
            </a:r>
            <a:r>
              <a:rPr lang="en-US" altLang="en-US" sz="2000" b="1" dirty="0">
                <a:solidFill>
                  <a:srgbClr val="FF0000"/>
                </a:solidFill>
                <a:sym typeface="+mn-ea"/>
              </a:rPr>
              <a:t>(λ)</a:t>
            </a:r>
            <a:r>
              <a:rPr lang="en-US" altLang="zh-CN" sz="2000" b="1" dirty="0">
                <a:sym typeface="+mn-ea"/>
              </a:rPr>
              <a:t> is the distance between </a:t>
            </a:r>
            <a:r>
              <a:rPr lang="en-US" altLang="en-US" sz="2000" b="1" dirty="0">
                <a:sym typeface="+mn-ea"/>
              </a:rPr>
              <a:t>2 points that are in phase.</a:t>
            </a:r>
            <a:r>
              <a:rPr lang="en-US" altLang="en-US" sz="2000" b="1" i="1" dirty="0">
                <a:sym typeface="+mn-ea"/>
              </a:rPr>
              <a:t> e.g. 2 troughs or 2 crests</a:t>
            </a:r>
            <a:endParaRPr lang="en-US" altLang="en-US" sz="2000" b="1" i="1" dirty="0">
              <a:sym typeface="+mn-ea"/>
            </a:endParaRPr>
          </a:p>
          <a:p>
            <a:r>
              <a:rPr lang="en-US" altLang="zh-CN" sz="2000" b="1" dirty="0">
                <a:solidFill>
                  <a:srgbClr val="FF0000"/>
                </a:solidFill>
                <a:sym typeface="+mn-ea"/>
              </a:rPr>
              <a:t>Time period</a:t>
            </a:r>
            <a:r>
              <a:rPr lang="en-US" altLang="zh-CN" sz="2000" b="1" dirty="0">
                <a:sym typeface="+mn-ea"/>
              </a:rPr>
              <a:t> is the time taken for a source to produce one wave.</a:t>
            </a:r>
            <a:endParaRPr lang="en-US" sz="2000"/>
          </a:p>
          <a:p>
            <a:r>
              <a:rPr lang="en-US" altLang="en-GB" sz="2000" b="1" dirty="0">
                <a:solidFill>
                  <a:srgbClr val="FF0000"/>
                </a:solidFill>
                <a:effectLst/>
                <a:sym typeface="+mn-ea"/>
              </a:rPr>
              <a:t>Phase</a:t>
            </a:r>
            <a:r>
              <a:rPr lang="en-US" altLang="en-GB" sz="2000" b="1" dirty="0">
                <a:solidFill>
                  <a:schemeClr val="tx1"/>
                </a:solidFill>
                <a:effectLst/>
                <a:sym typeface="+mn-ea"/>
              </a:rPr>
              <a:t>: </a:t>
            </a:r>
            <a:r>
              <a:rPr lang="en-GB" sz="2000" b="1" dirty="0">
                <a:solidFill>
                  <a:schemeClr val="tx1"/>
                </a:solidFill>
                <a:effectLst/>
                <a:sym typeface="+mn-ea"/>
              </a:rPr>
              <a:t>Points </a:t>
            </a:r>
            <a:r>
              <a:rPr lang="en-US" altLang="en-GB" sz="2000" b="1" dirty="0">
                <a:solidFill>
                  <a:schemeClr val="tx1"/>
                </a:solidFill>
                <a:effectLst/>
                <a:sym typeface="+mn-ea"/>
              </a:rPr>
              <a:t>that are </a:t>
            </a:r>
            <a:r>
              <a:rPr lang="en-GB" sz="2000" b="1" dirty="0">
                <a:solidFill>
                  <a:schemeClr val="tx1"/>
                </a:solidFill>
                <a:effectLst/>
                <a:sym typeface="+mn-ea"/>
              </a:rPr>
              <a:t>a whole number of wavelengths apart are in phase.</a:t>
            </a:r>
            <a:endParaRPr lang="en-GB" sz="2000" b="1" dirty="0">
              <a:solidFill>
                <a:schemeClr val="tx1"/>
              </a:solidFill>
              <a:effectLst/>
              <a:sym typeface="+mn-ea"/>
            </a:endParaRPr>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21" name="Title 344065"/>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Ultrasound and Infrasound</a:t>
            </a:r>
            <a:endParaRPr lang="en-US" altLang="zh-CN" sz="4000" kern="1200" baseline="0">
              <a:latin typeface="+mj-lt"/>
              <a:ea typeface="+mj-ea"/>
              <a:cs typeface="+mj-cs"/>
            </a:endParaRPr>
          </a:p>
        </p:txBody>
      </p:sp>
      <p:sp>
        <p:nvSpPr>
          <p:cNvPr id="344067" name="Text Placeholder 344066"/>
          <p:cNvSpPr>
            <a:spLocks noGrp="1"/>
          </p:cNvSpPr>
          <p:nvPr>
            <p:ph type="body" sz="half"/>
          </p:nvPr>
        </p:nvSpPr>
        <p:spPr>
          <a:xfrm>
            <a:off x="0" y="1046163"/>
            <a:ext cx="5037138" cy="4830762"/>
          </a:xfrm>
        </p:spPr>
        <p:txBody>
          <a:bodyPr anchor="t" anchorCtr="0"/>
          <a:lstStyle>
            <a:lvl1pPr lvl="0">
              <a:defRPr sz="2800"/>
            </a:lvl1pPr>
            <a:lvl2pPr lvl="1">
              <a:defRPr sz="2400"/>
            </a:lvl2pPr>
            <a:lvl3pPr lvl="2">
              <a:defRPr sz="2000"/>
            </a:lvl3pPr>
            <a:lvl4pPr lvl="3">
              <a:defRPr sz="1800"/>
            </a:lvl4pPr>
            <a:lvl5pPr lvl="4">
              <a:defRPr sz="1800"/>
            </a:lvl5pPr>
          </a:lstStyle>
          <a:p>
            <a:pPr marL="0" lvl="0" indent="0">
              <a:lnSpc>
                <a:spcPct val="90000"/>
              </a:lnSpc>
              <a:buNone/>
            </a:pPr>
            <a:r>
              <a:rPr lang="en-US" altLang="zh-CN" sz="2000" b="1">
                <a:solidFill>
                  <a:srgbClr val="FF0000"/>
                </a:solidFill>
              </a:rPr>
              <a:t>Ultrasound</a:t>
            </a:r>
            <a:r>
              <a:rPr lang="en-US" altLang="zh-CN" sz="2000"/>
              <a:t> is high frequency sound, above 20 000 Hz, too high to be heard by humans.</a:t>
            </a:r>
            <a:endParaRPr lang="en-US" altLang="zh-CN" sz="2000"/>
          </a:p>
          <a:p>
            <a:pPr marL="0" lvl="0" indent="0">
              <a:lnSpc>
                <a:spcPct val="90000"/>
              </a:lnSpc>
              <a:buNone/>
            </a:pPr>
            <a:endParaRPr lang="en-US" altLang="zh-CN" sz="2000"/>
          </a:p>
          <a:p>
            <a:pPr marL="0" lvl="0" indent="0">
              <a:lnSpc>
                <a:spcPct val="90000"/>
              </a:lnSpc>
              <a:buNone/>
            </a:pPr>
            <a:r>
              <a:rPr lang="en-US" altLang="zh-CN" sz="2000"/>
              <a:t>Ultrasound echoes can be used to measure distance (e.g. sonar) and to see inside objects (scans).</a:t>
            </a:r>
            <a:endParaRPr lang="en-US" altLang="zh-CN" sz="2000"/>
          </a:p>
          <a:p>
            <a:pPr marL="0" lvl="0" indent="0">
              <a:lnSpc>
                <a:spcPct val="90000"/>
              </a:lnSpc>
              <a:buNone/>
            </a:pPr>
            <a:endParaRPr lang="en-US" altLang="zh-CN" sz="2000"/>
          </a:p>
          <a:p>
            <a:pPr marL="0" lvl="0" indent="0">
              <a:lnSpc>
                <a:spcPct val="90000"/>
              </a:lnSpc>
              <a:buNone/>
            </a:pPr>
            <a:r>
              <a:rPr lang="en-US" altLang="zh-CN" sz="2000" b="1">
                <a:solidFill>
                  <a:schemeClr val="accent2"/>
                </a:solidFill>
              </a:rPr>
              <a:t>Infrasound</a:t>
            </a:r>
            <a:r>
              <a:rPr lang="en-US" altLang="zh-CN" sz="2000"/>
              <a:t> is low frequency sound, </a:t>
            </a:r>
            <a:r>
              <a:rPr lang="en-US" altLang="en-US" sz="2000"/>
              <a:t>&lt;20Hz </a:t>
            </a:r>
            <a:r>
              <a:rPr lang="en-US" altLang="zh-CN" sz="2000"/>
              <a:t>inaudible to human, although we may feel the very slow vibrations.</a:t>
            </a:r>
            <a:endParaRPr lang="en-US" altLang="zh-CN" sz="2000"/>
          </a:p>
          <a:p>
            <a:pPr marL="0" lvl="0" indent="0">
              <a:lnSpc>
                <a:spcPct val="90000"/>
              </a:lnSpc>
              <a:buNone/>
            </a:pPr>
            <a:endParaRPr lang="en-US" altLang="zh-CN" sz="2000"/>
          </a:p>
          <a:p>
            <a:pPr marL="0" lvl="0" indent="0">
              <a:lnSpc>
                <a:spcPct val="90000"/>
              </a:lnSpc>
              <a:buNone/>
            </a:pPr>
            <a:r>
              <a:rPr lang="en-US" altLang="zh-CN" sz="2000"/>
              <a:t>Earthquake waves are a form of infrasound. Elephants and some other large animals can hear infrasound.</a:t>
            </a:r>
            <a:endParaRPr lang="en-US" altLang="zh-CN" sz="2000"/>
          </a:p>
        </p:txBody>
      </p:sp>
      <p:pic>
        <p:nvPicPr>
          <p:cNvPr id="344068" name="Content Placeholder 344067" descr="sonarAnim"/>
          <p:cNvPicPr>
            <a:picLocks noGrp="1" noChangeAspect="1"/>
          </p:cNvPicPr>
          <p:nvPr>
            <p:ph idx="1"/>
          </p:nvPr>
        </p:nvPicPr>
        <p:blipFill>
          <a:blip r:embed="rId1"/>
          <a:stretch>
            <a:fillRect/>
          </a:stretch>
        </p:blipFill>
        <p:spPr>
          <a:xfrm>
            <a:off x="5037138" y="760413"/>
            <a:ext cx="3810000" cy="2857500"/>
          </a:xfrm>
        </p:spPr>
      </p:pic>
      <p:graphicFrame>
        <p:nvGraphicFramePr>
          <p:cNvPr id="344070" name="Content Placeholder 344069"/>
          <p:cNvGraphicFramePr>
            <a:graphicFrameLocks noGrp="1"/>
          </p:cNvGraphicFramePr>
          <p:nvPr>
            <p:ph sz="quarter" idx="4294967295"/>
          </p:nvPr>
        </p:nvGraphicFramePr>
        <p:xfrm>
          <a:off x="5037138" y="3887788"/>
          <a:ext cx="3810000" cy="2566987"/>
        </p:xfrm>
        <a:graphic>
          <a:graphicData uri="http://schemas.openxmlformats.org/presentationml/2006/ole">
            <mc:AlternateContent xmlns:mc="http://schemas.openxmlformats.org/markup-compatibility/2006">
              <mc:Choice xmlns:v="urn:schemas-microsoft-com:vml" Requires="v">
                <p:oleObj spid="_x0000_s3099" name="" r:id="rId2" imgW="2381250" imgH="1790700" progId="Paint.Picture">
                  <p:embed/>
                </p:oleObj>
              </mc:Choice>
              <mc:Fallback>
                <p:oleObj name="" r:id="rId2" imgW="2381250" imgH="1790700" progId="Paint.Picture">
                  <p:embed/>
                  <p:pic>
                    <p:nvPicPr>
                      <p:cNvPr id="0" name="Picture 3098"/>
                      <p:cNvPicPr/>
                      <p:nvPr/>
                    </p:nvPicPr>
                    <p:blipFill>
                      <a:blip r:embed="rId3"/>
                      <a:stretch>
                        <a:fillRect/>
                      </a:stretch>
                    </p:blipFill>
                    <p:spPr>
                      <a:xfrm>
                        <a:off x="5037138" y="3887788"/>
                        <a:ext cx="3810000" cy="2566987"/>
                      </a:xfrm>
                      <a:prstGeom prst="rect">
                        <a:avLst/>
                      </a:prstGeom>
                      <a:noFill/>
                      <a:ln w="38100">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4067">
                                            <p:txEl>
                                              <p:charRg st="0" end="8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4067">
                                            <p:txEl>
                                              <p:charRg st="86" end="18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406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44067">
                                            <p:txEl>
                                              <p:charRg st="185" end="28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4067">
                                            <p:txEl>
                                              <p:charRg st="288" end="39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40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Speed of Sound, Echoes and Reverberations</a:t>
            </a:r>
            <a:endParaRPr lang="en-US" altLang="en-US" sz="6600" kern="1200" baseline="0" dirty="0">
              <a:latin typeface="+mj-lt"/>
              <a:ea typeface="+mj-ea"/>
              <a:cs typeface="+mj-cs"/>
            </a:endParaRP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8769" name="Title 319489"/>
          <p:cNvSpPr>
            <a:spLocks noGrp="1"/>
          </p:cNvSpPr>
          <p:nvPr>
            <p:ph type="title"/>
          </p:nvPr>
        </p:nvSpPr>
        <p:spPr>
          <a:xfrm>
            <a:off x="19050" y="12700"/>
            <a:ext cx="9128125" cy="517525"/>
          </a:xfrm>
        </p:spPr>
        <p:txBody>
          <a:bodyPr anchor="ctr" anchorCtr="0"/>
          <a:p>
            <a:pPr defTabSz="914400">
              <a:buNone/>
            </a:pPr>
            <a:r>
              <a:rPr lang="en-US" altLang="zh-CN" sz="3200" kern="1200" baseline="0">
                <a:latin typeface="+mj-lt"/>
                <a:ea typeface="+mj-ea"/>
                <a:cs typeface="+mj-cs"/>
              </a:rPr>
              <a:t>Sound waves in different materials</a:t>
            </a:r>
            <a:endParaRPr lang="en-US" altLang="zh-CN" sz="3200" kern="1200" baseline="0">
              <a:latin typeface="+mj-lt"/>
              <a:ea typeface="+mj-ea"/>
              <a:cs typeface="+mj-cs"/>
            </a:endParaRPr>
          </a:p>
        </p:txBody>
      </p:sp>
      <p:graphicFrame>
        <p:nvGraphicFramePr>
          <p:cNvPr id="34844" name="Group 28"/>
          <p:cNvGraphicFramePr>
            <a:graphicFrameLocks noGrp="1"/>
          </p:cNvGraphicFramePr>
          <p:nvPr/>
        </p:nvGraphicFramePr>
        <p:xfrm>
          <a:off x="255270" y="640715"/>
          <a:ext cx="8639175" cy="2651760"/>
        </p:xfrm>
        <a:graphic>
          <a:graphicData uri="http://schemas.openxmlformats.org/drawingml/2006/table">
            <a:tbl>
              <a:tblPr/>
              <a:tblGrid>
                <a:gridCol w="2134870"/>
                <a:gridCol w="1898015"/>
                <a:gridCol w="4606290"/>
              </a:tblGrid>
              <a:tr h="457200">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GB" sz="2400" b="1" i="0" u="none" strike="noStrike" cap="none" normalizeH="0" baseline="0" smtClean="0">
                          <a:ln>
                            <a:noFill/>
                          </a:ln>
                          <a:solidFill>
                            <a:srgbClr val="000066"/>
                          </a:solidFill>
                          <a:effectLst/>
                          <a:latin typeface="Times New Roman" panose="02020603050405020304" pitchFamily="18" charset="0"/>
                        </a:rPr>
                        <a:t>Medium</a:t>
                      </a:r>
                      <a:endParaRPr kumimoji="0" 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GB" sz="2400" b="1" i="0" u="none" strike="noStrike" cap="none" normalizeH="0" baseline="0" smtClean="0">
                          <a:ln>
                            <a:noFill/>
                          </a:ln>
                          <a:solidFill>
                            <a:srgbClr val="000066"/>
                          </a:solidFill>
                          <a:effectLst/>
                          <a:latin typeface="Times New Roman" panose="02020603050405020304" pitchFamily="18" charset="0"/>
                        </a:rPr>
                        <a:t>Speed (ms</a:t>
                      </a:r>
                      <a:r>
                        <a:rPr kumimoji="0" lang="en-US" altLang="en-GB" sz="2400" b="1" i="0" u="none" strike="noStrike" cap="none" normalizeH="0" baseline="30000" smtClean="0">
                          <a:ln>
                            <a:noFill/>
                          </a:ln>
                          <a:solidFill>
                            <a:srgbClr val="000066"/>
                          </a:solidFill>
                          <a:effectLst/>
                          <a:latin typeface="Times New Roman" panose="02020603050405020304" pitchFamily="18" charset="0"/>
                        </a:rPr>
                        <a:t>-1</a:t>
                      </a:r>
                      <a:r>
                        <a:rPr kumimoji="0" lang="en-GB" sz="2400" b="1" i="0" u="none" strike="noStrike" cap="none" normalizeH="0" baseline="0" smtClean="0">
                          <a:ln>
                            <a:noFill/>
                          </a:ln>
                          <a:solidFill>
                            <a:srgbClr val="000066"/>
                          </a:solidFill>
                          <a:effectLst/>
                          <a:latin typeface="Times New Roman" panose="02020603050405020304" pitchFamily="18" charset="0"/>
                        </a:rPr>
                        <a:t>)</a:t>
                      </a:r>
                      <a:endParaRPr kumimoji="0" 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400" b="1" i="0" u="none" strike="noStrike" cap="none" normalizeH="0" baseline="0" smtClean="0">
                          <a:ln>
                            <a:noFill/>
                          </a:ln>
                          <a:solidFill>
                            <a:srgbClr val="000066"/>
                          </a:solidFill>
                          <a:effectLst/>
                          <a:latin typeface="Times New Roman" panose="02020603050405020304" pitchFamily="18" charset="0"/>
                        </a:rPr>
                        <a:t>Notes</a:t>
                      </a:r>
                      <a:endParaRPr kumimoji="0" lang="en-US" alt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r>
              <a:tr h="457200">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400" b="1" i="0" u="none" strike="noStrike" cap="none" normalizeH="0" baseline="0" smtClean="0">
                          <a:ln>
                            <a:noFill/>
                          </a:ln>
                          <a:solidFill>
                            <a:srgbClr val="000066"/>
                          </a:solidFill>
                          <a:effectLst/>
                          <a:latin typeface="Times New Roman" panose="02020603050405020304" pitchFamily="18" charset="0"/>
                        </a:rPr>
                        <a:t>vacuum</a:t>
                      </a:r>
                      <a:endParaRPr kumimoji="0" lang="en-US" alt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400" b="1" i="0" u="none" strike="noStrike" cap="none" normalizeH="0" baseline="0" smtClean="0">
                          <a:ln>
                            <a:noFill/>
                          </a:ln>
                          <a:solidFill>
                            <a:srgbClr val="000066"/>
                          </a:solidFill>
                          <a:effectLst/>
                          <a:latin typeface="Times New Roman" panose="02020603050405020304" pitchFamily="18" charset="0"/>
                        </a:rPr>
                        <a:t>0</a:t>
                      </a:r>
                      <a:endParaRPr kumimoji="0" lang="en-US" alt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GB" sz="2400" b="1" i="0" u="none" strike="noStrike" cap="none" normalizeH="0" baseline="0" smtClean="0">
                          <a:ln>
                            <a:noFill/>
                          </a:ln>
                          <a:solidFill>
                            <a:srgbClr val="000066"/>
                          </a:solidFill>
                          <a:effectLst/>
                          <a:latin typeface="Times New Roman" panose="02020603050405020304" pitchFamily="18" charset="0"/>
                        </a:rPr>
                        <a:t>gas (air)</a:t>
                      </a:r>
                      <a:endParaRPr kumimoji="0" 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GB" sz="2400" b="1" i="0" u="none" strike="noStrike" cap="none" normalizeH="0" baseline="0" smtClean="0">
                          <a:ln>
                            <a:noFill/>
                          </a:ln>
                          <a:solidFill>
                            <a:srgbClr val="000066"/>
                          </a:solidFill>
                          <a:effectLst/>
                          <a:latin typeface="Times New Roman" panose="02020603050405020304" pitchFamily="18" charset="0"/>
                        </a:rPr>
                        <a:t>340 </a:t>
                      </a:r>
                      <a:r>
                        <a:rPr kumimoji="0" lang="en-US" altLang="en-GB" sz="2400" b="1" i="0" u="none" strike="noStrike" cap="none" normalizeH="0" baseline="0" smtClean="0">
                          <a:ln>
                            <a:noFill/>
                          </a:ln>
                          <a:solidFill>
                            <a:srgbClr val="000066"/>
                          </a:solidFill>
                          <a:effectLst/>
                          <a:latin typeface="Times New Roman" panose="02020603050405020304" pitchFamily="18" charset="0"/>
                        </a:rPr>
                        <a:t>(20</a:t>
                      </a:r>
                      <a:r>
                        <a:rPr kumimoji="0" lang="en-US" altLang="en-GB" sz="2400" b="1" i="0" u="none" strike="noStrike" cap="none" normalizeH="0" baseline="30000" smtClean="0">
                          <a:ln>
                            <a:noFill/>
                          </a:ln>
                          <a:solidFill>
                            <a:srgbClr val="000066"/>
                          </a:solidFill>
                          <a:effectLst/>
                          <a:latin typeface="Times New Roman" panose="02020603050405020304" pitchFamily="18" charset="0"/>
                        </a:rPr>
                        <a:t>o</a:t>
                      </a:r>
                      <a:r>
                        <a:rPr kumimoji="0" lang="en-US" altLang="en-GB" sz="2400" b="1" i="0" u="none" strike="noStrike" cap="none" normalizeH="0" smtClean="0">
                          <a:ln>
                            <a:noFill/>
                          </a:ln>
                          <a:solidFill>
                            <a:srgbClr val="000066"/>
                          </a:solidFill>
                          <a:effectLst/>
                          <a:latin typeface="Times New Roman" panose="02020603050405020304" pitchFamily="18" charset="0"/>
                        </a:rPr>
                        <a:t>C)</a:t>
                      </a:r>
                      <a:endParaRPr kumimoji="0" lang="en-US" altLang="en-GB" sz="2400" b="1" i="0" u="none" strike="noStrike" cap="none" normalizeH="0" smtClean="0">
                        <a:ln>
                          <a:noFill/>
                        </a:ln>
                        <a:solidFill>
                          <a:srgbClr val="000066"/>
                        </a:solidFill>
                        <a:effectLst/>
                        <a:latin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pPr>
                      <a:r>
                        <a:rPr lang="en-GB" sz="2400" b="1" smtClean="0">
                          <a:ln>
                            <a:noFill/>
                          </a:ln>
                          <a:solidFill>
                            <a:srgbClr val="000066"/>
                          </a:solidFill>
                          <a:effectLst/>
                          <a:latin typeface="Times New Roman" panose="02020603050405020304" pitchFamily="18" charset="0"/>
                          <a:sym typeface="+mn-ea"/>
                        </a:rPr>
                        <a:t>3</a:t>
                      </a:r>
                      <a:r>
                        <a:rPr lang="en-US" altLang="en-GB" sz="2400" b="1" smtClean="0">
                          <a:ln>
                            <a:noFill/>
                          </a:ln>
                          <a:solidFill>
                            <a:srgbClr val="000066"/>
                          </a:solidFill>
                          <a:effectLst/>
                          <a:latin typeface="Times New Roman" panose="02020603050405020304" pitchFamily="18" charset="0"/>
                          <a:sym typeface="+mn-ea"/>
                        </a:rPr>
                        <a:t>3</a:t>
                      </a:r>
                      <a:r>
                        <a:rPr lang="en-GB" sz="2400" b="1" smtClean="0">
                          <a:ln>
                            <a:noFill/>
                          </a:ln>
                          <a:solidFill>
                            <a:srgbClr val="000066"/>
                          </a:solidFill>
                          <a:effectLst/>
                          <a:latin typeface="Times New Roman" panose="02020603050405020304" pitchFamily="18" charset="0"/>
                          <a:sym typeface="+mn-ea"/>
                        </a:rPr>
                        <a:t>0 </a:t>
                      </a:r>
                      <a:r>
                        <a:rPr lang="en-US" altLang="en-GB" sz="2400" b="1" smtClean="0">
                          <a:ln>
                            <a:noFill/>
                          </a:ln>
                          <a:solidFill>
                            <a:srgbClr val="000066"/>
                          </a:solidFill>
                          <a:effectLst/>
                          <a:latin typeface="Times New Roman" panose="02020603050405020304" pitchFamily="18" charset="0"/>
                          <a:sym typeface="+mn-ea"/>
                        </a:rPr>
                        <a:t>(</a:t>
                      </a:r>
                      <a:r>
                        <a:rPr lang="en-US" altLang="en-US" sz="2400" b="1" smtClean="0">
                          <a:ln>
                            <a:noFill/>
                          </a:ln>
                          <a:solidFill>
                            <a:srgbClr val="000066"/>
                          </a:solidFill>
                          <a:effectLst/>
                          <a:latin typeface="Times New Roman" panose="02020603050405020304" pitchFamily="18" charset="0"/>
                          <a:sym typeface="+mn-ea"/>
                        </a:rPr>
                        <a:t>0</a:t>
                      </a:r>
                      <a:r>
                        <a:rPr lang="en-US" altLang="en-GB" sz="2400" b="1" baseline="30000" smtClean="0">
                          <a:ln>
                            <a:noFill/>
                          </a:ln>
                          <a:solidFill>
                            <a:srgbClr val="000066"/>
                          </a:solidFill>
                          <a:effectLst/>
                          <a:latin typeface="Times New Roman" panose="02020603050405020304" pitchFamily="18" charset="0"/>
                          <a:sym typeface="+mn-ea"/>
                        </a:rPr>
                        <a:t>o</a:t>
                      </a:r>
                      <a:r>
                        <a:rPr lang="en-US" altLang="en-GB" sz="2400" b="1" smtClean="0">
                          <a:ln>
                            <a:noFill/>
                          </a:ln>
                          <a:solidFill>
                            <a:srgbClr val="000066"/>
                          </a:solidFill>
                          <a:effectLst/>
                          <a:latin typeface="Times New Roman" panose="02020603050405020304" pitchFamily="18" charset="0"/>
                          <a:sym typeface="+mn-ea"/>
                        </a:rPr>
                        <a:t>C)</a:t>
                      </a:r>
                      <a:endParaRPr kumimoji="0" lang="en-US" altLang="en-GB" sz="2400" b="1" i="0" u="none" strike="noStrike" cap="none" normalizeH="0" smtClean="0">
                        <a:ln>
                          <a:noFill/>
                        </a:ln>
                        <a:solidFill>
                          <a:srgbClr val="000066"/>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400" b="1" i="0" u="none" strike="noStrike" cap="none" normalizeH="0" baseline="0" smtClean="0">
                          <a:ln>
                            <a:noFill/>
                          </a:ln>
                          <a:solidFill>
                            <a:srgbClr val="000066"/>
                          </a:solidFill>
                          <a:effectLst/>
                          <a:latin typeface="Times New Roman" panose="02020603050405020304" pitchFamily="18" charset="0"/>
                        </a:rPr>
                        <a:t>faster in hot air</a:t>
                      </a:r>
                      <a:endParaRPr kumimoji="0" lang="en-US" alt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GB" sz="2400" b="1" i="0" u="none" strike="noStrike" cap="none" normalizeH="0" baseline="0" smtClean="0">
                          <a:ln>
                            <a:noFill/>
                          </a:ln>
                          <a:solidFill>
                            <a:srgbClr val="000066"/>
                          </a:solidFill>
                          <a:effectLst/>
                          <a:latin typeface="Times New Roman" panose="02020603050405020304" pitchFamily="18" charset="0"/>
                        </a:rPr>
                        <a:t>liquid (water)</a:t>
                      </a:r>
                      <a:endParaRPr kumimoji="0" 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GB" sz="2400" b="1" i="0" u="none" strike="noStrike" cap="none" normalizeH="0" baseline="0" smtClean="0">
                          <a:ln>
                            <a:noFill/>
                          </a:ln>
                          <a:solidFill>
                            <a:srgbClr val="000066"/>
                          </a:solidFill>
                          <a:effectLst/>
                          <a:latin typeface="Times New Roman" panose="02020603050405020304" pitchFamily="18" charset="0"/>
                        </a:rPr>
                        <a:t>1500</a:t>
                      </a:r>
                      <a:endParaRPr kumimoji="0" 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Tx/>
                        <a:buSzTx/>
                        <a:buFontTx/>
                        <a:buNone/>
                      </a:pPr>
                      <a:endParaRPr kumimoji="0" 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960">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GB" sz="2400" b="1" i="0" u="none" strike="noStrike" cap="none" normalizeH="0" baseline="0" smtClean="0">
                          <a:ln>
                            <a:noFill/>
                          </a:ln>
                          <a:solidFill>
                            <a:srgbClr val="000066"/>
                          </a:solidFill>
                          <a:effectLst/>
                          <a:latin typeface="Times New Roman" panose="02020603050405020304" pitchFamily="18" charset="0"/>
                        </a:rPr>
                        <a:t>solid</a:t>
                      </a:r>
                      <a:endParaRPr kumimoji="0" 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GB" sz="2400" b="1" i="0" u="none" strike="noStrike" cap="none" normalizeH="0" baseline="0" smtClean="0">
                          <a:ln>
                            <a:noFill/>
                          </a:ln>
                          <a:solidFill>
                            <a:srgbClr val="000066"/>
                          </a:solidFill>
                          <a:effectLst/>
                          <a:latin typeface="Times New Roman" panose="02020603050405020304" pitchFamily="18" charset="0"/>
                        </a:rPr>
                        <a:t>5000 </a:t>
                      </a:r>
                      <a:r>
                        <a:rPr kumimoji="0" lang="en-US" altLang="en-GB" sz="2400" b="1" i="0" u="none" strike="noStrike" cap="none" normalizeH="0" baseline="0" smtClean="0">
                          <a:ln>
                            <a:noFill/>
                          </a:ln>
                          <a:solidFill>
                            <a:srgbClr val="000066"/>
                          </a:solidFill>
                          <a:effectLst/>
                          <a:latin typeface="Times New Roman" panose="02020603050405020304" pitchFamily="18" charset="0"/>
                        </a:rPr>
                        <a:t>(steel)</a:t>
                      </a:r>
                      <a:endParaRPr kumimoji="0" lang="en-US" altLang="en-GB"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US" sz="2400" b="1" i="0" u="none" strike="noStrike" cap="none" normalizeH="0" baseline="0" smtClean="0">
                          <a:ln>
                            <a:noFill/>
                          </a:ln>
                          <a:solidFill>
                            <a:srgbClr val="000066"/>
                          </a:solidFill>
                          <a:effectLst/>
                          <a:latin typeface="Times New Roman" panose="02020603050405020304" pitchFamily="18" charset="0"/>
                        </a:rPr>
                        <a:t>trains often heard through tracks before through air</a:t>
                      </a:r>
                      <a:endParaRPr kumimoji="0" lang="en-US" altLang="en-US" sz="2400" b="1" i="0" u="none" strike="noStrike" cap="none" normalizeH="0" baseline="0" smtClean="0">
                        <a:ln>
                          <a:noFill/>
                        </a:ln>
                        <a:solidFill>
                          <a:srgbClr val="000066"/>
                        </a:solidFill>
                        <a:effectLst/>
                        <a:latin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3" name="Picture 2"/>
          <p:cNvPicPr>
            <a:picLocks noChangeAspect="1"/>
          </p:cNvPicPr>
          <p:nvPr/>
        </p:nvPicPr>
        <p:blipFill>
          <a:blip r:embed="rId1"/>
          <a:stretch>
            <a:fillRect/>
          </a:stretch>
        </p:blipFill>
        <p:spPr>
          <a:xfrm>
            <a:off x="2333625" y="3928110"/>
            <a:ext cx="5268595" cy="27260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4844"/>
                                        </p:tgtEl>
                                        <p:attrNameLst>
                                          <p:attrName>style.visibility</p:attrName>
                                        </p:attrNameLst>
                                      </p:cBhvr>
                                      <p:to>
                                        <p:strVal val="visible"/>
                                      </p:to>
                                    </p:set>
                                    <p:animEffect transition="in" filter="dissolve">
                                      <p:cBhvr>
                                        <p:cTn id="7" dur="500"/>
                                        <p:tgtEl>
                                          <p:spTgt spid="3484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0817" name="Title 274433"/>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Bell jar experiment</a:t>
            </a:r>
            <a:endParaRPr lang="en-US" altLang="zh-CN" sz="4000" kern="1200" baseline="0">
              <a:latin typeface="+mj-lt"/>
              <a:ea typeface="+mj-ea"/>
              <a:cs typeface="+mj-cs"/>
            </a:endParaRPr>
          </a:p>
        </p:txBody>
      </p:sp>
      <p:sp>
        <p:nvSpPr>
          <p:cNvPr id="274435" name="Text Placeholder 274434"/>
          <p:cNvSpPr>
            <a:spLocks noGrp="1"/>
          </p:cNvSpPr>
          <p:nvPr>
            <p:ph type="body" sz="half"/>
          </p:nvPr>
        </p:nvSpPr>
        <p:spPr>
          <a:xfrm>
            <a:off x="4616450" y="1187450"/>
            <a:ext cx="4527550" cy="4930775"/>
          </a:xfrm>
        </p:spPr>
        <p:txBody>
          <a:bodyPr anchor="t" anchorCtr="0"/>
          <a:lstStyle>
            <a:lvl1pPr lvl="0">
              <a:defRPr sz="2800"/>
            </a:lvl1pPr>
            <a:lvl2pPr lvl="1">
              <a:defRPr sz="2400"/>
            </a:lvl2pPr>
            <a:lvl3pPr lvl="2">
              <a:defRPr sz="2000"/>
            </a:lvl3pPr>
            <a:lvl4pPr lvl="3">
              <a:defRPr sz="1800"/>
            </a:lvl4pPr>
            <a:lvl5pPr lvl="4">
              <a:defRPr sz="1800"/>
            </a:lvl5pPr>
          </a:lstStyle>
          <a:p>
            <a:pPr marL="0" lvl="0" indent="0">
              <a:lnSpc>
                <a:spcPct val="90000"/>
              </a:lnSpc>
              <a:buNone/>
            </a:pPr>
            <a:r>
              <a:rPr lang="en-US" altLang="zh-CN" sz="2000"/>
              <a:t>This experiment shows that sound needs a material medium for transmission.</a:t>
            </a:r>
            <a:endParaRPr lang="en-US" altLang="zh-CN" sz="2000"/>
          </a:p>
          <a:p>
            <a:pPr marL="0" lvl="0" indent="0">
              <a:lnSpc>
                <a:spcPct val="90000"/>
              </a:lnSpc>
              <a:buNone/>
            </a:pPr>
            <a:endParaRPr lang="en-US" altLang="zh-CN" sz="2000"/>
          </a:p>
          <a:p>
            <a:pPr marL="0" lvl="0" indent="0">
              <a:lnSpc>
                <a:spcPct val="90000"/>
              </a:lnSpc>
              <a:buNone/>
            </a:pPr>
            <a:r>
              <a:rPr lang="en-US" altLang="zh-CN" sz="2000"/>
              <a:t>As the air pressure inside the bell jar is reduced the loudness of the sound heard outside decreases.</a:t>
            </a:r>
            <a:endParaRPr lang="en-US" altLang="zh-CN" sz="2000"/>
          </a:p>
          <a:p>
            <a:pPr marL="0" lvl="0" indent="0">
              <a:lnSpc>
                <a:spcPct val="90000"/>
              </a:lnSpc>
              <a:buNone/>
            </a:pPr>
            <a:endParaRPr lang="en-US" altLang="zh-CN" sz="2000"/>
          </a:p>
          <a:p>
            <a:pPr marL="0" lvl="0" indent="0">
              <a:lnSpc>
                <a:spcPct val="90000"/>
              </a:lnSpc>
              <a:buNone/>
            </a:pPr>
            <a:r>
              <a:rPr lang="en-US" altLang="zh-CN" sz="2000"/>
              <a:t>The bell can be still seen to be working normally.</a:t>
            </a:r>
            <a:endParaRPr lang="en-US" altLang="zh-CN" sz="2000"/>
          </a:p>
          <a:p>
            <a:pPr marL="0" lvl="0" indent="0">
              <a:lnSpc>
                <a:spcPct val="90000"/>
              </a:lnSpc>
              <a:buNone/>
            </a:pPr>
            <a:endParaRPr lang="en-US" altLang="zh-CN" sz="2000"/>
          </a:p>
        </p:txBody>
      </p:sp>
      <p:graphicFrame>
        <p:nvGraphicFramePr>
          <p:cNvPr id="274436" name="Content Placeholder 274435"/>
          <p:cNvGraphicFramePr>
            <a:graphicFrameLocks noGrp="1"/>
          </p:cNvGraphicFramePr>
          <p:nvPr>
            <p:ph idx="1"/>
          </p:nvPr>
        </p:nvGraphicFramePr>
        <p:xfrm>
          <a:off x="200025" y="1187450"/>
          <a:ext cx="4414838" cy="4168775"/>
        </p:xfrm>
        <a:graphic>
          <a:graphicData uri="http://schemas.openxmlformats.org/presentationml/2006/ole">
            <mc:AlternateContent xmlns:mc="http://schemas.openxmlformats.org/markup-compatibility/2006">
              <mc:Choice xmlns:v="urn:schemas-microsoft-com:vml" Requires="v">
                <p:oleObj spid="_x0000_s3100" name="" r:id="rId1" imgW="4629150" imgH="4381500" progId="Paint.Picture">
                  <p:embed/>
                </p:oleObj>
              </mc:Choice>
              <mc:Fallback>
                <p:oleObj name="" r:id="rId1" imgW="4629150" imgH="4381500" progId="Paint.Picture">
                  <p:embed/>
                  <p:pic>
                    <p:nvPicPr>
                      <p:cNvPr id="0" name="Picture 3099"/>
                      <p:cNvPicPr/>
                      <p:nvPr/>
                    </p:nvPicPr>
                    <p:blipFill>
                      <a:blip r:embed="rId2"/>
                      <a:stretch>
                        <a:fillRect/>
                      </a:stretch>
                    </p:blipFill>
                    <p:spPr>
                      <a:xfrm>
                        <a:off x="200025" y="1187450"/>
                        <a:ext cx="4414838" cy="4168775"/>
                      </a:xfrm>
                      <a:prstGeom prst="rect">
                        <a:avLst/>
                      </a:prstGeom>
                      <a:noFill/>
                      <a:ln w="38100">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44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4435">
                                            <p:txEl>
                                              <p:charRg st="0" end="7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4435">
                                            <p:txEl>
                                              <p:charRg st="76" end="17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4435">
                                            <p:txEl>
                                              <p:charRg st="179" end="23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9009" name="Title 321537"/>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Measuring the speed of sound</a:t>
            </a:r>
            <a:endParaRPr lang="en-US" altLang="zh-CN" sz="4000" kern="1200" baseline="0">
              <a:latin typeface="+mj-lt"/>
              <a:ea typeface="+mj-ea"/>
              <a:cs typeface="+mj-cs"/>
            </a:endParaRPr>
          </a:p>
        </p:txBody>
      </p:sp>
      <p:sp>
        <p:nvSpPr>
          <p:cNvPr id="321539" name="Content Placeholder 321538"/>
          <p:cNvSpPr>
            <a:spLocks noGrp="1"/>
          </p:cNvSpPr>
          <p:nvPr>
            <p:ph idx="1"/>
          </p:nvPr>
        </p:nvSpPr>
        <p:spPr>
          <a:xfrm>
            <a:off x="19050" y="979805"/>
            <a:ext cx="8735060" cy="4526280"/>
          </a:xfrm>
        </p:spPr>
        <p:txBody>
          <a:bodyPr anchor="t" anchorCtr="0"/>
          <a:p>
            <a:pPr marL="0" indent="0">
              <a:lnSpc>
                <a:spcPct val="90000"/>
              </a:lnSpc>
              <a:buNone/>
            </a:pPr>
            <a:r>
              <a:rPr lang="en-US" altLang="zh-CN" sz="2400" b="1">
                <a:solidFill>
                  <a:srgbClr val="FF0000"/>
                </a:solidFill>
              </a:rPr>
              <a:t>Method 1: Using a visible loud event</a:t>
            </a:r>
            <a:endParaRPr lang="en-US" altLang="zh-CN" sz="2400" b="1">
              <a:solidFill>
                <a:srgbClr val="FF0000"/>
              </a:solidFill>
            </a:endParaRPr>
          </a:p>
          <a:p>
            <a:pPr marL="0" indent="0">
              <a:lnSpc>
                <a:spcPct val="90000"/>
              </a:lnSpc>
              <a:buNone/>
            </a:pPr>
            <a:endParaRPr lang="en-US" altLang="zh-CN" sz="2400"/>
          </a:p>
          <a:p>
            <a:pPr marL="0" indent="0">
              <a:lnSpc>
                <a:spcPct val="90000"/>
              </a:lnSpc>
              <a:buNone/>
            </a:pPr>
            <a:endParaRPr lang="en-US" altLang="zh-CN" sz="2400"/>
          </a:p>
          <a:p>
            <a:pPr marL="0" indent="0">
              <a:lnSpc>
                <a:spcPct val="90000"/>
              </a:lnSpc>
              <a:buNone/>
            </a:pPr>
            <a:endParaRPr lang="en-US" altLang="zh-CN" sz="2400"/>
          </a:p>
          <a:p>
            <a:pPr marL="0" indent="0">
              <a:lnSpc>
                <a:spcPct val="90000"/>
              </a:lnSpc>
              <a:buNone/>
            </a:pPr>
            <a:endParaRPr lang="en-US" altLang="zh-CN" sz="2400"/>
          </a:p>
          <a:p>
            <a:pPr marL="0" indent="0">
              <a:lnSpc>
                <a:spcPct val="90000"/>
              </a:lnSpc>
              <a:buNone/>
            </a:pPr>
            <a:r>
              <a:rPr lang="en-US" altLang="zh-CN" sz="2400"/>
              <a:t>Use a stopwatch to time the difference between seeing and hearing the event (for example an explosion).</a:t>
            </a:r>
            <a:endParaRPr lang="en-US" altLang="zh-CN" sz="2400"/>
          </a:p>
          <a:p>
            <a:pPr marL="0" indent="0">
              <a:lnSpc>
                <a:spcPct val="90000"/>
              </a:lnSpc>
              <a:buNone/>
            </a:pPr>
            <a:endParaRPr lang="en-US" altLang="zh-CN" sz="2400"/>
          </a:p>
          <a:p>
            <a:pPr marL="0" indent="0">
              <a:lnSpc>
                <a:spcPct val="90000"/>
              </a:lnSpc>
              <a:buNone/>
            </a:pPr>
            <a:r>
              <a:rPr lang="en-US" altLang="zh-CN" sz="2400"/>
              <a:t>Measure the distance between the event an the timing position.</a:t>
            </a:r>
            <a:endParaRPr lang="en-US" altLang="zh-CN" sz="2400"/>
          </a:p>
          <a:p>
            <a:pPr marL="0" indent="0">
              <a:lnSpc>
                <a:spcPct val="90000"/>
              </a:lnSpc>
              <a:buNone/>
            </a:pPr>
            <a:endParaRPr lang="en-US" altLang="zh-CN" sz="2400"/>
          </a:p>
          <a:p>
            <a:pPr marL="0" indent="0">
              <a:lnSpc>
                <a:spcPct val="90000"/>
              </a:lnSpc>
              <a:buNone/>
            </a:pPr>
            <a:r>
              <a:rPr lang="en-US" altLang="zh-CN" sz="2400" b="1">
                <a:solidFill>
                  <a:schemeClr val="accent2"/>
                </a:solidFill>
              </a:rPr>
              <a:t>Speed = distance / time.</a:t>
            </a:r>
            <a:endParaRPr lang="en-US" altLang="zh-CN" sz="2400" b="1">
              <a:solidFill>
                <a:schemeClr val="accent2"/>
              </a:solidFill>
            </a:endParaRPr>
          </a:p>
          <a:p>
            <a:pPr marL="0" indent="0">
              <a:lnSpc>
                <a:spcPct val="90000"/>
              </a:lnSpc>
              <a:buNone/>
            </a:pPr>
            <a:endParaRPr lang="en-US" altLang="zh-CN" sz="2400" b="1"/>
          </a:p>
          <a:p>
            <a:pPr marL="0" indent="0">
              <a:lnSpc>
                <a:spcPct val="90000"/>
              </a:lnSpc>
              <a:buNone/>
            </a:pPr>
            <a:r>
              <a:rPr lang="en-US" altLang="zh-CN" sz="2400"/>
              <a:t>Note: The distance should be as large as possible in order to avoid significant reaction time error in the timing measurement.</a:t>
            </a:r>
            <a:endParaRPr lang="en-US" altLang="zh-CN" sz="2400"/>
          </a:p>
          <a:p>
            <a:pPr marL="0" indent="0">
              <a:lnSpc>
                <a:spcPct val="90000"/>
              </a:lnSpc>
              <a:buNone/>
            </a:pPr>
            <a:endParaRPr lang="en-US" altLang="zh-CN" sz="2400"/>
          </a:p>
        </p:txBody>
      </p:sp>
      <p:pic>
        <p:nvPicPr>
          <p:cNvPr id="321544" name="Picture 321543"/>
          <p:cNvPicPr>
            <a:picLocks noChangeAspect="1"/>
          </p:cNvPicPr>
          <p:nvPr/>
        </p:nvPicPr>
        <p:blipFill>
          <a:blip r:embed="rId1"/>
          <a:stretch>
            <a:fillRect/>
          </a:stretch>
        </p:blipFill>
        <p:spPr>
          <a:xfrm>
            <a:off x="5608955" y="617538"/>
            <a:ext cx="3394075" cy="20923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1539">
                                            <p:txEl>
                                              <p:charRg st="0" end="3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154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1539">
                                            <p:txEl>
                                              <p:charRg st="207" end="23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1539">
                                            <p:txEl>
                                              <p:charRg st="233" end="36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1057" name="Title 272385"/>
          <p:cNvSpPr>
            <a:spLocks noGrp="1"/>
          </p:cNvSpPr>
          <p:nvPr>
            <p:ph type="title"/>
          </p:nvPr>
        </p:nvSpPr>
        <p:spPr>
          <a:xfrm>
            <a:off x="19050" y="12700"/>
            <a:ext cx="9128125" cy="517525"/>
          </a:xfrm>
        </p:spPr>
        <p:txBody>
          <a:bodyPr anchor="ctr" anchorCtr="0"/>
          <a:p>
            <a:pPr defTabSz="914400">
              <a:buNone/>
            </a:pPr>
            <a:r>
              <a:rPr lang="en-US" altLang="zh-CN" sz="4000" i="1" kern="1200" baseline="0">
                <a:latin typeface="+mj-lt"/>
                <a:ea typeface="+mj-ea"/>
                <a:cs typeface="+mj-cs"/>
              </a:rPr>
              <a:t>Question</a:t>
            </a:r>
            <a:endParaRPr lang="en-US" altLang="zh-CN" sz="4000" i="1" kern="1200" baseline="0">
              <a:latin typeface="+mj-lt"/>
              <a:ea typeface="+mj-ea"/>
              <a:cs typeface="+mj-cs"/>
            </a:endParaRPr>
          </a:p>
        </p:txBody>
      </p:sp>
      <p:sp>
        <p:nvSpPr>
          <p:cNvPr id="272387" name="Content Placeholder 272386"/>
          <p:cNvSpPr>
            <a:spLocks noGrp="1"/>
          </p:cNvSpPr>
          <p:nvPr>
            <p:ph idx="1"/>
          </p:nvPr>
        </p:nvSpPr>
        <p:spPr>
          <a:xfrm>
            <a:off x="457200" y="922338"/>
            <a:ext cx="8229600" cy="4525962"/>
          </a:xfrm>
        </p:spPr>
        <p:txBody>
          <a:bodyPr anchor="t" anchorCtr="0"/>
          <a:p>
            <a:pPr marL="0" indent="0">
              <a:lnSpc>
                <a:spcPct val="80000"/>
              </a:lnSpc>
              <a:buNone/>
            </a:pPr>
            <a:r>
              <a:rPr lang="en-US" altLang="zh-CN" sz="2400" i="1"/>
              <a:t>A group of students measured the time taken between seeing and hearing another student, 250 m away, clashing two pieces of wood together. They obtained the following timings in seconds: 0.73, 0.78, 0.69, 0.81, 0.77. Use their measurements to obtain a speed of sound estimate.</a:t>
            </a:r>
            <a:endParaRPr lang="en-US" altLang="zh-CN" sz="2400" i="1"/>
          </a:p>
          <a:p>
            <a:pPr marL="0" indent="0">
              <a:lnSpc>
                <a:spcPct val="80000"/>
              </a:lnSpc>
              <a:buNone/>
            </a:pPr>
            <a:endParaRPr lang="en-US" altLang="zh-CN" sz="2400" i="1"/>
          </a:p>
          <a:p>
            <a:pPr marL="0" indent="0">
              <a:lnSpc>
                <a:spcPct val="80000"/>
              </a:lnSpc>
              <a:buNone/>
            </a:pPr>
            <a:r>
              <a:rPr lang="en-US" altLang="zh-CN" sz="2400"/>
              <a:t>average time = (0.73 + 0.78 + 0.69 + 0.81 + 0.77) / 5</a:t>
            </a:r>
            <a:endParaRPr lang="en-US" altLang="zh-CN" sz="2400"/>
          </a:p>
          <a:p>
            <a:pPr marL="0" indent="0">
              <a:lnSpc>
                <a:spcPct val="80000"/>
              </a:lnSpc>
              <a:buNone/>
            </a:pPr>
            <a:r>
              <a:rPr lang="en-US" altLang="zh-CN" sz="2400"/>
              <a:t>= 3.78 / 5</a:t>
            </a:r>
            <a:endParaRPr lang="en-US" altLang="zh-CN" sz="2400"/>
          </a:p>
          <a:p>
            <a:pPr marL="0" indent="0">
              <a:lnSpc>
                <a:spcPct val="80000"/>
              </a:lnSpc>
              <a:buNone/>
            </a:pPr>
            <a:r>
              <a:rPr lang="en-US" altLang="zh-CN" sz="2400"/>
              <a:t>= 0.756 s</a:t>
            </a:r>
            <a:endParaRPr lang="en-US" altLang="zh-CN" sz="2400"/>
          </a:p>
          <a:p>
            <a:pPr marL="0" indent="0">
              <a:lnSpc>
                <a:spcPct val="80000"/>
              </a:lnSpc>
              <a:buNone/>
            </a:pPr>
            <a:r>
              <a:rPr lang="en-US" altLang="zh-CN" sz="2400" b="1">
                <a:solidFill>
                  <a:srgbClr val="FF0000"/>
                </a:solidFill>
              </a:rPr>
              <a:t>speed = </a:t>
            </a:r>
            <a:r>
              <a:rPr lang="en-US" altLang="zh-CN" sz="2400" b="1" u="sng">
                <a:solidFill>
                  <a:srgbClr val="FF0000"/>
                </a:solidFill>
              </a:rPr>
              <a:t>distance</a:t>
            </a:r>
            <a:endParaRPr lang="en-US" altLang="zh-CN" sz="2400" b="1" u="sng">
              <a:solidFill>
                <a:srgbClr val="FF0000"/>
              </a:solidFill>
            </a:endParaRPr>
          </a:p>
          <a:p>
            <a:pPr marL="0" indent="0">
              <a:lnSpc>
                <a:spcPct val="80000"/>
              </a:lnSpc>
              <a:buNone/>
            </a:pPr>
            <a:r>
              <a:rPr lang="en-US" altLang="en-US" sz="2400" b="1">
                <a:solidFill>
                  <a:srgbClr val="FF0000"/>
                </a:solidFill>
              </a:rPr>
              <a:t>	    </a:t>
            </a:r>
            <a:r>
              <a:rPr lang="en-US" altLang="zh-CN" sz="2400" b="1">
                <a:solidFill>
                  <a:srgbClr val="FF0000"/>
                </a:solidFill>
              </a:rPr>
              <a:t> time</a:t>
            </a:r>
            <a:endParaRPr lang="en-US" altLang="zh-CN" sz="2400" b="1">
              <a:solidFill>
                <a:srgbClr val="FF0000"/>
              </a:solidFill>
            </a:endParaRPr>
          </a:p>
          <a:p>
            <a:pPr marL="0" indent="0">
              <a:lnSpc>
                <a:spcPct val="80000"/>
              </a:lnSpc>
              <a:buNone/>
            </a:pPr>
            <a:r>
              <a:rPr lang="en-US" altLang="zh-CN" sz="2400"/>
              <a:t>=</a:t>
            </a:r>
            <a:r>
              <a:rPr lang="en-US" altLang="zh-CN" sz="2400" u="sng"/>
              <a:t> 250 m</a:t>
            </a:r>
            <a:endParaRPr lang="en-US" altLang="zh-CN" sz="2400" u="sng"/>
          </a:p>
          <a:p>
            <a:pPr marL="0" indent="0">
              <a:lnSpc>
                <a:spcPct val="80000"/>
              </a:lnSpc>
              <a:buNone/>
            </a:pPr>
            <a:r>
              <a:rPr lang="en-US" altLang="zh-CN" sz="2400"/>
              <a:t>   0.756 s</a:t>
            </a:r>
            <a:endParaRPr lang="en-US" altLang="zh-CN" sz="2400"/>
          </a:p>
          <a:p>
            <a:pPr marL="0" indent="0">
              <a:lnSpc>
                <a:spcPct val="80000"/>
              </a:lnSpc>
              <a:buNone/>
            </a:pPr>
            <a:r>
              <a:rPr lang="en-US" altLang="zh-CN" sz="2400"/>
              <a:t>= 4 080 m</a:t>
            </a:r>
            <a:endParaRPr lang="en-US" altLang="zh-CN" sz="2400" b="1">
              <a:solidFill>
                <a:schemeClr val="accent2"/>
              </a:solidFill>
            </a:endParaRPr>
          </a:p>
          <a:p>
            <a:pPr marL="0" indent="0">
              <a:lnSpc>
                <a:spcPct val="80000"/>
              </a:lnSpc>
              <a:buNone/>
            </a:pPr>
            <a:r>
              <a:rPr lang="en-US" altLang="zh-CN" sz="2400" b="1">
                <a:solidFill>
                  <a:schemeClr val="accent2"/>
                </a:solidFill>
              </a:rPr>
              <a:t>speed of sound = </a:t>
            </a:r>
            <a:r>
              <a:rPr lang="en-US" altLang="zh-CN" sz="2400" b="1" u="sng">
                <a:solidFill>
                  <a:schemeClr val="accent2"/>
                </a:solidFill>
              </a:rPr>
              <a:t>331 m/s</a:t>
            </a:r>
            <a:endParaRPr lang="en-US" altLang="zh-CN" sz="2400" b="1" u="sng">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2387">
                                            <p:txEl>
                                              <p:charRg st="277" end="33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2387">
                                            <p:txEl>
                                              <p:charRg st="331" end="34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2387">
                                            <p:txEl>
                                              <p:charRg st="342" end="35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2387">
                                            <p:txEl>
                                              <p:charRg st="352" end="37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2387">
                                            <p:txEl>
                                              <p:char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2387">
                                            <p:txEl>
                                              <p:charRg st="376" end="39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2387">
                                            <p:txEl>
                                              <p:char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2387">
                                            <p:txEl>
                                              <p:charRg st="394" end="40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2387">
                                            <p:txEl>
                                              <p:charRg st="404" end="42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3105" name="Title 325633"/>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Measuring the speed of sound</a:t>
            </a:r>
            <a:endParaRPr lang="en-US" altLang="zh-CN" sz="4000" kern="1200" baseline="0">
              <a:latin typeface="+mj-lt"/>
              <a:ea typeface="+mj-ea"/>
              <a:cs typeface="+mj-cs"/>
            </a:endParaRPr>
          </a:p>
        </p:txBody>
      </p:sp>
      <p:sp>
        <p:nvSpPr>
          <p:cNvPr id="325635" name="Content Placeholder 325634"/>
          <p:cNvSpPr>
            <a:spLocks noGrp="1"/>
          </p:cNvSpPr>
          <p:nvPr>
            <p:ph idx="1"/>
          </p:nvPr>
        </p:nvSpPr>
        <p:spPr>
          <a:xfrm>
            <a:off x="468313" y="1165225"/>
            <a:ext cx="8229600" cy="4525963"/>
          </a:xfrm>
        </p:spPr>
        <p:txBody>
          <a:bodyPr anchor="t" anchorCtr="0"/>
          <a:p>
            <a:pPr marL="0" indent="0">
              <a:lnSpc>
                <a:spcPct val="90000"/>
              </a:lnSpc>
              <a:buNone/>
            </a:pPr>
            <a:r>
              <a:rPr lang="en-US" altLang="zh-CN" sz="2000" b="1">
                <a:solidFill>
                  <a:srgbClr val="FF0000"/>
                </a:solidFill>
              </a:rPr>
              <a:t>Method 2: Using echoes</a:t>
            </a:r>
            <a:endParaRPr lang="en-US" altLang="zh-CN" sz="2000" b="1">
              <a:solidFill>
                <a:srgbClr val="FF0000"/>
              </a:solidFill>
            </a:endParaRPr>
          </a:p>
          <a:p>
            <a:pPr marL="0" indent="0">
              <a:lnSpc>
                <a:spcPct val="90000"/>
              </a:lnSpc>
              <a:buNone/>
            </a:pPr>
            <a:endParaRPr lang="en-US" altLang="zh-CN" sz="2000"/>
          </a:p>
          <a:p>
            <a:pPr marL="0" indent="0">
              <a:lnSpc>
                <a:spcPct val="90000"/>
              </a:lnSpc>
              <a:buNone/>
            </a:pPr>
            <a:r>
              <a:rPr lang="en-US" altLang="zh-CN" sz="2000"/>
              <a:t>Facing a flat vertical surface (wall or cliff) at least 50m away one person clashes two pieces of wood together. This person should try to clap the pieces of wood in time with the echo they hear coming back from the flat surface.</a:t>
            </a:r>
            <a:endParaRPr lang="en-US" altLang="zh-CN" sz="2000"/>
          </a:p>
          <a:p>
            <a:pPr marL="0" indent="0">
              <a:lnSpc>
                <a:spcPct val="90000"/>
              </a:lnSpc>
              <a:buNone/>
            </a:pPr>
            <a:endParaRPr lang="en-US" altLang="zh-CN" sz="2000"/>
          </a:p>
          <a:p>
            <a:pPr marL="0" indent="0">
              <a:lnSpc>
                <a:spcPct val="90000"/>
              </a:lnSpc>
              <a:buNone/>
            </a:pPr>
            <a:r>
              <a:rPr lang="en-US" altLang="zh-CN" sz="2000"/>
              <a:t>Another person times 20 claps on a stop-watch. They should count: 0, 1, 2 ,3 …. 20.</a:t>
            </a:r>
            <a:endParaRPr lang="en-US" altLang="zh-CN" sz="2000"/>
          </a:p>
          <a:p>
            <a:pPr marL="0" indent="0">
              <a:lnSpc>
                <a:spcPct val="90000"/>
              </a:lnSpc>
              <a:buNone/>
            </a:pPr>
            <a:endParaRPr lang="en-US" altLang="zh-CN" sz="2000"/>
          </a:p>
          <a:p>
            <a:pPr marL="0" indent="0">
              <a:lnSpc>
                <a:spcPct val="90000"/>
              </a:lnSpc>
              <a:buNone/>
            </a:pPr>
            <a:r>
              <a:rPr lang="en-US" altLang="zh-CN" sz="2000"/>
              <a:t>Measure the distance, </a:t>
            </a:r>
            <a:r>
              <a:rPr lang="en-US" altLang="zh-CN" sz="2000" b="1" i="1">
                <a:solidFill>
                  <a:srgbClr val="FF0000"/>
                </a:solidFill>
              </a:rPr>
              <a:t>D</a:t>
            </a:r>
            <a:r>
              <a:rPr lang="en-US" altLang="zh-CN" sz="2000"/>
              <a:t> between the clapping person an the flat surface. </a:t>
            </a:r>
            <a:endParaRPr lang="en-US" altLang="zh-CN" sz="2000"/>
          </a:p>
          <a:p>
            <a:pPr marL="0" indent="0">
              <a:lnSpc>
                <a:spcPct val="90000"/>
              </a:lnSpc>
              <a:buNone/>
            </a:pPr>
            <a:r>
              <a:rPr lang="en-US" altLang="zh-CN" sz="2000"/>
              <a:t>The total distance travelled by the sound will be 20 x </a:t>
            </a:r>
            <a:r>
              <a:rPr lang="en-US" altLang="zh-CN" sz="2000" b="1" u="sng">
                <a:solidFill>
                  <a:schemeClr val="accent2"/>
                </a:solidFill>
              </a:rPr>
              <a:t>2</a:t>
            </a:r>
            <a:r>
              <a:rPr lang="en-US" altLang="zh-CN" sz="2000" b="1" i="1">
                <a:solidFill>
                  <a:srgbClr val="FF0000"/>
                </a:solidFill>
              </a:rPr>
              <a:t>D</a:t>
            </a:r>
            <a:r>
              <a:rPr lang="en-US" altLang="zh-CN" sz="2000" i="1"/>
              <a:t> </a:t>
            </a:r>
            <a:endParaRPr lang="en-US" altLang="zh-CN" sz="2000" i="1"/>
          </a:p>
          <a:p>
            <a:pPr marL="0" indent="0">
              <a:lnSpc>
                <a:spcPct val="90000"/>
              </a:lnSpc>
              <a:buNone/>
            </a:pPr>
            <a:endParaRPr lang="en-US" altLang="zh-CN" sz="2000"/>
          </a:p>
          <a:p>
            <a:pPr marL="0" indent="0">
              <a:lnSpc>
                <a:spcPct val="90000"/>
              </a:lnSpc>
              <a:buNone/>
            </a:pPr>
            <a:r>
              <a:rPr lang="en-US" altLang="zh-CN" sz="2000" b="1">
                <a:solidFill>
                  <a:schemeClr val="accent2"/>
                </a:solidFill>
              </a:rPr>
              <a:t>Speed = total distance / time for 20 claps.</a:t>
            </a:r>
            <a:endParaRPr lang="en-US" altLang="zh-CN" sz="2000" b="1">
              <a:solidFill>
                <a:schemeClr val="accent2"/>
              </a:solidFill>
            </a:endParaRPr>
          </a:p>
          <a:p>
            <a:pPr marL="0" indent="0">
              <a:lnSpc>
                <a:spcPct val="90000"/>
              </a:lnSpc>
              <a:buNone/>
            </a:pPr>
            <a:endParaRPr lang="en-US" altLang="zh-CN"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5635">
                                            <p:txEl>
                                              <p:charRg st="0" end="2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5635">
                                            <p:txEl>
                                              <p:charRg st="24" end="25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5635">
                                            <p:txEl>
                                              <p:charRg st="255" end="33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5635">
                                            <p:txEl>
                                              <p:charRg st="340" end="41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5635">
                                            <p:txEl>
                                              <p:charRg st="414" end="47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5635">
                                            <p:txEl>
                                              <p:charRg st="474" end="5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2865" name="Title 278529"/>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Reflection of sound</a:t>
            </a:r>
            <a:endParaRPr lang="en-US" altLang="zh-CN" sz="4000" kern="1200" baseline="0">
              <a:latin typeface="+mj-lt"/>
              <a:ea typeface="+mj-ea"/>
              <a:cs typeface="+mj-cs"/>
            </a:endParaRPr>
          </a:p>
        </p:txBody>
      </p:sp>
      <p:sp>
        <p:nvSpPr>
          <p:cNvPr id="278531" name="Content Placeholder 278530"/>
          <p:cNvSpPr>
            <a:spLocks noGrp="1"/>
          </p:cNvSpPr>
          <p:nvPr>
            <p:ph idx="1"/>
          </p:nvPr>
        </p:nvSpPr>
        <p:spPr>
          <a:xfrm>
            <a:off x="336550" y="1379220"/>
            <a:ext cx="4866005" cy="4526280"/>
          </a:xfrm>
        </p:spPr>
        <p:txBody>
          <a:bodyPr anchor="t" anchorCtr="0"/>
          <a:p>
            <a:pPr marL="0" indent="0">
              <a:lnSpc>
                <a:spcPct val="80000"/>
              </a:lnSpc>
              <a:spcBef>
                <a:spcPct val="0"/>
              </a:spcBef>
              <a:buNone/>
            </a:pPr>
            <a:r>
              <a:rPr lang="en-US" altLang="en-US" sz="2000" i="1"/>
              <a:t>James </a:t>
            </a:r>
            <a:r>
              <a:rPr lang="en-US" altLang="zh-CN" sz="2000" i="1"/>
              <a:t>shouts ‘</a:t>
            </a:r>
            <a:r>
              <a:rPr lang="en-US" altLang="en-US" sz="2000" i="1"/>
              <a:t>Newcastle</a:t>
            </a:r>
            <a:r>
              <a:rPr lang="en-US" altLang="zh-CN" sz="2000" i="1"/>
              <a:t>!’ at a nearby cliff and hears an echo 1.4 s later. How far away is the cliff?</a:t>
            </a:r>
            <a:endParaRPr lang="en-US" altLang="zh-CN" sz="2000" i="1"/>
          </a:p>
          <a:p>
            <a:pPr marL="0" indent="0">
              <a:lnSpc>
                <a:spcPct val="80000"/>
              </a:lnSpc>
              <a:spcBef>
                <a:spcPct val="0"/>
              </a:spcBef>
              <a:buNone/>
            </a:pPr>
            <a:r>
              <a:rPr lang="en-US" altLang="en-US" sz="2000" i="1"/>
              <a:t>Assume </a:t>
            </a:r>
            <a:r>
              <a:rPr lang="en-US" altLang="zh-CN" sz="2000" i="1"/>
              <a:t>the speed of sound = 340 m/s.</a:t>
            </a:r>
            <a:endParaRPr lang="en-US" altLang="zh-CN" sz="2000"/>
          </a:p>
          <a:p>
            <a:pPr marL="0" indent="0">
              <a:lnSpc>
                <a:spcPct val="80000"/>
              </a:lnSpc>
              <a:buNone/>
            </a:pPr>
            <a:endParaRPr lang="en-US" altLang="zh-CN" sz="2000"/>
          </a:p>
        </p:txBody>
      </p:sp>
      <p:grpSp>
        <p:nvGrpSpPr>
          <p:cNvPr id="278532" name="Group 278531"/>
          <p:cNvGrpSpPr/>
          <p:nvPr/>
        </p:nvGrpSpPr>
        <p:grpSpPr>
          <a:xfrm>
            <a:off x="5202238" y="1341438"/>
            <a:ext cx="3252787" cy="1530350"/>
            <a:chOff x="3277" y="845"/>
            <a:chExt cx="2049" cy="964"/>
          </a:xfrm>
        </p:grpSpPr>
        <p:sp>
          <p:nvSpPr>
            <p:cNvPr id="292868" name="Rectangle 278532" descr="Granite"/>
            <p:cNvSpPr/>
            <p:nvPr/>
          </p:nvSpPr>
          <p:spPr>
            <a:xfrm>
              <a:off x="5137" y="845"/>
              <a:ext cx="189" cy="710"/>
            </a:xfrm>
            <a:prstGeom prst="rect">
              <a:avLst/>
            </a:prstGeom>
            <a:blipFill rotWithShape="1">
              <a:blip r:embed="rId1"/>
            </a:blip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nvGrpSpPr>
            <p:cNvPr id="292869" name="Group 278533"/>
            <p:cNvGrpSpPr/>
            <p:nvPr/>
          </p:nvGrpSpPr>
          <p:grpSpPr>
            <a:xfrm>
              <a:off x="3277" y="1126"/>
              <a:ext cx="85" cy="378"/>
              <a:chOff x="2920" y="2044"/>
              <a:chExt cx="148" cy="654"/>
            </a:xfrm>
          </p:grpSpPr>
          <p:sp>
            <p:nvSpPr>
              <p:cNvPr id="292870" name="Oval 278534"/>
              <p:cNvSpPr/>
              <p:nvPr/>
            </p:nvSpPr>
            <p:spPr>
              <a:xfrm>
                <a:off x="2920" y="2343"/>
                <a:ext cx="70" cy="355"/>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2871" name="Oval 278535"/>
              <p:cNvSpPr/>
              <p:nvPr/>
            </p:nvSpPr>
            <p:spPr>
              <a:xfrm>
                <a:off x="3009" y="2337"/>
                <a:ext cx="59" cy="355"/>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2872" name="Oval 278536"/>
              <p:cNvSpPr/>
              <p:nvPr/>
            </p:nvSpPr>
            <p:spPr>
              <a:xfrm>
                <a:off x="2920" y="2146"/>
                <a:ext cx="142" cy="292"/>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2873" name="Smiley Face 278537"/>
              <p:cNvSpPr/>
              <p:nvPr/>
            </p:nvSpPr>
            <p:spPr>
              <a:xfrm>
                <a:off x="2935" y="2044"/>
                <a:ext cx="118" cy="103"/>
              </a:xfrm>
              <a:prstGeom prst="smileyFace">
                <a:avLst>
                  <a:gd name="adj" fmla="val 4653"/>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sp>
          <p:nvSpPr>
            <p:cNvPr id="292874" name="Straight Connector 278538"/>
            <p:cNvSpPr/>
            <p:nvPr/>
          </p:nvSpPr>
          <p:spPr>
            <a:xfrm>
              <a:off x="3337" y="1471"/>
              <a:ext cx="0" cy="300"/>
            </a:xfrm>
            <a:prstGeom prst="line">
              <a:avLst/>
            </a:prstGeom>
            <a:ln w="9525" cap="flat" cmpd="sng">
              <a:solidFill>
                <a:schemeClr val="tx1"/>
              </a:solidFill>
              <a:prstDash val="solid"/>
              <a:round/>
              <a:headEnd type="none" w="med" len="med"/>
              <a:tailEnd type="none" w="med" len="med"/>
            </a:ln>
          </p:spPr>
        </p:sp>
        <p:sp>
          <p:nvSpPr>
            <p:cNvPr id="292875" name="Straight Connector 278539"/>
            <p:cNvSpPr/>
            <p:nvPr/>
          </p:nvSpPr>
          <p:spPr>
            <a:xfrm>
              <a:off x="5130" y="1471"/>
              <a:ext cx="0" cy="300"/>
            </a:xfrm>
            <a:prstGeom prst="line">
              <a:avLst/>
            </a:prstGeom>
            <a:ln w="9525" cap="flat" cmpd="sng">
              <a:solidFill>
                <a:schemeClr val="tx1"/>
              </a:solidFill>
              <a:prstDash val="solid"/>
              <a:round/>
              <a:headEnd type="none" w="med" len="med"/>
              <a:tailEnd type="none" w="med" len="med"/>
            </a:ln>
          </p:spPr>
        </p:sp>
        <p:sp>
          <p:nvSpPr>
            <p:cNvPr id="292876" name="Straight Connector 278540"/>
            <p:cNvSpPr/>
            <p:nvPr/>
          </p:nvSpPr>
          <p:spPr>
            <a:xfrm>
              <a:off x="3354" y="1610"/>
              <a:ext cx="1744" cy="0"/>
            </a:xfrm>
            <a:prstGeom prst="line">
              <a:avLst/>
            </a:prstGeom>
            <a:ln w="9525" cap="flat" cmpd="sng">
              <a:solidFill>
                <a:schemeClr val="tx1"/>
              </a:solidFill>
              <a:prstDash val="solid"/>
              <a:round/>
              <a:headEnd type="triangle" w="med" len="med"/>
              <a:tailEnd type="triangle" w="med" len="med"/>
            </a:ln>
          </p:spPr>
        </p:sp>
        <p:sp>
          <p:nvSpPr>
            <p:cNvPr id="292877" name="Text Box 278541"/>
            <p:cNvSpPr txBox="1"/>
            <p:nvPr/>
          </p:nvSpPr>
          <p:spPr>
            <a:xfrm>
              <a:off x="3788" y="1578"/>
              <a:ext cx="1066" cy="231"/>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distance, D</a:t>
              </a:r>
              <a:endParaRPr lang="en-US" altLang="zh-CN">
                <a:latin typeface="Arial" panose="020B0604020202020204" pitchFamily="34" charset="0"/>
              </a:endParaRPr>
            </a:p>
          </p:txBody>
        </p:sp>
        <p:sp>
          <p:nvSpPr>
            <p:cNvPr id="292878" name="Freeform 278542"/>
            <p:cNvSpPr/>
            <p:nvPr/>
          </p:nvSpPr>
          <p:spPr>
            <a:xfrm>
              <a:off x="3417" y="1089"/>
              <a:ext cx="1752" cy="90"/>
            </a:xfrm>
            <a:custGeom>
              <a:avLst/>
              <a:gdLst/>
              <a:ahLst/>
              <a:cxnLst/>
              <a:pathLst>
                <a:path w="1752" h="90">
                  <a:moveTo>
                    <a:pt x="0" y="64"/>
                  </a:moveTo>
                  <a:cubicBezTo>
                    <a:pt x="292" y="67"/>
                    <a:pt x="1752" y="90"/>
                    <a:pt x="1752" y="79"/>
                  </a:cubicBezTo>
                  <a:cubicBezTo>
                    <a:pt x="1752" y="68"/>
                    <a:pt x="365" y="17"/>
                    <a:pt x="0" y="0"/>
                  </a:cubicBezTo>
                </a:path>
              </a:pathLst>
            </a:custGeom>
            <a:noFill/>
            <a:ln w="28575" cap="flat" cmpd="sng">
              <a:solidFill>
                <a:schemeClr val="accent2"/>
              </a:solidFill>
              <a:prstDash val="solid"/>
              <a:round/>
              <a:headEnd type="none" w="med" len="med"/>
              <a:tailEnd type="triangle" w="med" len="med"/>
            </a:ln>
          </p:spPr>
          <p:txBody>
            <a:bodyPr/>
            <a:p>
              <a:endParaRPr lang="en-US"/>
            </a:p>
          </p:txBody>
        </p:sp>
      </p:grpSp>
      <p:sp>
        <p:nvSpPr>
          <p:cNvPr id="278544" name="Text Box 278543"/>
          <p:cNvSpPr txBox="1"/>
          <p:nvPr/>
        </p:nvSpPr>
        <p:spPr>
          <a:xfrm>
            <a:off x="412750" y="3157538"/>
            <a:ext cx="8505825" cy="2747645"/>
          </a:xfrm>
          <a:prstGeom prst="rect">
            <a:avLst/>
          </a:prstGeom>
          <a:noFill/>
          <a:ln w="9525">
            <a:noFill/>
          </a:ln>
        </p:spPr>
        <p:txBody>
          <a:bodyPr anchor="t" anchorCtr="0">
            <a:spAutoFit/>
          </a:bodyPr>
          <a:p>
            <a:pPr>
              <a:lnSpc>
                <a:spcPct val="60000"/>
              </a:lnSpc>
              <a:spcBef>
                <a:spcPct val="50000"/>
              </a:spcBef>
            </a:pPr>
            <a:r>
              <a:rPr lang="en-US" altLang="zh-CN" sz="2400">
                <a:latin typeface="Arial" panose="020B0604020202020204" pitchFamily="34" charset="0"/>
              </a:rPr>
              <a:t>The sound travels to and from the cliff </a:t>
            </a:r>
            <a:r>
              <a:rPr lang="en-US" altLang="en-US" sz="2400">
                <a:latin typeface="Arial" panose="020B0604020202020204" pitchFamily="34" charset="0"/>
              </a:rPr>
              <a:t>= 2 × </a:t>
            </a:r>
            <a:r>
              <a:rPr lang="en-US" altLang="zh-CN" sz="2400">
                <a:latin typeface="Arial" panose="020B0604020202020204" pitchFamily="34" charset="0"/>
              </a:rPr>
              <a:t>D</a:t>
            </a:r>
            <a:endParaRPr lang="en-US" altLang="zh-CN" sz="2400">
              <a:latin typeface="Arial" panose="020B0604020202020204" pitchFamily="34" charset="0"/>
            </a:endParaRPr>
          </a:p>
          <a:p>
            <a:pPr>
              <a:lnSpc>
                <a:spcPct val="60000"/>
              </a:lnSpc>
              <a:spcBef>
                <a:spcPct val="50000"/>
              </a:spcBef>
            </a:pPr>
            <a:r>
              <a:rPr lang="en-US" altLang="zh-CN" sz="2400" b="1" i="1">
                <a:solidFill>
                  <a:srgbClr val="FF0000"/>
                </a:solidFill>
                <a:latin typeface="Arial" panose="020B0604020202020204" pitchFamily="34" charset="0"/>
              </a:rPr>
              <a:t>speed = </a:t>
            </a:r>
            <a:r>
              <a:rPr lang="en-US" altLang="zh-CN" sz="2400" b="1" i="1" u="sng">
                <a:solidFill>
                  <a:srgbClr val="FF0000"/>
                </a:solidFill>
                <a:latin typeface="Arial" panose="020B0604020202020204" pitchFamily="34" charset="0"/>
              </a:rPr>
              <a:t>distance</a:t>
            </a:r>
            <a:endParaRPr lang="en-US" altLang="zh-CN" sz="2400" b="1" i="1" u="sng">
              <a:solidFill>
                <a:srgbClr val="FF0000"/>
              </a:solidFill>
              <a:latin typeface="Arial" panose="020B0604020202020204" pitchFamily="34" charset="0"/>
            </a:endParaRPr>
          </a:p>
          <a:p>
            <a:pPr>
              <a:lnSpc>
                <a:spcPct val="60000"/>
              </a:lnSpc>
              <a:spcBef>
                <a:spcPct val="50000"/>
              </a:spcBef>
            </a:pPr>
            <a:r>
              <a:rPr lang="en-US" altLang="en-US" sz="2400" b="1" i="1">
                <a:solidFill>
                  <a:srgbClr val="FF0000"/>
                </a:solidFill>
                <a:latin typeface="Arial" panose="020B0604020202020204" pitchFamily="34" charset="0"/>
              </a:rPr>
              <a:t>	     </a:t>
            </a:r>
            <a:r>
              <a:rPr lang="en-US" altLang="zh-CN" sz="2400" b="1" i="1">
                <a:solidFill>
                  <a:srgbClr val="FF0000"/>
                </a:solidFill>
                <a:latin typeface="Arial" panose="020B0604020202020204" pitchFamily="34" charset="0"/>
              </a:rPr>
              <a:t> time</a:t>
            </a:r>
            <a:r>
              <a:rPr lang="en-US" altLang="zh-CN" sz="2400">
                <a:latin typeface="Arial" panose="020B0604020202020204" pitchFamily="34" charset="0"/>
              </a:rPr>
              <a:t> </a:t>
            </a:r>
            <a:endParaRPr lang="en-US" altLang="zh-CN" sz="2400">
              <a:latin typeface="Arial" panose="020B0604020202020204" pitchFamily="34" charset="0"/>
            </a:endParaRPr>
          </a:p>
          <a:p>
            <a:pPr>
              <a:lnSpc>
                <a:spcPct val="60000"/>
              </a:lnSpc>
              <a:spcBef>
                <a:spcPct val="50000"/>
              </a:spcBef>
            </a:pPr>
            <a:r>
              <a:rPr lang="en-US" altLang="en-US" sz="2400">
                <a:latin typeface="Arial" panose="020B0604020202020204" pitchFamily="34" charset="0"/>
              </a:rPr>
              <a:t>Rearranging for</a:t>
            </a:r>
            <a:r>
              <a:rPr lang="en-US" altLang="zh-CN" sz="2400">
                <a:latin typeface="Arial" panose="020B0604020202020204" pitchFamily="34" charset="0"/>
              </a:rPr>
              <a:t> </a:t>
            </a:r>
            <a:r>
              <a:rPr lang="en-US" altLang="zh-CN" sz="2400" b="1" i="1">
                <a:solidFill>
                  <a:srgbClr val="FF0000"/>
                </a:solidFill>
                <a:latin typeface="Arial" panose="020B0604020202020204" pitchFamily="34" charset="0"/>
              </a:rPr>
              <a:t>distance = speed x time</a:t>
            </a:r>
            <a:endParaRPr lang="en-US" altLang="zh-CN" sz="2400" b="1" i="1">
              <a:solidFill>
                <a:srgbClr val="FF0000"/>
              </a:solidFill>
              <a:latin typeface="Arial" panose="020B0604020202020204" pitchFamily="34" charset="0"/>
            </a:endParaRPr>
          </a:p>
          <a:p>
            <a:pPr>
              <a:lnSpc>
                <a:spcPct val="60000"/>
              </a:lnSpc>
              <a:spcBef>
                <a:spcPct val="50000"/>
              </a:spcBef>
            </a:pPr>
            <a:r>
              <a:rPr lang="en-US" altLang="en-US" sz="2400">
                <a:latin typeface="Arial" panose="020B0604020202020204" pitchFamily="34" charset="0"/>
              </a:rPr>
              <a:t>				</a:t>
            </a:r>
            <a:r>
              <a:rPr lang="en-US" altLang="zh-CN" sz="2400">
                <a:latin typeface="Arial" panose="020B0604020202020204" pitchFamily="34" charset="0"/>
              </a:rPr>
              <a:t>= 340 m/s  x  1.4 s</a:t>
            </a:r>
            <a:endParaRPr lang="en-US" altLang="zh-CN" sz="2400">
              <a:latin typeface="Arial" panose="020B0604020202020204" pitchFamily="34" charset="0"/>
            </a:endParaRPr>
          </a:p>
          <a:p>
            <a:pPr>
              <a:lnSpc>
                <a:spcPct val="60000"/>
              </a:lnSpc>
              <a:spcBef>
                <a:spcPct val="50000"/>
              </a:spcBef>
            </a:pPr>
            <a:r>
              <a:rPr lang="en-US" altLang="en-US" sz="2400">
                <a:latin typeface="Arial" panose="020B0604020202020204" pitchFamily="34" charset="0"/>
              </a:rPr>
              <a:t>				</a:t>
            </a:r>
            <a:r>
              <a:rPr lang="en-US" altLang="zh-CN" sz="2400">
                <a:latin typeface="Arial" panose="020B0604020202020204" pitchFamily="34" charset="0"/>
              </a:rPr>
              <a:t>= 476 m</a:t>
            </a:r>
            <a:endParaRPr lang="en-US" altLang="zh-CN" sz="2400">
              <a:latin typeface="Arial" panose="020B0604020202020204" pitchFamily="34" charset="0"/>
            </a:endParaRPr>
          </a:p>
          <a:p>
            <a:pPr>
              <a:lnSpc>
                <a:spcPct val="60000"/>
              </a:lnSpc>
              <a:spcBef>
                <a:spcPct val="50000"/>
              </a:spcBef>
            </a:pPr>
            <a:r>
              <a:rPr lang="en-US" altLang="en-US" sz="2400" b="1">
                <a:solidFill>
                  <a:srgbClr val="333399"/>
                </a:solidFill>
                <a:latin typeface="Arial" panose="020B0604020202020204" pitchFamily="34" charset="0"/>
              </a:rPr>
              <a:t>But this is 2 × D so the </a:t>
            </a:r>
            <a:r>
              <a:rPr lang="en-US" altLang="zh-CN" sz="2400" b="1">
                <a:solidFill>
                  <a:srgbClr val="333399"/>
                </a:solidFill>
                <a:latin typeface="Arial" panose="020B0604020202020204" pitchFamily="34" charset="0"/>
              </a:rPr>
              <a:t>distance to the cliff = </a:t>
            </a:r>
            <a:r>
              <a:rPr lang="en-US" altLang="zh-CN" sz="2400" b="1" u="sng">
                <a:solidFill>
                  <a:srgbClr val="333399"/>
                </a:solidFill>
                <a:latin typeface="Arial" panose="020B0604020202020204" pitchFamily="34" charset="0"/>
              </a:rPr>
              <a:t>238 m</a:t>
            </a:r>
            <a:r>
              <a:rPr lang="en-US" altLang="zh-CN" sz="1600" u="sng">
                <a:solidFill>
                  <a:srgbClr val="333399"/>
                </a:solidFill>
                <a:latin typeface="Arial" panose="020B0604020202020204" pitchFamily="34" charset="0"/>
              </a:rPr>
              <a:t>.</a:t>
            </a:r>
            <a:endParaRPr lang="en-US" altLang="zh-CN" sz="1600" u="sng">
              <a:solidFill>
                <a:srgbClr val="333399"/>
              </a:solidFill>
              <a:latin typeface="Arial" panose="020B0604020202020204" pitchFamily="34" charset="0"/>
            </a:endParaRPr>
          </a:p>
        </p:txBody>
      </p:sp>
      <p:sp>
        <p:nvSpPr>
          <p:cNvPr id="278545" name="Text Box 278544"/>
          <p:cNvSpPr txBox="1"/>
          <p:nvPr/>
        </p:nvSpPr>
        <p:spPr>
          <a:xfrm>
            <a:off x="336233" y="675323"/>
            <a:ext cx="6000750" cy="522287"/>
          </a:xfrm>
          <a:prstGeom prst="rect">
            <a:avLst/>
          </a:prstGeom>
          <a:noFill/>
          <a:ln w="9525">
            <a:noFill/>
          </a:ln>
        </p:spPr>
        <p:txBody>
          <a:bodyPr anchor="t" anchorCtr="0">
            <a:spAutoFit/>
          </a:bodyPr>
          <a:p>
            <a:pPr>
              <a:spcBef>
                <a:spcPct val="50000"/>
              </a:spcBef>
            </a:pPr>
            <a:r>
              <a:rPr lang="en-US" altLang="zh-CN" sz="2800">
                <a:latin typeface="Arial" panose="020B0604020202020204" pitchFamily="34" charset="0"/>
              </a:rPr>
              <a:t>An </a:t>
            </a:r>
            <a:r>
              <a:rPr lang="en-US" altLang="zh-CN" sz="2800" b="1">
                <a:solidFill>
                  <a:srgbClr val="FF0000"/>
                </a:solidFill>
                <a:latin typeface="Arial" panose="020B0604020202020204" pitchFamily="34" charset="0"/>
              </a:rPr>
              <a:t>echo</a:t>
            </a:r>
            <a:r>
              <a:rPr lang="en-US" altLang="zh-CN" sz="2800">
                <a:latin typeface="Arial" panose="020B0604020202020204" pitchFamily="34" charset="0"/>
              </a:rPr>
              <a:t> is a reflected sound wave</a:t>
            </a:r>
            <a:r>
              <a:rPr lang="en-US" altLang="zh-CN">
                <a:latin typeface="Arial" panose="020B0604020202020204" pitchFamily="34" charset="0"/>
              </a:rPr>
              <a:t>.</a:t>
            </a:r>
            <a:endParaRPr lang="en-US" altLang="zh-CN">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85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8544">
                                            <p:txEl>
                                              <p:charRg st="0" end="6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8544">
                                            <p:txEl>
                                              <p:charRg st="64" end="8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8544">
                                            <p:txEl>
                                              <p:char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8544">
                                            <p:txEl>
                                              <p:charRg st="89" end="12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8544">
                                            <p:txEl>
                                              <p:charRg st="122" end="14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8544">
                                            <p:txEl>
                                              <p:charRg st="142" end="15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78544">
                                            <p:txEl>
                                              <p:charRg st="150" end="15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5153" name="Title 327681"/>
          <p:cNvSpPr>
            <a:spLocks noGrp="1"/>
          </p:cNvSpPr>
          <p:nvPr>
            <p:ph type="title"/>
          </p:nvPr>
        </p:nvSpPr>
        <p:spPr>
          <a:xfrm>
            <a:off x="19050" y="12700"/>
            <a:ext cx="9128125" cy="517525"/>
          </a:xfrm>
        </p:spPr>
        <p:txBody>
          <a:bodyPr anchor="ctr" anchorCtr="0"/>
          <a:p>
            <a:pPr defTabSz="914400">
              <a:buNone/>
            </a:pPr>
            <a:r>
              <a:rPr lang="en-US" altLang="zh-CN" sz="4000" i="1" kern="1200" baseline="0">
                <a:latin typeface="+mj-lt"/>
                <a:ea typeface="+mj-ea"/>
                <a:cs typeface="+mj-cs"/>
              </a:rPr>
              <a:t>Question</a:t>
            </a:r>
            <a:endParaRPr lang="en-US" altLang="zh-CN" sz="4000" i="1" kern="1200" baseline="0">
              <a:latin typeface="+mj-lt"/>
              <a:ea typeface="+mj-ea"/>
              <a:cs typeface="+mj-cs"/>
            </a:endParaRPr>
          </a:p>
        </p:txBody>
      </p:sp>
      <p:sp>
        <p:nvSpPr>
          <p:cNvPr id="327683" name="Content Placeholder 327682"/>
          <p:cNvSpPr>
            <a:spLocks noGrp="1"/>
          </p:cNvSpPr>
          <p:nvPr>
            <p:ph idx="1"/>
          </p:nvPr>
        </p:nvSpPr>
        <p:spPr>
          <a:xfrm>
            <a:off x="468313" y="1066800"/>
            <a:ext cx="8229600" cy="4525963"/>
          </a:xfrm>
        </p:spPr>
        <p:txBody>
          <a:bodyPr anchor="t" anchorCtr="0"/>
          <a:p>
            <a:pPr marL="0" indent="0">
              <a:lnSpc>
                <a:spcPct val="80000"/>
              </a:lnSpc>
              <a:buNone/>
            </a:pPr>
            <a:r>
              <a:rPr lang="en-US" altLang="zh-CN" sz="2800" i="1"/>
              <a:t>In an experiment to measure the speed of sound by the echo method when a student stands 75m away from a wall 20 claps are heard over a time of 8.77s. Calculate the speed of sound.</a:t>
            </a:r>
            <a:endParaRPr lang="en-US" altLang="zh-CN" sz="2800" i="1"/>
          </a:p>
          <a:p>
            <a:pPr marL="0" indent="0">
              <a:lnSpc>
                <a:spcPct val="80000"/>
              </a:lnSpc>
              <a:buNone/>
            </a:pPr>
            <a:endParaRPr lang="en-US" altLang="zh-CN" sz="2800" i="1"/>
          </a:p>
          <a:p>
            <a:pPr marL="0" indent="0">
              <a:lnSpc>
                <a:spcPct val="80000"/>
              </a:lnSpc>
              <a:buNone/>
            </a:pPr>
            <a:r>
              <a:rPr lang="en-US" altLang="zh-CN" sz="2800"/>
              <a:t>total distance travelled by the sound </a:t>
            </a:r>
            <a:endParaRPr lang="en-US" altLang="zh-CN" sz="2800"/>
          </a:p>
          <a:p>
            <a:pPr marL="0" indent="0">
              <a:lnSpc>
                <a:spcPct val="80000"/>
              </a:lnSpc>
              <a:buNone/>
            </a:pPr>
            <a:r>
              <a:rPr lang="en-US" altLang="zh-CN" sz="2800"/>
              <a:t>= (20 x 2 x 75)m </a:t>
            </a:r>
            <a:endParaRPr lang="en-US" altLang="zh-CN" sz="2800"/>
          </a:p>
          <a:p>
            <a:pPr marL="0" indent="0">
              <a:lnSpc>
                <a:spcPct val="80000"/>
              </a:lnSpc>
              <a:buNone/>
            </a:pPr>
            <a:r>
              <a:rPr lang="en-US" altLang="zh-CN" sz="2800"/>
              <a:t>= 3000m</a:t>
            </a:r>
            <a:endParaRPr lang="en-US" altLang="zh-CN" sz="2800"/>
          </a:p>
          <a:p>
            <a:pPr marL="0" indent="0">
              <a:lnSpc>
                <a:spcPct val="80000"/>
              </a:lnSpc>
              <a:buNone/>
            </a:pPr>
            <a:r>
              <a:rPr lang="en-US" altLang="zh-CN" sz="2800" b="1">
                <a:solidFill>
                  <a:srgbClr val="FF0000"/>
                </a:solidFill>
              </a:rPr>
              <a:t>speed = total distance / time for 20 claps</a:t>
            </a:r>
            <a:endParaRPr lang="en-US" altLang="zh-CN" sz="2800" b="1">
              <a:solidFill>
                <a:srgbClr val="FF0000"/>
              </a:solidFill>
            </a:endParaRPr>
          </a:p>
          <a:p>
            <a:pPr marL="0" indent="0">
              <a:lnSpc>
                <a:spcPct val="80000"/>
              </a:lnSpc>
              <a:buNone/>
            </a:pPr>
            <a:r>
              <a:rPr lang="en-US" altLang="zh-CN" sz="2800"/>
              <a:t>= 3000m / 8.77s</a:t>
            </a:r>
            <a:endParaRPr lang="en-US" altLang="zh-CN" sz="2800"/>
          </a:p>
          <a:p>
            <a:pPr marL="0" indent="0">
              <a:lnSpc>
                <a:spcPct val="80000"/>
              </a:lnSpc>
              <a:buNone/>
            </a:pPr>
            <a:r>
              <a:rPr lang="en-US" altLang="zh-CN" sz="2800" b="1">
                <a:solidFill>
                  <a:schemeClr val="accent2"/>
                </a:solidFill>
              </a:rPr>
              <a:t>speed of sound = 342 m/s</a:t>
            </a:r>
            <a:endParaRPr lang="en-US" altLang="zh-CN" sz="2800"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683">
                                            <p:txEl>
                                              <p:charRg st="181" end="22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683">
                                            <p:txEl>
                                              <p:charRg st="220" end="23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683">
                                            <p:txEl>
                                              <p:charRg st="238" end="24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683">
                                            <p:txEl>
                                              <p:charRg st="246" end="28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7683">
                                            <p:txEl>
                                              <p:charRg st="289" end="30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7683">
                                            <p:txEl>
                                              <p:charRg st="305" end="33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11297" name="Content Placeholder 323604"/>
          <p:cNvGraphicFramePr>
            <a:graphicFrameLocks noGrp="1"/>
          </p:cNvGraphicFramePr>
          <p:nvPr>
            <p:ph idx="1"/>
          </p:nvPr>
        </p:nvGraphicFramePr>
        <p:xfrm>
          <a:off x="1390650" y="1600200"/>
          <a:ext cx="6362700" cy="4525963"/>
        </p:xfrm>
        <a:graphic>
          <a:graphicData uri="http://schemas.openxmlformats.org/presentationml/2006/ole">
            <mc:AlternateContent xmlns:mc="http://schemas.openxmlformats.org/markup-compatibility/2006">
              <mc:Choice xmlns:v="urn:schemas-microsoft-com:vml" Requires="v">
                <p:oleObj spid="_x0000_s3101" name="" r:id="rId1" imgW="8315325" imgH="5915025" progId="Paint.Picture">
                  <p:embed/>
                </p:oleObj>
              </mc:Choice>
              <mc:Fallback>
                <p:oleObj name="" r:id="rId1" imgW="8315325" imgH="5915025" progId="Paint.Picture">
                  <p:embed/>
                  <p:pic>
                    <p:nvPicPr>
                      <p:cNvPr id="0" name="Picture 3100"/>
                      <p:cNvPicPr/>
                      <p:nvPr/>
                    </p:nvPicPr>
                    <p:blipFill>
                      <a:blip r:embed="rId2"/>
                      <a:stretch>
                        <a:fillRect/>
                      </a:stretch>
                    </p:blipFill>
                    <p:spPr>
                      <a:xfrm>
                        <a:off x="1390650" y="1600200"/>
                        <a:ext cx="6362700" cy="4525963"/>
                      </a:xfrm>
                      <a:prstGeom prst="rect">
                        <a:avLst/>
                      </a:prstGeom>
                      <a:noFill/>
                      <a:ln w="38100">
                        <a:miter/>
                      </a:ln>
                    </p:spPr>
                  </p:pic>
                </p:oleObj>
              </mc:Fallback>
            </mc:AlternateContent>
          </a:graphicData>
        </a:graphic>
      </p:graphicFrame>
      <p:sp>
        <p:nvSpPr>
          <p:cNvPr id="311298" name="Title 323585"/>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Thunder and lightning</a:t>
            </a:r>
            <a:endParaRPr lang="en-US" altLang="zh-CN" sz="4000" kern="1200" baseline="0">
              <a:latin typeface="+mj-lt"/>
              <a:ea typeface="+mj-ea"/>
              <a:cs typeface="+mj-cs"/>
            </a:endParaRPr>
          </a:p>
        </p:txBody>
      </p:sp>
      <p:sp>
        <p:nvSpPr>
          <p:cNvPr id="311299" name="Text Box 323591"/>
          <p:cNvSpPr txBox="1"/>
          <p:nvPr/>
        </p:nvSpPr>
        <p:spPr>
          <a:xfrm>
            <a:off x="1382713" y="5027613"/>
            <a:ext cx="2479675" cy="1476375"/>
          </a:xfrm>
          <a:prstGeom prst="rect">
            <a:avLst/>
          </a:prstGeom>
          <a:solidFill>
            <a:schemeClr val="bg1"/>
          </a:solidFill>
          <a:ln w="9525" cap="flat" cmpd="sng">
            <a:solidFill>
              <a:schemeClr val="tx1"/>
            </a:solidFill>
            <a:prstDash val="solid"/>
            <a:miter/>
            <a:headEnd type="none" w="med" len="med"/>
            <a:tailEnd type="none" w="med" len="med"/>
          </a:ln>
        </p:spPr>
        <p:txBody>
          <a:bodyPr anchor="t" anchorCtr="0">
            <a:spAutoFit/>
          </a:bodyPr>
          <a:p>
            <a:pPr>
              <a:spcBef>
                <a:spcPct val="50000"/>
              </a:spcBef>
            </a:pPr>
            <a:r>
              <a:rPr lang="en-US" altLang="zh-CN" b="1">
                <a:latin typeface="Arial" panose="020B0604020202020204" pitchFamily="34" charset="0"/>
              </a:rPr>
              <a:t>An observer, 3 miles away, sees a lightning flash about 15 seconds before hearing thunder</a:t>
            </a:r>
            <a:endParaRPr lang="en-US" altLang="zh-CN" b="1">
              <a:latin typeface="Arial" panose="020B0604020202020204" pitchFamily="34" charset="0"/>
            </a:endParaRPr>
          </a:p>
        </p:txBody>
      </p:sp>
      <p:sp>
        <p:nvSpPr>
          <p:cNvPr id="311300" name="Text Box 323592"/>
          <p:cNvSpPr txBox="1"/>
          <p:nvPr/>
        </p:nvSpPr>
        <p:spPr>
          <a:xfrm>
            <a:off x="1114425" y="2222500"/>
            <a:ext cx="2051050" cy="1198563"/>
          </a:xfrm>
          <a:prstGeom prst="rect">
            <a:avLst/>
          </a:prstGeom>
          <a:solidFill>
            <a:schemeClr val="bg1"/>
          </a:solidFill>
          <a:ln w="9525" cap="flat" cmpd="sng">
            <a:solidFill>
              <a:schemeClr val="tx1"/>
            </a:solidFill>
            <a:prstDash val="solid"/>
            <a:miter/>
            <a:headEnd type="none" w="med" len="med"/>
            <a:tailEnd type="none" w="med" len="med"/>
          </a:ln>
        </p:spPr>
        <p:txBody>
          <a:bodyPr anchor="t" anchorCtr="0">
            <a:spAutoFit/>
          </a:bodyPr>
          <a:p>
            <a:pPr>
              <a:spcBef>
                <a:spcPct val="50000"/>
              </a:spcBef>
            </a:pPr>
            <a:r>
              <a:rPr lang="en-US" altLang="zh-CN" b="1">
                <a:latin typeface="Arial" panose="020B0604020202020204" pitchFamily="34" charset="0"/>
              </a:rPr>
              <a:t>Light reaches the observer in 16 millionths of a second</a:t>
            </a:r>
            <a:endParaRPr lang="en-US" altLang="zh-CN" b="1">
              <a:latin typeface="Arial" panose="020B0604020202020204" pitchFamily="34" charset="0"/>
            </a:endParaRPr>
          </a:p>
        </p:txBody>
      </p:sp>
      <p:sp>
        <p:nvSpPr>
          <p:cNvPr id="311301" name="Text Box 323593"/>
          <p:cNvSpPr txBox="1"/>
          <p:nvPr/>
        </p:nvSpPr>
        <p:spPr>
          <a:xfrm>
            <a:off x="3440113" y="1073150"/>
            <a:ext cx="1579562" cy="1752600"/>
          </a:xfrm>
          <a:prstGeom prst="rect">
            <a:avLst/>
          </a:prstGeom>
          <a:solidFill>
            <a:schemeClr val="bg1"/>
          </a:solidFill>
          <a:ln w="9525" cap="flat" cmpd="sng">
            <a:solidFill>
              <a:schemeClr val="tx1"/>
            </a:solidFill>
            <a:prstDash val="solid"/>
            <a:miter/>
            <a:headEnd type="none" w="med" len="med"/>
            <a:tailEnd type="none" w="med" len="med"/>
          </a:ln>
        </p:spPr>
        <p:txBody>
          <a:bodyPr anchor="t" anchorCtr="0">
            <a:spAutoFit/>
          </a:bodyPr>
          <a:p>
            <a:pPr>
              <a:spcBef>
                <a:spcPct val="50000"/>
              </a:spcBef>
            </a:pPr>
            <a:r>
              <a:rPr lang="en-US" altLang="zh-CN" b="1">
                <a:latin typeface="Arial" panose="020B0604020202020204" pitchFamily="34" charset="0"/>
              </a:rPr>
              <a:t>The sound of thunder reaches the observer in about 15 seconds</a:t>
            </a:r>
            <a:endParaRPr lang="en-US" altLang="zh-CN" b="1">
              <a:latin typeface="Arial" panose="020B0604020202020204" pitchFamily="34" charset="0"/>
            </a:endParaRPr>
          </a:p>
        </p:txBody>
      </p:sp>
      <p:sp>
        <p:nvSpPr>
          <p:cNvPr id="311302" name="Text Box 323594"/>
          <p:cNvSpPr txBox="1"/>
          <p:nvPr/>
        </p:nvSpPr>
        <p:spPr>
          <a:xfrm>
            <a:off x="6434138" y="4522788"/>
            <a:ext cx="2174875" cy="1198562"/>
          </a:xfrm>
          <a:prstGeom prst="rect">
            <a:avLst/>
          </a:prstGeom>
          <a:solidFill>
            <a:schemeClr val="bg1"/>
          </a:solidFill>
          <a:ln w="9525" cap="flat" cmpd="sng">
            <a:solidFill>
              <a:schemeClr val="tx1"/>
            </a:solidFill>
            <a:prstDash val="solid"/>
            <a:miter/>
            <a:headEnd type="none" w="med" len="med"/>
            <a:tailEnd type="none" w="med" len="med"/>
          </a:ln>
        </p:spPr>
        <p:txBody>
          <a:bodyPr anchor="t" anchorCtr="0">
            <a:spAutoFit/>
          </a:bodyPr>
          <a:p>
            <a:pPr>
              <a:spcBef>
                <a:spcPct val="50000"/>
              </a:spcBef>
            </a:pPr>
            <a:r>
              <a:rPr lang="en-US" altLang="zh-CN" b="1">
                <a:solidFill>
                  <a:srgbClr val="FF0000"/>
                </a:solidFill>
                <a:latin typeface="Arial" panose="020B0604020202020204" pitchFamily="34" charset="0"/>
              </a:rPr>
              <a:t>Every 5 second difference equates to a distance of 1 mile</a:t>
            </a:r>
            <a:endParaRPr lang="en-US" altLang="zh-CN" b="1">
              <a:solidFill>
                <a:srgbClr val="FF0000"/>
              </a:solidFill>
              <a:latin typeface="Arial" panose="020B0604020202020204" pitchFamily="34" charset="0"/>
            </a:endParaRPr>
          </a:p>
        </p:txBody>
      </p:sp>
      <p:sp>
        <p:nvSpPr>
          <p:cNvPr id="323597" name="Rectangle 323596"/>
          <p:cNvSpPr/>
          <p:nvPr/>
        </p:nvSpPr>
        <p:spPr>
          <a:xfrm>
            <a:off x="1152525" y="2246313"/>
            <a:ext cx="2022475" cy="1162050"/>
          </a:xfrm>
          <a:prstGeom prst="rect">
            <a:avLst/>
          </a:prstGeom>
          <a:solidFill>
            <a:schemeClr val="accent1"/>
          </a:solidFill>
          <a:ln w="9525">
            <a:noFill/>
          </a:ln>
        </p:spPr>
        <p:txBody>
          <a:bodyPr anchor="t" anchorCtr="0"/>
          <a:p>
            <a:endParaRPr lang="en-US" altLang="zh-CN">
              <a:latin typeface="Arial" panose="020B0604020202020204" pitchFamily="34" charset="0"/>
            </a:endParaRPr>
          </a:p>
        </p:txBody>
      </p:sp>
      <p:sp>
        <p:nvSpPr>
          <p:cNvPr id="323598" name="Rectangle 323597"/>
          <p:cNvSpPr/>
          <p:nvPr/>
        </p:nvSpPr>
        <p:spPr>
          <a:xfrm>
            <a:off x="3487738" y="1131888"/>
            <a:ext cx="1497012" cy="1674812"/>
          </a:xfrm>
          <a:prstGeom prst="rect">
            <a:avLst/>
          </a:prstGeom>
          <a:solidFill>
            <a:schemeClr val="accent1"/>
          </a:solidFill>
          <a:ln w="9525">
            <a:noFill/>
          </a:ln>
        </p:spPr>
        <p:txBody>
          <a:bodyPr anchor="t" anchorCtr="0"/>
          <a:p>
            <a:endParaRPr lang="en-US" altLang="zh-CN">
              <a:latin typeface="Arial" panose="020B0604020202020204" pitchFamily="34" charset="0"/>
            </a:endParaRPr>
          </a:p>
        </p:txBody>
      </p:sp>
      <p:sp>
        <p:nvSpPr>
          <p:cNvPr id="323599" name="Rectangle 323598"/>
          <p:cNvSpPr/>
          <p:nvPr/>
        </p:nvSpPr>
        <p:spPr>
          <a:xfrm>
            <a:off x="1439863" y="5070475"/>
            <a:ext cx="2409825" cy="1398588"/>
          </a:xfrm>
          <a:prstGeom prst="rect">
            <a:avLst/>
          </a:prstGeom>
          <a:solidFill>
            <a:schemeClr val="accent1"/>
          </a:solidFill>
          <a:ln w="9525">
            <a:noFill/>
          </a:ln>
        </p:spPr>
        <p:txBody>
          <a:bodyPr anchor="t" anchorCtr="0"/>
          <a:p>
            <a:endParaRPr lang="en-US" altLang="zh-CN">
              <a:latin typeface="Arial" panose="020B0604020202020204" pitchFamily="34" charset="0"/>
            </a:endParaRPr>
          </a:p>
        </p:txBody>
      </p:sp>
      <p:sp>
        <p:nvSpPr>
          <p:cNvPr id="323600" name="Rectangle 323599"/>
          <p:cNvSpPr/>
          <p:nvPr/>
        </p:nvSpPr>
        <p:spPr>
          <a:xfrm>
            <a:off x="6465888" y="4579938"/>
            <a:ext cx="2105025" cy="1120775"/>
          </a:xfrm>
          <a:prstGeom prst="rect">
            <a:avLst/>
          </a:prstGeom>
          <a:solidFill>
            <a:schemeClr val="accent1"/>
          </a:solidFill>
          <a:ln w="9525">
            <a:noFill/>
          </a:ln>
        </p:spPr>
        <p:txBody>
          <a:bodyPr anchor="t" anchorCtr="0"/>
          <a:p>
            <a:endParaRPr lang="en-US" altLang="zh-CN">
              <a:latin typeface="Arial" panose="020B0604020202020204" pitchFamily="34" charset="0"/>
            </a:endParaRPr>
          </a:p>
        </p:txBody>
      </p:sp>
      <p:sp>
        <p:nvSpPr>
          <p:cNvPr id="311307" name="Text Box 323605"/>
          <p:cNvSpPr txBox="1"/>
          <p:nvPr/>
        </p:nvSpPr>
        <p:spPr>
          <a:xfrm>
            <a:off x="5846763" y="1497013"/>
            <a:ext cx="2203450" cy="368300"/>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STORM CLOUD</a:t>
            </a:r>
            <a:endParaRPr lang="en-US" altLang="zh-CN" b="1">
              <a:latin typeface="Arial" panose="020B0604020202020204" pitchFamily="34" charset="0"/>
            </a:endParaRPr>
          </a:p>
        </p:txBody>
      </p:sp>
      <p:sp>
        <p:nvSpPr>
          <p:cNvPr id="311308" name="Text Box 323606"/>
          <p:cNvSpPr txBox="1"/>
          <p:nvPr/>
        </p:nvSpPr>
        <p:spPr>
          <a:xfrm>
            <a:off x="7148513" y="2978150"/>
            <a:ext cx="1676400" cy="368300"/>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LIGHTNING</a:t>
            </a:r>
            <a:endParaRPr lang="en-US" altLang="zh-CN" b="1">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2359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2359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2359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236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sz="2800" kern="1200" baseline="0" dirty="0">
                <a:latin typeface="+mj-lt"/>
                <a:ea typeface="+mj-ea"/>
                <a:cs typeface="+mj-cs"/>
              </a:rPr>
              <a:t>6</a:t>
            </a:r>
            <a:r>
              <a:rPr lang="en-US" altLang="zh-CN" sz="2800" kern="1200" baseline="0" dirty="0">
                <a:latin typeface="+mj-lt"/>
                <a:ea typeface="+mj-ea"/>
                <a:cs typeface="+mj-cs"/>
              </a:rPr>
              <a:t>. </a:t>
            </a:r>
            <a:r>
              <a:rPr lang="en-US" altLang="en-US" sz="2800" kern="1200" baseline="0" dirty="0">
                <a:latin typeface="+mj-lt"/>
                <a:ea typeface="+mj-ea"/>
                <a:cs typeface="+mj-cs"/>
              </a:rPr>
              <a:t>Wavefront</a:t>
            </a:r>
            <a:endParaRPr lang="en-US" altLang="en-US" sz="2800" kern="1200" baseline="0" dirty="0">
              <a:latin typeface="+mj-lt"/>
              <a:ea typeface="+mj-ea"/>
              <a:cs typeface="+mj-cs"/>
            </a:endParaRPr>
          </a:p>
        </p:txBody>
      </p:sp>
      <p:sp>
        <p:nvSpPr>
          <p:cNvPr id="152579" name="Rectangle 3"/>
          <p:cNvSpPr>
            <a:spLocks noGrp="1"/>
          </p:cNvSpPr>
          <p:nvPr>
            <p:ph idx="1"/>
          </p:nvPr>
        </p:nvSpPr>
        <p:spPr>
          <a:xfrm>
            <a:off x="118745" y="668020"/>
            <a:ext cx="8596630" cy="1148080"/>
          </a:xfrm>
        </p:spPr>
        <p:txBody>
          <a:bodyPr vert="horz" wrap="square" lIns="91440" tIns="45720" rIns="91440" bIns="45720" anchor="t" anchorCtr="0"/>
          <a:p>
            <a:pPr marL="0" indent="0">
              <a:buNone/>
            </a:pPr>
            <a:r>
              <a:rPr lang="en-US" altLang="en-US" sz="2800" dirty="0"/>
              <a:t>A </a:t>
            </a:r>
            <a:r>
              <a:rPr lang="en-US" altLang="en-US" sz="2800" b="1" dirty="0">
                <a:solidFill>
                  <a:srgbClr val="FF0000"/>
                </a:solidFill>
              </a:rPr>
              <a:t>wavefront </a:t>
            </a:r>
            <a:r>
              <a:rPr lang="en-US" altLang="en-US" sz="2800" dirty="0"/>
              <a:t>is a line which passes through points which are in phase and which are the same distance from the source of the waves</a:t>
            </a:r>
            <a:endParaRPr lang="en-US" altLang="en-US" sz="2800" dirty="0"/>
          </a:p>
        </p:txBody>
      </p:sp>
      <p:pic>
        <p:nvPicPr>
          <p:cNvPr id="3" name="Picture 2"/>
          <p:cNvPicPr>
            <a:picLocks noChangeAspect="1"/>
          </p:cNvPicPr>
          <p:nvPr/>
        </p:nvPicPr>
        <p:blipFill>
          <a:blip r:embed="rId1"/>
          <a:stretch>
            <a:fillRect/>
          </a:stretch>
        </p:blipFill>
        <p:spPr>
          <a:xfrm>
            <a:off x="435610" y="2277110"/>
            <a:ext cx="4968240" cy="3401695"/>
          </a:xfrm>
          <a:prstGeom prst="rect">
            <a:avLst/>
          </a:prstGeom>
        </p:spPr>
      </p:pic>
      <p:sp>
        <p:nvSpPr>
          <p:cNvPr id="5" name="Text Box 4"/>
          <p:cNvSpPr txBox="1"/>
          <p:nvPr/>
        </p:nvSpPr>
        <p:spPr>
          <a:xfrm>
            <a:off x="5805805" y="2897505"/>
            <a:ext cx="2909570" cy="1322070"/>
          </a:xfrm>
          <a:prstGeom prst="rect">
            <a:avLst/>
          </a:prstGeom>
          <a:noFill/>
        </p:spPr>
        <p:txBody>
          <a:bodyPr wrap="square" rtlCol="0">
            <a:spAutoFit/>
          </a:bodyPr>
          <a:p>
            <a:r>
              <a:rPr lang="en-US" altLang="en-US" sz="2000">
                <a:solidFill>
                  <a:srgbClr val="002060"/>
                </a:solidFill>
              </a:rPr>
              <a:t>If a ball is dropped into water, what would the wavefronts produced look like?</a:t>
            </a:r>
            <a:endParaRPr lang="en-US" altLang="en-US" sz="200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2579">
                                            <p:txEl>
                                              <p:charRg st="0" end="6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3345" name="Title 337921"/>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Thunder and lightning question</a:t>
            </a:r>
            <a:endParaRPr lang="en-US" altLang="zh-CN" kern="1200" baseline="0">
              <a:latin typeface="+mj-lt"/>
              <a:ea typeface="+mj-ea"/>
              <a:cs typeface="+mj-cs"/>
            </a:endParaRPr>
          </a:p>
        </p:txBody>
      </p:sp>
      <p:sp>
        <p:nvSpPr>
          <p:cNvPr id="337923" name="Content Placeholder 337922"/>
          <p:cNvSpPr>
            <a:spLocks noGrp="1"/>
          </p:cNvSpPr>
          <p:nvPr>
            <p:ph idx="1"/>
          </p:nvPr>
        </p:nvSpPr>
        <p:spPr/>
        <p:txBody>
          <a:bodyPr anchor="t" anchorCtr="0"/>
          <a:p>
            <a:pPr marL="0" indent="0">
              <a:lnSpc>
                <a:spcPct val="80000"/>
              </a:lnSpc>
              <a:buNone/>
            </a:pPr>
            <a:r>
              <a:rPr lang="en-US" altLang="zh-CN" sz="2800" i="1"/>
              <a:t>A thunderclap is heard 12 seconds after a lightning flash. Calculate the distance to the lightning flash.</a:t>
            </a:r>
            <a:endParaRPr lang="en-US" altLang="zh-CN" sz="2800" i="1"/>
          </a:p>
          <a:p>
            <a:pPr marL="0" indent="0">
              <a:lnSpc>
                <a:spcPct val="80000"/>
              </a:lnSpc>
              <a:buNone/>
            </a:pPr>
            <a:r>
              <a:rPr lang="en-US" altLang="zh-CN" sz="2800" i="1"/>
              <a:t>Take the speed of sound = 340 m/s</a:t>
            </a:r>
            <a:endParaRPr lang="en-US" altLang="zh-CN" sz="2800" i="1"/>
          </a:p>
          <a:p>
            <a:pPr marL="0" indent="0">
              <a:lnSpc>
                <a:spcPct val="80000"/>
              </a:lnSpc>
              <a:buNone/>
            </a:pPr>
            <a:endParaRPr lang="en-US" altLang="zh-CN" sz="2800" b="1" i="1">
              <a:solidFill>
                <a:srgbClr val="FF0000"/>
              </a:solidFill>
            </a:endParaRPr>
          </a:p>
          <a:p>
            <a:pPr marL="0" indent="0">
              <a:lnSpc>
                <a:spcPct val="80000"/>
              </a:lnSpc>
              <a:buNone/>
            </a:pPr>
            <a:r>
              <a:rPr lang="en-US" altLang="zh-CN" sz="2800" b="1" i="1">
                <a:solidFill>
                  <a:srgbClr val="FF0000"/>
                </a:solidFill>
              </a:rPr>
              <a:t>speed = distance / time</a:t>
            </a:r>
            <a:endParaRPr lang="en-US" altLang="zh-CN" sz="2800" b="1" i="1">
              <a:solidFill>
                <a:srgbClr val="FF0000"/>
              </a:solidFill>
            </a:endParaRPr>
          </a:p>
          <a:p>
            <a:pPr marL="0" indent="0">
              <a:lnSpc>
                <a:spcPct val="80000"/>
              </a:lnSpc>
              <a:buNone/>
            </a:pPr>
            <a:r>
              <a:rPr lang="en-US" altLang="zh-CN" sz="2800"/>
              <a:t>becomes: </a:t>
            </a:r>
            <a:r>
              <a:rPr lang="en-US" altLang="zh-CN" sz="2800" b="1" i="1">
                <a:solidFill>
                  <a:srgbClr val="FF0000"/>
                </a:solidFill>
              </a:rPr>
              <a:t>distance = speed x time</a:t>
            </a:r>
            <a:endParaRPr lang="en-US" altLang="zh-CN" sz="2800" b="1" i="1">
              <a:solidFill>
                <a:srgbClr val="FF0000"/>
              </a:solidFill>
            </a:endParaRPr>
          </a:p>
          <a:p>
            <a:pPr marL="0" indent="0">
              <a:lnSpc>
                <a:spcPct val="80000"/>
              </a:lnSpc>
              <a:buNone/>
            </a:pPr>
            <a:r>
              <a:rPr lang="en-US" altLang="zh-CN" sz="2800"/>
              <a:t>= 340 m/s  x  12 seconds</a:t>
            </a:r>
            <a:endParaRPr lang="en-US" altLang="zh-CN" sz="2800"/>
          </a:p>
          <a:p>
            <a:pPr marL="0" indent="0">
              <a:lnSpc>
                <a:spcPct val="80000"/>
              </a:lnSpc>
              <a:buNone/>
            </a:pPr>
            <a:r>
              <a:rPr lang="en-US" altLang="zh-CN" sz="2800"/>
              <a:t>= 4 080 m</a:t>
            </a:r>
            <a:endParaRPr lang="en-US" altLang="zh-CN" sz="2800"/>
          </a:p>
          <a:p>
            <a:pPr marL="0" indent="0">
              <a:lnSpc>
                <a:spcPct val="80000"/>
              </a:lnSpc>
              <a:buNone/>
            </a:pPr>
            <a:endParaRPr lang="en-US" altLang="zh-CN" sz="2800" b="1">
              <a:solidFill>
                <a:schemeClr val="accent2"/>
              </a:solidFill>
            </a:endParaRPr>
          </a:p>
          <a:p>
            <a:pPr marL="0" indent="0">
              <a:lnSpc>
                <a:spcPct val="80000"/>
              </a:lnSpc>
              <a:buNone/>
            </a:pPr>
            <a:r>
              <a:rPr lang="en-US" altLang="zh-CN" sz="2800" b="1">
                <a:solidFill>
                  <a:schemeClr val="accent2"/>
                </a:solidFill>
              </a:rPr>
              <a:t>Distance = 4.08 km</a:t>
            </a:r>
            <a:endParaRPr lang="en-US" altLang="zh-CN"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923">
                                            <p:txEl>
                                              <p:charRg st="141" end="16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7923">
                                            <p:txEl>
                                              <p:charRg st="165" end="19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7923">
                                            <p:txEl>
                                              <p:charRg st="198" end="22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7923">
                                            <p:txEl>
                                              <p:charRg st="223" end="23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7923">
                                            <p:txEl>
                                              <p:charRg st="234" end="25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2865" name="Title 278529"/>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Re</a:t>
            </a:r>
            <a:r>
              <a:rPr lang="en-US" altLang="en-US" sz="4000" kern="1200" baseline="0">
                <a:latin typeface="+mj-lt"/>
                <a:ea typeface="+mj-ea"/>
                <a:cs typeface="+mj-cs"/>
              </a:rPr>
              <a:t>verberation</a:t>
            </a:r>
            <a:endParaRPr lang="en-US" altLang="en-US" sz="4000" kern="1200" baseline="0">
              <a:latin typeface="+mj-lt"/>
              <a:ea typeface="+mj-ea"/>
              <a:cs typeface="+mj-cs"/>
            </a:endParaRPr>
          </a:p>
        </p:txBody>
      </p:sp>
      <p:sp>
        <p:nvSpPr>
          <p:cNvPr id="278545" name="Text Box 278544"/>
          <p:cNvSpPr txBox="1"/>
          <p:nvPr/>
        </p:nvSpPr>
        <p:spPr>
          <a:xfrm>
            <a:off x="412750" y="827405"/>
            <a:ext cx="8505825" cy="460375"/>
          </a:xfrm>
          <a:prstGeom prst="rect">
            <a:avLst/>
          </a:prstGeom>
          <a:noFill/>
          <a:ln w="9525">
            <a:noFill/>
          </a:ln>
        </p:spPr>
        <p:txBody>
          <a:bodyPr wrap="square" anchor="t" anchorCtr="0">
            <a:spAutoFit/>
          </a:bodyPr>
          <a:p>
            <a:pPr algn="l">
              <a:spcBef>
                <a:spcPct val="50000"/>
              </a:spcBef>
            </a:pPr>
            <a:r>
              <a:rPr sz="2400"/>
              <a:t>The natural echo of a room or hall is called </a:t>
            </a:r>
            <a:r>
              <a:rPr sz="2400" b="1"/>
              <a:t>reverberation</a:t>
            </a:r>
            <a:r>
              <a:rPr sz="2400"/>
              <a:t>. </a:t>
            </a:r>
            <a:endParaRPr lang="en-US" altLang="zh-CN" sz="2400"/>
          </a:p>
        </p:txBody>
      </p:sp>
      <p:pic>
        <p:nvPicPr>
          <p:cNvPr id="5" name="Picture 4"/>
          <p:cNvPicPr>
            <a:picLocks noChangeAspect="1"/>
          </p:cNvPicPr>
          <p:nvPr/>
        </p:nvPicPr>
        <p:blipFill>
          <a:blip r:embed="rId1"/>
          <a:stretch>
            <a:fillRect/>
          </a:stretch>
        </p:blipFill>
        <p:spPr>
          <a:xfrm>
            <a:off x="5442585" y="1287780"/>
            <a:ext cx="3475990" cy="3475990"/>
          </a:xfrm>
          <a:prstGeom prst="rect">
            <a:avLst/>
          </a:prstGeom>
        </p:spPr>
      </p:pic>
      <p:pic>
        <p:nvPicPr>
          <p:cNvPr id="3" name="Picture 2"/>
          <p:cNvPicPr>
            <a:picLocks noChangeAspect="1"/>
          </p:cNvPicPr>
          <p:nvPr/>
        </p:nvPicPr>
        <p:blipFill>
          <a:blip r:embed="rId2"/>
          <a:stretch>
            <a:fillRect/>
          </a:stretch>
        </p:blipFill>
        <p:spPr>
          <a:xfrm>
            <a:off x="626110" y="1511935"/>
            <a:ext cx="4502785" cy="3251835"/>
          </a:xfrm>
          <a:prstGeom prst="rect">
            <a:avLst/>
          </a:prstGeom>
        </p:spPr>
      </p:pic>
      <p:sp>
        <p:nvSpPr>
          <p:cNvPr id="6" name="Text Box 5"/>
          <p:cNvSpPr txBox="1"/>
          <p:nvPr/>
        </p:nvSpPr>
        <p:spPr>
          <a:xfrm>
            <a:off x="412115" y="5151120"/>
            <a:ext cx="8056880" cy="460375"/>
          </a:xfrm>
          <a:prstGeom prst="rect">
            <a:avLst/>
          </a:prstGeom>
          <a:noFill/>
        </p:spPr>
        <p:txBody>
          <a:bodyPr wrap="square" rtlCol="0">
            <a:spAutoFit/>
          </a:bodyPr>
          <a:p>
            <a:r>
              <a:rPr lang="en-US" altLang="en-US" sz="2400"/>
              <a:t>Reverberations can be reduced using </a:t>
            </a:r>
            <a:r>
              <a:rPr lang="en-US" altLang="en-US" sz="2400" b="1"/>
              <a:t>sound absorbers</a:t>
            </a:r>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8545">
                                            <p:txEl>
                                              <p:charRg st="0" end="3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Breaking The Sound Barrier</a:t>
            </a:r>
            <a:endParaRPr lang="en-US" altLang="en-US" sz="6600" kern="1200" baseline="0" dirty="0">
              <a:latin typeface="+mj-lt"/>
              <a:ea typeface="+mj-ea"/>
              <a:cs typeface="+mj-cs"/>
            </a:endParaRP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9249" name="Title 333825"/>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Mach numbers</a:t>
            </a:r>
            <a:endParaRPr lang="en-US" altLang="zh-CN" kern="1200" baseline="0">
              <a:latin typeface="+mj-lt"/>
              <a:ea typeface="+mj-ea"/>
              <a:cs typeface="+mj-cs"/>
            </a:endParaRPr>
          </a:p>
        </p:txBody>
      </p:sp>
      <p:sp>
        <p:nvSpPr>
          <p:cNvPr id="309250" name="Text Box 333855"/>
          <p:cNvSpPr txBox="1"/>
          <p:nvPr/>
        </p:nvSpPr>
        <p:spPr>
          <a:xfrm>
            <a:off x="1422400" y="768350"/>
            <a:ext cx="5956300" cy="1014413"/>
          </a:xfrm>
          <a:prstGeom prst="rect">
            <a:avLst/>
          </a:prstGeom>
          <a:noFill/>
          <a:ln w="28575" cap="flat" cmpd="sng">
            <a:solidFill>
              <a:schemeClr val="tx1"/>
            </a:solidFill>
            <a:prstDash val="solid"/>
            <a:round/>
            <a:headEnd type="none" w="med" len="med"/>
            <a:tailEnd type="none" w="med" len="med"/>
          </a:ln>
        </p:spPr>
        <p:txBody>
          <a:bodyPr anchor="t" anchorCtr="0">
            <a:spAutoFit/>
          </a:bodyPr>
          <a:p>
            <a:pPr>
              <a:spcBef>
                <a:spcPct val="50000"/>
              </a:spcBef>
            </a:pPr>
            <a:r>
              <a:rPr lang="en-US" altLang="zh-CN" sz="2400" b="1">
                <a:solidFill>
                  <a:srgbClr val="FF0000"/>
                </a:solidFill>
                <a:latin typeface="Arial" panose="020B0604020202020204" pitchFamily="34" charset="0"/>
              </a:rPr>
              <a:t>Mach number     =    object speed</a:t>
            </a:r>
            <a:endParaRPr lang="en-US" altLang="zh-CN" sz="2400" b="1">
              <a:solidFill>
                <a:srgbClr val="FF0000"/>
              </a:solidFill>
              <a:latin typeface="Arial" panose="020B0604020202020204" pitchFamily="34" charset="0"/>
            </a:endParaRPr>
          </a:p>
          <a:p>
            <a:pPr>
              <a:spcBef>
                <a:spcPct val="50000"/>
              </a:spcBef>
            </a:pPr>
            <a:r>
              <a:rPr lang="en-US" altLang="zh-CN" sz="2400" b="1">
                <a:solidFill>
                  <a:srgbClr val="FF0000"/>
                </a:solidFill>
                <a:latin typeface="Arial" panose="020B0604020202020204" pitchFamily="34" charset="0"/>
              </a:rPr>
              <a:t>			speed of sound</a:t>
            </a:r>
            <a:endParaRPr lang="en-US" altLang="zh-CN" sz="2400" b="1">
              <a:solidFill>
                <a:srgbClr val="FF0000"/>
              </a:solidFill>
              <a:latin typeface="Arial" panose="020B0604020202020204" pitchFamily="34" charset="0"/>
            </a:endParaRPr>
          </a:p>
        </p:txBody>
      </p:sp>
      <p:sp>
        <p:nvSpPr>
          <p:cNvPr id="309251" name="Straight Connector 333856"/>
          <p:cNvSpPr/>
          <p:nvPr/>
        </p:nvSpPr>
        <p:spPr>
          <a:xfrm>
            <a:off x="4386263" y="1270000"/>
            <a:ext cx="2106612" cy="0"/>
          </a:xfrm>
          <a:prstGeom prst="line">
            <a:avLst/>
          </a:prstGeom>
          <a:ln w="38100" cap="flat" cmpd="sng">
            <a:solidFill>
              <a:srgbClr val="FF0000"/>
            </a:solidFill>
            <a:prstDash val="solid"/>
            <a:round/>
            <a:headEnd type="none" w="med" len="med"/>
            <a:tailEnd type="none" w="med" len="med"/>
          </a:ln>
        </p:spPr>
      </p:sp>
      <p:pic>
        <p:nvPicPr>
          <p:cNvPr id="309252" name="Picture 333858"/>
          <p:cNvPicPr>
            <a:picLocks noChangeAspect="1"/>
          </p:cNvPicPr>
          <p:nvPr/>
        </p:nvPicPr>
        <p:blipFill>
          <a:blip r:embed="rId1"/>
          <a:stretch>
            <a:fillRect/>
          </a:stretch>
        </p:blipFill>
        <p:spPr>
          <a:xfrm>
            <a:off x="436563" y="1908175"/>
            <a:ext cx="1735137" cy="973138"/>
          </a:xfrm>
          <a:prstGeom prst="rect">
            <a:avLst/>
          </a:prstGeom>
          <a:noFill/>
          <a:ln w="9525">
            <a:noFill/>
          </a:ln>
        </p:spPr>
      </p:pic>
      <p:pic>
        <p:nvPicPr>
          <p:cNvPr id="309253" name="Picture 333860"/>
          <p:cNvPicPr>
            <a:picLocks noChangeAspect="1"/>
          </p:cNvPicPr>
          <p:nvPr/>
        </p:nvPicPr>
        <p:blipFill>
          <a:blip r:embed="rId2"/>
          <a:stretch>
            <a:fillRect/>
          </a:stretch>
        </p:blipFill>
        <p:spPr>
          <a:xfrm>
            <a:off x="2363788" y="1965325"/>
            <a:ext cx="1749425" cy="860425"/>
          </a:xfrm>
          <a:prstGeom prst="rect">
            <a:avLst/>
          </a:prstGeom>
          <a:noFill/>
          <a:ln w="9525">
            <a:noFill/>
          </a:ln>
        </p:spPr>
      </p:pic>
      <p:pic>
        <p:nvPicPr>
          <p:cNvPr id="309254" name="Picture 333862"/>
          <p:cNvPicPr>
            <a:picLocks noChangeAspect="1"/>
          </p:cNvPicPr>
          <p:nvPr/>
        </p:nvPicPr>
        <p:blipFill>
          <a:blip r:embed="rId3"/>
          <a:stretch>
            <a:fillRect/>
          </a:stretch>
        </p:blipFill>
        <p:spPr>
          <a:xfrm>
            <a:off x="4510088" y="1895475"/>
            <a:ext cx="1960562" cy="1001713"/>
          </a:xfrm>
          <a:prstGeom prst="rect">
            <a:avLst/>
          </a:prstGeom>
          <a:noFill/>
          <a:ln w="9525">
            <a:noFill/>
          </a:ln>
        </p:spPr>
      </p:pic>
      <p:pic>
        <p:nvPicPr>
          <p:cNvPr id="309255" name="Picture 333863"/>
          <p:cNvPicPr>
            <a:picLocks noChangeAspect="1"/>
          </p:cNvPicPr>
          <p:nvPr/>
        </p:nvPicPr>
        <p:blipFill>
          <a:blip r:embed="rId4"/>
          <a:stretch>
            <a:fillRect/>
          </a:stretch>
        </p:blipFill>
        <p:spPr>
          <a:xfrm>
            <a:off x="6599238" y="1916113"/>
            <a:ext cx="1720850" cy="958850"/>
          </a:xfrm>
          <a:prstGeom prst="rect">
            <a:avLst/>
          </a:prstGeom>
          <a:noFill/>
          <a:ln w="9525">
            <a:noFill/>
          </a:ln>
        </p:spPr>
      </p:pic>
      <p:pic>
        <p:nvPicPr>
          <p:cNvPr id="309256" name="Picture 1"/>
          <p:cNvPicPr>
            <a:picLocks noChangeAspect="1"/>
          </p:cNvPicPr>
          <p:nvPr/>
        </p:nvPicPr>
        <p:blipFill>
          <a:blip r:embed="rId5"/>
          <a:stretch>
            <a:fillRect/>
          </a:stretch>
        </p:blipFill>
        <p:spPr>
          <a:xfrm>
            <a:off x="293688" y="2362200"/>
            <a:ext cx="2247900" cy="1352550"/>
          </a:xfrm>
          <a:prstGeom prst="rect">
            <a:avLst/>
          </a:prstGeom>
          <a:noFill/>
          <a:ln w="9525">
            <a:noFill/>
          </a:ln>
        </p:spPr>
      </p:pic>
      <p:pic>
        <p:nvPicPr>
          <p:cNvPr id="309257" name="Picture 2"/>
          <p:cNvPicPr>
            <a:picLocks noChangeAspect="1"/>
          </p:cNvPicPr>
          <p:nvPr/>
        </p:nvPicPr>
        <p:blipFill>
          <a:blip r:embed="rId6"/>
          <a:stretch>
            <a:fillRect/>
          </a:stretch>
        </p:blipFill>
        <p:spPr>
          <a:xfrm>
            <a:off x="4256088" y="2463800"/>
            <a:ext cx="2343150" cy="1343025"/>
          </a:xfrm>
          <a:prstGeom prst="rect">
            <a:avLst/>
          </a:prstGeom>
          <a:noFill/>
          <a:ln w="9525">
            <a:noFill/>
          </a:ln>
        </p:spPr>
      </p:pic>
      <p:pic>
        <p:nvPicPr>
          <p:cNvPr id="309258" name="Picture 3"/>
          <p:cNvPicPr>
            <a:picLocks noChangeAspect="1"/>
          </p:cNvPicPr>
          <p:nvPr/>
        </p:nvPicPr>
        <p:blipFill>
          <a:blip r:embed="rId7"/>
          <a:stretch>
            <a:fillRect/>
          </a:stretch>
        </p:blipFill>
        <p:spPr>
          <a:xfrm>
            <a:off x="6751638" y="2628900"/>
            <a:ext cx="1838325" cy="1600200"/>
          </a:xfrm>
          <a:prstGeom prst="rect">
            <a:avLst/>
          </a:prstGeom>
          <a:noFill/>
          <a:ln w="9525">
            <a:noFill/>
          </a:ln>
        </p:spPr>
      </p:pic>
      <p:pic>
        <p:nvPicPr>
          <p:cNvPr id="5" name="Picture 4" descr="doppler2"/>
          <p:cNvPicPr>
            <a:picLocks noChangeAspect="1"/>
          </p:cNvPicPr>
          <p:nvPr/>
        </p:nvPicPr>
        <p:blipFill>
          <a:blip r:embed="rId8"/>
          <a:stretch>
            <a:fillRect/>
          </a:stretch>
        </p:blipFill>
        <p:spPr>
          <a:xfrm>
            <a:off x="296863" y="3883025"/>
            <a:ext cx="2014537" cy="2016125"/>
          </a:xfrm>
          <a:prstGeom prst="rect">
            <a:avLst/>
          </a:prstGeom>
          <a:noFill/>
          <a:ln w="9525">
            <a:noFill/>
          </a:ln>
        </p:spPr>
      </p:pic>
      <p:pic>
        <p:nvPicPr>
          <p:cNvPr id="309260" name="Picture 5" descr="doppler4"/>
          <p:cNvPicPr>
            <a:picLocks noChangeAspect="1"/>
          </p:cNvPicPr>
          <p:nvPr/>
        </p:nvPicPr>
        <p:blipFill>
          <a:blip r:embed="rId9"/>
          <a:stretch>
            <a:fillRect/>
          </a:stretch>
        </p:blipFill>
        <p:spPr>
          <a:xfrm>
            <a:off x="2541588" y="3978275"/>
            <a:ext cx="1863725" cy="1863725"/>
          </a:xfrm>
          <a:prstGeom prst="rect">
            <a:avLst/>
          </a:prstGeom>
          <a:noFill/>
          <a:ln w="9525">
            <a:noFill/>
          </a:ln>
        </p:spPr>
      </p:pic>
      <p:pic>
        <p:nvPicPr>
          <p:cNvPr id="309261" name="Picture 6" descr="doppler5"/>
          <p:cNvPicPr>
            <a:picLocks noChangeAspect="1"/>
          </p:cNvPicPr>
          <p:nvPr/>
        </p:nvPicPr>
        <p:blipFill>
          <a:blip r:embed="rId10"/>
          <a:stretch>
            <a:fillRect/>
          </a:stretch>
        </p:blipFill>
        <p:spPr>
          <a:xfrm>
            <a:off x="4405313" y="3806825"/>
            <a:ext cx="2065337" cy="2066925"/>
          </a:xfrm>
          <a:prstGeom prst="rect">
            <a:avLst/>
          </a:prstGeom>
          <a:noFill/>
          <a:ln w="9525">
            <a:noFill/>
          </a:ln>
        </p:spPr>
      </p:pic>
      <p:pic>
        <p:nvPicPr>
          <p:cNvPr id="8" name="Picture 7" descr="doppler4"/>
          <p:cNvPicPr>
            <a:picLocks noChangeAspect="1"/>
          </p:cNvPicPr>
          <p:nvPr/>
        </p:nvPicPr>
        <p:blipFill>
          <a:blip r:embed="rId9"/>
          <a:stretch>
            <a:fillRect/>
          </a:stretch>
        </p:blipFill>
        <p:spPr>
          <a:xfrm>
            <a:off x="2392363" y="3883025"/>
            <a:ext cx="2014537" cy="2014538"/>
          </a:xfrm>
          <a:prstGeom prst="rect">
            <a:avLst/>
          </a:prstGeom>
          <a:noFill/>
          <a:ln w="9525">
            <a:noFill/>
          </a:ln>
        </p:spPr>
      </p:pic>
      <p:pic>
        <p:nvPicPr>
          <p:cNvPr id="9" name="Picture 8" descr="doppler5"/>
          <p:cNvPicPr>
            <a:picLocks noChangeAspect="1"/>
          </p:cNvPicPr>
          <p:nvPr/>
        </p:nvPicPr>
        <p:blipFill>
          <a:blip r:embed="rId10"/>
          <a:stretch>
            <a:fillRect/>
          </a:stretch>
        </p:blipFill>
        <p:spPr>
          <a:xfrm>
            <a:off x="4510088" y="3883025"/>
            <a:ext cx="2016125" cy="20161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Rectangle 2"/>
          <p:cNvSpPr>
            <a:spLocks noGrp="1"/>
          </p:cNvSpPr>
          <p:nvPr>
            <p:ph type="title"/>
          </p:nvPr>
        </p:nvSpPr>
        <p:spPr/>
        <p:txBody>
          <a:bodyPr vert="horz" wrap="square" lIns="91440" tIns="45720" rIns="91440" bIns="45720" anchor="b" anchorCtr="0"/>
          <a:p>
            <a:pPr eaLnBrk="1" hangingPunct="1"/>
            <a:r>
              <a:rPr lang="en-US" altLang="en-US" dirty="0"/>
              <a:t>Jet Breaks Sound Barrier</a:t>
            </a:r>
            <a:endParaRPr lang="en-US" altLang="en-US" dirty="0"/>
          </a:p>
        </p:txBody>
      </p:sp>
      <p:pic>
        <p:nvPicPr>
          <p:cNvPr id="33795" name="Picture 3" descr="mach1"/>
          <p:cNvPicPr>
            <a:picLocks noChangeAspect="1"/>
          </p:cNvPicPr>
          <p:nvPr/>
        </p:nvPicPr>
        <p:blipFill>
          <a:blip r:embed="rId1"/>
          <a:srcRect r="3334"/>
          <a:stretch>
            <a:fillRect/>
          </a:stretch>
        </p:blipFill>
        <p:spPr>
          <a:xfrm>
            <a:off x="0" y="77788"/>
            <a:ext cx="9144000" cy="6780212"/>
          </a:xfrm>
          <a:prstGeom prst="rect">
            <a:avLst/>
          </a:prstGeom>
          <a:noFill/>
          <a:ln w="9525">
            <a:noFill/>
          </a:ln>
        </p:spPr>
      </p:pic>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Rectangle 2"/>
          <p:cNvSpPr>
            <a:spLocks noGrp="1"/>
          </p:cNvSpPr>
          <p:nvPr>
            <p:ph type="title"/>
          </p:nvPr>
        </p:nvSpPr>
        <p:spPr/>
        <p:txBody>
          <a:bodyPr vert="horz" wrap="square" lIns="91440" tIns="45720" rIns="91440" bIns="45720" anchor="b" anchorCtr="0"/>
          <a:p>
            <a:pPr eaLnBrk="1" hangingPunct="1"/>
            <a:r>
              <a:rPr lang="en-US" altLang="en-US" dirty="0"/>
              <a:t>Sub-Sonic Bullet</a:t>
            </a:r>
            <a:endParaRPr lang="en-US" altLang="en-US" dirty="0"/>
          </a:p>
        </p:txBody>
      </p:sp>
      <p:pic>
        <p:nvPicPr>
          <p:cNvPr id="35843" name="Picture 3" descr="bullet-2"/>
          <p:cNvPicPr>
            <a:picLocks noChangeAspect="1"/>
          </p:cNvPicPr>
          <p:nvPr/>
        </p:nvPicPr>
        <p:blipFill>
          <a:blip r:embed="rId1"/>
          <a:srcRect l="3999"/>
          <a:stretch>
            <a:fillRect/>
          </a:stretch>
        </p:blipFill>
        <p:spPr>
          <a:xfrm>
            <a:off x="0" y="11113"/>
            <a:ext cx="9144000" cy="6846887"/>
          </a:xfrm>
          <a:prstGeom prst="rect">
            <a:avLst/>
          </a:prstGeom>
          <a:noFill/>
          <a:ln w="9525">
            <a:noFill/>
          </a:ln>
        </p:spPr>
      </p:pic>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Rectangle 2"/>
          <p:cNvSpPr>
            <a:spLocks noGrp="1"/>
          </p:cNvSpPr>
          <p:nvPr>
            <p:ph type="title"/>
          </p:nvPr>
        </p:nvSpPr>
        <p:spPr/>
        <p:txBody>
          <a:bodyPr vert="horz" wrap="square" lIns="91440" tIns="45720" rIns="91440" bIns="45720" anchor="b" anchorCtr="0"/>
          <a:p>
            <a:pPr eaLnBrk="1" hangingPunct="1"/>
            <a:r>
              <a:rPr lang="en-US" altLang="en-US" dirty="0"/>
              <a:t>Super-Sonic Bullet</a:t>
            </a:r>
            <a:endParaRPr lang="en-US" altLang="en-US" dirty="0"/>
          </a:p>
        </p:txBody>
      </p:sp>
      <p:pic>
        <p:nvPicPr>
          <p:cNvPr id="36867" name="Picture 3" descr="bullet-3"/>
          <p:cNvPicPr>
            <a:picLocks noChangeAspect="1"/>
          </p:cNvPicPr>
          <p:nvPr/>
        </p:nvPicPr>
        <p:blipFill>
          <a:blip r:embed="rId1"/>
          <a:srcRect l="2499"/>
          <a:stretch>
            <a:fillRect/>
          </a:stretch>
        </p:blipFill>
        <p:spPr>
          <a:xfrm>
            <a:off x="0" y="0"/>
            <a:ext cx="9144000" cy="6750050"/>
          </a:xfrm>
          <a:prstGeom prst="rect">
            <a:avLst/>
          </a:prstGeom>
          <a:noFill/>
          <a:ln w="9525">
            <a:noFill/>
          </a:ln>
        </p:spPr>
      </p:pic>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Rectangle 2"/>
          <p:cNvSpPr>
            <a:spLocks noGrp="1"/>
          </p:cNvSpPr>
          <p:nvPr>
            <p:ph type="title"/>
          </p:nvPr>
        </p:nvSpPr>
        <p:spPr/>
        <p:txBody>
          <a:bodyPr vert="horz" wrap="square" lIns="91440" tIns="45720" rIns="91440" bIns="45720" anchor="b" anchorCtr="0"/>
          <a:p>
            <a:pPr eaLnBrk="1" hangingPunct="1"/>
            <a:r>
              <a:rPr lang="en-US" altLang="en-US" dirty="0"/>
              <a:t>Car Breaking Sound Barrier</a:t>
            </a:r>
            <a:endParaRPr lang="en-US" altLang="en-US" dirty="0"/>
          </a:p>
        </p:txBody>
      </p:sp>
      <p:pic>
        <p:nvPicPr>
          <p:cNvPr id="37891" name="Picture 3" descr="shockwaves-car"/>
          <p:cNvPicPr>
            <a:picLocks noChangeAspect="1"/>
          </p:cNvPicPr>
          <p:nvPr/>
        </p:nvPicPr>
        <p:blipFill>
          <a:blip r:embed="rId1"/>
          <a:stretch>
            <a:fillRect/>
          </a:stretch>
        </p:blipFill>
        <p:spPr>
          <a:xfrm>
            <a:off x="0" y="381000"/>
            <a:ext cx="9144000" cy="6026150"/>
          </a:xfrm>
          <a:prstGeom prst="rect">
            <a:avLst/>
          </a:prstGeom>
          <a:noFill/>
          <a:ln w="9525">
            <a:noFill/>
          </a:ln>
        </p:spPr>
      </p:pic>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Refraction of Sound</a:t>
            </a:r>
            <a:endParaRPr lang="en-US" altLang="en-US" sz="6600" kern="1200" baseline="0" dirty="0">
              <a:latin typeface="+mj-lt"/>
              <a:ea typeface="+mj-ea"/>
              <a:cs typeface="+mj-cs"/>
            </a:endParaRP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7329" name="Rectangle 8"/>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kern="1200" baseline="0">
                <a:latin typeface="+mj-lt"/>
                <a:ea typeface="+mj-ea"/>
                <a:cs typeface="+mj-cs"/>
              </a:rPr>
              <a:t>Refracted Sound</a:t>
            </a:r>
            <a:endParaRPr lang="en-US" altLang="en-US" kern="1200" baseline="0">
              <a:latin typeface="+mj-lt"/>
              <a:ea typeface="+mj-ea"/>
              <a:cs typeface="+mj-cs"/>
            </a:endParaRPr>
          </a:p>
        </p:txBody>
      </p:sp>
      <p:pic>
        <p:nvPicPr>
          <p:cNvPr id="227330" name="Picture 12"/>
          <p:cNvPicPr>
            <a:picLocks noChangeAspect="1"/>
          </p:cNvPicPr>
          <p:nvPr/>
        </p:nvPicPr>
        <p:blipFill>
          <a:blip r:embed="rId1"/>
          <a:stretch>
            <a:fillRect/>
          </a:stretch>
        </p:blipFill>
        <p:spPr>
          <a:xfrm>
            <a:off x="1009650" y="1120775"/>
            <a:ext cx="7486650" cy="3654425"/>
          </a:xfrm>
          <a:prstGeom prst="rect">
            <a:avLst/>
          </a:prstGeom>
          <a:noFill/>
          <a:ln w="9525">
            <a:noFill/>
          </a:ln>
        </p:spPr>
      </p:pic>
      <p:sp>
        <p:nvSpPr>
          <p:cNvPr id="227331" name="Text Box 1"/>
          <p:cNvSpPr txBox="1"/>
          <p:nvPr/>
        </p:nvSpPr>
        <p:spPr>
          <a:xfrm>
            <a:off x="457200" y="4591050"/>
            <a:ext cx="8474075" cy="1200150"/>
          </a:xfrm>
          <a:prstGeom prst="rect">
            <a:avLst/>
          </a:prstGeom>
          <a:noFill/>
          <a:ln w="9525">
            <a:noFill/>
          </a:ln>
        </p:spPr>
        <p:txBody>
          <a:bodyPr wrap="square" anchor="t" anchorCtr="0">
            <a:spAutoFit/>
          </a:bodyPr>
          <a:p>
            <a:r>
              <a:rPr lang="en-US" altLang="en-US">
                <a:latin typeface="Arial" panose="020B0604020202020204" pitchFamily="34" charset="0"/>
              </a:rPr>
              <a:t>W</a:t>
            </a:r>
            <a:r>
              <a:rPr lang="en-US" altLang="zh-CN">
                <a:latin typeface="Arial" panose="020B0604020202020204" pitchFamily="34" charset="0"/>
              </a:rPr>
              <a:t>ind can change the speed of air. In the following picture notice that Jill can hear Jack because the wind speeds up the upper edges of the sound, bending it back towards the ground. Jill can't hear Dana because the wind bends the sound upward.</a:t>
            </a:r>
            <a:endParaRPr lang="en-US" altLang="zh-CN">
              <a:latin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Picture 5"/>
          <p:cNvPicPr>
            <a:picLocks noChangeAspect="1"/>
          </p:cNvPicPr>
          <p:nvPr/>
        </p:nvPicPr>
        <p:blipFill>
          <a:blip r:embed="rId1"/>
          <a:stretch>
            <a:fillRect/>
          </a:stretch>
        </p:blipFill>
        <p:spPr>
          <a:xfrm>
            <a:off x="19050" y="1708150"/>
            <a:ext cx="9053195" cy="4601845"/>
          </a:xfrm>
          <a:prstGeom prst="rect">
            <a:avLst/>
          </a:prstGeom>
        </p:spPr>
      </p:pic>
      <p:sp>
        <p:nvSpPr>
          <p:cNvPr id="30721"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sz="2800" kern="1200" baseline="0" dirty="0">
                <a:latin typeface="+mj-lt"/>
                <a:ea typeface="+mj-ea"/>
                <a:cs typeface="+mj-cs"/>
              </a:rPr>
              <a:t>6</a:t>
            </a:r>
            <a:r>
              <a:rPr lang="en-US" altLang="zh-CN" sz="2800" kern="1200" baseline="0" dirty="0">
                <a:latin typeface="+mj-lt"/>
                <a:ea typeface="+mj-ea"/>
                <a:cs typeface="+mj-cs"/>
              </a:rPr>
              <a:t>. </a:t>
            </a:r>
            <a:r>
              <a:rPr lang="en-US" altLang="en-US" sz="2800" kern="1200" baseline="0" dirty="0">
                <a:latin typeface="+mj-lt"/>
                <a:ea typeface="+mj-ea"/>
                <a:cs typeface="+mj-cs"/>
              </a:rPr>
              <a:t>Wavefront</a:t>
            </a:r>
            <a:endParaRPr lang="en-US" altLang="en-US" sz="2800" kern="1200" baseline="0" dirty="0">
              <a:latin typeface="+mj-lt"/>
              <a:ea typeface="+mj-ea"/>
              <a:cs typeface="+mj-cs"/>
            </a:endParaRPr>
          </a:p>
        </p:txBody>
      </p:sp>
      <p:sp>
        <p:nvSpPr>
          <p:cNvPr id="5" name="Text Box 4"/>
          <p:cNvSpPr txBox="1"/>
          <p:nvPr/>
        </p:nvSpPr>
        <p:spPr>
          <a:xfrm>
            <a:off x="530225" y="689610"/>
            <a:ext cx="8083550" cy="829945"/>
          </a:xfrm>
          <a:prstGeom prst="rect">
            <a:avLst/>
          </a:prstGeom>
          <a:noFill/>
        </p:spPr>
        <p:txBody>
          <a:bodyPr wrap="square" rtlCol="0">
            <a:spAutoFit/>
          </a:bodyPr>
          <a:p>
            <a:r>
              <a:rPr lang="en-US" altLang="en-US" sz="2400">
                <a:solidFill>
                  <a:srgbClr val="002060"/>
                </a:solidFill>
              </a:rPr>
              <a:t>If a ball is dropped into water, what would the wavefronts produced look like?</a:t>
            </a:r>
            <a:endParaRPr lang="en-US" altLang="en-US" sz="2400">
              <a:solidFill>
                <a:srgbClr val="002060"/>
              </a:solidFill>
            </a:endParaRPr>
          </a:p>
        </p:txBody>
      </p:sp>
      <p:pic>
        <p:nvPicPr>
          <p:cNvPr id="7" name="Picture 6"/>
          <p:cNvPicPr>
            <a:picLocks noChangeAspect="1"/>
          </p:cNvPicPr>
          <p:nvPr/>
        </p:nvPicPr>
        <p:blipFill>
          <a:blip r:embed="rId2"/>
          <a:stretch>
            <a:fillRect/>
          </a:stretch>
        </p:blipFill>
        <p:spPr>
          <a:xfrm>
            <a:off x="19050" y="2799715"/>
            <a:ext cx="4300855" cy="23571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9377" name="Rectangle 8"/>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en-US" kern="1200" baseline="0">
                <a:latin typeface="+mj-lt"/>
                <a:ea typeface="+mj-ea"/>
                <a:cs typeface="+mj-cs"/>
              </a:rPr>
              <a:t>Refracted Sound</a:t>
            </a:r>
            <a:endParaRPr lang="en-US" altLang="en-US" kern="1200" baseline="0">
              <a:latin typeface="+mj-lt"/>
              <a:ea typeface="+mj-ea"/>
              <a:cs typeface="+mj-cs"/>
            </a:endParaRPr>
          </a:p>
        </p:txBody>
      </p:sp>
      <p:pic>
        <p:nvPicPr>
          <p:cNvPr id="229378" name="Picture 10"/>
          <p:cNvPicPr>
            <a:picLocks noChangeAspect="1"/>
          </p:cNvPicPr>
          <p:nvPr/>
        </p:nvPicPr>
        <p:blipFill>
          <a:blip r:embed="rId1"/>
          <a:stretch>
            <a:fillRect/>
          </a:stretch>
        </p:blipFill>
        <p:spPr>
          <a:xfrm>
            <a:off x="19050" y="3222625"/>
            <a:ext cx="4759325" cy="3303588"/>
          </a:xfrm>
          <a:prstGeom prst="rect">
            <a:avLst/>
          </a:prstGeom>
          <a:noFill/>
          <a:ln w="9525">
            <a:noFill/>
          </a:ln>
        </p:spPr>
      </p:pic>
      <p:pic>
        <p:nvPicPr>
          <p:cNvPr id="229379" name="Picture 11"/>
          <p:cNvPicPr>
            <a:picLocks noChangeAspect="1"/>
          </p:cNvPicPr>
          <p:nvPr/>
        </p:nvPicPr>
        <p:blipFill>
          <a:blip r:embed="rId2"/>
          <a:stretch>
            <a:fillRect/>
          </a:stretch>
        </p:blipFill>
        <p:spPr>
          <a:xfrm>
            <a:off x="4387850" y="3224213"/>
            <a:ext cx="4665663" cy="3302000"/>
          </a:xfrm>
          <a:prstGeom prst="rect">
            <a:avLst/>
          </a:prstGeom>
          <a:noFill/>
          <a:ln w="9525">
            <a:noFill/>
          </a:ln>
        </p:spPr>
      </p:pic>
      <p:sp>
        <p:nvSpPr>
          <p:cNvPr id="229380" name="Text Box 13"/>
          <p:cNvSpPr txBox="1"/>
          <p:nvPr/>
        </p:nvSpPr>
        <p:spPr>
          <a:xfrm>
            <a:off x="306388" y="831850"/>
            <a:ext cx="3884612" cy="2028825"/>
          </a:xfrm>
          <a:prstGeom prst="rect">
            <a:avLst/>
          </a:prstGeom>
          <a:noFill/>
          <a:ln w="9525">
            <a:noFill/>
          </a:ln>
        </p:spPr>
        <p:txBody>
          <a:bodyPr wrap="square" anchor="t" anchorCtr="0">
            <a:spAutoFit/>
          </a:bodyPr>
          <a:p>
            <a:r>
              <a:rPr lang="en-US" altLang="en-US">
                <a:latin typeface="Arial" panose="020B0604020202020204" pitchFamily="34" charset="0"/>
              </a:rPr>
              <a:t>T</a:t>
            </a:r>
            <a:r>
              <a:rPr lang="en-US" altLang="zh-CN">
                <a:latin typeface="Arial" panose="020B0604020202020204" pitchFamily="34" charset="0"/>
              </a:rPr>
              <a:t>he speed of sound depends on density which changes with temperature and humidity. Jill can hear Jack because the warmer temperature speeds up the upper edges of the sound, bending it back towards the ground.</a:t>
            </a:r>
            <a:endParaRPr lang="en-US" altLang="zh-CN">
              <a:latin typeface="Arial" panose="020B0604020202020204" pitchFamily="34" charset="0"/>
            </a:endParaRPr>
          </a:p>
        </p:txBody>
      </p:sp>
      <p:sp>
        <p:nvSpPr>
          <p:cNvPr id="229381" name="Text Box 14"/>
          <p:cNvSpPr txBox="1"/>
          <p:nvPr/>
        </p:nvSpPr>
        <p:spPr>
          <a:xfrm>
            <a:off x="4387850" y="831850"/>
            <a:ext cx="4879975" cy="1198563"/>
          </a:xfrm>
          <a:prstGeom prst="rect">
            <a:avLst/>
          </a:prstGeom>
          <a:noFill/>
          <a:ln w="9525">
            <a:noFill/>
          </a:ln>
        </p:spPr>
        <p:txBody>
          <a:bodyPr wrap="square" anchor="t" anchorCtr="0">
            <a:spAutoFit/>
          </a:bodyPr>
          <a:p>
            <a:r>
              <a:rPr lang="en-US" altLang="en-US">
                <a:latin typeface="Arial" panose="020B0604020202020204" pitchFamily="34" charset="0"/>
              </a:rPr>
              <a:t>T</a:t>
            </a:r>
            <a:r>
              <a:rPr lang="en-US" altLang="zh-CN">
                <a:latin typeface="Arial" panose="020B0604020202020204" pitchFamily="34" charset="0"/>
              </a:rPr>
              <a:t>here is a temperature inversion with warmer air trapped underneath cooler air. Jill sees but does not hear the lightning (this is sometimes called heat lightning). </a:t>
            </a:r>
            <a:endParaRPr lang="en-US" altLang="zh-CN">
              <a:latin typeface="Arial" panose="020B0604020202020204" pitchFamily="34" charset="0"/>
            </a:endParaRP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4913" name="Text Placeholder 280577"/>
          <p:cNvSpPr>
            <a:spLocks noGrp="1"/>
          </p:cNvSpPr>
          <p:nvPr>
            <p:ph idx="1"/>
          </p:nvPr>
        </p:nvSpPr>
        <p:spPr/>
        <p:txBody>
          <a:bodyPr anchor="t" anchorCtr="0"/>
          <a:p>
            <a:pPr marL="0" indent="0">
              <a:lnSpc>
                <a:spcPct val="80000"/>
              </a:lnSpc>
              <a:spcBef>
                <a:spcPct val="0"/>
              </a:spcBef>
              <a:buNone/>
            </a:pPr>
            <a:endParaRPr lang="en-US" altLang="zh-CN" sz="2400"/>
          </a:p>
          <a:p>
            <a:pPr marL="0" indent="0">
              <a:lnSpc>
                <a:spcPct val="80000"/>
              </a:lnSpc>
              <a:buNone/>
            </a:pPr>
            <a:endParaRPr lang="en-US" altLang="zh-CN" sz="2400"/>
          </a:p>
        </p:txBody>
      </p:sp>
      <p:grpSp>
        <p:nvGrpSpPr>
          <p:cNvPr id="280579" name="Group 280578"/>
          <p:cNvGrpSpPr/>
          <p:nvPr/>
        </p:nvGrpSpPr>
        <p:grpSpPr>
          <a:xfrm>
            <a:off x="581025" y="1303338"/>
            <a:ext cx="7874000" cy="2466975"/>
            <a:chOff x="366" y="821"/>
            <a:chExt cx="4960" cy="1554"/>
          </a:xfrm>
        </p:grpSpPr>
        <p:grpSp>
          <p:nvGrpSpPr>
            <p:cNvPr id="294915" name="Group 280579"/>
            <p:cNvGrpSpPr/>
            <p:nvPr/>
          </p:nvGrpSpPr>
          <p:grpSpPr>
            <a:xfrm>
              <a:off x="425" y="2091"/>
              <a:ext cx="4901" cy="284"/>
              <a:chOff x="544" y="2880"/>
              <a:chExt cx="4901" cy="284"/>
            </a:xfrm>
          </p:grpSpPr>
          <p:sp>
            <p:nvSpPr>
              <p:cNvPr id="294916" name="Rectangle 280580"/>
              <p:cNvSpPr/>
              <p:nvPr/>
            </p:nvSpPr>
            <p:spPr>
              <a:xfrm>
                <a:off x="544" y="2880"/>
                <a:ext cx="1388" cy="276"/>
              </a:xfrm>
              <a:prstGeom prst="rect">
                <a:avLst/>
              </a:prstGeom>
              <a:solidFill>
                <a:schemeClr val="folHlink"/>
              </a:solidFill>
              <a:ln w="9525">
                <a:noFill/>
              </a:ln>
            </p:spPr>
            <p:txBody>
              <a:bodyPr anchor="t" anchorCtr="0"/>
              <a:p>
                <a:endParaRPr lang="en-US" altLang="zh-CN">
                  <a:latin typeface="Arial" panose="020B0604020202020204" pitchFamily="34" charset="0"/>
                </a:endParaRPr>
              </a:p>
            </p:txBody>
          </p:sp>
          <p:sp>
            <p:nvSpPr>
              <p:cNvPr id="294917" name="Rectangle 280581"/>
              <p:cNvSpPr/>
              <p:nvPr/>
            </p:nvSpPr>
            <p:spPr>
              <a:xfrm>
                <a:off x="1933" y="2880"/>
                <a:ext cx="2130" cy="284"/>
              </a:xfrm>
              <a:prstGeom prst="rect">
                <a:avLst/>
              </a:prstGeom>
              <a:pattFill prst="zigZag">
                <a:fgClr>
                  <a:schemeClr val="accent2"/>
                </a:fgClr>
                <a:bgClr>
                  <a:srgbClr val="FFFFFF"/>
                </a:bgClr>
              </a:pattFill>
              <a:ln w="9525">
                <a:noFill/>
              </a:ln>
            </p:spPr>
            <p:txBody>
              <a:bodyPr anchor="t" anchorCtr="0"/>
              <a:p>
                <a:endParaRPr lang="en-US" altLang="zh-CN">
                  <a:latin typeface="Arial" panose="020B0604020202020204" pitchFamily="34" charset="0"/>
                </a:endParaRPr>
              </a:p>
            </p:txBody>
          </p:sp>
          <p:sp>
            <p:nvSpPr>
              <p:cNvPr id="294918" name="Rectangle 280582"/>
              <p:cNvSpPr/>
              <p:nvPr/>
            </p:nvSpPr>
            <p:spPr>
              <a:xfrm>
                <a:off x="4057" y="2881"/>
                <a:ext cx="1388" cy="276"/>
              </a:xfrm>
              <a:prstGeom prst="rect">
                <a:avLst/>
              </a:prstGeom>
              <a:solidFill>
                <a:schemeClr val="folHlink"/>
              </a:solidFill>
              <a:ln w="9525">
                <a:noFill/>
              </a:ln>
            </p:spPr>
            <p:txBody>
              <a:bodyPr anchor="t" anchorCtr="0"/>
              <a:p>
                <a:endParaRPr lang="en-US" altLang="zh-CN">
                  <a:latin typeface="Arial" panose="020B0604020202020204" pitchFamily="34" charset="0"/>
                </a:endParaRPr>
              </a:p>
            </p:txBody>
          </p:sp>
        </p:grpSp>
        <p:grpSp>
          <p:nvGrpSpPr>
            <p:cNvPr id="294919" name="Group 280583"/>
            <p:cNvGrpSpPr/>
            <p:nvPr/>
          </p:nvGrpSpPr>
          <p:grpSpPr>
            <a:xfrm>
              <a:off x="3953" y="1744"/>
              <a:ext cx="125" cy="370"/>
              <a:chOff x="2920" y="2044"/>
              <a:chExt cx="148" cy="654"/>
            </a:xfrm>
          </p:grpSpPr>
          <p:sp>
            <p:nvSpPr>
              <p:cNvPr id="294920" name="Oval 280584"/>
              <p:cNvSpPr/>
              <p:nvPr/>
            </p:nvSpPr>
            <p:spPr>
              <a:xfrm>
                <a:off x="2920" y="2343"/>
                <a:ext cx="70" cy="355"/>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4921" name="Oval 280585"/>
              <p:cNvSpPr/>
              <p:nvPr/>
            </p:nvSpPr>
            <p:spPr>
              <a:xfrm>
                <a:off x="3009" y="2337"/>
                <a:ext cx="59" cy="355"/>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4922" name="Oval 280586"/>
              <p:cNvSpPr/>
              <p:nvPr/>
            </p:nvSpPr>
            <p:spPr>
              <a:xfrm>
                <a:off x="2920" y="2146"/>
                <a:ext cx="142" cy="292"/>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4923" name="Smiley Face 280587"/>
              <p:cNvSpPr/>
              <p:nvPr/>
            </p:nvSpPr>
            <p:spPr>
              <a:xfrm>
                <a:off x="2935" y="2044"/>
                <a:ext cx="118" cy="103"/>
              </a:xfrm>
              <a:prstGeom prst="smileyFace">
                <a:avLst>
                  <a:gd name="adj" fmla="val 4653"/>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94924" name="Group 280588"/>
            <p:cNvGrpSpPr/>
            <p:nvPr/>
          </p:nvGrpSpPr>
          <p:grpSpPr>
            <a:xfrm>
              <a:off x="1730" y="1748"/>
              <a:ext cx="85" cy="378"/>
              <a:chOff x="2920" y="2044"/>
              <a:chExt cx="148" cy="654"/>
            </a:xfrm>
          </p:grpSpPr>
          <p:sp>
            <p:nvSpPr>
              <p:cNvPr id="294925" name="Oval 280589"/>
              <p:cNvSpPr/>
              <p:nvPr/>
            </p:nvSpPr>
            <p:spPr>
              <a:xfrm>
                <a:off x="2920" y="2343"/>
                <a:ext cx="70" cy="355"/>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4926" name="Oval 280590"/>
              <p:cNvSpPr/>
              <p:nvPr/>
            </p:nvSpPr>
            <p:spPr>
              <a:xfrm>
                <a:off x="3009" y="2337"/>
                <a:ext cx="59" cy="355"/>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4927" name="Oval 280591"/>
              <p:cNvSpPr/>
              <p:nvPr/>
            </p:nvSpPr>
            <p:spPr>
              <a:xfrm>
                <a:off x="2920" y="2146"/>
                <a:ext cx="142" cy="292"/>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4928" name="Smiley Face 280592"/>
              <p:cNvSpPr/>
              <p:nvPr/>
            </p:nvSpPr>
            <p:spPr>
              <a:xfrm>
                <a:off x="2935" y="2044"/>
                <a:ext cx="118" cy="103"/>
              </a:xfrm>
              <a:prstGeom prst="smileyFace">
                <a:avLst>
                  <a:gd name="adj" fmla="val 4653"/>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grpSp>
          <p:nvGrpSpPr>
            <p:cNvPr id="294929" name="Group 280593"/>
            <p:cNvGrpSpPr/>
            <p:nvPr/>
          </p:nvGrpSpPr>
          <p:grpSpPr>
            <a:xfrm>
              <a:off x="422" y="1648"/>
              <a:ext cx="92" cy="480"/>
              <a:chOff x="2920" y="2044"/>
              <a:chExt cx="148" cy="654"/>
            </a:xfrm>
          </p:grpSpPr>
          <p:sp>
            <p:nvSpPr>
              <p:cNvPr id="294930" name="Oval 280594"/>
              <p:cNvSpPr/>
              <p:nvPr/>
            </p:nvSpPr>
            <p:spPr>
              <a:xfrm>
                <a:off x="2920" y="2343"/>
                <a:ext cx="70" cy="355"/>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4931" name="Oval 280595"/>
              <p:cNvSpPr/>
              <p:nvPr/>
            </p:nvSpPr>
            <p:spPr>
              <a:xfrm>
                <a:off x="3009" y="2337"/>
                <a:ext cx="59" cy="355"/>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4932" name="Oval 280596"/>
              <p:cNvSpPr/>
              <p:nvPr/>
            </p:nvSpPr>
            <p:spPr>
              <a:xfrm>
                <a:off x="2920" y="2146"/>
                <a:ext cx="142" cy="292"/>
              </a:xfrm>
              <a:prstGeom prst="ellipse">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294933" name="Smiley Face 280597"/>
              <p:cNvSpPr/>
              <p:nvPr/>
            </p:nvSpPr>
            <p:spPr>
              <a:xfrm>
                <a:off x="2935" y="2044"/>
                <a:ext cx="118" cy="103"/>
              </a:xfrm>
              <a:prstGeom prst="smileyFace">
                <a:avLst>
                  <a:gd name="adj" fmla="val 4653"/>
                </a:avLst>
              </a:prstGeom>
              <a:solidFill>
                <a:schemeClr val="bg1"/>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sp>
          <p:nvSpPr>
            <p:cNvPr id="294934" name="Straight Connector 280598"/>
            <p:cNvSpPr/>
            <p:nvPr/>
          </p:nvSpPr>
          <p:spPr>
            <a:xfrm flipH="1" flipV="1">
              <a:off x="670" y="1058"/>
              <a:ext cx="1002" cy="726"/>
            </a:xfrm>
            <a:prstGeom prst="line">
              <a:avLst/>
            </a:prstGeom>
            <a:ln w="9525" cap="flat" cmpd="sng">
              <a:solidFill>
                <a:schemeClr val="tx1"/>
              </a:solidFill>
              <a:prstDash val="solid"/>
              <a:round/>
              <a:headEnd type="none" w="med" len="med"/>
              <a:tailEnd type="triangle" w="med" len="med"/>
            </a:ln>
          </p:spPr>
        </p:sp>
        <p:sp>
          <p:nvSpPr>
            <p:cNvPr id="294935" name="Straight Connector 280599"/>
            <p:cNvSpPr/>
            <p:nvPr/>
          </p:nvSpPr>
          <p:spPr>
            <a:xfrm flipH="1" flipV="1">
              <a:off x="576" y="1452"/>
              <a:ext cx="986" cy="340"/>
            </a:xfrm>
            <a:prstGeom prst="line">
              <a:avLst/>
            </a:prstGeom>
            <a:ln w="9525" cap="flat" cmpd="sng">
              <a:solidFill>
                <a:schemeClr val="tx1"/>
              </a:solidFill>
              <a:prstDash val="solid"/>
              <a:round/>
              <a:headEnd type="none" w="med" len="med"/>
              <a:tailEnd type="triangle" w="med" len="med"/>
            </a:ln>
          </p:spPr>
        </p:sp>
        <p:sp>
          <p:nvSpPr>
            <p:cNvPr id="294936" name="Straight Connector 280600"/>
            <p:cNvSpPr/>
            <p:nvPr/>
          </p:nvSpPr>
          <p:spPr>
            <a:xfrm flipH="1" flipV="1">
              <a:off x="1120" y="845"/>
              <a:ext cx="608" cy="860"/>
            </a:xfrm>
            <a:prstGeom prst="line">
              <a:avLst/>
            </a:prstGeom>
            <a:ln w="9525" cap="flat" cmpd="sng">
              <a:solidFill>
                <a:schemeClr val="tx1"/>
              </a:solidFill>
              <a:prstDash val="solid"/>
              <a:round/>
              <a:headEnd type="none" w="med" len="med"/>
              <a:tailEnd type="triangle" w="med" len="med"/>
            </a:ln>
          </p:spPr>
        </p:sp>
        <p:sp>
          <p:nvSpPr>
            <p:cNvPr id="294937" name="Straight Connector 280601"/>
            <p:cNvSpPr/>
            <p:nvPr/>
          </p:nvSpPr>
          <p:spPr>
            <a:xfrm flipH="1" flipV="1">
              <a:off x="1767" y="821"/>
              <a:ext cx="8" cy="829"/>
            </a:xfrm>
            <a:prstGeom prst="line">
              <a:avLst/>
            </a:prstGeom>
            <a:ln w="9525" cap="flat" cmpd="sng">
              <a:solidFill>
                <a:schemeClr val="tx1"/>
              </a:solidFill>
              <a:prstDash val="solid"/>
              <a:round/>
              <a:headEnd type="none" w="med" len="med"/>
              <a:tailEnd type="triangle" w="med" len="med"/>
            </a:ln>
          </p:spPr>
        </p:sp>
        <p:sp>
          <p:nvSpPr>
            <p:cNvPr id="294938" name="Freeform 280602"/>
            <p:cNvSpPr/>
            <p:nvPr/>
          </p:nvSpPr>
          <p:spPr>
            <a:xfrm>
              <a:off x="1854" y="1208"/>
              <a:ext cx="2193" cy="513"/>
            </a:xfrm>
            <a:custGeom>
              <a:avLst/>
              <a:gdLst/>
              <a:ahLst/>
              <a:cxnLst/>
              <a:pathLst>
                <a:path w="2193" h="513">
                  <a:moveTo>
                    <a:pt x="0" y="513"/>
                  </a:moveTo>
                  <a:cubicBezTo>
                    <a:pt x="148" y="349"/>
                    <a:pt x="297" y="186"/>
                    <a:pt x="552" y="102"/>
                  </a:cubicBezTo>
                  <a:cubicBezTo>
                    <a:pt x="807" y="18"/>
                    <a:pt x="1258" y="0"/>
                    <a:pt x="1531" y="8"/>
                  </a:cubicBezTo>
                  <a:cubicBezTo>
                    <a:pt x="1804" y="16"/>
                    <a:pt x="1998" y="83"/>
                    <a:pt x="2193" y="150"/>
                  </a:cubicBezTo>
                </a:path>
              </a:pathLst>
            </a:custGeom>
            <a:noFill/>
            <a:ln w="9525" cap="flat" cmpd="sng">
              <a:solidFill>
                <a:schemeClr val="tx1"/>
              </a:solidFill>
              <a:prstDash val="solid"/>
              <a:round/>
              <a:headEnd type="none" w="med" len="med"/>
              <a:tailEnd type="triangle" w="med" len="med"/>
            </a:ln>
          </p:spPr>
          <p:txBody>
            <a:bodyPr/>
            <a:p>
              <a:endParaRPr lang="en-US"/>
            </a:p>
          </p:txBody>
        </p:sp>
        <p:sp>
          <p:nvSpPr>
            <p:cNvPr id="294939" name="Straight Connector 280603"/>
            <p:cNvSpPr/>
            <p:nvPr/>
          </p:nvSpPr>
          <p:spPr>
            <a:xfrm>
              <a:off x="1870" y="1879"/>
              <a:ext cx="1909" cy="71"/>
            </a:xfrm>
            <a:prstGeom prst="line">
              <a:avLst/>
            </a:prstGeom>
            <a:ln w="9525" cap="flat" cmpd="sng">
              <a:solidFill>
                <a:schemeClr val="tx1"/>
              </a:solidFill>
              <a:prstDash val="solid"/>
              <a:round/>
              <a:headEnd type="none" w="med" len="med"/>
              <a:tailEnd type="triangle" w="med" len="med"/>
            </a:ln>
          </p:spPr>
        </p:sp>
        <p:sp>
          <p:nvSpPr>
            <p:cNvPr id="294940" name="Freeform 280604"/>
            <p:cNvSpPr/>
            <p:nvPr/>
          </p:nvSpPr>
          <p:spPr>
            <a:xfrm>
              <a:off x="1909" y="1441"/>
              <a:ext cx="2028" cy="327"/>
            </a:xfrm>
            <a:custGeom>
              <a:avLst/>
              <a:gdLst/>
              <a:ahLst/>
              <a:cxnLst/>
              <a:pathLst>
                <a:path w="2028" h="327">
                  <a:moveTo>
                    <a:pt x="0" y="327"/>
                  </a:moveTo>
                  <a:cubicBezTo>
                    <a:pt x="292" y="198"/>
                    <a:pt x="585" y="70"/>
                    <a:pt x="923" y="35"/>
                  </a:cubicBezTo>
                  <a:cubicBezTo>
                    <a:pt x="1261" y="0"/>
                    <a:pt x="1644" y="57"/>
                    <a:pt x="2028" y="114"/>
                  </a:cubicBezTo>
                </a:path>
              </a:pathLst>
            </a:custGeom>
            <a:noFill/>
            <a:ln w="9525" cap="flat" cmpd="sng">
              <a:solidFill>
                <a:schemeClr val="tx1"/>
              </a:solidFill>
              <a:prstDash val="solid"/>
              <a:round/>
              <a:headEnd type="none" w="med" len="med"/>
              <a:tailEnd type="triangle" w="med" len="med"/>
            </a:ln>
          </p:spPr>
          <p:txBody>
            <a:bodyPr/>
            <a:p>
              <a:endParaRPr lang="en-US"/>
            </a:p>
          </p:txBody>
        </p:sp>
        <p:sp>
          <p:nvSpPr>
            <p:cNvPr id="294941" name="Freeform 280605"/>
            <p:cNvSpPr/>
            <p:nvPr/>
          </p:nvSpPr>
          <p:spPr>
            <a:xfrm>
              <a:off x="1901" y="1668"/>
              <a:ext cx="1933" cy="163"/>
            </a:xfrm>
            <a:custGeom>
              <a:avLst/>
              <a:gdLst/>
              <a:ahLst/>
              <a:cxnLst/>
              <a:pathLst>
                <a:path w="1933" h="163">
                  <a:moveTo>
                    <a:pt x="0" y="163"/>
                  </a:moveTo>
                  <a:cubicBezTo>
                    <a:pt x="348" y="94"/>
                    <a:pt x="696" y="26"/>
                    <a:pt x="1018" y="13"/>
                  </a:cubicBezTo>
                  <a:cubicBezTo>
                    <a:pt x="1340" y="0"/>
                    <a:pt x="1636" y="42"/>
                    <a:pt x="1933" y="84"/>
                  </a:cubicBezTo>
                </a:path>
              </a:pathLst>
            </a:custGeom>
            <a:noFill/>
            <a:ln w="9525" cap="flat" cmpd="sng">
              <a:solidFill>
                <a:schemeClr val="tx1"/>
              </a:solidFill>
              <a:prstDash val="solid"/>
              <a:round/>
              <a:headEnd type="none" w="med" len="med"/>
              <a:tailEnd type="triangle" w="med" len="med"/>
            </a:ln>
          </p:spPr>
          <p:txBody>
            <a:bodyPr/>
            <a:p>
              <a:endParaRPr lang="en-US"/>
            </a:p>
          </p:txBody>
        </p:sp>
        <p:sp>
          <p:nvSpPr>
            <p:cNvPr id="294942" name="Straight Connector 280606"/>
            <p:cNvSpPr/>
            <p:nvPr/>
          </p:nvSpPr>
          <p:spPr>
            <a:xfrm flipH="1">
              <a:off x="623" y="1879"/>
              <a:ext cx="884" cy="31"/>
            </a:xfrm>
            <a:prstGeom prst="line">
              <a:avLst/>
            </a:prstGeom>
            <a:ln w="9525" cap="flat" cmpd="sng">
              <a:solidFill>
                <a:schemeClr val="tx1"/>
              </a:solidFill>
              <a:prstDash val="solid"/>
              <a:round/>
              <a:headEnd type="none" w="med" len="med"/>
              <a:tailEnd type="triangle" w="med" len="med"/>
            </a:ln>
          </p:spPr>
        </p:sp>
        <p:sp>
          <p:nvSpPr>
            <p:cNvPr id="294943" name="Text Box 280607"/>
            <p:cNvSpPr txBox="1"/>
            <p:nvPr/>
          </p:nvSpPr>
          <p:spPr>
            <a:xfrm>
              <a:off x="2470" y="1917"/>
              <a:ext cx="978"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cooler air</a:t>
              </a:r>
              <a:endParaRPr lang="en-US" altLang="zh-CN" b="1">
                <a:latin typeface="Arial" panose="020B0604020202020204" pitchFamily="34" charset="0"/>
              </a:endParaRPr>
            </a:p>
          </p:txBody>
        </p:sp>
        <p:sp>
          <p:nvSpPr>
            <p:cNvPr id="294944" name="Freeform 280608"/>
            <p:cNvSpPr/>
            <p:nvPr/>
          </p:nvSpPr>
          <p:spPr>
            <a:xfrm>
              <a:off x="1846" y="869"/>
              <a:ext cx="671" cy="781"/>
            </a:xfrm>
            <a:custGeom>
              <a:avLst/>
              <a:gdLst/>
              <a:ahLst/>
              <a:cxnLst/>
              <a:pathLst>
                <a:path w="671" h="781">
                  <a:moveTo>
                    <a:pt x="0" y="781"/>
                  </a:moveTo>
                  <a:cubicBezTo>
                    <a:pt x="113" y="597"/>
                    <a:pt x="227" y="414"/>
                    <a:pt x="339" y="284"/>
                  </a:cubicBezTo>
                  <a:cubicBezTo>
                    <a:pt x="451" y="154"/>
                    <a:pt x="561" y="77"/>
                    <a:pt x="671" y="0"/>
                  </a:cubicBezTo>
                </a:path>
              </a:pathLst>
            </a:custGeom>
            <a:noFill/>
            <a:ln w="9525" cap="flat" cmpd="sng">
              <a:solidFill>
                <a:schemeClr val="tx1"/>
              </a:solidFill>
              <a:prstDash val="solid"/>
              <a:round/>
              <a:headEnd type="none" w="med" len="med"/>
              <a:tailEnd type="triangle" w="med" len="med"/>
            </a:ln>
          </p:spPr>
          <p:txBody>
            <a:bodyPr/>
            <a:p>
              <a:endParaRPr lang="en-US"/>
            </a:p>
          </p:txBody>
        </p:sp>
        <p:sp>
          <p:nvSpPr>
            <p:cNvPr id="294945" name="Text Box 280609"/>
            <p:cNvSpPr txBox="1"/>
            <p:nvPr/>
          </p:nvSpPr>
          <p:spPr>
            <a:xfrm>
              <a:off x="1672" y="1500"/>
              <a:ext cx="252" cy="231"/>
            </a:xfrm>
            <a:prstGeom prst="rect">
              <a:avLst/>
            </a:prstGeom>
            <a:solidFill>
              <a:schemeClr val="bg1"/>
            </a:solidFill>
            <a:ln w="9525">
              <a:noFill/>
            </a:ln>
          </p:spPr>
          <p:txBody>
            <a:bodyPr anchor="t" anchorCtr="0">
              <a:spAutoFit/>
            </a:bodyPr>
            <a:p>
              <a:pPr>
                <a:spcBef>
                  <a:spcPct val="50000"/>
                </a:spcBef>
              </a:pPr>
              <a:r>
                <a:rPr lang="en-US" altLang="zh-CN" b="1">
                  <a:latin typeface="Arial" panose="020B0604020202020204" pitchFamily="34" charset="0"/>
                </a:rPr>
                <a:t>A</a:t>
              </a:r>
              <a:endParaRPr lang="en-US" altLang="zh-CN" b="1">
                <a:latin typeface="Arial" panose="020B0604020202020204" pitchFamily="34" charset="0"/>
              </a:endParaRPr>
            </a:p>
          </p:txBody>
        </p:sp>
        <p:sp>
          <p:nvSpPr>
            <p:cNvPr id="294946" name="Text Box 280610"/>
            <p:cNvSpPr txBox="1"/>
            <p:nvPr/>
          </p:nvSpPr>
          <p:spPr>
            <a:xfrm>
              <a:off x="3876" y="1533"/>
              <a:ext cx="252"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B</a:t>
              </a:r>
              <a:endParaRPr lang="en-US" altLang="zh-CN" b="1">
                <a:latin typeface="Arial" panose="020B0604020202020204" pitchFamily="34" charset="0"/>
              </a:endParaRPr>
            </a:p>
          </p:txBody>
        </p:sp>
        <p:sp>
          <p:nvSpPr>
            <p:cNvPr id="294947" name="Text Box 280611"/>
            <p:cNvSpPr txBox="1"/>
            <p:nvPr/>
          </p:nvSpPr>
          <p:spPr>
            <a:xfrm>
              <a:off x="366" y="1417"/>
              <a:ext cx="252"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C</a:t>
              </a:r>
              <a:endParaRPr lang="en-US" altLang="zh-CN" b="1">
                <a:latin typeface="Arial" panose="020B0604020202020204" pitchFamily="34" charset="0"/>
              </a:endParaRPr>
            </a:p>
          </p:txBody>
        </p:sp>
      </p:grpSp>
      <p:sp>
        <p:nvSpPr>
          <p:cNvPr id="280613" name="Text Box 280612"/>
          <p:cNvSpPr txBox="1"/>
          <p:nvPr/>
        </p:nvSpPr>
        <p:spPr>
          <a:xfrm>
            <a:off x="417513" y="3995738"/>
            <a:ext cx="7967662" cy="1476375"/>
          </a:xfrm>
          <a:prstGeom prst="rect">
            <a:avLst/>
          </a:prstGeom>
          <a:noFill/>
          <a:ln w="9525">
            <a:noFill/>
          </a:ln>
        </p:spPr>
        <p:txBody>
          <a:bodyPr anchor="t" anchorCtr="0">
            <a:spAutoFit/>
          </a:bodyPr>
          <a:p>
            <a:pPr>
              <a:spcBef>
                <a:spcPct val="50000"/>
              </a:spcBef>
            </a:pPr>
            <a:r>
              <a:rPr lang="en-US" altLang="zh-CN" sz="2000">
                <a:latin typeface="Arial" panose="020B0604020202020204" pitchFamily="34" charset="0"/>
              </a:rPr>
              <a:t>The sound produced by person </a:t>
            </a:r>
            <a:r>
              <a:rPr lang="en-US" altLang="zh-CN" sz="2000" b="1">
                <a:latin typeface="Arial" panose="020B0604020202020204" pitchFamily="34" charset="0"/>
              </a:rPr>
              <a:t>A</a:t>
            </a:r>
            <a:r>
              <a:rPr lang="en-US" altLang="zh-CN" sz="2000">
                <a:latin typeface="Arial" panose="020B0604020202020204" pitchFamily="34" charset="0"/>
              </a:rPr>
              <a:t> may be heard more clearly by person </a:t>
            </a:r>
            <a:r>
              <a:rPr lang="en-US" altLang="zh-CN" sz="2000" b="1">
                <a:latin typeface="Arial" panose="020B0604020202020204" pitchFamily="34" charset="0"/>
              </a:rPr>
              <a:t>B</a:t>
            </a:r>
            <a:r>
              <a:rPr lang="en-US" altLang="zh-CN" sz="2000">
                <a:latin typeface="Arial" panose="020B0604020202020204" pitchFamily="34" charset="0"/>
              </a:rPr>
              <a:t> than by person </a:t>
            </a:r>
            <a:r>
              <a:rPr lang="en-US" altLang="zh-CN" sz="2000" b="1">
                <a:latin typeface="Arial" panose="020B0604020202020204" pitchFamily="34" charset="0"/>
              </a:rPr>
              <a:t>C</a:t>
            </a:r>
            <a:r>
              <a:rPr lang="en-US" altLang="zh-CN" sz="2000">
                <a:latin typeface="Arial" panose="020B0604020202020204" pitchFamily="34" charset="0"/>
              </a:rPr>
              <a:t>. </a:t>
            </a:r>
            <a:endParaRPr lang="en-US" altLang="zh-CN" sz="2000">
              <a:latin typeface="Arial" panose="020B0604020202020204" pitchFamily="34" charset="0"/>
            </a:endParaRPr>
          </a:p>
          <a:p>
            <a:pPr>
              <a:spcBef>
                <a:spcPct val="50000"/>
              </a:spcBef>
            </a:pPr>
            <a:r>
              <a:rPr lang="en-US" altLang="en-US" sz="2000">
                <a:sym typeface="+mn-ea"/>
              </a:rPr>
              <a:t>The hotter air above the cooler air speeds up the sound wave bending it back down.</a:t>
            </a:r>
            <a:endParaRPr lang="en-US" altLang="zh-CN" sz="2000">
              <a:latin typeface="Arial" panose="020B0604020202020204" pitchFamily="34" charset="0"/>
            </a:endParaRPr>
          </a:p>
        </p:txBody>
      </p:sp>
      <p:sp>
        <p:nvSpPr>
          <p:cNvPr id="294949" name="Title 280613"/>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Sound refraction</a:t>
            </a:r>
            <a:endParaRPr lang="en-US" altLang="zh-CN" sz="4000" kern="1200" baseline="0">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05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0613">
                                            <p:txEl>
                                              <p:charRg st="0" end="8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Diffraction of Sound</a:t>
            </a:r>
            <a:endParaRPr lang="en-US" altLang="en-US" sz="6600" kern="1200" baseline="0" dirty="0">
              <a:latin typeface="+mj-lt"/>
              <a:ea typeface="+mj-ea"/>
              <a:cs typeface="+mj-cs"/>
            </a:endParaRPr>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61" name="Text Placeholder 329729"/>
          <p:cNvSpPr>
            <a:spLocks noGrp="1"/>
          </p:cNvSpPr>
          <p:nvPr>
            <p:ph idx="1"/>
          </p:nvPr>
        </p:nvSpPr>
        <p:spPr/>
        <p:txBody>
          <a:bodyPr anchor="t" anchorCtr="0"/>
          <a:p>
            <a:pPr marL="0" indent="0">
              <a:lnSpc>
                <a:spcPct val="80000"/>
              </a:lnSpc>
              <a:spcBef>
                <a:spcPct val="0"/>
              </a:spcBef>
              <a:buNone/>
            </a:pPr>
            <a:endParaRPr lang="en-US" altLang="zh-CN" sz="2400"/>
          </a:p>
          <a:p>
            <a:pPr marL="0" indent="0">
              <a:lnSpc>
                <a:spcPct val="80000"/>
              </a:lnSpc>
              <a:buNone/>
            </a:pPr>
            <a:endParaRPr lang="en-US" altLang="zh-CN" sz="2400"/>
          </a:p>
        </p:txBody>
      </p:sp>
      <p:sp>
        <p:nvSpPr>
          <p:cNvPr id="329765" name="Text Box 329764"/>
          <p:cNvSpPr txBox="1"/>
          <p:nvPr/>
        </p:nvSpPr>
        <p:spPr>
          <a:xfrm>
            <a:off x="417513" y="1062038"/>
            <a:ext cx="4221162" cy="3630612"/>
          </a:xfrm>
          <a:prstGeom prst="rect">
            <a:avLst/>
          </a:prstGeom>
          <a:noFill/>
          <a:ln w="9525">
            <a:noFill/>
          </a:ln>
        </p:spPr>
        <p:txBody>
          <a:bodyPr anchor="t" anchorCtr="0">
            <a:spAutoFit/>
          </a:bodyPr>
          <a:p>
            <a:pPr>
              <a:spcBef>
                <a:spcPct val="50000"/>
              </a:spcBef>
            </a:pPr>
            <a:r>
              <a:rPr lang="en-US" altLang="zh-CN" sz="2000">
                <a:latin typeface="Arial" panose="020B0604020202020204" pitchFamily="34" charset="0"/>
              </a:rPr>
              <a:t>A typical sound wave has a wavelength of about 1m.</a:t>
            </a:r>
            <a:endParaRPr lang="en-US" altLang="zh-CN" sz="2000">
              <a:latin typeface="Arial" panose="020B0604020202020204" pitchFamily="34" charset="0"/>
            </a:endParaRPr>
          </a:p>
          <a:p>
            <a:pPr>
              <a:spcBef>
                <a:spcPct val="50000"/>
              </a:spcBef>
            </a:pPr>
            <a:r>
              <a:rPr lang="en-US" altLang="zh-CN" sz="2000">
                <a:latin typeface="Arial" panose="020B0604020202020204" pitchFamily="34" charset="0"/>
              </a:rPr>
              <a:t>This is similar in size to the aperture of a doorway.</a:t>
            </a:r>
            <a:endParaRPr lang="en-US" altLang="zh-CN" sz="2000">
              <a:latin typeface="Arial" panose="020B0604020202020204" pitchFamily="34" charset="0"/>
            </a:endParaRPr>
          </a:p>
          <a:p>
            <a:pPr>
              <a:spcBef>
                <a:spcPct val="50000"/>
              </a:spcBef>
            </a:pPr>
            <a:r>
              <a:rPr lang="en-US" altLang="zh-CN" sz="2000">
                <a:latin typeface="Arial" panose="020B0604020202020204" pitchFamily="34" charset="0"/>
              </a:rPr>
              <a:t>Therefore sound undergoes significant diffraction at a doorway or around the corner of a building.</a:t>
            </a:r>
            <a:endParaRPr lang="en-US" altLang="zh-CN" sz="2000">
              <a:latin typeface="Arial" panose="020B0604020202020204" pitchFamily="34" charset="0"/>
            </a:endParaRPr>
          </a:p>
          <a:p>
            <a:pPr>
              <a:spcBef>
                <a:spcPct val="50000"/>
              </a:spcBef>
            </a:pPr>
            <a:r>
              <a:rPr lang="en-US" altLang="zh-CN" sz="2000">
                <a:latin typeface="Arial" panose="020B0604020202020204" pitchFamily="34" charset="0"/>
              </a:rPr>
              <a:t>This is why we can hear someone in such circumstances even thought we cannot see them. </a:t>
            </a:r>
            <a:endParaRPr lang="en-US" altLang="zh-CN" sz="2000">
              <a:latin typeface="Arial" panose="020B0604020202020204" pitchFamily="34" charset="0"/>
            </a:endParaRPr>
          </a:p>
        </p:txBody>
      </p:sp>
      <p:sp>
        <p:nvSpPr>
          <p:cNvPr id="296963" name="Title 329765"/>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Sound diffraction</a:t>
            </a:r>
            <a:endParaRPr lang="en-US" altLang="zh-CN" sz="4000" kern="1200" baseline="0">
              <a:latin typeface="+mj-lt"/>
              <a:ea typeface="+mj-ea"/>
              <a:cs typeface="+mj-cs"/>
            </a:endParaRPr>
          </a:p>
        </p:txBody>
      </p:sp>
      <p:pic>
        <p:nvPicPr>
          <p:cNvPr id="329770" name="Picture 329769"/>
          <p:cNvPicPr>
            <a:picLocks noChangeAspect="1"/>
          </p:cNvPicPr>
          <p:nvPr/>
        </p:nvPicPr>
        <p:blipFill>
          <a:blip r:embed="rId1"/>
          <a:stretch>
            <a:fillRect/>
          </a:stretch>
        </p:blipFill>
        <p:spPr>
          <a:xfrm>
            <a:off x="4552950" y="965200"/>
            <a:ext cx="4381500" cy="2741613"/>
          </a:xfrm>
          <a:prstGeom prst="rect">
            <a:avLst/>
          </a:prstGeom>
          <a:noFill/>
          <a:ln w="9525">
            <a:noFill/>
          </a:ln>
        </p:spPr>
      </p:pic>
      <p:sp>
        <p:nvSpPr>
          <p:cNvPr id="329771" name="Text Box 329770"/>
          <p:cNvSpPr txBox="1"/>
          <p:nvPr/>
        </p:nvSpPr>
        <p:spPr>
          <a:xfrm>
            <a:off x="417513" y="4884738"/>
            <a:ext cx="5521325" cy="1168400"/>
          </a:xfrm>
          <a:prstGeom prst="rect">
            <a:avLst/>
          </a:prstGeom>
          <a:noFill/>
          <a:ln w="9525">
            <a:noFill/>
          </a:ln>
        </p:spPr>
        <p:txBody>
          <a:bodyPr anchor="t" anchorCtr="0">
            <a:spAutoFit/>
          </a:bodyPr>
          <a:p>
            <a:pPr>
              <a:spcBef>
                <a:spcPct val="50000"/>
              </a:spcBef>
            </a:pPr>
            <a:r>
              <a:rPr lang="en-US" altLang="zh-CN" sz="2000" i="1">
                <a:solidFill>
                  <a:srgbClr val="FF0000"/>
                </a:solidFill>
                <a:latin typeface="Arial" panose="020B0604020202020204" pitchFamily="34" charset="0"/>
              </a:rPr>
              <a:t>Why does light not diffract as much as sound?</a:t>
            </a:r>
            <a:endParaRPr lang="en-US" altLang="zh-CN" sz="2000" i="1">
              <a:solidFill>
                <a:srgbClr val="FF0000"/>
              </a:solidFill>
              <a:latin typeface="Arial" panose="020B0604020202020204" pitchFamily="34" charset="0"/>
            </a:endParaRPr>
          </a:p>
          <a:p>
            <a:pPr>
              <a:spcBef>
                <a:spcPct val="50000"/>
              </a:spcBef>
            </a:pPr>
            <a:r>
              <a:rPr lang="en-US" altLang="zh-CN" sz="2000">
                <a:latin typeface="Arial" panose="020B0604020202020204" pitchFamily="34" charset="0"/>
              </a:rPr>
              <a:t>The wavelength of light is about 0.000 5mm     – much smaller than a door aperture.</a:t>
            </a:r>
            <a:endParaRPr lang="en-US" altLang="zh-CN" sz="20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9765">
                                            <p:txEl>
                                              <p:charRg st="0" end="5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9765">
                                            <p:txEl>
                                              <p:charRg st="51" end="10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9765">
                                            <p:txEl>
                                              <p:charRg st="105" end="20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9765">
                                            <p:txEl>
                                              <p:charRg st="204" end="29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977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9771">
                                            <p:txEl>
                                              <p:charRg st="0" end="4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9771">
                                            <p:txEl>
                                              <p:charRg st="46" end="13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Resonance</a:t>
            </a:r>
            <a:endParaRPr lang="en-US" altLang="en-US" sz="6600" kern="1200" baseline="0" dirty="0">
              <a:latin typeface="+mj-lt"/>
              <a:ea typeface="+mj-ea"/>
              <a:cs typeface="+mj-cs"/>
            </a:endParaRP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50" name="Rectangle 2"/>
          <p:cNvSpPr>
            <a:spLocks noGrp="1"/>
          </p:cNvSpPr>
          <p:nvPr>
            <p:ph type="title"/>
          </p:nvPr>
        </p:nvSpPr>
        <p:spPr/>
        <p:txBody>
          <a:bodyPr vert="horz" wrap="square" lIns="91440" tIns="45720" rIns="91440" bIns="45720" anchor="b" anchorCtr="0"/>
          <a:p>
            <a:pPr eaLnBrk="1" hangingPunct="1"/>
            <a:r>
              <a:rPr lang="en-US" altLang="en-US" dirty="0"/>
              <a:t>Resonance</a:t>
            </a:r>
            <a:endParaRPr lang="en-US" altLang="en-US" dirty="0"/>
          </a:p>
        </p:txBody>
      </p:sp>
      <p:sp>
        <p:nvSpPr>
          <p:cNvPr id="27651" name="Rectangle 3" descr="Rectangle: Click to edit Master text styles&#13;&#10;Second level&#13;&#10;Third level&#13;&#10;Fourth level&#13;&#10;Fifth level"/>
          <p:cNvSpPr>
            <a:spLocks noGrp="1"/>
          </p:cNvSpPr>
          <p:nvPr>
            <p:ph idx="1"/>
          </p:nvPr>
        </p:nvSpPr>
        <p:spPr>
          <a:xfrm>
            <a:off x="231140" y="733425"/>
            <a:ext cx="5531485" cy="4087495"/>
          </a:xfrm>
        </p:spPr>
        <p:txBody>
          <a:bodyPr vert="horz" wrap="square" lIns="91440" tIns="45720" rIns="91440" bIns="45720" anchor="t" anchorCtr="0"/>
          <a:p>
            <a:pPr marL="0" indent="0" eaLnBrk="1" hangingPunct="1">
              <a:buNone/>
            </a:pPr>
            <a:r>
              <a:rPr lang="en-US" altLang="en-US" sz="2800" b="1" u="sng" dirty="0"/>
              <a:t>Resonance:</a:t>
            </a:r>
            <a:r>
              <a:rPr lang="en-US" altLang="en-US" sz="2800" dirty="0"/>
              <a:t> </a:t>
            </a:r>
            <a:endParaRPr lang="en-US" altLang="en-US" sz="2800" dirty="0"/>
          </a:p>
          <a:p>
            <a:pPr marL="0" indent="0" eaLnBrk="1" hangingPunct="1">
              <a:buNone/>
            </a:pPr>
            <a:r>
              <a:rPr lang="en-US" altLang="en-US" sz="2800" dirty="0"/>
              <a:t>A vibrating object, with the same frequency as a second objects natural frequency, forces the second object to vibrate.</a:t>
            </a:r>
            <a:endParaRPr lang="en-US" altLang="en-US" sz="2800" dirty="0"/>
          </a:p>
        </p:txBody>
      </p:sp>
      <p:pic>
        <p:nvPicPr>
          <p:cNvPr id="2" name="Picture 1" descr="170px-Albert_Bridge_notice"/>
          <p:cNvPicPr>
            <a:picLocks noChangeAspect="1"/>
          </p:cNvPicPr>
          <p:nvPr/>
        </p:nvPicPr>
        <p:blipFill>
          <a:blip r:embed="rId1"/>
          <a:stretch>
            <a:fillRect/>
          </a:stretch>
        </p:blipFill>
        <p:spPr>
          <a:xfrm>
            <a:off x="6240780" y="1445260"/>
            <a:ext cx="2762885" cy="3688715"/>
          </a:xfrm>
          <a:prstGeom prst="rect">
            <a:avLst/>
          </a:prstGeom>
        </p:spPr>
      </p:pic>
      <p:pic>
        <p:nvPicPr>
          <p:cNvPr id="3" name="Picture 2"/>
          <p:cNvPicPr>
            <a:picLocks noChangeAspect="1"/>
          </p:cNvPicPr>
          <p:nvPr/>
        </p:nvPicPr>
        <p:blipFill>
          <a:blip r:embed="rId2"/>
          <a:stretch>
            <a:fillRect/>
          </a:stretch>
        </p:blipFill>
        <p:spPr>
          <a:xfrm>
            <a:off x="231140" y="3527425"/>
            <a:ext cx="5715000" cy="3000375"/>
          </a:xfrm>
          <a:prstGeom prst="rect">
            <a:avLst/>
          </a:prstGeom>
        </p:spPr>
      </p:pic>
      <p:pic>
        <p:nvPicPr>
          <p:cNvPr id="4" name="Picture 3"/>
          <p:cNvPicPr>
            <a:picLocks noChangeAspect="1"/>
          </p:cNvPicPr>
          <p:nvPr/>
        </p:nvPicPr>
        <p:blipFill>
          <a:blip r:embed="rId3"/>
          <a:stretch>
            <a:fillRect/>
          </a:stretch>
        </p:blipFill>
        <p:spPr>
          <a:xfrm>
            <a:off x="6240780" y="909320"/>
            <a:ext cx="2787650" cy="5153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5995035" y="530860"/>
            <a:ext cx="3152140" cy="5827395"/>
          </a:xfrm>
          <a:prstGeom prst="rect">
            <a:avLst/>
          </a:prstGeom>
        </p:spPr>
      </p:pic>
      <p:sp>
        <p:nvSpPr>
          <p:cNvPr id="28674" name="Rectangle 2"/>
          <p:cNvSpPr>
            <a:spLocks noGrp="1"/>
          </p:cNvSpPr>
          <p:nvPr>
            <p:ph type="title"/>
          </p:nvPr>
        </p:nvSpPr>
        <p:spPr/>
        <p:txBody>
          <a:bodyPr vert="horz" wrap="square" lIns="91440" tIns="45720" rIns="91440" bIns="45720" anchor="b" anchorCtr="0"/>
          <a:p>
            <a:pPr eaLnBrk="1" hangingPunct="1"/>
            <a:r>
              <a:rPr lang="en-US" altLang="en-US" dirty="0"/>
              <a:t>Wavelength</a:t>
            </a:r>
            <a:endParaRPr lang="en-US" altLang="en-US" dirty="0"/>
          </a:p>
        </p:txBody>
      </p:sp>
      <p:sp>
        <p:nvSpPr>
          <p:cNvPr id="11267" name="Rectangle 3" descr="Rectangle: Click to edit Master text styles&#13;&#10;Second level&#13;&#10;Third level&#13;&#10;Fourth level&#13;&#10;Fifth level"/>
          <p:cNvSpPr>
            <a:spLocks noGrp="1"/>
          </p:cNvSpPr>
          <p:nvPr>
            <p:ph idx="1"/>
          </p:nvPr>
        </p:nvSpPr>
        <p:spPr>
          <a:xfrm>
            <a:off x="240030" y="818515"/>
            <a:ext cx="6210300" cy="1539240"/>
          </a:xfrm>
        </p:spPr>
        <p:txBody>
          <a:bodyPr vert="horz" wrap="square" lIns="91440" tIns="45720" rIns="91440" bIns="45720" anchor="t" anchorCtr="0"/>
          <a:p>
            <a:pPr marL="0" indent="0" eaLnBrk="1" hangingPunct="1">
              <a:buNone/>
            </a:pPr>
            <a:r>
              <a:rPr lang="en-US" altLang="en-US" sz="2800" dirty="0"/>
              <a:t>When the wavelength of the tuning fork and the length of the column of air in the pipe are equal the air in the pipe resonates.</a:t>
            </a:r>
            <a:endParaRPr lang="en-US" altLang="en-US" sz="2800" dirty="0"/>
          </a:p>
        </p:txBody>
      </p:sp>
      <p:pic>
        <p:nvPicPr>
          <p:cNvPr id="28677" name="Picture 10" descr="Longitudinal-Wave"/>
          <p:cNvPicPr>
            <a:picLocks noChangeAspect="1"/>
          </p:cNvPicPr>
          <p:nvPr/>
        </p:nvPicPr>
        <p:blipFill>
          <a:blip r:embed="rId2">
            <a:clrChange>
              <a:clrFrom>
                <a:srgbClr val="FFFFFF"/>
              </a:clrFrom>
              <a:clrTo>
                <a:srgbClr val="FFFFFF">
                  <a:alpha val="0"/>
                </a:srgbClr>
              </a:clrTo>
            </a:clrChange>
          </a:blip>
          <a:srcRect t="11919" b="31471"/>
          <a:stretch>
            <a:fillRect/>
          </a:stretch>
        </p:blipFill>
        <p:spPr>
          <a:xfrm>
            <a:off x="240030" y="2971800"/>
            <a:ext cx="5575935" cy="14478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1267">
                                            <p:txEl>
                                              <p:charRg st="68" end="196"/>
                                            </p:txEl>
                                          </p:spTgt>
                                        </p:tgtEl>
                                        <p:attrNameLst>
                                          <p:attrName>style.visibility</p:attrName>
                                        </p:attrNameLst>
                                      </p:cBhvr>
                                      <p:to>
                                        <p:strVal val="visible"/>
                                      </p:to>
                                    </p:set>
                                    <p:animEffect transition="in" filter="fade">
                                      <p:cBhvr>
                                        <p:cTn id="7" dur="770" decel="100000"/>
                                        <p:tgtEl>
                                          <p:spTgt spid="11267">
                                            <p:txEl>
                                              <p:charRg st="68" end="196"/>
                                            </p:txEl>
                                          </p:spTgt>
                                        </p:tgtEl>
                                      </p:cBhvr>
                                    </p:animEffect>
                                    <p:animScale>
                                      <p:cBhvr>
                                        <p:cTn id="8" dur="770" decel="100000"/>
                                        <p:tgtEl>
                                          <p:spTgt spid="11267">
                                            <p:txEl>
                                              <p:charRg st="68" end="196"/>
                                            </p:txEl>
                                          </p:spTgt>
                                        </p:tgtEl>
                                      </p:cBhvr>
                                      <p:from x="10000" y="10000"/>
                                      <p:to x="200000" y="450000"/>
                                    </p:animScale>
                                    <p:animScale>
                                      <p:cBhvr>
                                        <p:cTn id="9" dur="1230" accel="100000" fill="hold">
                                          <p:stCondLst>
                                            <p:cond delay="770"/>
                                          </p:stCondLst>
                                        </p:cTn>
                                        <p:tgtEl>
                                          <p:spTgt spid="11267">
                                            <p:txEl>
                                              <p:charRg st="68" end="196"/>
                                            </p:txEl>
                                          </p:spTgt>
                                        </p:tgtEl>
                                      </p:cBhvr>
                                      <p:from x="200000" y="450000"/>
                                      <p:to x="100000" y="100000"/>
                                    </p:animScale>
                                    <p:set>
                                      <p:cBhvr>
                                        <p:cTn id="10" dur="770" fill="hold"/>
                                        <p:tgtEl>
                                          <p:spTgt spid="11267">
                                            <p:txEl>
                                              <p:charRg st="68" end="196"/>
                                            </p:txEl>
                                          </p:spTgt>
                                        </p:tgtEl>
                                        <p:attrNameLst>
                                          <p:attrName>ppt_x</p:attrName>
                                        </p:attrNameLst>
                                      </p:cBhvr>
                                      <p:to>
                                        <p:strVal val="(0.5)"/>
                                      </p:to>
                                    </p:set>
                                    <p:anim from="(0.5)" to="(#ppt_x)" calcmode="lin" valueType="num">
                                      <p:cBhvr>
                                        <p:cTn id="11" dur="1230" accel="100000" fill="hold">
                                          <p:stCondLst>
                                            <p:cond delay="770"/>
                                          </p:stCondLst>
                                        </p:cTn>
                                        <p:tgtEl>
                                          <p:spTgt spid="11267">
                                            <p:txEl>
                                              <p:charRg st="68" end="196"/>
                                            </p:txEl>
                                          </p:spTgt>
                                        </p:tgtEl>
                                        <p:attrNameLst>
                                          <p:attrName>ppt_x</p:attrName>
                                        </p:attrNameLst>
                                      </p:cBhvr>
                                    </p:anim>
                                    <p:set>
                                      <p:cBhvr>
                                        <p:cTn id="12" dur="770" fill="hold"/>
                                        <p:tgtEl>
                                          <p:spTgt spid="11267">
                                            <p:txEl>
                                              <p:charRg st="68" end="196"/>
                                            </p:txEl>
                                          </p:spTgt>
                                        </p:tgtEl>
                                        <p:attrNameLst>
                                          <p:attrName>ppt_y</p:attrName>
                                        </p:attrNameLst>
                                      </p:cBhvr>
                                      <p:to>
                                        <p:strVal val="(#ppt_y+0.4)"/>
                                      </p:to>
                                    </p:set>
                                    <p:anim from="(#ppt_y+0.4)" to="(#ppt_y)" calcmode="lin" valueType="num">
                                      <p:cBhvr>
                                        <p:cTn id="13" dur="1230" accel="100000" fill="hold">
                                          <p:stCondLst>
                                            <p:cond delay="770"/>
                                          </p:stCondLst>
                                        </p:cTn>
                                        <p:tgtEl>
                                          <p:spTgt spid="11267">
                                            <p:txEl>
                                              <p:charRg st="68" end="196"/>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Rectangle 2"/>
          <p:cNvSpPr>
            <a:spLocks noGrp="1"/>
          </p:cNvSpPr>
          <p:nvPr>
            <p:ph type="title"/>
          </p:nvPr>
        </p:nvSpPr>
        <p:spPr/>
        <p:txBody>
          <a:bodyPr vert="horz" wrap="square" lIns="91440" tIns="45720" rIns="91440" bIns="45720" anchor="b" anchorCtr="0"/>
          <a:p>
            <a:pPr algn="ctr" eaLnBrk="1" hangingPunct="1"/>
            <a:r>
              <a:rPr lang="en-US" altLang="en-US" dirty="0"/>
              <a:t>What frequency was your tuning fork?</a:t>
            </a:r>
            <a:endParaRPr lang="en-US" altLang="en-US" dirty="0"/>
          </a:p>
        </p:txBody>
      </p:sp>
      <p:pic>
        <p:nvPicPr>
          <p:cNvPr id="9219" name="Picture 3" descr="forkset2"/>
          <p:cNvPicPr>
            <a:picLocks noChangeAspect="1"/>
          </p:cNvPicPr>
          <p:nvPr/>
        </p:nvPicPr>
        <p:blipFill>
          <a:blip r:embed="rId1">
            <a:lum bright="17999" contrast="24000"/>
          </a:blip>
          <a:srcRect l="19608" t="2982" r="45097" b="13541"/>
          <a:stretch>
            <a:fillRect/>
          </a:stretch>
        </p:blipFill>
        <p:spPr>
          <a:xfrm>
            <a:off x="5295265" y="652145"/>
            <a:ext cx="3036888" cy="4724400"/>
          </a:xfrm>
          <a:prstGeom prst="rect">
            <a:avLst/>
          </a:prstGeom>
          <a:noFill/>
          <a:ln w="9525">
            <a:noFill/>
          </a:ln>
        </p:spPr>
      </p:pic>
      <p:pic>
        <p:nvPicPr>
          <p:cNvPr id="9220" name="Picture 4" descr="forkset"/>
          <p:cNvPicPr>
            <a:picLocks noChangeAspect="1"/>
          </p:cNvPicPr>
          <p:nvPr/>
        </p:nvPicPr>
        <p:blipFill>
          <a:blip r:embed="rId2">
            <a:lum bright="6000"/>
          </a:blip>
          <a:stretch>
            <a:fillRect/>
          </a:stretch>
        </p:blipFill>
        <p:spPr>
          <a:xfrm>
            <a:off x="723265" y="1490345"/>
            <a:ext cx="4025900" cy="3048000"/>
          </a:xfrm>
          <a:prstGeom prst="rect">
            <a:avLst/>
          </a:prstGeom>
          <a:noFill/>
          <a:ln w="9525">
            <a:noFill/>
          </a:ln>
        </p:spPr>
      </p:pic>
      <p:grpSp>
        <p:nvGrpSpPr>
          <p:cNvPr id="9224" name="Group 8"/>
          <p:cNvGrpSpPr/>
          <p:nvPr/>
        </p:nvGrpSpPr>
        <p:grpSpPr>
          <a:xfrm>
            <a:off x="3618865" y="880745"/>
            <a:ext cx="3657600" cy="4267200"/>
            <a:chOff x="2448" y="1296"/>
            <a:chExt cx="2304" cy="2688"/>
          </a:xfrm>
        </p:grpSpPr>
        <p:sp>
          <p:nvSpPr>
            <p:cNvPr id="25606" name="Oval 5"/>
            <p:cNvSpPr/>
            <p:nvPr/>
          </p:nvSpPr>
          <p:spPr>
            <a:xfrm>
              <a:off x="4080" y="2832"/>
              <a:ext cx="672" cy="672"/>
            </a:xfrm>
            <a:prstGeom prst="ellipse">
              <a:avLst/>
            </a:prstGeom>
            <a:noFill/>
            <a:ln w="63500" cap="flat" cmpd="sng">
              <a:solidFill>
                <a:srgbClr val="FF0000"/>
              </a:solidFill>
              <a:prstDash val="solid"/>
              <a:headEnd type="none" w="med" len="med"/>
              <a:tailEnd type="none" w="med" len="med"/>
            </a:ln>
          </p:spPr>
          <p:txBody>
            <a:bodyPr wrap="none" anchor="ctr" anchorCtr="0"/>
            <a:p>
              <a:pPr eaLnBrk="1" hangingPunct="1"/>
              <a:endParaRPr lang="en-US" altLang="en-US" dirty="0">
                <a:latin typeface="Tahoma" panose="020B0604030504040204" pitchFamily="34" charset="0"/>
              </a:endParaRPr>
            </a:p>
          </p:txBody>
        </p:sp>
        <p:sp>
          <p:nvSpPr>
            <p:cNvPr id="25607" name="Line 6"/>
            <p:cNvSpPr/>
            <p:nvPr/>
          </p:nvSpPr>
          <p:spPr>
            <a:xfrm flipV="1">
              <a:off x="2448" y="1296"/>
              <a:ext cx="1968" cy="1296"/>
            </a:xfrm>
            <a:prstGeom prst="line">
              <a:avLst/>
            </a:prstGeom>
            <a:ln w="38100" cap="flat" cmpd="sng">
              <a:solidFill>
                <a:srgbClr val="FF0000"/>
              </a:solidFill>
              <a:prstDash val="solid"/>
              <a:headEnd type="none" w="med" len="med"/>
              <a:tailEnd type="triangle" w="med" len="med"/>
            </a:ln>
          </p:spPr>
        </p:sp>
        <p:sp>
          <p:nvSpPr>
            <p:cNvPr id="25608" name="Line 7"/>
            <p:cNvSpPr/>
            <p:nvPr/>
          </p:nvSpPr>
          <p:spPr>
            <a:xfrm>
              <a:off x="2592" y="3408"/>
              <a:ext cx="1728" cy="576"/>
            </a:xfrm>
            <a:prstGeom prst="line">
              <a:avLst/>
            </a:prstGeom>
            <a:ln w="38100" cap="flat" cmpd="sng">
              <a:solidFill>
                <a:srgbClr val="FF0000"/>
              </a:solidFill>
              <a:prstDash val="solid"/>
              <a:headEnd type="none" w="med" len="med"/>
              <a:tailEnd type="triangle" w="med" len="med"/>
            </a:ln>
          </p:spPr>
        </p:sp>
      </p:grpSp>
      <p:sp>
        <p:nvSpPr>
          <p:cNvPr id="3" name="Text Box 2"/>
          <p:cNvSpPr txBox="1"/>
          <p:nvPr/>
        </p:nvSpPr>
        <p:spPr>
          <a:xfrm>
            <a:off x="19685" y="5147945"/>
            <a:ext cx="5104765" cy="1383665"/>
          </a:xfrm>
          <a:prstGeom prst="rect">
            <a:avLst/>
          </a:prstGeom>
          <a:noFill/>
        </p:spPr>
        <p:txBody>
          <a:bodyPr wrap="square" rtlCol="0" anchor="t">
            <a:spAutoFit/>
          </a:bodyPr>
          <a:p>
            <a:pPr marR="0" lvl="0" defTabSz="914400" rtl="0" eaLnBrk="1" fontAlgn="base" latinLnBrk="0" hangingPunct="1">
              <a:lnSpc>
                <a:spcPct val="100000"/>
              </a:lnSpc>
              <a:spcBef>
                <a:spcPct val="0"/>
              </a:spcBef>
              <a:spcAft>
                <a:spcPct val="0"/>
              </a:spcAft>
              <a:defRPr/>
            </a:pPr>
            <a:r>
              <a:rPr lang="en-US" sz="2800">
                <a:sym typeface="+mn-ea"/>
              </a:rPr>
              <a:t>Why did the sound get louder when the tube was a specific length? </a:t>
            </a:r>
            <a:endParaRPr lang="en-US" sz="280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additive="base">
                                        <p:cTn id="7" dur="500" fill="hold"/>
                                        <p:tgtEl>
                                          <p:spTgt spid="9220"/>
                                        </p:tgtEl>
                                        <p:attrNameLst>
                                          <p:attrName>ppt_x</p:attrName>
                                        </p:attrNameLst>
                                      </p:cBhvr>
                                      <p:tavLst>
                                        <p:tav tm="0">
                                          <p:val>
                                            <p:strVal val="0-#ppt_w/2"/>
                                          </p:val>
                                        </p:tav>
                                        <p:tav tm="100000">
                                          <p:val>
                                            <p:strVal val="#ppt_x"/>
                                          </p:val>
                                        </p:tav>
                                      </p:tavLst>
                                    </p:anim>
                                    <p:anim calcmode="lin" valueType="num">
                                      <p:cBhvr additive="base">
                                        <p:cTn id="8" dur="500" fill="hold"/>
                                        <p:tgtEl>
                                          <p:spTgt spid="922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iterate type="lt">
                                    <p:tmPct val="100000"/>
                                  </p:iterate>
                                  <p:childTnLst>
                                    <p:set>
                                      <p:cBhvr>
                                        <p:cTn id="12" dur="1" fill="hold">
                                          <p:stCondLst>
                                            <p:cond delay="0"/>
                                          </p:stCondLst>
                                        </p:cTn>
                                        <p:tgtEl>
                                          <p:spTgt spid="9219"/>
                                        </p:tgtEl>
                                        <p:attrNameLst>
                                          <p:attrName>style.visibility</p:attrName>
                                        </p:attrNameLst>
                                      </p:cBhvr>
                                      <p:to>
                                        <p:strVal val="visible"/>
                                      </p:to>
                                    </p:set>
                                    <p:anim calcmode="lin" valueType="num">
                                      <p:cBhvr additive="base">
                                        <p:cTn id="13" dur="75" fill="hold"/>
                                        <p:tgtEl>
                                          <p:spTgt spid="9219"/>
                                        </p:tgtEl>
                                        <p:attrNameLst>
                                          <p:attrName>ppt_x</p:attrName>
                                        </p:attrNameLst>
                                      </p:cBhvr>
                                      <p:tavLst>
                                        <p:tav tm="0">
                                          <p:val>
                                            <p:strVal val="0-#ppt_w/2"/>
                                          </p:val>
                                        </p:tav>
                                        <p:tav tm="100000">
                                          <p:val>
                                            <p:strVal val="#ppt_x"/>
                                          </p:val>
                                        </p:tav>
                                      </p:tavLst>
                                    </p:anim>
                                    <p:anim calcmode="lin" valueType="num">
                                      <p:cBhvr additive="base">
                                        <p:cTn id="14" dur="75" fill="hold"/>
                                        <p:tgtEl>
                                          <p:spTgt spid="921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224"/>
                                        </p:tgtEl>
                                        <p:attrNameLst>
                                          <p:attrName>style.visibility</p:attrName>
                                        </p:attrNameLst>
                                      </p:cBhvr>
                                      <p:to>
                                        <p:strVal val="visible"/>
                                      </p:to>
                                    </p:set>
                                    <p:anim calcmode="lin" valueType="num">
                                      <p:cBhvr additive="base">
                                        <p:cTn id="19" dur="500" fill="hold"/>
                                        <p:tgtEl>
                                          <p:spTgt spid="9224"/>
                                        </p:tgtEl>
                                        <p:attrNameLst>
                                          <p:attrName>ppt_x</p:attrName>
                                        </p:attrNameLst>
                                      </p:cBhvr>
                                      <p:tavLst>
                                        <p:tav tm="0">
                                          <p:val>
                                            <p:strVal val="0-#ppt_w/2"/>
                                          </p:val>
                                        </p:tav>
                                        <p:tav tm="100000">
                                          <p:val>
                                            <p:strVal val="#ppt_x"/>
                                          </p:val>
                                        </p:tav>
                                      </p:tavLst>
                                    </p:anim>
                                    <p:anim calcmode="lin" valueType="num">
                                      <p:cBhvr additive="base">
                                        <p:cTn id="20" dur="500" fill="hold"/>
                                        <p:tgtEl>
                                          <p:spTgt spid="922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Oscilloscopes</a:t>
            </a:r>
            <a:br>
              <a:rPr lang="en-US" altLang="en-US" sz="6600" kern="1200" baseline="0" dirty="0">
                <a:latin typeface="+mj-lt"/>
                <a:ea typeface="+mj-ea"/>
                <a:cs typeface="+mj-cs"/>
              </a:rPr>
            </a:br>
            <a:r>
              <a:rPr lang="en-US" altLang="en-US" sz="6600" kern="1200" baseline="0" dirty="0">
                <a:latin typeface="+mj-lt"/>
                <a:ea typeface="+mj-ea"/>
                <a:cs typeface="+mj-cs"/>
              </a:rPr>
              <a:t>Frequency and Pitch</a:t>
            </a:r>
            <a:endParaRPr lang="en-US" altLang="en-US" sz="6600" kern="1200" baseline="0" dirty="0">
              <a:latin typeface="+mj-lt"/>
              <a:ea typeface="+mj-ea"/>
              <a:cs typeface="+mj-cs"/>
            </a:endParaRPr>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5393" name="Title 286721"/>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Sound waves on oscilloscopes</a:t>
            </a:r>
            <a:endParaRPr lang="en-US" altLang="zh-CN" sz="4000" kern="1200" baseline="0">
              <a:latin typeface="+mj-lt"/>
              <a:ea typeface="+mj-ea"/>
              <a:cs typeface="+mj-cs"/>
            </a:endParaRPr>
          </a:p>
        </p:txBody>
      </p:sp>
      <p:sp>
        <p:nvSpPr>
          <p:cNvPr id="286723" name="Content Placeholder 286722"/>
          <p:cNvSpPr>
            <a:spLocks noGrp="1"/>
          </p:cNvSpPr>
          <p:nvPr>
            <p:ph idx="1"/>
          </p:nvPr>
        </p:nvSpPr>
        <p:spPr>
          <a:xfrm>
            <a:off x="457200" y="849630"/>
            <a:ext cx="8229600" cy="4525963"/>
          </a:xfrm>
        </p:spPr>
        <p:txBody>
          <a:bodyPr anchor="t" anchorCtr="0"/>
          <a:p>
            <a:pPr marL="0" indent="0">
              <a:lnSpc>
                <a:spcPct val="90000"/>
              </a:lnSpc>
              <a:buNone/>
            </a:pPr>
            <a:r>
              <a:rPr lang="en-US" altLang="zh-CN" sz="2800"/>
              <a:t>An oscilloscope is a device that with a microphone attached can be used to display a sound wave. </a:t>
            </a:r>
            <a:r>
              <a:rPr lang="en-US" altLang="en-US" sz="2800"/>
              <a:t>Sound energy → electrical energy: voltage</a:t>
            </a:r>
            <a:endParaRPr lang="en-US" altLang="en-US" sz="2800"/>
          </a:p>
          <a:p>
            <a:pPr marL="0" indent="0">
              <a:lnSpc>
                <a:spcPct val="90000"/>
              </a:lnSpc>
              <a:buNone/>
            </a:pPr>
            <a:endParaRPr lang="en-US" altLang="zh-CN" sz="2800"/>
          </a:p>
          <a:p>
            <a:pPr marL="0" indent="0">
              <a:lnSpc>
                <a:spcPct val="90000"/>
              </a:lnSpc>
              <a:buNone/>
            </a:pPr>
            <a:r>
              <a:rPr lang="en-US" altLang="zh-CN" sz="2800"/>
              <a:t>The screen displays a graph of how the amplitude of the sound wave varies with time.</a:t>
            </a:r>
            <a:endParaRPr lang="en-US" altLang="zh-CN" sz="2800"/>
          </a:p>
        </p:txBody>
      </p:sp>
      <p:pic>
        <p:nvPicPr>
          <p:cNvPr id="286724" name="Picture 286723" descr="oscilloscope">
            <a:hlinkClick r:id="rId1"/>
          </p:cNvPr>
          <p:cNvPicPr>
            <a:picLocks noChangeAspect="1"/>
          </p:cNvPicPr>
          <p:nvPr/>
        </p:nvPicPr>
        <p:blipFill>
          <a:blip r:embed="rId2"/>
          <a:stretch>
            <a:fillRect/>
          </a:stretch>
        </p:blipFill>
        <p:spPr>
          <a:xfrm>
            <a:off x="5394325" y="3781425"/>
            <a:ext cx="2490788" cy="2490788"/>
          </a:xfrm>
          <a:prstGeom prst="rect">
            <a:avLst/>
          </a:prstGeom>
          <a:noFill/>
          <a:ln w="9525">
            <a:noFill/>
          </a:ln>
        </p:spPr>
      </p:pic>
      <p:pic>
        <p:nvPicPr>
          <p:cNvPr id="286725" name="Picture 286724" descr="analog-oscilloscope-279419">
            <a:hlinkClick r:id="rId3"/>
          </p:cNvPr>
          <p:cNvPicPr>
            <a:picLocks noChangeAspect="1"/>
          </p:cNvPicPr>
          <p:nvPr/>
        </p:nvPicPr>
        <p:blipFill>
          <a:blip r:embed="rId4"/>
          <a:stretch>
            <a:fillRect/>
          </a:stretch>
        </p:blipFill>
        <p:spPr>
          <a:xfrm>
            <a:off x="1377950" y="4273550"/>
            <a:ext cx="2500313" cy="185261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23">
                                            <p:txEl>
                                              <p:charRg st="0" end="9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67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6723">
                                            <p:txEl>
                                              <p:charRg st="98" end="18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67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Picture 5"/>
          <p:cNvPicPr>
            <a:picLocks noChangeAspect="1"/>
          </p:cNvPicPr>
          <p:nvPr/>
        </p:nvPicPr>
        <p:blipFill>
          <a:blip r:embed="rId1"/>
          <a:stretch>
            <a:fillRect/>
          </a:stretch>
        </p:blipFill>
        <p:spPr>
          <a:xfrm>
            <a:off x="4676775" y="4455160"/>
            <a:ext cx="4470400" cy="2409825"/>
          </a:xfrm>
          <a:prstGeom prst="rect">
            <a:avLst/>
          </a:prstGeom>
        </p:spPr>
      </p:pic>
      <p:sp>
        <p:nvSpPr>
          <p:cNvPr id="4505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The wave equation</a:t>
            </a:r>
            <a:endParaRPr lang="en-US" altLang="zh-CN" kern="1200" baseline="0" dirty="0">
              <a:latin typeface="+mj-lt"/>
              <a:ea typeface="+mj-ea"/>
              <a:cs typeface="+mj-cs"/>
            </a:endParaRPr>
          </a:p>
        </p:txBody>
      </p:sp>
      <p:sp>
        <p:nvSpPr>
          <p:cNvPr id="124931" name="Rectangle 3"/>
          <p:cNvSpPr>
            <a:spLocks noGrp="1"/>
          </p:cNvSpPr>
          <p:nvPr>
            <p:ph idx="1"/>
          </p:nvPr>
        </p:nvSpPr>
        <p:spPr>
          <a:xfrm>
            <a:off x="19050" y="3755390"/>
            <a:ext cx="8623300" cy="1443990"/>
          </a:xfrm>
        </p:spPr>
        <p:txBody>
          <a:bodyPr vert="horz" wrap="square" lIns="91440" tIns="45720" rIns="91440" bIns="45720" anchor="t" anchorCtr="0"/>
          <a:p>
            <a:pPr marL="0" indent="0" algn="ctr">
              <a:lnSpc>
                <a:spcPct val="90000"/>
              </a:lnSpc>
              <a:buNone/>
            </a:pPr>
            <a:r>
              <a:rPr lang="en-US" altLang="en-US" sz="2800" b="1" dirty="0">
                <a:solidFill>
                  <a:srgbClr val="FF0000"/>
                </a:solidFill>
              </a:rPr>
              <a:t>Wave</a:t>
            </a:r>
            <a:r>
              <a:rPr lang="en-US" altLang="zh-CN" sz="2800" b="1" dirty="0">
                <a:solidFill>
                  <a:srgbClr val="FF0000"/>
                </a:solidFill>
              </a:rPr>
              <a:t>speed </a:t>
            </a:r>
            <a:r>
              <a:rPr lang="en-US" altLang="en-US" sz="2800" b="1" dirty="0">
                <a:solidFill>
                  <a:srgbClr val="FF0000"/>
                </a:solidFill>
              </a:rPr>
              <a:t>(c)</a:t>
            </a:r>
            <a:r>
              <a:rPr lang="en-US" altLang="zh-CN" sz="2800" b="1" dirty="0">
                <a:solidFill>
                  <a:srgbClr val="FF0000"/>
                </a:solidFill>
              </a:rPr>
              <a:t> = wavelength </a:t>
            </a:r>
            <a:r>
              <a:rPr lang="en-US" altLang="en-US" sz="2800" b="1" dirty="0">
                <a:solidFill>
                  <a:srgbClr val="FF0000"/>
                </a:solidFill>
              </a:rPr>
              <a:t>(λ) </a:t>
            </a:r>
            <a:r>
              <a:rPr lang="en-US" altLang="zh-CN" sz="2800" b="1" dirty="0">
                <a:solidFill>
                  <a:srgbClr val="FF0000"/>
                </a:solidFill>
                <a:sym typeface="+mn-ea"/>
              </a:rPr>
              <a:t>x frequency </a:t>
            </a:r>
            <a:r>
              <a:rPr lang="en-US" altLang="en-US" sz="2800" b="1" dirty="0">
                <a:solidFill>
                  <a:srgbClr val="FF0000"/>
                </a:solidFill>
                <a:sym typeface="+mn-ea"/>
              </a:rPr>
              <a:t>(f) </a:t>
            </a:r>
            <a:endParaRPr lang="en-US" altLang="en-US" sz="2800" b="1" dirty="0">
              <a:solidFill>
                <a:srgbClr val="FF0000"/>
              </a:solidFill>
            </a:endParaRPr>
          </a:p>
          <a:p>
            <a:pPr marL="0" indent="0">
              <a:lnSpc>
                <a:spcPct val="90000"/>
              </a:lnSpc>
              <a:buNone/>
            </a:pPr>
            <a:r>
              <a:rPr lang="en-US" altLang="zh-CN" sz="2800" b="1" i="1" dirty="0">
                <a:solidFill>
                  <a:srgbClr val="FF0000"/>
                </a:solidFill>
                <a:sym typeface="+mn-ea"/>
              </a:rPr>
              <a:t>          </a:t>
            </a:r>
            <a:r>
              <a:rPr lang="en-US" altLang="zh-CN" sz="2800" b="1" dirty="0">
                <a:solidFill>
                  <a:schemeClr val="accent2"/>
                </a:solidFill>
                <a:sym typeface="+mn-ea"/>
              </a:rPr>
              <a:t>(m/s)</a:t>
            </a:r>
            <a:r>
              <a:rPr lang="en-US" altLang="zh-CN" sz="2800" b="1" dirty="0">
                <a:sym typeface="+mn-ea"/>
              </a:rPr>
              <a:t>             </a:t>
            </a:r>
            <a:r>
              <a:rPr lang="en-US" altLang="zh-CN" sz="2800" b="1" dirty="0">
                <a:solidFill>
                  <a:srgbClr val="FF0000"/>
                </a:solidFill>
                <a:sym typeface="+mn-ea"/>
              </a:rPr>
              <a:t> </a:t>
            </a:r>
            <a:r>
              <a:rPr lang="en-US" altLang="zh-CN" sz="2800" b="1" dirty="0">
                <a:solidFill>
                  <a:schemeClr val="accent2"/>
                </a:solidFill>
                <a:sym typeface="+mn-ea"/>
              </a:rPr>
              <a:t>      (m)</a:t>
            </a:r>
            <a:r>
              <a:rPr lang="en-US" altLang="en-US" sz="2800" b="1" dirty="0">
                <a:solidFill>
                  <a:schemeClr val="accent2"/>
                </a:solidFill>
                <a:sym typeface="+mn-ea"/>
              </a:rPr>
              <a:t>			</a:t>
            </a:r>
            <a:r>
              <a:rPr lang="en-US" altLang="zh-CN" sz="2800" b="1" dirty="0">
                <a:solidFill>
                  <a:schemeClr val="accent2"/>
                </a:solidFill>
                <a:sym typeface="+mn-ea"/>
              </a:rPr>
              <a:t>(Hz)                     </a:t>
            </a:r>
            <a:endParaRPr lang="en-US" altLang="x-none" sz="2800" b="1" i="1" dirty="0">
              <a:solidFill>
                <a:srgbClr val="FF0000"/>
              </a:solidFill>
            </a:endParaRPr>
          </a:p>
        </p:txBody>
      </p:sp>
      <p:sp>
        <p:nvSpPr>
          <p:cNvPr id="22534" name="Text Box 6"/>
          <p:cNvSpPr txBox="1"/>
          <p:nvPr/>
        </p:nvSpPr>
        <p:spPr>
          <a:xfrm>
            <a:off x="721995" y="764540"/>
            <a:ext cx="4842510" cy="953135"/>
          </a:xfrm>
          <a:prstGeom prst="rect">
            <a:avLst/>
          </a:prstGeom>
          <a:noFill/>
          <a:ln w="9525">
            <a:noFill/>
          </a:ln>
        </p:spPr>
        <p:txBody>
          <a:bodyPr wrap="square" anchor="t" anchorCtr="0">
            <a:spAutoFit/>
          </a:bodyPr>
          <a:p>
            <a:r>
              <a:rPr lang="en-GB" altLang="en-US" sz="2800" dirty="0">
                <a:solidFill>
                  <a:schemeClr val="tx1"/>
                </a:solidFill>
                <a:latin typeface="Arial" panose="020B0604020202020204" pitchFamily="34" charset="0"/>
              </a:rPr>
              <a:t>Speed </a:t>
            </a:r>
            <a:r>
              <a:rPr lang="en-US" altLang="en-GB" sz="2800" dirty="0">
                <a:solidFill>
                  <a:schemeClr val="tx1"/>
                </a:solidFill>
                <a:latin typeface="Arial" panose="020B0604020202020204" pitchFamily="34" charset="0"/>
              </a:rPr>
              <a:t>(s) </a:t>
            </a:r>
            <a:r>
              <a:rPr lang="en-GB" altLang="en-US" sz="2800" dirty="0">
                <a:solidFill>
                  <a:schemeClr val="tx1"/>
                </a:solidFill>
                <a:latin typeface="Arial" panose="020B0604020202020204" pitchFamily="34" charset="0"/>
              </a:rPr>
              <a:t> = </a:t>
            </a:r>
            <a:r>
              <a:rPr lang="en-GB" altLang="en-US" sz="2800" u="sng" dirty="0">
                <a:solidFill>
                  <a:schemeClr val="tx1"/>
                </a:solidFill>
                <a:latin typeface="Arial" panose="020B0604020202020204" pitchFamily="34" charset="0"/>
              </a:rPr>
              <a:t>Distance </a:t>
            </a:r>
            <a:r>
              <a:rPr lang="en-US" altLang="en-GB" sz="2800" u="sng" dirty="0">
                <a:solidFill>
                  <a:schemeClr val="tx1"/>
                </a:solidFill>
                <a:latin typeface="Arial" panose="020B0604020202020204" pitchFamily="34" charset="0"/>
              </a:rPr>
              <a:t>(d)</a:t>
            </a:r>
            <a:r>
              <a:rPr lang="en-GB" altLang="en-US" sz="2800" dirty="0">
                <a:solidFill>
                  <a:schemeClr val="tx1"/>
                </a:solidFill>
                <a:latin typeface="Arial" panose="020B0604020202020204" pitchFamily="34" charset="0"/>
              </a:rPr>
              <a:t>		            Time </a:t>
            </a:r>
            <a:r>
              <a:rPr lang="en-US" altLang="en-GB" sz="2800" dirty="0">
                <a:solidFill>
                  <a:schemeClr val="tx1"/>
                </a:solidFill>
                <a:latin typeface="Arial" panose="020B0604020202020204" pitchFamily="34" charset="0"/>
              </a:rPr>
              <a:t>(t)</a:t>
            </a:r>
            <a:endParaRPr lang="en-US" altLang="en-GB" sz="2800" dirty="0">
              <a:solidFill>
                <a:schemeClr val="tx1"/>
              </a:solidFill>
              <a:latin typeface="Arial" panose="020B0604020202020204" pitchFamily="34" charset="0"/>
            </a:endParaRPr>
          </a:p>
        </p:txBody>
      </p:sp>
      <p:sp>
        <p:nvSpPr>
          <p:cNvPr id="4" name="Rectangle 3"/>
          <p:cNvSpPr/>
          <p:nvPr/>
        </p:nvSpPr>
        <p:spPr>
          <a:xfrm>
            <a:off x="19050" y="1742440"/>
            <a:ext cx="8455660" cy="953135"/>
          </a:xfrm>
          <a:prstGeom prst="rect">
            <a:avLst/>
          </a:prstGeom>
          <a:noFill/>
          <a:ln w="9525">
            <a:noFill/>
          </a:ln>
        </p:spPr>
        <p:txBody>
          <a:bodyPr wrap="square" anchor="t" anchorCtr="0">
            <a:spAutoFit/>
          </a:bodyPr>
          <a:p>
            <a:r>
              <a:rPr lang="en-US" altLang="en-GB" sz="2800" dirty="0">
                <a:solidFill>
                  <a:schemeClr val="tx1"/>
                </a:solidFill>
                <a:latin typeface="Arial" panose="020B0604020202020204" pitchFamily="34" charset="0"/>
              </a:rPr>
              <a:t>Wavespeed (c) = </a:t>
            </a:r>
            <a:r>
              <a:rPr lang="en-US" altLang="en-GB" sz="2800" u="sng" dirty="0">
                <a:solidFill>
                  <a:schemeClr val="tx1"/>
                </a:solidFill>
                <a:latin typeface="Arial" panose="020B0604020202020204" pitchFamily="34" charset="0"/>
              </a:rPr>
              <a:t>W</a:t>
            </a:r>
            <a:r>
              <a:rPr lang="en-GB" altLang="en-US" sz="2800" u="sng" dirty="0">
                <a:solidFill>
                  <a:schemeClr val="tx1"/>
                </a:solidFill>
                <a:latin typeface="Arial" panose="020B0604020202020204" pitchFamily="34" charset="0"/>
              </a:rPr>
              <a:t>avelength </a:t>
            </a:r>
            <a:r>
              <a:rPr lang="en-US" altLang="en-GB" sz="2800" u="sng" dirty="0">
                <a:solidFill>
                  <a:schemeClr val="tx1"/>
                </a:solidFill>
                <a:latin typeface="Arial" panose="020B0604020202020204" pitchFamily="34" charset="0"/>
              </a:rPr>
              <a:t>(λ)</a:t>
            </a:r>
            <a:r>
              <a:rPr lang="en-GB" altLang="en-US" sz="2800" u="sng" dirty="0">
                <a:solidFill>
                  <a:schemeClr val="tx1"/>
                </a:solidFill>
                <a:latin typeface="Arial" panose="020B0604020202020204" pitchFamily="34" charset="0"/>
              </a:rPr>
              <a:t> </a:t>
            </a:r>
            <a:r>
              <a:rPr lang="en-GB" altLang="en-US" sz="2800" dirty="0">
                <a:solidFill>
                  <a:schemeClr val="tx1"/>
                </a:solidFill>
                <a:latin typeface="Arial" panose="020B0604020202020204" pitchFamily="34" charset="0"/>
              </a:rPr>
              <a:t>	 	        </a:t>
            </a:r>
            <a:r>
              <a:rPr lang="en-US" altLang="en-GB" sz="2800" dirty="0">
                <a:solidFill>
                  <a:schemeClr val="tx1"/>
                </a:solidFill>
                <a:latin typeface="Arial" panose="020B0604020202020204" pitchFamily="34" charset="0"/>
              </a:rPr>
              <a:t>          				 </a:t>
            </a:r>
            <a:r>
              <a:rPr lang="en-GB" altLang="en-US" sz="2800" dirty="0">
                <a:solidFill>
                  <a:schemeClr val="tx1"/>
                </a:solidFill>
                <a:latin typeface="Arial" panose="020B0604020202020204" pitchFamily="34" charset="0"/>
              </a:rPr>
              <a:t>Time period </a:t>
            </a:r>
            <a:r>
              <a:rPr lang="en-US" altLang="en-GB" sz="2800" dirty="0">
                <a:solidFill>
                  <a:schemeClr val="tx1"/>
                </a:solidFill>
                <a:latin typeface="Arial" panose="020B0604020202020204" pitchFamily="34" charset="0"/>
              </a:rPr>
              <a:t>(T)</a:t>
            </a:r>
            <a:endParaRPr lang="en-US" altLang="en-GB" sz="2800" dirty="0">
              <a:solidFill>
                <a:schemeClr val="tx1"/>
              </a:solidFill>
              <a:latin typeface="Arial" panose="020B0604020202020204" pitchFamily="34" charset="0"/>
            </a:endParaRPr>
          </a:p>
        </p:txBody>
      </p:sp>
      <p:sp>
        <p:nvSpPr>
          <p:cNvPr id="2" name="Text Box 1"/>
          <p:cNvSpPr txBox="1"/>
          <p:nvPr/>
        </p:nvSpPr>
        <p:spPr>
          <a:xfrm>
            <a:off x="5026660" y="764540"/>
            <a:ext cx="1424940" cy="521970"/>
          </a:xfrm>
          <a:prstGeom prst="rect">
            <a:avLst/>
          </a:prstGeom>
          <a:noFill/>
        </p:spPr>
        <p:txBody>
          <a:bodyPr wrap="square" rtlCol="0">
            <a:spAutoFit/>
          </a:bodyPr>
          <a:p>
            <a:r>
              <a:rPr lang="en-US" altLang="en-US" sz="2800" i="1">
                <a:solidFill>
                  <a:srgbClr val="1A733B"/>
                </a:solidFill>
              </a:rPr>
              <a:t>so...</a:t>
            </a:r>
            <a:endParaRPr lang="en-US" altLang="en-US" sz="2800" i="1">
              <a:solidFill>
                <a:srgbClr val="1A733B"/>
              </a:solidFill>
            </a:endParaRPr>
          </a:p>
        </p:txBody>
      </p:sp>
      <p:sp>
        <p:nvSpPr>
          <p:cNvPr id="7" name="Text Box 6"/>
          <p:cNvSpPr txBox="1"/>
          <p:nvPr/>
        </p:nvSpPr>
        <p:spPr>
          <a:xfrm>
            <a:off x="575310" y="2889885"/>
            <a:ext cx="4712335" cy="865505"/>
          </a:xfrm>
          <a:prstGeom prst="rect">
            <a:avLst/>
          </a:prstGeom>
          <a:noFill/>
        </p:spPr>
        <p:txBody>
          <a:bodyPr wrap="square" rtlCol="0" anchor="t">
            <a:spAutoFit/>
          </a:bodyPr>
          <a:p>
            <a:pPr marL="0" indent="0">
              <a:lnSpc>
                <a:spcPct val="90000"/>
              </a:lnSpc>
              <a:buNone/>
            </a:pPr>
            <a:r>
              <a:rPr lang="en-US" altLang="el-GR" sz="2800" i="1" dirty="0">
                <a:solidFill>
                  <a:srgbClr val="1A733B"/>
                </a:solidFill>
                <a:sym typeface="+mn-ea"/>
              </a:rPr>
              <a:t>substitute </a:t>
            </a:r>
            <a:r>
              <a:rPr lang="en-US" altLang="el-GR" sz="2800" dirty="0">
                <a:solidFill>
                  <a:schemeClr val="tx1"/>
                </a:solidFill>
                <a:sym typeface="+mn-ea"/>
              </a:rPr>
              <a:t>T = </a:t>
            </a:r>
            <a:r>
              <a:rPr lang="en-US" sz="2800" u="sng" dirty="0">
                <a:solidFill>
                  <a:schemeClr val="tx1"/>
                </a:solidFill>
                <a:sym typeface="+mn-ea"/>
              </a:rPr>
              <a:t>1</a:t>
            </a:r>
            <a:endParaRPr lang="en-US" sz="2800" u="sng" dirty="0">
              <a:solidFill>
                <a:schemeClr val="tx1"/>
              </a:solidFill>
              <a:sym typeface="+mn-ea"/>
            </a:endParaRPr>
          </a:p>
          <a:p>
            <a:pPr marL="0" indent="0">
              <a:lnSpc>
                <a:spcPct val="90000"/>
              </a:lnSpc>
              <a:buNone/>
            </a:pPr>
            <a:r>
              <a:rPr lang="en-US" sz="2800" dirty="0">
                <a:solidFill>
                  <a:schemeClr val="tx1"/>
                </a:solidFill>
                <a:sym typeface="+mn-ea"/>
              </a:rPr>
              <a:t>                       f</a:t>
            </a:r>
            <a:endParaRPr lang="en-US" sz="2800" dirty="0">
              <a:solidFill>
                <a:schemeClr val="tx1"/>
              </a:solidFill>
              <a:sym typeface="+mn-ea"/>
            </a:endParaRPr>
          </a:p>
        </p:txBody>
      </p:sp>
      <p:sp>
        <p:nvSpPr>
          <p:cNvPr id="8" name="Text Box 7"/>
          <p:cNvSpPr txBox="1"/>
          <p:nvPr/>
        </p:nvSpPr>
        <p:spPr>
          <a:xfrm>
            <a:off x="3282950" y="2889885"/>
            <a:ext cx="4584700" cy="478155"/>
          </a:xfrm>
          <a:prstGeom prst="rect">
            <a:avLst/>
          </a:prstGeom>
          <a:noFill/>
        </p:spPr>
        <p:txBody>
          <a:bodyPr wrap="square" rtlCol="0" anchor="t">
            <a:spAutoFit/>
          </a:bodyPr>
          <a:p>
            <a:pPr marL="0" indent="0">
              <a:lnSpc>
                <a:spcPct val="90000"/>
              </a:lnSpc>
              <a:buNone/>
            </a:pPr>
            <a:r>
              <a:rPr lang="en-US" altLang="en-US" sz="2800" i="1" dirty="0">
                <a:solidFill>
                  <a:srgbClr val="1A733B"/>
                </a:solidFill>
                <a:sym typeface="+mn-ea"/>
              </a:rPr>
              <a:t>to get the </a:t>
            </a:r>
            <a:r>
              <a:rPr lang="en-US" altLang="en-US" sz="2800" b="1" i="1" u="sng" dirty="0">
                <a:solidFill>
                  <a:srgbClr val="1A733B"/>
                </a:solidFill>
                <a:sym typeface="+mn-ea"/>
              </a:rPr>
              <a:t>wave equation</a:t>
            </a:r>
            <a:endParaRPr lang="en-US" altLang="en-US" sz="2800" b="1" i="1" u="sng" dirty="0">
              <a:solidFill>
                <a:srgbClr val="1A733B"/>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4931">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493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P spid="8" grpId="0"/>
      <p:bldP spid="124931" grpId="0" build="p"/>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41" name="Title 288769"/>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Loudness</a:t>
            </a:r>
            <a:endParaRPr lang="en-US" altLang="zh-CN" sz="4000" kern="1200" baseline="0">
              <a:latin typeface="+mj-lt"/>
              <a:ea typeface="+mj-ea"/>
              <a:cs typeface="+mj-cs"/>
            </a:endParaRPr>
          </a:p>
        </p:txBody>
      </p:sp>
      <p:sp>
        <p:nvSpPr>
          <p:cNvPr id="288771" name="Content Placeholder 288770"/>
          <p:cNvSpPr>
            <a:spLocks noGrp="1"/>
          </p:cNvSpPr>
          <p:nvPr>
            <p:ph idx="1"/>
          </p:nvPr>
        </p:nvSpPr>
        <p:spPr>
          <a:xfrm>
            <a:off x="457200" y="1169988"/>
            <a:ext cx="8229600" cy="4525962"/>
          </a:xfrm>
        </p:spPr>
        <p:txBody>
          <a:bodyPr anchor="t" anchorCtr="0"/>
          <a:p>
            <a:pPr marL="0" indent="0">
              <a:spcBef>
                <a:spcPct val="0"/>
              </a:spcBef>
              <a:buNone/>
            </a:pPr>
            <a:r>
              <a:rPr lang="en-US" altLang="zh-CN"/>
              <a:t>The loudness of a sound increases with the amplitude of the sound wave.</a:t>
            </a:r>
            <a:endParaRPr lang="en-US" altLang="zh-CN"/>
          </a:p>
          <a:p>
            <a:pPr marL="0" indent="0">
              <a:buNone/>
            </a:pPr>
            <a:endParaRPr lang="en-US" altLang="zh-CN"/>
          </a:p>
        </p:txBody>
      </p:sp>
      <p:grpSp>
        <p:nvGrpSpPr>
          <p:cNvPr id="288772" name="Group 288771"/>
          <p:cNvGrpSpPr/>
          <p:nvPr/>
        </p:nvGrpSpPr>
        <p:grpSpPr>
          <a:xfrm>
            <a:off x="1365250" y="2801938"/>
            <a:ext cx="2292350" cy="2027237"/>
            <a:chOff x="860" y="1765"/>
            <a:chExt cx="1444" cy="1277"/>
          </a:xfrm>
        </p:grpSpPr>
        <p:sp>
          <p:nvSpPr>
            <p:cNvPr id="317444" name="Freeform 288772"/>
            <p:cNvSpPr/>
            <p:nvPr/>
          </p:nvSpPr>
          <p:spPr>
            <a:xfrm>
              <a:off x="860" y="1765"/>
              <a:ext cx="1444" cy="984"/>
            </a:xfrm>
            <a:custGeom>
              <a:avLst/>
              <a:gdLst/>
              <a:ahLst/>
              <a:cxnLst/>
              <a:pathLst>
                <a:path w="1444" h="984">
                  <a:moveTo>
                    <a:pt x="0" y="452"/>
                  </a:moveTo>
                  <a:cubicBezTo>
                    <a:pt x="17" y="530"/>
                    <a:pt x="53" y="984"/>
                    <a:pt x="102" y="918"/>
                  </a:cubicBezTo>
                  <a:cubicBezTo>
                    <a:pt x="151" y="852"/>
                    <a:pt x="235" y="59"/>
                    <a:pt x="292" y="58"/>
                  </a:cubicBezTo>
                  <a:cubicBezTo>
                    <a:pt x="349" y="57"/>
                    <a:pt x="388" y="910"/>
                    <a:pt x="442" y="910"/>
                  </a:cubicBezTo>
                  <a:cubicBezTo>
                    <a:pt x="496" y="910"/>
                    <a:pt x="557" y="57"/>
                    <a:pt x="615" y="58"/>
                  </a:cubicBezTo>
                  <a:cubicBezTo>
                    <a:pt x="673" y="59"/>
                    <a:pt x="731" y="918"/>
                    <a:pt x="789" y="918"/>
                  </a:cubicBezTo>
                  <a:cubicBezTo>
                    <a:pt x="847" y="918"/>
                    <a:pt x="904" y="59"/>
                    <a:pt x="962" y="58"/>
                  </a:cubicBezTo>
                  <a:cubicBezTo>
                    <a:pt x="1020" y="57"/>
                    <a:pt x="1077" y="909"/>
                    <a:pt x="1136" y="910"/>
                  </a:cubicBezTo>
                  <a:cubicBezTo>
                    <a:pt x="1195" y="911"/>
                    <a:pt x="1266" y="132"/>
                    <a:pt x="1317" y="66"/>
                  </a:cubicBezTo>
                  <a:cubicBezTo>
                    <a:pt x="1368" y="0"/>
                    <a:pt x="1418" y="422"/>
                    <a:pt x="1444" y="515"/>
                  </a:cubicBezTo>
                </a:path>
              </a:pathLst>
            </a:custGeom>
            <a:noFill/>
            <a:ln w="38100" cap="flat" cmpd="sng">
              <a:solidFill>
                <a:srgbClr val="FF0000"/>
              </a:solidFill>
              <a:prstDash val="solid"/>
              <a:round/>
              <a:headEnd type="none" w="med" len="med"/>
              <a:tailEnd type="none" w="med" len="med"/>
            </a:ln>
          </p:spPr>
          <p:txBody>
            <a:bodyPr/>
            <a:p>
              <a:endParaRPr lang="en-US"/>
            </a:p>
          </p:txBody>
        </p:sp>
        <p:sp>
          <p:nvSpPr>
            <p:cNvPr id="317445" name="Text Box 288773"/>
            <p:cNvSpPr txBox="1"/>
            <p:nvPr/>
          </p:nvSpPr>
          <p:spPr>
            <a:xfrm>
              <a:off x="1263" y="2754"/>
              <a:ext cx="709" cy="288"/>
            </a:xfrm>
            <a:prstGeom prst="rect">
              <a:avLst/>
            </a:prstGeom>
            <a:noFill/>
            <a:ln w="9525">
              <a:noFill/>
            </a:ln>
          </p:spPr>
          <p:txBody>
            <a:bodyPr anchor="t" anchorCtr="0">
              <a:spAutoFit/>
            </a:bodyPr>
            <a:p>
              <a:pPr>
                <a:spcBef>
                  <a:spcPct val="50000"/>
                </a:spcBef>
              </a:pPr>
              <a:r>
                <a:rPr lang="en-US" altLang="zh-CN" sz="2400" b="1">
                  <a:solidFill>
                    <a:srgbClr val="FF0000"/>
                  </a:solidFill>
                  <a:latin typeface="Arial" panose="020B0604020202020204" pitchFamily="34" charset="0"/>
                </a:rPr>
                <a:t>quiet</a:t>
              </a:r>
              <a:endParaRPr lang="en-US" altLang="zh-CN" sz="2400" b="1">
                <a:solidFill>
                  <a:srgbClr val="FF0000"/>
                </a:solidFill>
                <a:latin typeface="Arial" panose="020B0604020202020204" pitchFamily="34" charset="0"/>
              </a:endParaRPr>
            </a:p>
          </p:txBody>
        </p:sp>
      </p:grpSp>
      <p:grpSp>
        <p:nvGrpSpPr>
          <p:cNvPr id="288775" name="Group 288774"/>
          <p:cNvGrpSpPr/>
          <p:nvPr/>
        </p:nvGrpSpPr>
        <p:grpSpPr>
          <a:xfrm>
            <a:off x="4564063" y="2228850"/>
            <a:ext cx="2919412" cy="3467100"/>
            <a:chOff x="2875" y="1404"/>
            <a:chExt cx="1839" cy="2184"/>
          </a:xfrm>
        </p:grpSpPr>
        <p:sp>
          <p:nvSpPr>
            <p:cNvPr id="317447" name="Freeform 288775"/>
            <p:cNvSpPr/>
            <p:nvPr/>
          </p:nvSpPr>
          <p:spPr>
            <a:xfrm>
              <a:off x="2875" y="1404"/>
              <a:ext cx="1839" cy="1844"/>
            </a:xfrm>
            <a:custGeom>
              <a:avLst/>
              <a:gdLst/>
              <a:ahLst/>
              <a:cxnLst/>
              <a:pathLst>
                <a:path w="1444" h="984">
                  <a:moveTo>
                    <a:pt x="0" y="452"/>
                  </a:moveTo>
                  <a:cubicBezTo>
                    <a:pt x="17" y="530"/>
                    <a:pt x="53" y="984"/>
                    <a:pt x="102" y="918"/>
                  </a:cubicBezTo>
                  <a:cubicBezTo>
                    <a:pt x="151" y="852"/>
                    <a:pt x="235" y="59"/>
                    <a:pt x="292" y="58"/>
                  </a:cubicBezTo>
                  <a:cubicBezTo>
                    <a:pt x="349" y="57"/>
                    <a:pt x="388" y="910"/>
                    <a:pt x="442" y="910"/>
                  </a:cubicBezTo>
                  <a:cubicBezTo>
                    <a:pt x="496" y="910"/>
                    <a:pt x="557" y="57"/>
                    <a:pt x="615" y="58"/>
                  </a:cubicBezTo>
                  <a:cubicBezTo>
                    <a:pt x="673" y="59"/>
                    <a:pt x="731" y="918"/>
                    <a:pt x="789" y="918"/>
                  </a:cubicBezTo>
                  <a:cubicBezTo>
                    <a:pt x="847" y="918"/>
                    <a:pt x="904" y="59"/>
                    <a:pt x="962" y="58"/>
                  </a:cubicBezTo>
                  <a:cubicBezTo>
                    <a:pt x="1020" y="57"/>
                    <a:pt x="1077" y="909"/>
                    <a:pt x="1136" y="910"/>
                  </a:cubicBezTo>
                  <a:cubicBezTo>
                    <a:pt x="1195" y="911"/>
                    <a:pt x="1266" y="132"/>
                    <a:pt x="1317" y="66"/>
                  </a:cubicBezTo>
                  <a:cubicBezTo>
                    <a:pt x="1368" y="0"/>
                    <a:pt x="1418" y="422"/>
                    <a:pt x="1444" y="515"/>
                  </a:cubicBezTo>
                </a:path>
              </a:pathLst>
            </a:custGeom>
            <a:noFill/>
            <a:ln w="38100" cap="flat" cmpd="sng">
              <a:solidFill>
                <a:srgbClr val="333399"/>
              </a:solidFill>
              <a:prstDash val="solid"/>
              <a:round/>
              <a:headEnd type="none" w="med" len="med"/>
              <a:tailEnd type="none" w="med" len="med"/>
            </a:ln>
          </p:spPr>
          <p:txBody>
            <a:bodyPr/>
            <a:p>
              <a:endParaRPr lang="en-US"/>
            </a:p>
          </p:txBody>
        </p:sp>
        <p:sp>
          <p:nvSpPr>
            <p:cNvPr id="317448" name="Text Box 288776"/>
            <p:cNvSpPr txBox="1"/>
            <p:nvPr/>
          </p:nvSpPr>
          <p:spPr>
            <a:xfrm>
              <a:off x="3522" y="3300"/>
              <a:ext cx="709" cy="288"/>
            </a:xfrm>
            <a:prstGeom prst="rect">
              <a:avLst/>
            </a:prstGeom>
            <a:noFill/>
            <a:ln w="9525">
              <a:noFill/>
            </a:ln>
          </p:spPr>
          <p:txBody>
            <a:bodyPr anchor="t" anchorCtr="0">
              <a:spAutoFit/>
            </a:bodyPr>
            <a:p>
              <a:pPr>
                <a:spcBef>
                  <a:spcPct val="50000"/>
                </a:spcBef>
              </a:pPr>
              <a:r>
                <a:rPr lang="en-US" altLang="zh-CN" sz="2400" b="1">
                  <a:solidFill>
                    <a:schemeClr val="accent2"/>
                  </a:solidFill>
                  <a:latin typeface="Arial" panose="020B0604020202020204" pitchFamily="34" charset="0"/>
                </a:rPr>
                <a:t>loud</a:t>
              </a:r>
              <a:endParaRPr lang="en-US" altLang="zh-CN" sz="2400" b="1">
                <a:solidFill>
                  <a:schemeClr val="accent2"/>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8771">
                                            <p:txEl>
                                              <p:charRg st="0" end="7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87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87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9489" name="Title 290817"/>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Pitch</a:t>
            </a:r>
            <a:endParaRPr lang="en-US" altLang="zh-CN" sz="4000" kern="1200" baseline="0">
              <a:latin typeface="+mj-lt"/>
              <a:ea typeface="+mj-ea"/>
              <a:cs typeface="+mj-cs"/>
            </a:endParaRPr>
          </a:p>
        </p:txBody>
      </p:sp>
      <p:sp>
        <p:nvSpPr>
          <p:cNvPr id="290819" name="Content Placeholder 290818"/>
          <p:cNvSpPr>
            <a:spLocks noGrp="1"/>
          </p:cNvSpPr>
          <p:nvPr>
            <p:ph idx="1"/>
          </p:nvPr>
        </p:nvSpPr>
        <p:spPr>
          <a:xfrm>
            <a:off x="457200" y="928688"/>
            <a:ext cx="8229600" cy="4525962"/>
          </a:xfrm>
        </p:spPr>
        <p:txBody>
          <a:bodyPr anchor="t" anchorCtr="0"/>
          <a:p>
            <a:pPr marL="0" indent="0">
              <a:spcBef>
                <a:spcPct val="0"/>
              </a:spcBef>
              <a:buNone/>
            </a:pPr>
            <a:r>
              <a:rPr lang="en-US" altLang="zh-CN" sz="2400"/>
              <a:t>The pitch of a musical note increases with frequency.</a:t>
            </a:r>
            <a:endParaRPr lang="en-US" altLang="zh-CN" sz="2400"/>
          </a:p>
          <a:p>
            <a:pPr marL="0" indent="0">
              <a:spcBef>
                <a:spcPct val="0"/>
              </a:spcBef>
              <a:buNone/>
            </a:pPr>
            <a:endParaRPr lang="en-US" altLang="zh-CN"/>
          </a:p>
          <a:p>
            <a:pPr marL="0" indent="0">
              <a:spcBef>
                <a:spcPct val="0"/>
              </a:spcBef>
              <a:buNone/>
            </a:pPr>
            <a:endParaRPr lang="en-US" altLang="zh-CN"/>
          </a:p>
          <a:p>
            <a:pPr marL="0" indent="0">
              <a:buNone/>
            </a:pPr>
            <a:endParaRPr lang="en-US" altLang="zh-CN"/>
          </a:p>
        </p:txBody>
      </p:sp>
      <p:sp>
        <p:nvSpPr>
          <p:cNvPr id="290820" name="Text Box 290819"/>
          <p:cNvSpPr txBox="1"/>
          <p:nvPr/>
        </p:nvSpPr>
        <p:spPr>
          <a:xfrm>
            <a:off x="392113" y="3733800"/>
            <a:ext cx="8167687" cy="1938338"/>
          </a:xfrm>
          <a:prstGeom prst="rect">
            <a:avLst/>
          </a:prstGeom>
          <a:noFill/>
          <a:ln w="9525">
            <a:noFill/>
          </a:ln>
        </p:spPr>
        <p:txBody>
          <a:bodyPr anchor="t" anchorCtr="0">
            <a:spAutoFit/>
          </a:bodyPr>
          <a:p>
            <a:r>
              <a:rPr lang="en-US" altLang="zh-CN" sz="2400">
                <a:latin typeface="Arial" panose="020B0604020202020204" pitchFamily="34" charset="0"/>
              </a:rPr>
              <a:t>Examples:</a:t>
            </a:r>
            <a:endParaRPr lang="en-US" altLang="zh-CN" sz="2400">
              <a:latin typeface="Arial" panose="020B0604020202020204" pitchFamily="34" charset="0"/>
            </a:endParaRPr>
          </a:p>
          <a:p>
            <a:r>
              <a:rPr lang="en-US" altLang="zh-CN" sz="2400">
                <a:latin typeface="Arial" panose="020B0604020202020204" pitchFamily="34" charset="0"/>
              </a:rPr>
              <a:t>Concert pitch A = 440 Hz;  Top C = 523 Hz</a:t>
            </a:r>
            <a:endParaRPr lang="en-US" altLang="zh-CN" sz="2400">
              <a:latin typeface="Arial" panose="020B0604020202020204" pitchFamily="34" charset="0"/>
            </a:endParaRPr>
          </a:p>
          <a:p>
            <a:endParaRPr lang="en-US" altLang="zh-CN" sz="2400">
              <a:latin typeface="Arial" panose="020B0604020202020204" pitchFamily="34" charset="0"/>
            </a:endParaRPr>
          </a:p>
          <a:p>
            <a:r>
              <a:rPr lang="en-US" altLang="zh-CN" sz="2400">
                <a:latin typeface="Arial" panose="020B0604020202020204" pitchFamily="34" charset="0"/>
              </a:rPr>
              <a:t>Doubling the frequency increases the pitch by one octave. Therefore the ‘A’ above top C will have frequency 880 Hz.</a:t>
            </a:r>
            <a:endParaRPr lang="en-US" altLang="zh-CN" sz="2400">
              <a:latin typeface="Arial" panose="020B0604020202020204" pitchFamily="34" charset="0"/>
            </a:endParaRPr>
          </a:p>
        </p:txBody>
      </p:sp>
      <p:grpSp>
        <p:nvGrpSpPr>
          <p:cNvPr id="290821" name="Group 290820"/>
          <p:cNvGrpSpPr/>
          <p:nvPr/>
        </p:nvGrpSpPr>
        <p:grpSpPr>
          <a:xfrm>
            <a:off x="892175" y="1546225"/>
            <a:ext cx="2855913" cy="1990725"/>
            <a:chOff x="562" y="974"/>
            <a:chExt cx="1799" cy="1254"/>
          </a:xfrm>
        </p:grpSpPr>
        <p:sp>
          <p:nvSpPr>
            <p:cNvPr id="319493" name="Text Box 290821"/>
            <p:cNvSpPr txBox="1"/>
            <p:nvPr/>
          </p:nvSpPr>
          <p:spPr>
            <a:xfrm>
              <a:off x="884" y="1940"/>
              <a:ext cx="1111" cy="288"/>
            </a:xfrm>
            <a:prstGeom prst="rect">
              <a:avLst/>
            </a:prstGeom>
            <a:noFill/>
            <a:ln w="9525">
              <a:noFill/>
            </a:ln>
          </p:spPr>
          <p:txBody>
            <a:bodyPr anchor="t" anchorCtr="0">
              <a:spAutoFit/>
            </a:bodyPr>
            <a:p>
              <a:pPr>
                <a:spcBef>
                  <a:spcPct val="50000"/>
                </a:spcBef>
              </a:pPr>
              <a:r>
                <a:rPr lang="en-US" altLang="zh-CN" sz="2400" b="1">
                  <a:solidFill>
                    <a:srgbClr val="FF0000"/>
                  </a:solidFill>
                  <a:latin typeface="Arial" panose="020B0604020202020204" pitchFamily="34" charset="0"/>
                </a:rPr>
                <a:t>low pitch</a:t>
              </a:r>
              <a:endParaRPr lang="en-US" altLang="zh-CN" sz="2400" b="1">
                <a:solidFill>
                  <a:srgbClr val="FF0000"/>
                </a:solidFill>
                <a:latin typeface="Arial" panose="020B0604020202020204" pitchFamily="34" charset="0"/>
              </a:endParaRPr>
            </a:p>
          </p:txBody>
        </p:sp>
        <p:sp>
          <p:nvSpPr>
            <p:cNvPr id="319494" name="Freeform 290822"/>
            <p:cNvSpPr/>
            <p:nvPr/>
          </p:nvSpPr>
          <p:spPr>
            <a:xfrm>
              <a:off x="562" y="974"/>
              <a:ext cx="1799" cy="927"/>
            </a:xfrm>
            <a:custGeom>
              <a:avLst/>
              <a:gdLst/>
              <a:ahLst/>
              <a:cxnLst/>
              <a:pathLst>
                <a:path w="615" h="927">
                  <a:moveTo>
                    <a:pt x="0" y="395"/>
                  </a:moveTo>
                  <a:cubicBezTo>
                    <a:pt x="17" y="473"/>
                    <a:pt x="53" y="927"/>
                    <a:pt x="102" y="861"/>
                  </a:cubicBezTo>
                  <a:cubicBezTo>
                    <a:pt x="151" y="795"/>
                    <a:pt x="235" y="2"/>
                    <a:pt x="292" y="1"/>
                  </a:cubicBezTo>
                  <a:cubicBezTo>
                    <a:pt x="349" y="0"/>
                    <a:pt x="388" y="853"/>
                    <a:pt x="442" y="853"/>
                  </a:cubicBezTo>
                  <a:cubicBezTo>
                    <a:pt x="496" y="853"/>
                    <a:pt x="586" y="143"/>
                    <a:pt x="615" y="1"/>
                  </a:cubicBezTo>
                </a:path>
              </a:pathLst>
            </a:custGeom>
            <a:noFill/>
            <a:ln w="38100" cap="flat" cmpd="sng">
              <a:solidFill>
                <a:srgbClr val="FF0000"/>
              </a:solidFill>
              <a:prstDash val="solid"/>
              <a:round/>
              <a:headEnd type="none" w="med" len="med"/>
              <a:tailEnd type="none" w="med" len="med"/>
            </a:ln>
          </p:spPr>
          <p:txBody>
            <a:bodyPr/>
            <a:p>
              <a:endParaRPr lang="en-US"/>
            </a:p>
          </p:txBody>
        </p:sp>
      </p:grpSp>
      <p:grpSp>
        <p:nvGrpSpPr>
          <p:cNvPr id="290824" name="Group 290823"/>
          <p:cNvGrpSpPr/>
          <p:nvPr/>
        </p:nvGrpSpPr>
        <p:grpSpPr>
          <a:xfrm>
            <a:off x="5233988" y="1546225"/>
            <a:ext cx="2292350" cy="1990725"/>
            <a:chOff x="3297" y="974"/>
            <a:chExt cx="1444" cy="1254"/>
          </a:xfrm>
        </p:grpSpPr>
        <p:sp>
          <p:nvSpPr>
            <p:cNvPr id="319496" name="Freeform 290824"/>
            <p:cNvSpPr/>
            <p:nvPr/>
          </p:nvSpPr>
          <p:spPr>
            <a:xfrm>
              <a:off x="3297" y="974"/>
              <a:ext cx="1444" cy="984"/>
            </a:xfrm>
            <a:custGeom>
              <a:avLst/>
              <a:gdLst/>
              <a:ahLst/>
              <a:cxnLst/>
              <a:pathLst>
                <a:path w="1444" h="984">
                  <a:moveTo>
                    <a:pt x="0" y="452"/>
                  </a:moveTo>
                  <a:cubicBezTo>
                    <a:pt x="17" y="530"/>
                    <a:pt x="53" y="984"/>
                    <a:pt x="102" y="918"/>
                  </a:cubicBezTo>
                  <a:cubicBezTo>
                    <a:pt x="151" y="852"/>
                    <a:pt x="235" y="59"/>
                    <a:pt x="292" y="58"/>
                  </a:cubicBezTo>
                  <a:cubicBezTo>
                    <a:pt x="349" y="57"/>
                    <a:pt x="388" y="910"/>
                    <a:pt x="442" y="910"/>
                  </a:cubicBezTo>
                  <a:cubicBezTo>
                    <a:pt x="496" y="910"/>
                    <a:pt x="557" y="57"/>
                    <a:pt x="615" y="58"/>
                  </a:cubicBezTo>
                  <a:cubicBezTo>
                    <a:pt x="673" y="59"/>
                    <a:pt x="731" y="918"/>
                    <a:pt x="789" y="918"/>
                  </a:cubicBezTo>
                  <a:cubicBezTo>
                    <a:pt x="847" y="918"/>
                    <a:pt x="904" y="59"/>
                    <a:pt x="962" y="58"/>
                  </a:cubicBezTo>
                  <a:cubicBezTo>
                    <a:pt x="1020" y="57"/>
                    <a:pt x="1077" y="909"/>
                    <a:pt x="1136" y="910"/>
                  </a:cubicBezTo>
                  <a:cubicBezTo>
                    <a:pt x="1195" y="911"/>
                    <a:pt x="1266" y="132"/>
                    <a:pt x="1317" y="66"/>
                  </a:cubicBezTo>
                  <a:cubicBezTo>
                    <a:pt x="1368" y="0"/>
                    <a:pt x="1418" y="422"/>
                    <a:pt x="1444" y="515"/>
                  </a:cubicBezTo>
                </a:path>
              </a:pathLst>
            </a:custGeom>
            <a:noFill/>
            <a:ln w="38100" cap="flat" cmpd="sng">
              <a:solidFill>
                <a:srgbClr val="333399"/>
              </a:solidFill>
              <a:prstDash val="solid"/>
              <a:round/>
              <a:headEnd type="none" w="med" len="med"/>
              <a:tailEnd type="none" w="med" len="med"/>
            </a:ln>
          </p:spPr>
          <p:txBody>
            <a:bodyPr/>
            <a:p>
              <a:endParaRPr lang="en-US"/>
            </a:p>
          </p:txBody>
        </p:sp>
        <p:sp>
          <p:nvSpPr>
            <p:cNvPr id="319497" name="Text Box 290825"/>
            <p:cNvSpPr txBox="1"/>
            <p:nvPr/>
          </p:nvSpPr>
          <p:spPr>
            <a:xfrm>
              <a:off x="3450" y="1940"/>
              <a:ext cx="1111" cy="288"/>
            </a:xfrm>
            <a:prstGeom prst="rect">
              <a:avLst/>
            </a:prstGeom>
            <a:noFill/>
            <a:ln w="9525">
              <a:noFill/>
            </a:ln>
          </p:spPr>
          <p:txBody>
            <a:bodyPr anchor="t" anchorCtr="0">
              <a:spAutoFit/>
            </a:bodyPr>
            <a:p>
              <a:pPr>
                <a:spcBef>
                  <a:spcPct val="50000"/>
                </a:spcBef>
              </a:pPr>
              <a:r>
                <a:rPr lang="en-US" altLang="zh-CN" sz="2400" b="1">
                  <a:solidFill>
                    <a:schemeClr val="accent2"/>
                  </a:solidFill>
                  <a:latin typeface="Arial" panose="020B0604020202020204" pitchFamily="34" charset="0"/>
                </a:rPr>
                <a:t>high pitch</a:t>
              </a:r>
              <a:endParaRPr lang="en-US" altLang="zh-CN" sz="2400" b="1">
                <a:solidFill>
                  <a:schemeClr val="accent2"/>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0819">
                                            <p:txEl>
                                              <p:charRg st="0" end="5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08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08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0820">
                                            <p:txEl>
                                              <p:charRg st="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0820">
                                            <p:txEl>
                                              <p:charRg st="10" end="5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0820">
                                            <p:txEl>
                                              <p:charRg st="53" end="16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90820">
                                            <p:txEl>
                                              <p:charRg st="53" end="16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1537" name="Title 292865"/>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Quality or timbre</a:t>
            </a:r>
            <a:endParaRPr lang="en-US" altLang="zh-CN" sz="4000" kern="1200" baseline="0">
              <a:latin typeface="+mj-lt"/>
              <a:ea typeface="+mj-ea"/>
              <a:cs typeface="+mj-cs"/>
            </a:endParaRPr>
          </a:p>
        </p:txBody>
      </p:sp>
      <p:sp>
        <p:nvSpPr>
          <p:cNvPr id="292867" name="Content Placeholder 292866"/>
          <p:cNvSpPr>
            <a:spLocks noGrp="1"/>
          </p:cNvSpPr>
          <p:nvPr>
            <p:ph idx="1"/>
          </p:nvPr>
        </p:nvSpPr>
        <p:spPr/>
        <p:txBody>
          <a:bodyPr anchor="t" anchorCtr="0"/>
          <a:p>
            <a:pPr marL="0" indent="0">
              <a:lnSpc>
                <a:spcPct val="90000"/>
              </a:lnSpc>
              <a:spcBef>
                <a:spcPct val="0"/>
              </a:spcBef>
              <a:buNone/>
            </a:pPr>
            <a:r>
              <a:rPr lang="en-US" altLang="zh-CN" sz="2400"/>
              <a:t>The </a:t>
            </a:r>
            <a:r>
              <a:rPr lang="en-US" altLang="zh-CN" sz="2400" b="1">
                <a:solidFill>
                  <a:srgbClr val="FF0000"/>
                </a:solidFill>
              </a:rPr>
              <a:t>quality</a:t>
            </a:r>
            <a:r>
              <a:rPr lang="en-US" altLang="zh-CN" sz="2400"/>
              <a:t> or </a:t>
            </a:r>
            <a:r>
              <a:rPr lang="en-US" altLang="zh-CN" sz="2400" b="1">
                <a:solidFill>
                  <a:schemeClr val="accent2"/>
                </a:solidFill>
              </a:rPr>
              <a:t>timbre</a:t>
            </a:r>
            <a:r>
              <a:rPr lang="en-US" altLang="zh-CN" sz="2400"/>
              <a:t> of a musical note is what makes one musical instrument sound different from another.</a:t>
            </a:r>
            <a:endParaRPr lang="en-US" altLang="zh-CN" sz="2400"/>
          </a:p>
          <a:p>
            <a:pPr marL="0" indent="0">
              <a:lnSpc>
                <a:spcPct val="90000"/>
              </a:lnSpc>
              <a:spcBef>
                <a:spcPct val="0"/>
              </a:spcBef>
              <a:buNone/>
            </a:pPr>
            <a:endParaRPr lang="en-US" altLang="zh-CN" sz="2400"/>
          </a:p>
          <a:p>
            <a:pPr marL="0" indent="0">
              <a:lnSpc>
                <a:spcPct val="90000"/>
              </a:lnSpc>
              <a:spcBef>
                <a:spcPct val="0"/>
              </a:spcBef>
              <a:buNone/>
            </a:pPr>
            <a:r>
              <a:rPr lang="en-US" altLang="zh-CN" sz="2400"/>
              <a:t>Despite different instruments producing a note of the same loudness and pitch, the shape of the wave will be different.</a:t>
            </a:r>
            <a:endParaRPr lang="en-US" altLang="zh-CN" sz="2400"/>
          </a:p>
          <a:p>
            <a:pPr marL="0" indent="0">
              <a:lnSpc>
                <a:spcPct val="90000"/>
              </a:lnSpc>
              <a:buNone/>
            </a:pPr>
            <a:endParaRPr lang="en-US" altLang="zh-CN" sz="2400"/>
          </a:p>
        </p:txBody>
      </p:sp>
      <p:sp>
        <p:nvSpPr>
          <p:cNvPr id="292868" name="Freeform 292867"/>
          <p:cNvSpPr/>
          <p:nvPr/>
        </p:nvSpPr>
        <p:spPr>
          <a:xfrm>
            <a:off x="1376363" y="3403600"/>
            <a:ext cx="2292350" cy="1562100"/>
          </a:xfrm>
          <a:custGeom>
            <a:avLst/>
            <a:gdLst/>
            <a:ahLst/>
            <a:cxnLst/>
            <a:pathLst>
              <a:path w="1444" h="984">
                <a:moveTo>
                  <a:pt x="0" y="452"/>
                </a:moveTo>
                <a:cubicBezTo>
                  <a:pt x="17" y="530"/>
                  <a:pt x="53" y="984"/>
                  <a:pt x="102" y="918"/>
                </a:cubicBezTo>
                <a:cubicBezTo>
                  <a:pt x="151" y="852"/>
                  <a:pt x="235" y="59"/>
                  <a:pt x="292" y="58"/>
                </a:cubicBezTo>
                <a:cubicBezTo>
                  <a:pt x="349" y="57"/>
                  <a:pt x="388" y="910"/>
                  <a:pt x="442" y="910"/>
                </a:cubicBezTo>
                <a:cubicBezTo>
                  <a:pt x="496" y="910"/>
                  <a:pt x="557" y="57"/>
                  <a:pt x="615" y="58"/>
                </a:cubicBezTo>
                <a:cubicBezTo>
                  <a:pt x="673" y="59"/>
                  <a:pt x="731" y="918"/>
                  <a:pt x="789" y="918"/>
                </a:cubicBezTo>
                <a:cubicBezTo>
                  <a:pt x="847" y="918"/>
                  <a:pt x="904" y="59"/>
                  <a:pt x="962" y="58"/>
                </a:cubicBezTo>
                <a:cubicBezTo>
                  <a:pt x="1020" y="57"/>
                  <a:pt x="1077" y="909"/>
                  <a:pt x="1136" y="910"/>
                </a:cubicBezTo>
                <a:cubicBezTo>
                  <a:pt x="1195" y="911"/>
                  <a:pt x="1266" y="132"/>
                  <a:pt x="1317" y="66"/>
                </a:cubicBezTo>
                <a:cubicBezTo>
                  <a:pt x="1368" y="0"/>
                  <a:pt x="1418" y="422"/>
                  <a:pt x="1444" y="515"/>
                </a:cubicBezTo>
              </a:path>
            </a:pathLst>
          </a:custGeom>
          <a:noFill/>
          <a:ln w="38100" cap="flat" cmpd="sng">
            <a:solidFill>
              <a:srgbClr val="FF0000"/>
            </a:solidFill>
            <a:prstDash val="solid"/>
            <a:round/>
            <a:headEnd type="none" w="med" len="med"/>
            <a:tailEnd type="none" w="med" len="med"/>
          </a:ln>
        </p:spPr>
        <p:txBody>
          <a:bodyPr/>
          <a:p>
            <a:endParaRPr lang="en-US"/>
          </a:p>
        </p:txBody>
      </p:sp>
      <p:sp>
        <p:nvSpPr>
          <p:cNvPr id="292869" name="Freeform 292868"/>
          <p:cNvSpPr/>
          <p:nvPr/>
        </p:nvSpPr>
        <p:spPr>
          <a:xfrm>
            <a:off x="4722813" y="3495675"/>
            <a:ext cx="2254250" cy="1377950"/>
          </a:xfrm>
          <a:custGeom>
            <a:avLst/>
            <a:gdLst/>
            <a:ahLst/>
            <a:cxnLst/>
            <a:pathLst>
              <a:path w="1420" h="868">
                <a:moveTo>
                  <a:pt x="0" y="860"/>
                </a:moveTo>
                <a:lnTo>
                  <a:pt x="118" y="0"/>
                </a:lnTo>
                <a:lnTo>
                  <a:pt x="244" y="0"/>
                </a:lnTo>
                <a:lnTo>
                  <a:pt x="315" y="860"/>
                </a:lnTo>
                <a:lnTo>
                  <a:pt x="465" y="860"/>
                </a:lnTo>
                <a:lnTo>
                  <a:pt x="528" y="0"/>
                </a:lnTo>
                <a:lnTo>
                  <a:pt x="623" y="0"/>
                </a:lnTo>
                <a:lnTo>
                  <a:pt x="710" y="860"/>
                </a:lnTo>
                <a:lnTo>
                  <a:pt x="852" y="860"/>
                </a:lnTo>
                <a:lnTo>
                  <a:pt x="907" y="0"/>
                </a:lnTo>
                <a:lnTo>
                  <a:pt x="994" y="8"/>
                </a:lnTo>
                <a:lnTo>
                  <a:pt x="1073" y="868"/>
                </a:lnTo>
                <a:lnTo>
                  <a:pt x="1199" y="852"/>
                </a:lnTo>
                <a:lnTo>
                  <a:pt x="1262" y="23"/>
                </a:lnTo>
                <a:lnTo>
                  <a:pt x="1388" y="16"/>
                </a:lnTo>
                <a:lnTo>
                  <a:pt x="1420" y="442"/>
                </a:lnTo>
              </a:path>
            </a:pathLst>
          </a:custGeom>
          <a:noFill/>
          <a:ln w="28575" cap="flat" cmpd="sng">
            <a:solidFill>
              <a:schemeClr val="accent2"/>
            </a:solidFill>
            <a:prstDash val="solid"/>
            <a:round/>
            <a:headEnd type="none" w="med" len="med"/>
            <a:tailEnd type="none" w="med" len="med"/>
          </a:ln>
        </p:spPr>
        <p:txBody>
          <a:bodyPr/>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2867">
                                            <p:txEl>
                                              <p:charRg st="0" end="10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2867">
                                            <p:txEl>
                                              <p:charRg st="108" end="22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28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28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3585" name="Title 294913"/>
          <p:cNvSpPr>
            <a:spLocks noGrp="1"/>
          </p:cNvSpPr>
          <p:nvPr>
            <p:ph type="title"/>
          </p:nvPr>
        </p:nvSpPr>
        <p:spPr>
          <a:xfrm>
            <a:off x="19050" y="12700"/>
            <a:ext cx="9128125" cy="517525"/>
          </a:xfrm>
        </p:spPr>
        <p:txBody>
          <a:bodyPr anchor="ctr" anchorCtr="0"/>
          <a:p>
            <a:pPr defTabSz="914400">
              <a:buNone/>
            </a:pPr>
            <a:r>
              <a:rPr lang="en-US" altLang="zh-CN" sz="4000" i="1" kern="1200" baseline="0">
                <a:latin typeface="+mj-lt"/>
                <a:ea typeface="+mj-ea"/>
                <a:cs typeface="+mj-cs"/>
              </a:rPr>
              <a:t>Question</a:t>
            </a:r>
            <a:endParaRPr lang="en-US" altLang="zh-CN" sz="4000" i="1" kern="1200" baseline="0">
              <a:latin typeface="+mj-lt"/>
              <a:ea typeface="+mj-ea"/>
              <a:cs typeface="+mj-cs"/>
            </a:endParaRPr>
          </a:p>
        </p:txBody>
      </p:sp>
      <p:sp>
        <p:nvSpPr>
          <p:cNvPr id="323586" name="Text Placeholder 294914"/>
          <p:cNvSpPr>
            <a:spLocks noGrp="1"/>
          </p:cNvSpPr>
          <p:nvPr>
            <p:ph idx="1"/>
          </p:nvPr>
        </p:nvSpPr>
        <p:spPr>
          <a:xfrm>
            <a:off x="514350" y="1304925"/>
            <a:ext cx="3611563" cy="4525963"/>
          </a:xfrm>
        </p:spPr>
        <p:txBody>
          <a:bodyPr anchor="t" anchorCtr="0"/>
          <a:p>
            <a:pPr marL="0" indent="0">
              <a:buNone/>
            </a:pPr>
            <a:r>
              <a:rPr lang="en-US" altLang="zh-CN" sz="2400" i="1"/>
              <a:t>The diagram opposite shows the appearance of a sound wave on an oscilloscope. Draw a second diagram showing the appearance of a sound wave of lower pitch but greater loudness.</a:t>
            </a:r>
            <a:endParaRPr lang="en-US" altLang="zh-CN" sz="2400" i="1"/>
          </a:p>
        </p:txBody>
      </p:sp>
      <p:sp>
        <p:nvSpPr>
          <p:cNvPr id="323587" name="Rectangle 294915"/>
          <p:cNvSpPr/>
          <p:nvPr/>
        </p:nvSpPr>
        <p:spPr>
          <a:xfrm>
            <a:off x="4900613" y="1304925"/>
            <a:ext cx="3636962" cy="2979738"/>
          </a:xfrm>
          <a:prstGeom prst="rect">
            <a:avLst/>
          </a:prstGeom>
          <a:solidFill>
            <a:schemeClr val="folHlink"/>
          </a:solidFill>
          <a:ln w="57150"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323588" name="Freeform 294916"/>
          <p:cNvSpPr/>
          <p:nvPr/>
        </p:nvSpPr>
        <p:spPr>
          <a:xfrm>
            <a:off x="4900613" y="2327275"/>
            <a:ext cx="3576637" cy="915988"/>
          </a:xfrm>
          <a:custGeom>
            <a:avLst/>
            <a:gdLst/>
            <a:ahLst/>
            <a:cxnLst/>
            <a:pathLst>
              <a:path w="1444" h="984">
                <a:moveTo>
                  <a:pt x="0" y="452"/>
                </a:moveTo>
                <a:cubicBezTo>
                  <a:pt x="17" y="530"/>
                  <a:pt x="53" y="984"/>
                  <a:pt x="102" y="918"/>
                </a:cubicBezTo>
                <a:cubicBezTo>
                  <a:pt x="151" y="852"/>
                  <a:pt x="235" y="59"/>
                  <a:pt x="292" y="58"/>
                </a:cubicBezTo>
                <a:cubicBezTo>
                  <a:pt x="349" y="57"/>
                  <a:pt x="388" y="910"/>
                  <a:pt x="442" y="910"/>
                </a:cubicBezTo>
                <a:cubicBezTo>
                  <a:pt x="496" y="910"/>
                  <a:pt x="557" y="57"/>
                  <a:pt x="615" y="58"/>
                </a:cubicBezTo>
                <a:cubicBezTo>
                  <a:pt x="673" y="59"/>
                  <a:pt x="731" y="918"/>
                  <a:pt x="789" y="918"/>
                </a:cubicBezTo>
                <a:cubicBezTo>
                  <a:pt x="847" y="918"/>
                  <a:pt x="904" y="59"/>
                  <a:pt x="962" y="58"/>
                </a:cubicBezTo>
                <a:cubicBezTo>
                  <a:pt x="1020" y="57"/>
                  <a:pt x="1077" y="909"/>
                  <a:pt x="1136" y="910"/>
                </a:cubicBezTo>
                <a:cubicBezTo>
                  <a:pt x="1195" y="911"/>
                  <a:pt x="1266" y="132"/>
                  <a:pt x="1317" y="66"/>
                </a:cubicBezTo>
                <a:cubicBezTo>
                  <a:pt x="1368" y="0"/>
                  <a:pt x="1418" y="422"/>
                  <a:pt x="1444" y="515"/>
                </a:cubicBezTo>
              </a:path>
            </a:pathLst>
          </a:custGeom>
          <a:noFill/>
          <a:ln w="38100" cap="flat" cmpd="sng">
            <a:solidFill>
              <a:srgbClr val="FF0000"/>
            </a:solidFill>
            <a:prstDash val="solid"/>
            <a:round/>
            <a:headEnd type="none" w="med" len="med"/>
            <a:tailEnd type="none" w="med" len="med"/>
          </a:ln>
        </p:spPr>
        <p:txBody>
          <a:bodyPr/>
          <a:p>
            <a:endParaRPr lang="en-US"/>
          </a:p>
        </p:txBody>
      </p:sp>
      <p:sp>
        <p:nvSpPr>
          <p:cNvPr id="294918" name="Freeform 294917"/>
          <p:cNvSpPr/>
          <p:nvPr/>
        </p:nvSpPr>
        <p:spPr>
          <a:xfrm>
            <a:off x="4897438" y="1577975"/>
            <a:ext cx="3586162" cy="2508250"/>
          </a:xfrm>
          <a:custGeom>
            <a:avLst/>
            <a:gdLst/>
            <a:ahLst/>
            <a:cxnLst/>
            <a:pathLst>
              <a:path w="615" h="927">
                <a:moveTo>
                  <a:pt x="0" y="395"/>
                </a:moveTo>
                <a:cubicBezTo>
                  <a:pt x="17" y="473"/>
                  <a:pt x="53" y="927"/>
                  <a:pt x="102" y="861"/>
                </a:cubicBezTo>
                <a:cubicBezTo>
                  <a:pt x="151" y="795"/>
                  <a:pt x="235" y="2"/>
                  <a:pt x="292" y="1"/>
                </a:cubicBezTo>
                <a:cubicBezTo>
                  <a:pt x="349" y="0"/>
                  <a:pt x="388" y="853"/>
                  <a:pt x="442" y="853"/>
                </a:cubicBezTo>
                <a:cubicBezTo>
                  <a:pt x="496" y="853"/>
                  <a:pt x="586" y="143"/>
                  <a:pt x="615" y="1"/>
                </a:cubicBezTo>
              </a:path>
            </a:pathLst>
          </a:custGeom>
          <a:noFill/>
          <a:ln w="38100" cap="flat" cmpd="sng">
            <a:solidFill>
              <a:schemeClr val="accent2"/>
            </a:solidFill>
            <a:prstDash val="solid"/>
            <a:round/>
            <a:headEnd type="none" w="med" len="med"/>
            <a:tailEnd type="none" w="med" len="med"/>
          </a:ln>
        </p:spPr>
        <p:txBody>
          <a:bodyPr/>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49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5633" name="Title 339969"/>
          <p:cNvSpPr>
            <a:spLocks noGrp="1"/>
          </p:cNvSpPr>
          <p:nvPr>
            <p:ph type="title"/>
          </p:nvPr>
        </p:nvSpPr>
        <p:spPr>
          <a:xfrm>
            <a:off x="19050" y="12700"/>
            <a:ext cx="9128125" cy="517525"/>
          </a:xfrm>
        </p:spPr>
        <p:txBody>
          <a:bodyPr anchor="ctr" anchorCtr="0"/>
          <a:p>
            <a:pPr defTabSz="914400">
              <a:buNone/>
            </a:pPr>
            <a:r>
              <a:rPr lang="en-US" altLang="zh-CN" sz="3200" kern="1200" baseline="0">
                <a:latin typeface="+mj-lt"/>
                <a:ea typeface="+mj-ea"/>
                <a:cs typeface="+mj-cs"/>
              </a:rPr>
              <a:t>Measuring frequency using an oscilloscope</a:t>
            </a:r>
            <a:endParaRPr lang="en-US" altLang="zh-CN" sz="3200" kern="1200" baseline="0">
              <a:latin typeface="+mj-lt"/>
              <a:ea typeface="+mj-ea"/>
              <a:cs typeface="+mj-cs"/>
            </a:endParaRPr>
          </a:p>
        </p:txBody>
      </p:sp>
      <p:sp>
        <p:nvSpPr>
          <p:cNvPr id="339971" name="Content Placeholder 339970"/>
          <p:cNvSpPr>
            <a:spLocks noGrp="1"/>
          </p:cNvSpPr>
          <p:nvPr>
            <p:ph idx="1"/>
          </p:nvPr>
        </p:nvSpPr>
        <p:spPr>
          <a:xfrm>
            <a:off x="468313" y="833438"/>
            <a:ext cx="8229600" cy="4525962"/>
          </a:xfrm>
        </p:spPr>
        <p:txBody>
          <a:bodyPr anchor="t" anchorCtr="0"/>
          <a:p>
            <a:pPr marL="0" indent="0">
              <a:lnSpc>
                <a:spcPct val="80000"/>
              </a:lnSpc>
              <a:spcBef>
                <a:spcPct val="0"/>
              </a:spcBef>
              <a:buNone/>
            </a:pPr>
            <a:r>
              <a:rPr lang="en-US" altLang="zh-CN" sz="2400"/>
              <a:t>The time taken between peaks on an oscilloscope trace is equal to the time period, </a:t>
            </a:r>
            <a:r>
              <a:rPr lang="en-US" altLang="zh-CN" sz="2400" b="1" i="1">
                <a:solidFill>
                  <a:srgbClr val="FF0000"/>
                </a:solidFill>
              </a:rPr>
              <a:t>T</a:t>
            </a:r>
            <a:r>
              <a:rPr lang="en-US" altLang="zh-CN" sz="2400"/>
              <a:t> of the sound wave.</a:t>
            </a:r>
            <a:endParaRPr lang="en-US" altLang="zh-CN" sz="2400"/>
          </a:p>
          <a:p>
            <a:pPr marL="0" indent="0">
              <a:lnSpc>
                <a:spcPct val="80000"/>
              </a:lnSpc>
              <a:spcBef>
                <a:spcPct val="0"/>
              </a:spcBef>
              <a:buNone/>
            </a:pPr>
            <a:endParaRPr lang="en-US" altLang="zh-CN" sz="2400"/>
          </a:p>
          <a:p>
            <a:pPr marL="0" indent="0">
              <a:lnSpc>
                <a:spcPct val="80000"/>
              </a:lnSpc>
              <a:spcBef>
                <a:spcPct val="0"/>
              </a:spcBef>
              <a:buNone/>
            </a:pPr>
            <a:r>
              <a:rPr lang="en-US" altLang="zh-CN" sz="2400" b="1">
                <a:solidFill>
                  <a:srgbClr val="FF0000"/>
                </a:solidFill>
              </a:rPr>
              <a:t>frequency = 1 / period</a:t>
            </a:r>
            <a:endParaRPr lang="en-US" altLang="zh-CN" sz="2400" b="1">
              <a:solidFill>
                <a:srgbClr val="FF0000"/>
              </a:solidFill>
            </a:endParaRPr>
          </a:p>
          <a:p>
            <a:pPr marL="0" indent="0">
              <a:lnSpc>
                <a:spcPct val="80000"/>
              </a:lnSpc>
              <a:spcBef>
                <a:spcPct val="0"/>
              </a:spcBef>
              <a:buNone/>
            </a:pPr>
            <a:r>
              <a:rPr lang="en-US" altLang="zh-CN" sz="2400" b="1" i="1">
                <a:solidFill>
                  <a:srgbClr val="FF0000"/>
                </a:solidFill>
              </a:rPr>
              <a:t>	f = 1 / T</a:t>
            </a:r>
            <a:endParaRPr lang="en-US" altLang="zh-CN" sz="2400" b="1" i="1">
              <a:solidFill>
                <a:srgbClr val="FF0000"/>
              </a:solidFill>
            </a:endParaRPr>
          </a:p>
          <a:p>
            <a:pPr marL="0" indent="0">
              <a:lnSpc>
                <a:spcPct val="80000"/>
              </a:lnSpc>
              <a:spcBef>
                <a:spcPct val="0"/>
              </a:spcBef>
              <a:buNone/>
            </a:pPr>
            <a:endParaRPr lang="en-US" altLang="zh-CN" sz="2400" b="1" i="1">
              <a:solidFill>
                <a:srgbClr val="FF0000"/>
              </a:solidFill>
            </a:endParaRPr>
          </a:p>
          <a:p>
            <a:pPr marL="0" indent="0">
              <a:lnSpc>
                <a:spcPct val="80000"/>
              </a:lnSpc>
              <a:spcBef>
                <a:spcPct val="0"/>
              </a:spcBef>
              <a:buNone/>
            </a:pPr>
            <a:r>
              <a:rPr lang="en-US" altLang="zh-CN" sz="2400" i="1"/>
              <a:t>example:</a:t>
            </a:r>
            <a:endParaRPr lang="en-US" altLang="zh-CN" sz="2400" i="1"/>
          </a:p>
          <a:p>
            <a:pPr marL="0" indent="0">
              <a:lnSpc>
                <a:spcPct val="80000"/>
              </a:lnSpc>
              <a:spcBef>
                <a:spcPct val="0"/>
              </a:spcBef>
              <a:buNone/>
            </a:pPr>
            <a:r>
              <a:rPr lang="en-US" altLang="zh-CN" sz="2400"/>
              <a:t>if </a:t>
            </a:r>
            <a:r>
              <a:rPr lang="en-US" altLang="zh-CN" sz="2400" b="1" i="1">
                <a:solidFill>
                  <a:srgbClr val="FF0000"/>
                </a:solidFill>
              </a:rPr>
              <a:t>T</a:t>
            </a:r>
            <a:r>
              <a:rPr lang="en-US" altLang="zh-CN" sz="2400"/>
              <a:t> = 0.05s </a:t>
            </a:r>
            <a:endParaRPr lang="en-US" altLang="zh-CN" sz="2400"/>
          </a:p>
          <a:p>
            <a:pPr marL="0" indent="0">
              <a:lnSpc>
                <a:spcPct val="80000"/>
              </a:lnSpc>
              <a:spcBef>
                <a:spcPct val="0"/>
              </a:spcBef>
              <a:buNone/>
            </a:pPr>
            <a:r>
              <a:rPr lang="en-US" altLang="zh-CN" sz="2400" b="1" i="1">
                <a:solidFill>
                  <a:srgbClr val="FF0000"/>
                </a:solidFill>
              </a:rPr>
              <a:t>f</a:t>
            </a:r>
            <a:r>
              <a:rPr lang="en-US" altLang="zh-CN" sz="2400"/>
              <a:t> = 1 / 0.05</a:t>
            </a:r>
            <a:endParaRPr lang="en-US" altLang="zh-CN" sz="2400"/>
          </a:p>
          <a:p>
            <a:pPr marL="0" indent="0">
              <a:lnSpc>
                <a:spcPct val="80000"/>
              </a:lnSpc>
              <a:spcBef>
                <a:spcPct val="0"/>
              </a:spcBef>
              <a:buNone/>
            </a:pPr>
            <a:r>
              <a:rPr lang="en-US" altLang="zh-CN" sz="2400" b="1">
                <a:solidFill>
                  <a:schemeClr val="accent2"/>
                </a:solidFill>
              </a:rPr>
              <a:t>frequency = 20Hz</a:t>
            </a:r>
            <a:endParaRPr lang="en-US" altLang="zh-CN" sz="2400" b="1">
              <a:solidFill>
                <a:schemeClr val="accent2"/>
              </a:solidFill>
            </a:endParaRPr>
          </a:p>
          <a:p>
            <a:pPr marL="0" indent="0">
              <a:lnSpc>
                <a:spcPct val="80000"/>
              </a:lnSpc>
              <a:buNone/>
            </a:pPr>
            <a:endParaRPr lang="en-US" altLang="zh-CN" sz="2400" b="1">
              <a:solidFill>
                <a:schemeClr val="accent2"/>
              </a:solidFill>
            </a:endParaRPr>
          </a:p>
        </p:txBody>
      </p:sp>
      <p:sp>
        <p:nvSpPr>
          <p:cNvPr id="339976" name="Freeform 339975"/>
          <p:cNvSpPr/>
          <p:nvPr/>
        </p:nvSpPr>
        <p:spPr>
          <a:xfrm>
            <a:off x="4775200" y="2844800"/>
            <a:ext cx="3290888" cy="2789238"/>
          </a:xfrm>
          <a:custGeom>
            <a:avLst/>
            <a:gdLst/>
            <a:ahLst/>
            <a:cxnLst/>
            <a:pathLst>
              <a:path w="1181" h="1757">
                <a:moveTo>
                  <a:pt x="0" y="749"/>
                </a:moveTo>
                <a:cubicBezTo>
                  <a:pt x="25" y="897"/>
                  <a:pt x="79" y="1757"/>
                  <a:pt x="153" y="1632"/>
                </a:cubicBezTo>
                <a:cubicBezTo>
                  <a:pt x="226" y="1507"/>
                  <a:pt x="352" y="4"/>
                  <a:pt x="437" y="2"/>
                </a:cubicBezTo>
                <a:cubicBezTo>
                  <a:pt x="523" y="0"/>
                  <a:pt x="581" y="1617"/>
                  <a:pt x="662" y="1617"/>
                </a:cubicBezTo>
                <a:cubicBezTo>
                  <a:pt x="743" y="1617"/>
                  <a:pt x="834" y="0"/>
                  <a:pt x="921" y="2"/>
                </a:cubicBezTo>
                <a:cubicBezTo>
                  <a:pt x="1008" y="4"/>
                  <a:pt x="1138" y="1360"/>
                  <a:pt x="1181" y="1632"/>
                </a:cubicBezTo>
              </a:path>
            </a:pathLst>
          </a:custGeom>
          <a:noFill/>
          <a:ln w="38100" cap="flat" cmpd="sng">
            <a:solidFill>
              <a:srgbClr val="006600"/>
            </a:solidFill>
            <a:prstDash val="solid"/>
            <a:round/>
            <a:headEnd type="none" w="med" len="med"/>
            <a:tailEnd type="none" w="med" len="med"/>
          </a:ln>
        </p:spPr>
        <p:txBody>
          <a:bodyPr/>
          <a:p>
            <a:endParaRPr lang="en-US"/>
          </a:p>
        </p:txBody>
      </p:sp>
      <p:grpSp>
        <p:nvGrpSpPr>
          <p:cNvPr id="339983" name="Group 339982"/>
          <p:cNvGrpSpPr/>
          <p:nvPr/>
        </p:nvGrpSpPr>
        <p:grpSpPr>
          <a:xfrm>
            <a:off x="5986463" y="1649413"/>
            <a:ext cx="1354137" cy="2722562"/>
            <a:chOff x="3908" y="662"/>
            <a:chExt cx="853" cy="1715"/>
          </a:xfrm>
        </p:grpSpPr>
        <p:sp>
          <p:nvSpPr>
            <p:cNvPr id="325637" name="Straight Connector 339977"/>
            <p:cNvSpPr/>
            <p:nvPr/>
          </p:nvSpPr>
          <p:spPr>
            <a:xfrm flipV="1">
              <a:off x="3908" y="979"/>
              <a:ext cx="0" cy="1398"/>
            </a:xfrm>
            <a:prstGeom prst="line">
              <a:avLst/>
            </a:prstGeom>
            <a:ln w="38100" cap="flat" cmpd="sng">
              <a:solidFill>
                <a:schemeClr val="tx1"/>
              </a:solidFill>
              <a:prstDash val="sysDot"/>
              <a:round/>
              <a:headEnd type="none" w="med" len="med"/>
              <a:tailEnd type="none" w="med" len="med"/>
            </a:ln>
          </p:spPr>
        </p:sp>
        <p:sp>
          <p:nvSpPr>
            <p:cNvPr id="325638" name="Straight Connector 339978"/>
            <p:cNvSpPr/>
            <p:nvPr/>
          </p:nvSpPr>
          <p:spPr>
            <a:xfrm flipV="1">
              <a:off x="4761" y="979"/>
              <a:ext cx="0" cy="1398"/>
            </a:xfrm>
            <a:prstGeom prst="line">
              <a:avLst/>
            </a:prstGeom>
            <a:ln w="38100" cap="flat" cmpd="sng">
              <a:solidFill>
                <a:schemeClr val="tx1"/>
              </a:solidFill>
              <a:prstDash val="sysDot"/>
              <a:round/>
              <a:headEnd type="none" w="med" len="med"/>
              <a:tailEnd type="none" w="med" len="med"/>
            </a:ln>
          </p:spPr>
        </p:sp>
        <p:sp>
          <p:nvSpPr>
            <p:cNvPr id="325639" name="Straight Connector 339979"/>
            <p:cNvSpPr/>
            <p:nvPr/>
          </p:nvSpPr>
          <p:spPr>
            <a:xfrm>
              <a:off x="3908" y="1132"/>
              <a:ext cx="850" cy="0"/>
            </a:xfrm>
            <a:prstGeom prst="line">
              <a:avLst/>
            </a:prstGeom>
            <a:ln w="38100" cap="flat" cmpd="sng">
              <a:solidFill>
                <a:srgbClr val="FF0000"/>
              </a:solidFill>
              <a:prstDash val="solid"/>
              <a:round/>
              <a:headEnd type="triangle" w="med" len="med"/>
              <a:tailEnd type="triangle" w="med" len="med"/>
            </a:ln>
          </p:spPr>
        </p:sp>
        <p:sp>
          <p:nvSpPr>
            <p:cNvPr id="325640" name="Text Box 339980"/>
            <p:cNvSpPr txBox="1"/>
            <p:nvPr/>
          </p:nvSpPr>
          <p:spPr>
            <a:xfrm>
              <a:off x="4027" y="662"/>
              <a:ext cx="675" cy="442"/>
            </a:xfrm>
            <a:prstGeom prst="rect">
              <a:avLst/>
            </a:prstGeom>
            <a:noFill/>
            <a:ln w="9525">
              <a:noFill/>
            </a:ln>
          </p:spPr>
          <p:txBody>
            <a:bodyPr anchor="t" anchorCtr="0">
              <a:spAutoFit/>
            </a:bodyPr>
            <a:p>
              <a:pPr algn="ctr">
                <a:spcBef>
                  <a:spcPct val="50000"/>
                </a:spcBef>
              </a:pPr>
              <a:r>
                <a:rPr lang="en-US" altLang="zh-CN" sz="2000" b="1">
                  <a:solidFill>
                    <a:srgbClr val="FF0000"/>
                  </a:solidFill>
                  <a:latin typeface="Arial" panose="020B0604020202020204" pitchFamily="34" charset="0"/>
                </a:rPr>
                <a:t>time period</a:t>
              </a:r>
              <a:endParaRPr lang="en-US" altLang="zh-CN" sz="2000" b="1">
                <a:solidFill>
                  <a:srgbClr val="FF0000"/>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9971">
                                            <p:txEl>
                                              <p:charRg st="0" end="10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99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998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9971">
                                            <p:txEl>
                                              <p:charRg st="105" end="12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9971">
                                            <p:txEl>
                                              <p:charRg st="128" end="13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9971">
                                            <p:txEl>
                                              <p:charRg st="140" end="14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9971">
                                            <p:txEl>
                                              <p:charRg st="149" end="16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9971">
                                            <p:txEl>
                                              <p:charRg st="163" end="17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39971">
                                            <p:txEl>
                                              <p:charRg st="176" end="19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81" name="Title 342017"/>
          <p:cNvSpPr>
            <a:spLocks noGrp="1"/>
          </p:cNvSpPr>
          <p:nvPr>
            <p:ph type="title"/>
          </p:nvPr>
        </p:nvSpPr>
        <p:spPr>
          <a:xfrm>
            <a:off x="19050" y="12700"/>
            <a:ext cx="9128125" cy="517525"/>
          </a:xfrm>
        </p:spPr>
        <p:txBody>
          <a:bodyPr anchor="ctr" anchorCtr="0"/>
          <a:p>
            <a:pPr defTabSz="914400">
              <a:buNone/>
            </a:pPr>
            <a:r>
              <a:rPr lang="en-US" altLang="zh-CN" sz="3200" kern="1200" baseline="0">
                <a:latin typeface="+mj-lt"/>
                <a:ea typeface="+mj-ea"/>
                <a:cs typeface="+mj-cs"/>
              </a:rPr>
              <a:t>Question</a:t>
            </a:r>
            <a:endParaRPr lang="en-US" altLang="zh-CN" sz="3200" kern="1200" baseline="0">
              <a:latin typeface="+mj-lt"/>
              <a:ea typeface="+mj-ea"/>
              <a:cs typeface="+mj-cs"/>
            </a:endParaRPr>
          </a:p>
        </p:txBody>
      </p:sp>
      <p:sp>
        <p:nvSpPr>
          <p:cNvPr id="342019" name="Content Placeholder 342018"/>
          <p:cNvSpPr>
            <a:spLocks noGrp="1"/>
          </p:cNvSpPr>
          <p:nvPr>
            <p:ph idx="1"/>
          </p:nvPr>
        </p:nvSpPr>
        <p:spPr>
          <a:xfrm>
            <a:off x="468313" y="979488"/>
            <a:ext cx="8229600" cy="4525962"/>
          </a:xfrm>
        </p:spPr>
        <p:txBody>
          <a:bodyPr anchor="t" anchorCtr="0"/>
          <a:p>
            <a:pPr marL="0" indent="0">
              <a:lnSpc>
                <a:spcPct val="80000"/>
              </a:lnSpc>
              <a:spcBef>
                <a:spcPct val="0"/>
              </a:spcBef>
              <a:buNone/>
            </a:pPr>
            <a:r>
              <a:rPr lang="en-US" altLang="zh-CN" sz="2400" i="1"/>
              <a:t>The distance between peaks on an oscilloscope trace is 4cm. If the oscilloscope time scale is set at 1ms/cm calculate the frequency of the sound.</a:t>
            </a:r>
            <a:endParaRPr lang="en-US" altLang="zh-CN" sz="2400" i="1"/>
          </a:p>
          <a:p>
            <a:pPr marL="0" indent="0">
              <a:lnSpc>
                <a:spcPct val="80000"/>
              </a:lnSpc>
              <a:spcBef>
                <a:spcPct val="0"/>
              </a:spcBef>
              <a:buNone/>
            </a:pPr>
            <a:endParaRPr lang="en-US" altLang="zh-CN" sz="2400"/>
          </a:p>
          <a:p>
            <a:pPr marL="0" indent="0">
              <a:lnSpc>
                <a:spcPct val="80000"/>
              </a:lnSpc>
              <a:spcBef>
                <a:spcPct val="0"/>
              </a:spcBef>
              <a:buNone/>
            </a:pPr>
            <a:r>
              <a:rPr lang="en-US" altLang="zh-CN" sz="2400" b="1"/>
              <a:t>1ms/cm</a:t>
            </a:r>
            <a:r>
              <a:rPr lang="en-US" altLang="zh-CN" sz="2400"/>
              <a:t> means that the trace covers 1cm in one millisecond (0.001s)</a:t>
            </a:r>
            <a:endParaRPr lang="en-US" altLang="zh-CN" sz="2400"/>
          </a:p>
          <a:p>
            <a:pPr marL="0" indent="0">
              <a:lnSpc>
                <a:spcPct val="80000"/>
              </a:lnSpc>
              <a:spcBef>
                <a:spcPct val="0"/>
              </a:spcBef>
              <a:buNone/>
            </a:pPr>
            <a:endParaRPr lang="en-US" altLang="zh-CN" sz="2400"/>
          </a:p>
          <a:p>
            <a:pPr marL="0" indent="0">
              <a:lnSpc>
                <a:spcPct val="80000"/>
              </a:lnSpc>
              <a:spcBef>
                <a:spcPct val="0"/>
              </a:spcBef>
              <a:buNone/>
            </a:pPr>
            <a:r>
              <a:rPr lang="en-US" altLang="zh-CN" sz="2400"/>
              <a:t>time period, </a:t>
            </a:r>
            <a:r>
              <a:rPr lang="en-US" altLang="zh-CN" sz="2400" b="1" i="1">
                <a:solidFill>
                  <a:srgbClr val="FF0000"/>
                </a:solidFill>
              </a:rPr>
              <a:t>T</a:t>
            </a:r>
            <a:r>
              <a:rPr lang="en-US" altLang="zh-CN" sz="2400"/>
              <a:t> = 4cm x 1ms/cm</a:t>
            </a:r>
            <a:endParaRPr lang="en-US" altLang="zh-CN" sz="2400"/>
          </a:p>
          <a:p>
            <a:pPr marL="0" indent="0">
              <a:lnSpc>
                <a:spcPct val="80000"/>
              </a:lnSpc>
              <a:spcBef>
                <a:spcPct val="0"/>
              </a:spcBef>
              <a:buNone/>
            </a:pPr>
            <a:r>
              <a:rPr lang="en-US" altLang="zh-CN" sz="2400"/>
              <a:t>= 4ms (0.004s)</a:t>
            </a:r>
            <a:endParaRPr lang="en-US" altLang="zh-CN" sz="2400"/>
          </a:p>
          <a:p>
            <a:pPr marL="0" indent="0">
              <a:lnSpc>
                <a:spcPct val="80000"/>
              </a:lnSpc>
              <a:spcBef>
                <a:spcPct val="0"/>
              </a:spcBef>
              <a:buNone/>
            </a:pPr>
            <a:endParaRPr lang="en-US" altLang="zh-CN" sz="2400"/>
          </a:p>
          <a:p>
            <a:pPr marL="0" indent="0">
              <a:lnSpc>
                <a:spcPct val="80000"/>
              </a:lnSpc>
              <a:spcBef>
                <a:spcPct val="0"/>
              </a:spcBef>
              <a:buNone/>
            </a:pPr>
            <a:r>
              <a:rPr lang="en-US" altLang="zh-CN" sz="2400" b="1" i="1">
                <a:solidFill>
                  <a:srgbClr val="FF0000"/>
                </a:solidFill>
              </a:rPr>
              <a:t>f = 1 / T</a:t>
            </a:r>
            <a:endParaRPr lang="en-US" altLang="zh-CN" sz="2400" b="1" i="1">
              <a:solidFill>
                <a:srgbClr val="FF0000"/>
              </a:solidFill>
            </a:endParaRPr>
          </a:p>
          <a:p>
            <a:pPr marL="0" indent="0">
              <a:lnSpc>
                <a:spcPct val="80000"/>
              </a:lnSpc>
              <a:spcBef>
                <a:spcPct val="0"/>
              </a:spcBef>
              <a:buNone/>
            </a:pPr>
            <a:r>
              <a:rPr lang="en-US" altLang="zh-CN" sz="2400" b="1" i="1">
                <a:solidFill>
                  <a:srgbClr val="FF0000"/>
                </a:solidFill>
              </a:rPr>
              <a:t>f</a:t>
            </a:r>
            <a:r>
              <a:rPr lang="en-US" altLang="zh-CN" sz="2400"/>
              <a:t> = 1 / 0.004</a:t>
            </a:r>
            <a:endParaRPr lang="en-US" altLang="zh-CN" sz="2400"/>
          </a:p>
          <a:p>
            <a:pPr marL="0" indent="0">
              <a:lnSpc>
                <a:spcPct val="80000"/>
              </a:lnSpc>
              <a:spcBef>
                <a:spcPct val="0"/>
              </a:spcBef>
              <a:buNone/>
            </a:pPr>
            <a:r>
              <a:rPr lang="en-US" altLang="zh-CN" sz="2400" b="1">
                <a:solidFill>
                  <a:schemeClr val="accent2"/>
                </a:solidFill>
              </a:rPr>
              <a:t>frequency = 250Hz</a:t>
            </a:r>
            <a:endParaRPr lang="en-US" altLang="zh-CN" sz="2400" b="1">
              <a:solidFill>
                <a:schemeClr val="accent2"/>
              </a:solidFill>
            </a:endParaRPr>
          </a:p>
          <a:p>
            <a:pPr marL="0" indent="0">
              <a:lnSpc>
                <a:spcPct val="80000"/>
              </a:lnSpc>
              <a:buNone/>
            </a:pPr>
            <a:endParaRPr lang="en-US" altLang="zh-CN" sz="2400" b="1">
              <a:solidFill>
                <a:schemeClr val="accent2"/>
              </a:solidFill>
            </a:endParaRPr>
          </a:p>
        </p:txBody>
      </p:sp>
      <p:grpSp>
        <p:nvGrpSpPr>
          <p:cNvPr id="327683" name="Group 342026"/>
          <p:cNvGrpSpPr/>
          <p:nvPr/>
        </p:nvGrpSpPr>
        <p:grpSpPr>
          <a:xfrm>
            <a:off x="5395913" y="2376488"/>
            <a:ext cx="3290887" cy="3749675"/>
            <a:chOff x="3145" y="810"/>
            <a:chExt cx="2073" cy="2362"/>
          </a:xfrm>
        </p:grpSpPr>
        <p:sp>
          <p:nvSpPr>
            <p:cNvPr id="327684" name="Freeform 342019"/>
            <p:cNvSpPr/>
            <p:nvPr/>
          </p:nvSpPr>
          <p:spPr>
            <a:xfrm>
              <a:off x="3145" y="1415"/>
              <a:ext cx="2073" cy="1757"/>
            </a:xfrm>
            <a:custGeom>
              <a:avLst/>
              <a:gdLst/>
              <a:ahLst/>
              <a:cxnLst/>
              <a:pathLst>
                <a:path w="1181" h="1757">
                  <a:moveTo>
                    <a:pt x="0" y="749"/>
                  </a:moveTo>
                  <a:cubicBezTo>
                    <a:pt x="25" y="897"/>
                    <a:pt x="79" y="1757"/>
                    <a:pt x="153" y="1632"/>
                  </a:cubicBezTo>
                  <a:cubicBezTo>
                    <a:pt x="226" y="1507"/>
                    <a:pt x="352" y="4"/>
                    <a:pt x="437" y="2"/>
                  </a:cubicBezTo>
                  <a:cubicBezTo>
                    <a:pt x="523" y="0"/>
                    <a:pt x="581" y="1617"/>
                    <a:pt x="662" y="1617"/>
                  </a:cubicBezTo>
                  <a:cubicBezTo>
                    <a:pt x="743" y="1617"/>
                    <a:pt x="834" y="0"/>
                    <a:pt x="921" y="2"/>
                  </a:cubicBezTo>
                  <a:cubicBezTo>
                    <a:pt x="1008" y="4"/>
                    <a:pt x="1138" y="1360"/>
                    <a:pt x="1181" y="1632"/>
                  </a:cubicBezTo>
                </a:path>
              </a:pathLst>
            </a:custGeom>
            <a:noFill/>
            <a:ln w="38100" cap="flat" cmpd="sng">
              <a:solidFill>
                <a:srgbClr val="006600"/>
              </a:solidFill>
              <a:prstDash val="solid"/>
              <a:round/>
              <a:headEnd type="none" w="med" len="med"/>
              <a:tailEnd type="none" w="med" len="med"/>
            </a:ln>
          </p:spPr>
          <p:txBody>
            <a:bodyPr/>
            <a:p>
              <a:endParaRPr lang="en-US"/>
            </a:p>
          </p:txBody>
        </p:sp>
        <p:sp>
          <p:nvSpPr>
            <p:cNvPr id="327685" name="Straight Connector 342021"/>
            <p:cNvSpPr/>
            <p:nvPr/>
          </p:nvSpPr>
          <p:spPr>
            <a:xfrm flipV="1">
              <a:off x="3908" y="979"/>
              <a:ext cx="0" cy="1398"/>
            </a:xfrm>
            <a:prstGeom prst="line">
              <a:avLst/>
            </a:prstGeom>
            <a:ln w="38100" cap="flat" cmpd="sng">
              <a:solidFill>
                <a:schemeClr val="tx1"/>
              </a:solidFill>
              <a:prstDash val="sysDot"/>
              <a:round/>
              <a:headEnd type="none" w="med" len="med"/>
              <a:tailEnd type="none" w="med" len="med"/>
            </a:ln>
          </p:spPr>
        </p:sp>
        <p:sp>
          <p:nvSpPr>
            <p:cNvPr id="327686" name="Straight Connector 342022"/>
            <p:cNvSpPr/>
            <p:nvPr/>
          </p:nvSpPr>
          <p:spPr>
            <a:xfrm flipV="1">
              <a:off x="4761" y="979"/>
              <a:ext cx="0" cy="1398"/>
            </a:xfrm>
            <a:prstGeom prst="line">
              <a:avLst/>
            </a:prstGeom>
            <a:ln w="38100" cap="flat" cmpd="sng">
              <a:solidFill>
                <a:schemeClr val="tx1"/>
              </a:solidFill>
              <a:prstDash val="sysDot"/>
              <a:round/>
              <a:headEnd type="none" w="med" len="med"/>
              <a:tailEnd type="none" w="med" len="med"/>
            </a:ln>
          </p:spPr>
        </p:sp>
        <p:sp>
          <p:nvSpPr>
            <p:cNvPr id="327687" name="Straight Connector 342023"/>
            <p:cNvSpPr/>
            <p:nvPr/>
          </p:nvSpPr>
          <p:spPr>
            <a:xfrm>
              <a:off x="3908" y="1132"/>
              <a:ext cx="850" cy="0"/>
            </a:xfrm>
            <a:prstGeom prst="line">
              <a:avLst/>
            </a:prstGeom>
            <a:ln w="38100" cap="flat" cmpd="sng">
              <a:solidFill>
                <a:srgbClr val="FF0000"/>
              </a:solidFill>
              <a:prstDash val="solid"/>
              <a:round/>
              <a:headEnd type="triangle" w="med" len="med"/>
              <a:tailEnd type="triangle" w="med" len="med"/>
            </a:ln>
          </p:spPr>
        </p:sp>
        <p:sp>
          <p:nvSpPr>
            <p:cNvPr id="327688" name="Text Box 342024"/>
            <p:cNvSpPr txBox="1"/>
            <p:nvPr/>
          </p:nvSpPr>
          <p:spPr>
            <a:xfrm>
              <a:off x="3975" y="810"/>
              <a:ext cx="675" cy="250"/>
            </a:xfrm>
            <a:prstGeom prst="rect">
              <a:avLst/>
            </a:prstGeom>
            <a:noFill/>
            <a:ln w="9525">
              <a:noFill/>
            </a:ln>
          </p:spPr>
          <p:txBody>
            <a:bodyPr anchor="t" anchorCtr="0">
              <a:spAutoFit/>
            </a:bodyPr>
            <a:p>
              <a:pPr algn="ctr">
                <a:spcBef>
                  <a:spcPct val="50000"/>
                </a:spcBef>
              </a:pPr>
              <a:r>
                <a:rPr lang="en-US" altLang="zh-CN" sz="2000" b="1">
                  <a:solidFill>
                    <a:srgbClr val="FF0000"/>
                  </a:solidFill>
                  <a:latin typeface="Arial" panose="020B0604020202020204" pitchFamily="34" charset="0"/>
                </a:rPr>
                <a:t>4 cm</a:t>
              </a:r>
              <a:endParaRPr lang="en-US" altLang="zh-CN" sz="2000" b="1">
                <a:solidFill>
                  <a:srgbClr val="FF0000"/>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2019">
                                            <p:txEl>
                                              <p:charRg st="147" end="21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2019">
                                            <p:txEl>
                                              <p:charRg st="215" end="24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2019">
                                            <p:txEl>
                                              <p:charRg st="245" end="26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2019">
                                            <p:txEl>
                                              <p:charRg st="261" end="27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2019">
                                            <p:txEl>
                                              <p:charRg st="271" end="28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2019">
                                            <p:txEl>
                                              <p:charRg st="285" end="30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9729" name="Text Box 296962"/>
          <p:cNvSpPr txBox="1"/>
          <p:nvPr/>
        </p:nvSpPr>
        <p:spPr>
          <a:xfrm>
            <a:off x="366713" y="282575"/>
            <a:ext cx="8375650" cy="4216400"/>
          </a:xfrm>
          <a:prstGeom prst="rect">
            <a:avLst/>
          </a:prstGeom>
          <a:solidFill>
            <a:schemeClr val="bg1"/>
          </a:solidFill>
          <a:ln w="9525">
            <a:noFill/>
          </a:ln>
        </p:spPr>
        <p:txBody>
          <a:bodyPr anchor="t" anchorCtr="0">
            <a:spAutoFit/>
          </a:bodyPr>
          <a:p>
            <a:pPr eaLnBrk="0" hangingPunct="0">
              <a:spcBef>
                <a:spcPct val="50000"/>
              </a:spcBef>
              <a:buClr>
                <a:schemeClr val="bg1"/>
              </a:buClr>
            </a:pPr>
            <a:r>
              <a:rPr lang="en-US" altLang="zh-CN" sz="2800" b="1">
                <a:solidFill>
                  <a:srgbClr val="FF3300"/>
                </a:solidFill>
                <a:latin typeface="Times New Roman" panose="02020603050405020304" pitchFamily="18" charset="0"/>
              </a:rPr>
              <a:t>Choose appropriate words to fill in the gaps below:</a:t>
            </a:r>
            <a:endParaRPr lang="en-US" altLang="zh-CN" sz="2800" b="1">
              <a:solidFill>
                <a:srgbClr val="FF3300"/>
              </a:solidFill>
              <a:latin typeface="Times New Roman" panose="02020603050405020304" pitchFamily="18" charset="0"/>
            </a:endParaRPr>
          </a:p>
          <a:p>
            <a:pPr eaLnBrk="0" hangingPunct="0">
              <a:spcBef>
                <a:spcPct val="50000"/>
              </a:spcBef>
              <a:buClr>
                <a:schemeClr val="bg1"/>
              </a:buClr>
            </a:pPr>
            <a:r>
              <a:rPr lang="en-US" altLang="zh-CN" sz="2400" b="1">
                <a:latin typeface="Times New Roman" panose="02020603050405020304" pitchFamily="18" charset="0"/>
              </a:rPr>
              <a:t>Sound is a ___________ wave that in air consists of a series of compressions and _____________.</a:t>
            </a:r>
            <a:endParaRPr lang="en-US" altLang="zh-CN" sz="2400" b="1">
              <a:latin typeface="Times New Roman" panose="02020603050405020304" pitchFamily="18" charset="0"/>
            </a:endParaRPr>
          </a:p>
          <a:p>
            <a:pPr eaLnBrk="0" hangingPunct="0">
              <a:spcBef>
                <a:spcPct val="50000"/>
              </a:spcBef>
              <a:buClr>
                <a:schemeClr val="bg1"/>
              </a:buClr>
            </a:pPr>
            <a:r>
              <a:rPr lang="en-US" altLang="zh-CN" sz="2400" b="1">
                <a:latin typeface="Times New Roman" panose="02020603050405020304" pitchFamily="18" charset="0"/>
              </a:rPr>
              <a:t>Sound travels fastest through _______ but does not travel at all through a __________.</a:t>
            </a:r>
            <a:endParaRPr lang="en-US" altLang="zh-CN" sz="2400" b="1">
              <a:latin typeface="Times New Roman" panose="02020603050405020304" pitchFamily="18" charset="0"/>
            </a:endParaRPr>
          </a:p>
          <a:p>
            <a:pPr eaLnBrk="0" hangingPunct="0">
              <a:spcBef>
                <a:spcPct val="50000"/>
              </a:spcBef>
              <a:buClr>
                <a:schemeClr val="bg1"/>
              </a:buClr>
            </a:pPr>
            <a:r>
              <a:rPr lang="en-US" altLang="zh-CN" sz="2400" b="1">
                <a:latin typeface="Times New Roman" panose="02020603050405020304" pitchFamily="18" charset="0"/>
              </a:rPr>
              <a:t>A ____________ sound wave is called an echo. Sound also undergoes ___________.</a:t>
            </a:r>
            <a:endParaRPr lang="en-US" altLang="zh-CN" sz="2400" b="1">
              <a:latin typeface="Times New Roman" panose="02020603050405020304" pitchFamily="18" charset="0"/>
            </a:endParaRPr>
          </a:p>
          <a:p>
            <a:pPr eaLnBrk="0" hangingPunct="0">
              <a:spcBef>
                <a:spcPct val="50000"/>
              </a:spcBef>
              <a:buClr>
                <a:schemeClr val="bg1"/>
              </a:buClr>
            </a:pPr>
            <a:r>
              <a:rPr lang="en-US" altLang="zh-CN" sz="2400" b="1">
                <a:latin typeface="Times New Roman" panose="02020603050405020304" pitchFamily="18" charset="0"/>
              </a:rPr>
              <a:t>On average, humans can hear sound frequencies from  __________ to ____________.</a:t>
            </a:r>
            <a:endParaRPr lang="en-US" altLang="zh-CN" sz="2400" b="1">
              <a:latin typeface="Times New Roman" panose="02020603050405020304" pitchFamily="18" charset="0"/>
            </a:endParaRPr>
          </a:p>
        </p:txBody>
      </p:sp>
      <p:sp>
        <p:nvSpPr>
          <p:cNvPr id="296964" name="Text Box 296963"/>
          <p:cNvSpPr txBox="1"/>
          <p:nvPr/>
        </p:nvSpPr>
        <p:spPr>
          <a:xfrm>
            <a:off x="3562350" y="5507038"/>
            <a:ext cx="137953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reflected</a:t>
            </a:r>
            <a:endParaRPr lang="en-US" altLang="zh-CN" b="1">
              <a:solidFill>
                <a:schemeClr val="accent2"/>
              </a:solidFill>
              <a:latin typeface="Arial" panose="020B0604020202020204" pitchFamily="34" charset="0"/>
            </a:endParaRPr>
          </a:p>
        </p:txBody>
      </p:sp>
      <p:sp>
        <p:nvSpPr>
          <p:cNvPr id="296965" name="Text Box 296964"/>
          <p:cNvSpPr txBox="1"/>
          <p:nvPr/>
        </p:nvSpPr>
        <p:spPr>
          <a:xfrm>
            <a:off x="2789238" y="5130800"/>
            <a:ext cx="15906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refraction</a:t>
            </a:r>
            <a:endParaRPr lang="en-US" altLang="zh-CN" b="1">
              <a:solidFill>
                <a:schemeClr val="accent2"/>
              </a:solidFill>
              <a:latin typeface="Arial" panose="020B0604020202020204" pitchFamily="34" charset="0"/>
            </a:endParaRPr>
          </a:p>
        </p:txBody>
      </p:sp>
      <p:sp>
        <p:nvSpPr>
          <p:cNvPr id="296966" name="Text Box 296965"/>
          <p:cNvSpPr txBox="1"/>
          <p:nvPr/>
        </p:nvSpPr>
        <p:spPr>
          <a:xfrm>
            <a:off x="1320800" y="5130800"/>
            <a:ext cx="191293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rarefactions</a:t>
            </a:r>
            <a:endParaRPr lang="en-US" altLang="zh-CN" b="1">
              <a:solidFill>
                <a:schemeClr val="accent2"/>
              </a:solidFill>
              <a:latin typeface="Arial" panose="020B0604020202020204" pitchFamily="34" charset="0"/>
            </a:endParaRPr>
          </a:p>
        </p:txBody>
      </p:sp>
      <p:sp>
        <p:nvSpPr>
          <p:cNvPr id="296967" name="Text Box 296966"/>
          <p:cNvSpPr txBox="1"/>
          <p:nvPr/>
        </p:nvSpPr>
        <p:spPr>
          <a:xfrm>
            <a:off x="2136775" y="5507038"/>
            <a:ext cx="153193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longitudinal</a:t>
            </a:r>
            <a:endParaRPr lang="en-US" altLang="zh-CN" b="1">
              <a:solidFill>
                <a:schemeClr val="accent2"/>
              </a:solidFill>
              <a:latin typeface="Arial" panose="020B0604020202020204" pitchFamily="34" charset="0"/>
            </a:endParaRPr>
          </a:p>
        </p:txBody>
      </p:sp>
      <p:sp>
        <p:nvSpPr>
          <p:cNvPr id="296968" name="Text Box 296967"/>
          <p:cNvSpPr txBox="1"/>
          <p:nvPr/>
        </p:nvSpPr>
        <p:spPr>
          <a:xfrm>
            <a:off x="6115050" y="5119688"/>
            <a:ext cx="1103313"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solids</a:t>
            </a:r>
            <a:endParaRPr lang="en-US" altLang="zh-CN" b="1">
              <a:solidFill>
                <a:schemeClr val="accent2"/>
              </a:solidFill>
              <a:latin typeface="Arial" panose="020B0604020202020204" pitchFamily="34" charset="0"/>
            </a:endParaRPr>
          </a:p>
        </p:txBody>
      </p:sp>
      <p:sp>
        <p:nvSpPr>
          <p:cNvPr id="296969" name="Text Box 296968"/>
          <p:cNvSpPr txBox="1"/>
          <p:nvPr/>
        </p:nvSpPr>
        <p:spPr>
          <a:xfrm>
            <a:off x="4029075" y="5130800"/>
            <a:ext cx="12223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vacuum</a:t>
            </a:r>
            <a:endParaRPr lang="en-US" altLang="zh-CN" b="1">
              <a:solidFill>
                <a:schemeClr val="accent2"/>
              </a:solidFill>
              <a:latin typeface="Arial" panose="020B0604020202020204" pitchFamily="34" charset="0"/>
            </a:endParaRPr>
          </a:p>
        </p:txBody>
      </p:sp>
      <p:sp>
        <p:nvSpPr>
          <p:cNvPr id="296970" name="Text Box 296969"/>
          <p:cNvSpPr txBox="1"/>
          <p:nvPr/>
        </p:nvSpPr>
        <p:spPr>
          <a:xfrm>
            <a:off x="3043238" y="4746625"/>
            <a:ext cx="2663825" cy="368300"/>
          </a:xfrm>
          <a:prstGeom prst="rect">
            <a:avLst/>
          </a:prstGeom>
          <a:noFill/>
          <a:ln w="9525">
            <a:noFill/>
          </a:ln>
        </p:spPr>
        <p:txBody>
          <a:bodyPr anchor="t" anchorCtr="0">
            <a:spAutoFit/>
          </a:bodyPr>
          <a:p>
            <a:pPr>
              <a:spcBef>
                <a:spcPct val="50000"/>
              </a:spcBef>
            </a:pPr>
            <a:r>
              <a:rPr lang="en-US" altLang="zh-CN" b="1" i="1">
                <a:latin typeface="Arial" panose="020B0604020202020204" pitchFamily="34" charset="0"/>
              </a:rPr>
              <a:t>WORD SELECTION:</a:t>
            </a:r>
            <a:endParaRPr lang="en-US" altLang="zh-CN" b="1" i="1">
              <a:latin typeface="Arial" panose="020B0604020202020204" pitchFamily="34" charset="0"/>
            </a:endParaRPr>
          </a:p>
        </p:txBody>
      </p:sp>
      <p:sp>
        <p:nvSpPr>
          <p:cNvPr id="296971" name="Text Box 296970"/>
          <p:cNvSpPr txBox="1"/>
          <p:nvPr/>
        </p:nvSpPr>
        <p:spPr>
          <a:xfrm>
            <a:off x="5056188" y="5130800"/>
            <a:ext cx="94932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20 Hz</a:t>
            </a:r>
            <a:endParaRPr lang="en-US" altLang="zh-CN" b="1">
              <a:solidFill>
                <a:schemeClr val="accent2"/>
              </a:solidFill>
              <a:latin typeface="Arial" panose="020B0604020202020204" pitchFamily="34" charset="0"/>
            </a:endParaRPr>
          </a:p>
        </p:txBody>
      </p:sp>
      <p:sp>
        <p:nvSpPr>
          <p:cNvPr id="296972" name="Text Box 296971"/>
          <p:cNvSpPr txBox="1"/>
          <p:nvPr/>
        </p:nvSpPr>
        <p:spPr>
          <a:xfrm>
            <a:off x="4722813" y="5507038"/>
            <a:ext cx="12954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20 000 Hz</a:t>
            </a:r>
            <a:endParaRPr lang="en-US" altLang="zh-CN" b="1">
              <a:solidFill>
                <a:schemeClr val="accent2"/>
              </a:solidFill>
              <a:latin typeface="Arial" panose="020B0604020202020204" pitchFamily="34" charset="0"/>
            </a:endParaRPr>
          </a:p>
        </p:txBody>
      </p:sp>
      <p:sp>
        <p:nvSpPr>
          <p:cNvPr id="296973" name="Text Box 296972"/>
          <p:cNvSpPr txBox="1"/>
          <p:nvPr/>
        </p:nvSpPr>
        <p:spPr>
          <a:xfrm>
            <a:off x="931863" y="2763838"/>
            <a:ext cx="1379537"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reflected</a:t>
            </a:r>
            <a:endParaRPr lang="en-US" altLang="zh-CN" b="1">
              <a:solidFill>
                <a:schemeClr val="accent2"/>
              </a:solidFill>
              <a:latin typeface="Arial" panose="020B0604020202020204" pitchFamily="34" charset="0"/>
            </a:endParaRPr>
          </a:p>
        </p:txBody>
      </p:sp>
      <p:sp>
        <p:nvSpPr>
          <p:cNvPr id="296974" name="Text Box 296973"/>
          <p:cNvSpPr txBox="1"/>
          <p:nvPr/>
        </p:nvSpPr>
        <p:spPr>
          <a:xfrm>
            <a:off x="1885950" y="3157538"/>
            <a:ext cx="15906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refraction</a:t>
            </a:r>
            <a:endParaRPr lang="en-US" altLang="zh-CN" b="1">
              <a:solidFill>
                <a:schemeClr val="accent2"/>
              </a:solidFill>
              <a:latin typeface="Arial" panose="020B0604020202020204" pitchFamily="34" charset="0"/>
            </a:endParaRPr>
          </a:p>
        </p:txBody>
      </p:sp>
      <p:sp>
        <p:nvSpPr>
          <p:cNvPr id="296975" name="Text Box 296974"/>
          <p:cNvSpPr txBox="1"/>
          <p:nvPr/>
        </p:nvSpPr>
        <p:spPr>
          <a:xfrm>
            <a:off x="2882900" y="1328738"/>
            <a:ext cx="191293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rarefactions</a:t>
            </a:r>
            <a:endParaRPr lang="en-US" altLang="zh-CN" b="1">
              <a:solidFill>
                <a:schemeClr val="accent2"/>
              </a:solidFill>
              <a:latin typeface="Arial" panose="020B0604020202020204" pitchFamily="34" charset="0"/>
            </a:endParaRPr>
          </a:p>
        </p:txBody>
      </p:sp>
      <p:sp>
        <p:nvSpPr>
          <p:cNvPr id="296976" name="Text Box 296975"/>
          <p:cNvSpPr txBox="1"/>
          <p:nvPr/>
        </p:nvSpPr>
        <p:spPr>
          <a:xfrm>
            <a:off x="1943100" y="946150"/>
            <a:ext cx="153193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longitudinal</a:t>
            </a:r>
            <a:endParaRPr lang="en-US" altLang="zh-CN" b="1">
              <a:solidFill>
                <a:schemeClr val="accent2"/>
              </a:solidFill>
              <a:latin typeface="Arial" panose="020B0604020202020204" pitchFamily="34" charset="0"/>
            </a:endParaRPr>
          </a:p>
        </p:txBody>
      </p:sp>
      <p:sp>
        <p:nvSpPr>
          <p:cNvPr id="296977" name="Text Box 296976"/>
          <p:cNvSpPr txBox="1"/>
          <p:nvPr/>
        </p:nvSpPr>
        <p:spPr>
          <a:xfrm>
            <a:off x="4324350" y="1854200"/>
            <a:ext cx="1103313"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solids</a:t>
            </a:r>
            <a:endParaRPr lang="en-US" altLang="zh-CN" b="1">
              <a:solidFill>
                <a:schemeClr val="accent2"/>
              </a:solidFill>
              <a:latin typeface="Arial" panose="020B0604020202020204" pitchFamily="34" charset="0"/>
            </a:endParaRPr>
          </a:p>
        </p:txBody>
      </p:sp>
      <p:sp>
        <p:nvSpPr>
          <p:cNvPr id="296978" name="Text Box 296977"/>
          <p:cNvSpPr txBox="1"/>
          <p:nvPr/>
        </p:nvSpPr>
        <p:spPr>
          <a:xfrm>
            <a:off x="2282825" y="2212975"/>
            <a:ext cx="12223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vacuum</a:t>
            </a:r>
            <a:endParaRPr lang="en-US" altLang="zh-CN" b="1">
              <a:solidFill>
                <a:schemeClr val="accent2"/>
              </a:solidFill>
              <a:latin typeface="Arial" panose="020B0604020202020204" pitchFamily="34" charset="0"/>
            </a:endParaRPr>
          </a:p>
        </p:txBody>
      </p:sp>
      <p:sp>
        <p:nvSpPr>
          <p:cNvPr id="296979" name="Text Box 296978"/>
          <p:cNvSpPr txBox="1"/>
          <p:nvPr/>
        </p:nvSpPr>
        <p:spPr>
          <a:xfrm>
            <a:off x="917575" y="4046538"/>
            <a:ext cx="12954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20 Hz</a:t>
            </a:r>
            <a:endParaRPr lang="en-US" altLang="zh-CN" b="1">
              <a:solidFill>
                <a:schemeClr val="accent2"/>
              </a:solidFill>
              <a:latin typeface="Arial" panose="020B0604020202020204" pitchFamily="34" charset="0"/>
            </a:endParaRPr>
          </a:p>
        </p:txBody>
      </p:sp>
      <p:sp>
        <p:nvSpPr>
          <p:cNvPr id="296980" name="Text Box 296979"/>
          <p:cNvSpPr txBox="1"/>
          <p:nvPr/>
        </p:nvSpPr>
        <p:spPr>
          <a:xfrm>
            <a:off x="2833688" y="4048125"/>
            <a:ext cx="12954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20 000Hz</a:t>
            </a:r>
            <a:endParaRPr lang="en-US" altLang="zh-CN" b="1">
              <a:solidFill>
                <a:schemeClr val="accent2"/>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64">
                                            <p:txEl>
                                              <p:charRg st="0" end="1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696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6966">
                                            <p:txEl>
                                              <p:charRg st="0" end="1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6967">
                                            <p:txEl>
                                              <p:charRg st="0" end="1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6968">
                                            <p:txEl>
                                              <p:charRg st="0" end="7"/>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6969">
                                            <p:txEl>
                                              <p:charRg st="0"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6970">
                                            <p:txEl>
                                              <p:charRg st="0" end="1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6971">
                                            <p:txEl>
                                              <p:charRg st="0"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6972">
                                            <p:txEl>
                                              <p:charRg st="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6976">
                                            <p:txEl>
                                              <p:charRg st="0" end="13"/>
                                            </p:txEl>
                                          </p:spTgt>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296967">
                                            <p:txEl>
                                              <p:charRg st="0" end="13"/>
                                            </p:txEl>
                                          </p:spTgt>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96975">
                                            <p:txEl>
                                              <p:charRg st="0" end="13"/>
                                            </p:txEl>
                                          </p:spTgt>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296966">
                                            <p:txEl>
                                              <p:charRg st="0" end="13"/>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96977">
                                            <p:txEl>
                                              <p:charRg st="0" end="7"/>
                                            </p:txEl>
                                          </p:spTgt>
                                        </p:tgtEl>
                                        <p:attrNameLst>
                                          <p:attrName>style.visibility</p:attrName>
                                        </p:attrNameLst>
                                      </p:cBhvr>
                                      <p:to>
                                        <p:strVal val="visible"/>
                                      </p:to>
                                    </p:set>
                                  </p:childTnLst>
                                </p:cTn>
                              </p:par>
                              <p:par>
                                <p:cTn id="39" presetID="1" presetClass="exit" presetSubtype="0" fill="hold" nodeType="withEffect">
                                  <p:stCondLst>
                                    <p:cond delay="0"/>
                                  </p:stCondLst>
                                  <p:childTnLst>
                                    <p:set>
                                      <p:cBhvr>
                                        <p:cTn id="40" dur="1" fill="hold">
                                          <p:stCondLst>
                                            <p:cond delay="0"/>
                                          </p:stCondLst>
                                        </p:cTn>
                                        <p:tgtEl>
                                          <p:spTgt spid="296968">
                                            <p:txEl>
                                              <p:charRg st="0" end="7"/>
                                            </p:txEl>
                                          </p:spTgt>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96978">
                                            <p:txEl>
                                              <p:charRg st="0" end="7"/>
                                            </p:txEl>
                                          </p:spTgt>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296969">
                                            <p:txEl>
                                              <p:charRg st="0" end="7"/>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6973">
                                            <p:txEl>
                                              <p:charRg st="0" end="10"/>
                                            </p:txEl>
                                          </p:spTgt>
                                        </p:tgtEl>
                                        <p:attrNameLst>
                                          <p:attrName>style.visibility</p:attrName>
                                        </p:attrNameLst>
                                      </p:cBhvr>
                                      <p:to>
                                        <p:strVal val="visible"/>
                                      </p:to>
                                    </p:set>
                                  </p:childTnLst>
                                </p:cTn>
                              </p:par>
                              <p:par>
                                <p:cTn id="51" presetID="1" presetClass="exit" presetSubtype="0" fill="hold" nodeType="withEffect">
                                  <p:stCondLst>
                                    <p:cond delay="0"/>
                                  </p:stCondLst>
                                  <p:childTnLst>
                                    <p:set>
                                      <p:cBhvr>
                                        <p:cTn id="52" dur="1" fill="hold">
                                          <p:stCondLst>
                                            <p:cond delay="0"/>
                                          </p:stCondLst>
                                        </p:cTn>
                                        <p:tgtEl>
                                          <p:spTgt spid="296964">
                                            <p:txEl>
                                              <p:charRg st="0" end="10"/>
                                            </p:txEl>
                                          </p:spTgt>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96974">
                                            <p:txEl>
                                              <p:charRg st="0" end="11"/>
                                            </p:txEl>
                                          </p:spTgt>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29696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96979">
                                            <p:txEl>
                                              <p:charRg st="0" end="6"/>
                                            </p:txEl>
                                          </p:spTgt>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0"/>
                                          </p:stCondLst>
                                        </p:cTn>
                                        <p:tgtEl>
                                          <p:spTgt spid="296971">
                                            <p:txEl>
                                              <p:charRg st="0" end="6"/>
                                            </p:txEl>
                                          </p:spTgt>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96980">
                                            <p:txEl>
                                              <p:charRg st="0" end="9"/>
                                            </p:txEl>
                                          </p:spTgt>
                                        </p:tgtEl>
                                        <p:attrNameLst>
                                          <p:attrName>style.visibility</p:attrName>
                                        </p:attrNameLst>
                                      </p:cBhvr>
                                      <p:to>
                                        <p:strVal val="visible"/>
                                      </p:to>
                                    </p:set>
                                  </p:childTnLst>
                                </p:cTn>
                              </p:par>
                              <p:par>
                                <p:cTn id="69" presetID="1" presetClass="exit" presetSubtype="0" fill="hold" nodeType="withEffect">
                                  <p:stCondLst>
                                    <p:cond delay="0"/>
                                  </p:stCondLst>
                                  <p:childTnLst>
                                    <p:set>
                                      <p:cBhvr>
                                        <p:cTn id="70" dur="1" fill="hold">
                                          <p:stCondLst>
                                            <p:cond delay="0"/>
                                          </p:stCondLst>
                                        </p:cTn>
                                        <p:tgtEl>
                                          <p:spTgt spid="296972">
                                            <p:txEl>
                                              <p:charRg st="0" end="10"/>
                                            </p:txEl>
                                          </p:spTgt>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296970">
                                            <p:txEl>
                                              <p:charRg st="0" end="1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4" grpId="0" build="allAtOnce"/>
      <p:bldP spid="296965" grpId="0"/>
      <p:bldP spid="296965" grpId="1"/>
      <p:bldP spid="296966" grpId="0" build="allAtOnce"/>
      <p:bldP spid="296967" grpId="0" build="allAtOnce"/>
      <p:bldP spid="296968" grpId="0" build="allAtOnce"/>
      <p:bldP spid="296969" grpId="0" build="allAtOnce"/>
      <p:bldP spid="296970" grpId="0" build="allAtOnce"/>
      <p:bldP spid="296971" grpId="0" build="allAtOnce"/>
      <p:bldP spid="296972" grpId="0" build="allAtOnce"/>
    </p:bld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Noise</a:t>
            </a:r>
            <a:endParaRPr lang="en-US" altLang="en-US" sz="6600" kern="1200" baseline="0" dirty="0">
              <a:latin typeface="+mj-lt"/>
              <a:ea typeface="+mj-ea"/>
              <a:cs typeface="+mj-cs"/>
            </a:endParaRPr>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Noise</a:t>
            </a:r>
            <a:endParaRPr lang="en-US"/>
          </a:p>
        </p:txBody>
      </p:sp>
      <p:pic>
        <p:nvPicPr>
          <p:cNvPr id="95243" name="Picture 11" descr="C:\Documents and Settings\Robert George\Desktop\Decibels.png"/>
          <p:cNvPicPr>
            <a:picLocks noChangeAspect="1"/>
          </p:cNvPicPr>
          <p:nvPr/>
        </p:nvPicPr>
        <p:blipFill>
          <a:blip r:embed="rId1"/>
          <a:stretch>
            <a:fillRect/>
          </a:stretch>
        </p:blipFill>
        <p:spPr>
          <a:xfrm>
            <a:off x="153988" y="936625"/>
            <a:ext cx="8836025" cy="2720975"/>
          </a:xfrm>
          <a:prstGeom prst="rect">
            <a:avLst/>
          </a:prstGeom>
          <a:noFill/>
          <a:ln w="9525">
            <a:noFill/>
          </a:ln>
        </p:spPr>
      </p:pic>
      <p:sp>
        <p:nvSpPr>
          <p:cNvPr id="95237" name="Rectangle 5"/>
          <p:cNvSpPr/>
          <p:nvPr/>
        </p:nvSpPr>
        <p:spPr>
          <a:xfrm>
            <a:off x="203518" y="748030"/>
            <a:ext cx="8736012" cy="460375"/>
          </a:xfrm>
          <a:prstGeom prst="rect">
            <a:avLst/>
          </a:prstGeom>
          <a:noFill/>
          <a:ln w="9525">
            <a:noFill/>
          </a:ln>
        </p:spPr>
        <p:txBody>
          <a:bodyPr>
            <a:spAutoFit/>
          </a:bodyPr>
          <a:p>
            <a:r>
              <a:rPr sz="2400"/>
              <a:t>Noise is measured in units called decibels (dB).</a:t>
            </a:r>
            <a:endParaRPr sz="2400"/>
          </a:p>
        </p:txBody>
      </p:sp>
      <p:sp>
        <p:nvSpPr>
          <p:cNvPr id="95240" name="Text Box 8"/>
          <p:cNvSpPr txBox="1"/>
          <p:nvPr/>
        </p:nvSpPr>
        <p:spPr>
          <a:xfrm>
            <a:off x="228600" y="3902075"/>
            <a:ext cx="8604250" cy="829945"/>
          </a:xfrm>
          <a:prstGeom prst="rect">
            <a:avLst/>
          </a:prstGeom>
          <a:noFill/>
          <a:ln w="9525">
            <a:noFill/>
          </a:ln>
        </p:spPr>
        <p:txBody>
          <a:bodyPr wrap="square">
            <a:spAutoFit/>
          </a:bodyPr>
          <a:p>
            <a:r>
              <a:rPr sz="2400"/>
              <a:t>In the workplace, and at home, noise is something we should all be concerned with.</a:t>
            </a:r>
            <a:endParaRPr sz="2400"/>
          </a:p>
        </p:txBody>
      </p:sp>
      <p:sp>
        <p:nvSpPr>
          <p:cNvPr id="95242" name="Text Box 10"/>
          <p:cNvSpPr txBox="1"/>
          <p:nvPr/>
        </p:nvSpPr>
        <p:spPr>
          <a:xfrm>
            <a:off x="228600" y="4876800"/>
            <a:ext cx="8604250" cy="1198880"/>
          </a:xfrm>
          <a:prstGeom prst="rect">
            <a:avLst/>
          </a:prstGeom>
          <a:noFill/>
          <a:ln w="9525">
            <a:noFill/>
          </a:ln>
        </p:spPr>
        <p:txBody>
          <a:bodyPr wrap="square">
            <a:spAutoFit/>
          </a:bodyPr>
          <a:p>
            <a:r>
              <a:rPr sz="2400"/>
              <a:t>Wearing headphones and turning up the volume can produce 100dB. It does not matter whether  the music is pop or classical, it is the noise level that can cause damage.</a:t>
            </a:r>
            <a:endParaRPr sz="2400"/>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5237">
                                            <p:txEl>
                                              <p:charRg st="0" end="49"/>
                                            </p:txEl>
                                          </p:spTgt>
                                        </p:tgtEl>
                                        <p:attrNameLst>
                                          <p:attrName>style.visibility</p:attrName>
                                        </p:attrNameLst>
                                      </p:cBhvr>
                                      <p:to>
                                        <p:strVal val="visible"/>
                                      </p:to>
                                    </p:set>
                                    <p:animEffect transition="in" filter="wipe(left)">
                                      <p:cBhvr>
                                        <p:cTn id="7" dur="500"/>
                                        <p:tgtEl>
                                          <p:spTgt spid="95237">
                                            <p:txEl>
                                              <p:charRg st="0" end="49"/>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5243"/>
                                        </p:tgtEl>
                                        <p:attrNameLst>
                                          <p:attrName>style.visibility</p:attrName>
                                        </p:attrNameLst>
                                      </p:cBhvr>
                                      <p:to>
                                        <p:strVal val="visible"/>
                                      </p:to>
                                    </p:set>
                                    <p:animEffect transition="in" filter="dissolve">
                                      <p:cBhvr>
                                        <p:cTn id="12" dur="500"/>
                                        <p:tgtEl>
                                          <p:spTgt spid="952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5240"/>
                                        </p:tgtEl>
                                        <p:attrNameLst>
                                          <p:attrName>style.visibility</p:attrName>
                                        </p:attrNameLst>
                                      </p:cBhvr>
                                      <p:to>
                                        <p:strVal val="visible"/>
                                      </p:to>
                                    </p:set>
                                    <p:animEffect transition="in" filter="wipe(left)">
                                      <p:cBhvr>
                                        <p:cTn id="17" dur="500"/>
                                        <p:tgtEl>
                                          <p:spTgt spid="9524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5242"/>
                                        </p:tgtEl>
                                        <p:attrNameLst>
                                          <p:attrName>style.visibility</p:attrName>
                                        </p:attrNameLst>
                                      </p:cBhvr>
                                      <p:to>
                                        <p:strVal val="visible"/>
                                      </p:to>
                                    </p:set>
                                    <p:animEffect transition="in" filter="wipe(left)">
                                      <p:cBhvr>
                                        <p:cTn id="22" dur="500"/>
                                        <p:tgtEl>
                                          <p:spTgt spid="95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7" grpId="0" build="p"/>
      <p:bldP spid="95240" grpId="0"/>
      <p:bldP spid="95242" grpId="0"/>
    </p:bld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Title 92161"/>
          <p:cNvSpPr/>
          <p:nvPr>
            <p:ph type="title"/>
          </p:nvPr>
        </p:nvSpPr>
        <p:spPr>
          <a:solidFill>
            <a:srgbClr val="002060"/>
          </a:solidFill>
          <a:ln>
            <a:noFill/>
          </a:ln>
        </p:spPr>
        <p:txBody>
          <a:bodyPr/>
          <a:p>
            <a:r>
              <a:t>Sound </a:t>
            </a:r>
            <a:r>
              <a:rPr lang="en-US"/>
              <a:t>Summary</a:t>
            </a:r>
            <a:endParaRPr lang="en-US"/>
          </a:p>
        </p:txBody>
      </p:sp>
      <p:sp>
        <p:nvSpPr>
          <p:cNvPr id="92163" name="Content Placeholder 92162"/>
          <p:cNvSpPr/>
          <p:nvPr>
            <p:ph idx="1"/>
          </p:nvPr>
        </p:nvSpPr>
        <p:spPr>
          <a:xfrm>
            <a:off x="457200" y="864235"/>
            <a:ext cx="8229600" cy="4525963"/>
          </a:xfrm>
          <a:solidFill>
            <a:srgbClr val="FFFFFF"/>
          </a:solidFill>
          <a:ln>
            <a:noFill/>
          </a:ln>
        </p:spPr>
        <p:txBody>
          <a:bodyPr/>
          <a:p>
            <a:pPr marL="609600" indent="-609600">
              <a:lnSpc>
                <a:spcPct val="80000"/>
              </a:lnSpc>
              <a:buFontTx/>
              <a:buAutoNum type="arabicPeriod"/>
            </a:pPr>
            <a:r>
              <a:rPr sz="2800"/>
              <a:t>(a) What type of objects produce sound waves? (b) What is the typical range of frequencies audible to a young person? (c) How does this range change with age?</a:t>
            </a:r>
            <a:endParaRPr sz="2800"/>
          </a:p>
          <a:p>
            <a:pPr marL="609600" indent="-609600">
              <a:lnSpc>
                <a:spcPct val="80000"/>
              </a:lnSpc>
              <a:buFontTx/>
              <a:buAutoNum type="arabicPeriod"/>
            </a:pPr>
            <a:r>
              <a:rPr sz="2800"/>
              <a:t>Draw a diagram and describe an experiment to show that sound waves do not travel through a vacuum.</a:t>
            </a:r>
            <a:endParaRPr sz="2800"/>
          </a:p>
          <a:p>
            <a:pPr marL="609600" indent="-609600">
              <a:lnSpc>
                <a:spcPct val="80000"/>
              </a:lnSpc>
              <a:buFontTx/>
              <a:buAutoNum type="arabicPeriod"/>
            </a:pPr>
            <a:r>
              <a:rPr sz="2800"/>
              <a:t>Draw </a:t>
            </a:r>
            <a:r>
              <a:rPr lang="en-US" sz="2800"/>
              <a:t>a graph to </a:t>
            </a:r>
            <a:r>
              <a:rPr sz="2800"/>
              <a:t>explain the difference between longitudinal and transverse waves. State which type is sound.</a:t>
            </a:r>
            <a:endParaRPr sz="2800"/>
          </a:p>
          <a:p>
            <a:pPr marL="609600" indent="-609600">
              <a:lnSpc>
                <a:spcPct val="80000"/>
              </a:lnSpc>
              <a:buFontTx/>
              <a:buAutoNum type="arabicPeriod"/>
            </a:pPr>
            <a:r>
              <a:rPr sz="2800"/>
              <a:t>(a) What is an echo? (b) How are echoes affected by the surface of materials?</a:t>
            </a:r>
            <a:endParaRPr sz="2800"/>
          </a:p>
          <a:p>
            <a:pPr marL="609600" indent="-609600">
              <a:lnSpc>
                <a:spcPct val="80000"/>
              </a:lnSpc>
              <a:buFontTx/>
              <a:buAutoNum type="arabicPeriod"/>
            </a:pPr>
            <a:r>
              <a:rPr sz="2800"/>
              <a:t>Why does sound travel better at night?</a:t>
            </a:r>
            <a:endParaRPr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63">
                                            <p:txEl>
                                              <p:charRg st="0" end="15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63">
                                            <p:txEl>
                                              <p:charRg st="159" end="25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163">
                                            <p:txEl>
                                              <p:charRg st="258" end="38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163">
                                            <p:txEl>
                                              <p:charRg st="381" end="45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2163">
                                            <p:txEl>
                                              <p:charRg st="459" end="49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Title 2049"/>
          <p:cNvSpPr>
            <a:spLocks noGrp="1"/>
          </p:cNvSpPr>
          <p:nvPr>
            <p:ph type="ctrTitle"/>
          </p:nvPr>
        </p:nvSpPr>
        <p:spPr>
          <a:xfrm>
            <a:off x="563563" y="2195513"/>
            <a:ext cx="7772400" cy="2162175"/>
          </a:xfrm>
        </p:spPr>
        <p:txBody>
          <a:bodyPr anchor="ctr" anchorCtr="0"/>
          <a:p>
            <a:pPr defTabSz="914400">
              <a:buNone/>
            </a:pPr>
            <a:r>
              <a:rPr lang="en-US" altLang="en-US" sz="6600" kern="1200" baseline="0" dirty="0">
                <a:latin typeface="+mj-lt"/>
                <a:ea typeface="+mj-ea"/>
                <a:cs typeface="+mj-cs"/>
              </a:rPr>
              <a:t>Calculation Questions</a:t>
            </a:r>
            <a:endParaRPr lang="en-US" altLang="en-US" sz="6600" kern="1200" baseline="0" dirty="0">
              <a:latin typeface="+mj-lt"/>
              <a:ea typeface="+mj-ea"/>
              <a:cs typeface="+mj-cs"/>
            </a:endParaRP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Ultrasound</a:t>
            </a:r>
            <a:endParaRPr lang="en-US" altLang="en-US" sz="6600" kern="1200" baseline="0" dirty="0">
              <a:latin typeface="+mj-lt"/>
              <a:ea typeface="+mj-ea"/>
              <a:cs typeface="+mj-cs"/>
            </a:endParaRPr>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2546" name="Title 492545"/>
          <p:cNvSpPr/>
          <p:nvPr>
            <p:ph type="title"/>
          </p:nvPr>
        </p:nvSpPr>
        <p:spPr>
          <a:solidFill>
            <a:srgbClr val="002060"/>
          </a:solidFill>
          <a:ln>
            <a:noFill/>
          </a:ln>
        </p:spPr>
        <p:txBody>
          <a:bodyPr/>
          <a:p>
            <a:r>
              <a:rPr sz="4000"/>
              <a:t>Ultrasound</a:t>
            </a:r>
            <a:endParaRPr sz="4000"/>
          </a:p>
        </p:txBody>
      </p:sp>
      <p:pic>
        <p:nvPicPr>
          <p:cNvPr id="81927" name="Picture 7" descr="C:\Documents and Settings\Robert George\Desktop\Sound Spectrum.png"/>
          <p:cNvPicPr>
            <a:picLocks noChangeAspect="1"/>
          </p:cNvPicPr>
          <p:nvPr/>
        </p:nvPicPr>
        <p:blipFill>
          <a:blip r:embed="rId1"/>
          <a:stretch>
            <a:fillRect/>
          </a:stretch>
        </p:blipFill>
        <p:spPr>
          <a:xfrm>
            <a:off x="19685" y="534670"/>
            <a:ext cx="8229600" cy="4990465"/>
          </a:xfrm>
          <a:prstGeom prst="rect">
            <a:avLst/>
          </a:prstGeom>
          <a:noFill/>
          <a:ln w="9525">
            <a:noFill/>
          </a:ln>
        </p:spPr>
      </p:pic>
      <p:sp>
        <p:nvSpPr>
          <p:cNvPr id="2" name="Rectangle 1"/>
          <p:cNvSpPr/>
          <p:nvPr/>
        </p:nvSpPr>
        <p:spPr>
          <a:xfrm>
            <a:off x="6139815" y="1098550"/>
            <a:ext cx="2493010" cy="3213100"/>
          </a:xfrm>
          <a:prstGeom prst="rect">
            <a:avLst/>
          </a:prstGeom>
          <a:noFill/>
          <a:ln w="57150">
            <a:solidFill>
              <a:srgbClr val="FF0202"/>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 name="Text Box 2"/>
          <p:cNvSpPr txBox="1"/>
          <p:nvPr/>
        </p:nvSpPr>
        <p:spPr>
          <a:xfrm>
            <a:off x="6139815" y="4326255"/>
            <a:ext cx="2493645" cy="1198880"/>
          </a:xfrm>
          <a:prstGeom prst="rect">
            <a:avLst/>
          </a:prstGeom>
          <a:noFill/>
          <a:ln w="57150">
            <a:solidFill>
              <a:srgbClr val="FF0202"/>
            </a:solidFill>
          </a:ln>
        </p:spPr>
        <p:txBody>
          <a:bodyPr wrap="square" rtlCol="0" anchor="t">
            <a:spAutoFit/>
          </a:bodyPr>
          <a:p>
            <a:r>
              <a:rPr lang="en-US">
                <a:sym typeface="+mn-ea"/>
              </a:rPr>
              <a:t>V</a:t>
            </a:r>
            <a:r>
              <a:rPr>
                <a:sym typeface="+mn-ea"/>
              </a:rPr>
              <a:t>ery high frequency </a:t>
            </a:r>
            <a:endParaRPr>
              <a:sym typeface="+mn-ea"/>
            </a:endParaRPr>
          </a:p>
          <a:p>
            <a:r>
              <a:rPr lang="en-US">
                <a:sym typeface="+mn-ea"/>
              </a:rPr>
              <a:t>&gt; </a:t>
            </a:r>
            <a:r>
              <a:rPr>
                <a:sym typeface="+mn-ea"/>
              </a:rPr>
              <a:t>20 000 Hz, </a:t>
            </a:r>
            <a:endParaRPr>
              <a:sym typeface="+mn-ea"/>
            </a:endParaRPr>
          </a:p>
          <a:p>
            <a:r>
              <a:rPr>
                <a:sym typeface="+mn-ea"/>
              </a:rPr>
              <a:t>too high to be heard by humans.</a:t>
            </a:r>
            <a:endParaRPr lang="en-US"/>
          </a:p>
        </p:txBody>
      </p:sp>
      <p:sp>
        <p:nvSpPr>
          <p:cNvPr id="4" name="Text Box 3"/>
          <p:cNvSpPr txBox="1"/>
          <p:nvPr/>
        </p:nvSpPr>
        <p:spPr>
          <a:xfrm>
            <a:off x="154305" y="5665470"/>
            <a:ext cx="8613140" cy="368300"/>
          </a:xfrm>
          <a:prstGeom prst="rect">
            <a:avLst/>
          </a:prstGeom>
          <a:noFill/>
          <a:ln w="57150">
            <a:solidFill>
              <a:srgbClr val="FF0202"/>
            </a:solidFill>
          </a:ln>
        </p:spPr>
        <p:txBody>
          <a:bodyPr wrap="square" rtlCol="0" anchor="t">
            <a:spAutoFit/>
          </a:bodyPr>
          <a:p>
            <a:pPr marL="0" indent="0">
              <a:lnSpc>
                <a:spcPct val="90000"/>
              </a:lnSpc>
              <a:buNone/>
            </a:pPr>
            <a:r>
              <a:rPr lang="en-US" sz="2000">
                <a:sym typeface="+mn-ea"/>
              </a:rPr>
              <a:t>D</a:t>
            </a:r>
            <a:r>
              <a:rPr sz="2000">
                <a:sym typeface="+mn-ea"/>
              </a:rPr>
              <a:t>ogs, bats and dolphins can communicate or navigate using ultrasound.</a:t>
            </a:r>
            <a:endParaRPr lang="en-US" sz="2000">
              <a:sym typeface="+mn-ea"/>
            </a:endParaRPr>
          </a:p>
        </p:txBody>
      </p:sp>
      <p:sp>
        <p:nvSpPr>
          <p:cNvPr id="7" name="Text Box 6"/>
          <p:cNvSpPr txBox="1"/>
          <p:nvPr/>
        </p:nvSpPr>
        <p:spPr>
          <a:xfrm>
            <a:off x="154305" y="6033770"/>
            <a:ext cx="8748395" cy="645160"/>
          </a:xfrm>
          <a:prstGeom prst="rect">
            <a:avLst/>
          </a:prstGeom>
          <a:noFill/>
          <a:ln w="57150">
            <a:solidFill>
              <a:srgbClr val="FF0202"/>
            </a:solidFill>
          </a:ln>
        </p:spPr>
        <p:txBody>
          <a:bodyPr wrap="square" rtlCol="0" anchor="t">
            <a:spAutoFit/>
          </a:bodyPr>
          <a:p>
            <a:pPr marL="0" indent="0">
              <a:lnSpc>
                <a:spcPct val="90000"/>
              </a:lnSpc>
              <a:buNone/>
            </a:pPr>
            <a:r>
              <a:rPr sz="2000">
                <a:sym typeface="+mn-ea"/>
              </a:rPr>
              <a:t>Ultrasound echoes can be used to measure distance (e.g. sonar) and to see inside objects (scans).</a:t>
            </a:r>
            <a:endParaRPr lang="en-US" sz="200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P spid="4" grpId="0" bldLvl="0" animBg="1"/>
      <p:bldP spid="7" grpId="0" bldLvl="0" animBg="1"/>
    </p:bld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4290" name="Title 524289"/>
          <p:cNvSpPr/>
          <p:nvPr>
            <p:ph type="title"/>
          </p:nvPr>
        </p:nvSpPr>
        <p:spPr>
          <a:solidFill>
            <a:srgbClr val="002060"/>
          </a:solidFill>
          <a:ln>
            <a:noFill/>
          </a:ln>
        </p:spPr>
        <p:txBody>
          <a:bodyPr/>
          <a:p>
            <a:r>
              <a:rPr sz="4000"/>
              <a:t>Ultrasound scans</a:t>
            </a:r>
            <a:endParaRPr sz="4000"/>
          </a:p>
        </p:txBody>
      </p:sp>
      <p:sp>
        <p:nvSpPr>
          <p:cNvPr id="524291" name="Content Placeholder 524290"/>
          <p:cNvSpPr/>
          <p:nvPr>
            <p:ph idx="1"/>
          </p:nvPr>
        </p:nvSpPr>
        <p:spPr>
          <a:xfrm>
            <a:off x="157480" y="725170"/>
            <a:ext cx="8989060" cy="4526280"/>
          </a:xfrm>
          <a:solidFill>
            <a:srgbClr val="FFFFFF"/>
          </a:solidFill>
          <a:ln>
            <a:noFill/>
          </a:ln>
        </p:spPr>
        <p:txBody>
          <a:bodyPr/>
          <a:p>
            <a:pPr marL="0" indent="0">
              <a:buNone/>
            </a:pPr>
            <a:r>
              <a:rPr sz="2400"/>
              <a:t>Ultrasound waves are partially reflect </a:t>
            </a:r>
            <a:r>
              <a:rPr lang="en-US" sz="2400"/>
              <a:t>@ </a:t>
            </a:r>
            <a:r>
              <a:rPr sz="2400"/>
              <a:t>boundar</a:t>
            </a:r>
            <a:r>
              <a:rPr lang="en-US" sz="2400"/>
              <a:t>ies</a:t>
            </a:r>
            <a:endParaRPr lang="en-US" sz="2400"/>
          </a:p>
          <a:p>
            <a:pPr marL="0" indent="0">
              <a:buNone/>
            </a:pPr>
            <a:r>
              <a:rPr sz="2400"/>
              <a:t>The time taken for the reflections ∝</a:t>
            </a:r>
            <a:r>
              <a:rPr lang="en-US" sz="2400"/>
              <a:t>distance</a:t>
            </a:r>
            <a:endParaRPr lang="en-US" sz="2400"/>
          </a:p>
          <a:p>
            <a:pPr marL="0" indent="0">
              <a:buNone/>
            </a:pPr>
            <a:r>
              <a:rPr lang="en-US" sz="2400"/>
              <a:t>J</a:t>
            </a:r>
            <a:r>
              <a:rPr sz="2400"/>
              <a:t>elly is applied </a:t>
            </a:r>
            <a:r>
              <a:rPr lang="en-US" sz="2400"/>
              <a:t>to prevent immediate r</a:t>
            </a:r>
            <a:r>
              <a:rPr sz="2400"/>
              <a:t>eflect</a:t>
            </a:r>
            <a:r>
              <a:rPr lang="en-US" sz="2400"/>
              <a:t>ion from </a:t>
            </a:r>
            <a:r>
              <a:rPr sz="2400"/>
              <a:t>material-air boundary. </a:t>
            </a:r>
            <a:endParaRPr sz="2400"/>
          </a:p>
          <a:p>
            <a:pPr marL="0" indent="0">
              <a:buNone/>
            </a:pPr>
            <a:r>
              <a:rPr lang="en-US" sz="2400"/>
              <a:t>Higher frequencies = better resolution</a:t>
            </a:r>
            <a:endParaRPr sz="2400"/>
          </a:p>
          <a:p>
            <a:pPr marL="0" indent="0">
              <a:buNone/>
            </a:pPr>
            <a:endParaRPr sz="2400"/>
          </a:p>
        </p:txBody>
      </p:sp>
      <p:grpSp>
        <p:nvGrpSpPr>
          <p:cNvPr id="524317" name="Group 524316"/>
          <p:cNvGrpSpPr/>
          <p:nvPr/>
        </p:nvGrpSpPr>
        <p:grpSpPr>
          <a:xfrm>
            <a:off x="3948430" y="3825558"/>
            <a:ext cx="4495800" cy="2092325"/>
            <a:chOff x="2358" y="2358"/>
            <a:chExt cx="2832" cy="1318"/>
          </a:xfrm>
        </p:grpSpPr>
        <p:grpSp>
          <p:nvGrpSpPr>
            <p:cNvPr id="524298" name="Group 524297"/>
            <p:cNvGrpSpPr/>
            <p:nvPr/>
          </p:nvGrpSpPr>
          <p:grpSpPr>
            <a:xfrm rot="-2281136">
              <a:off x="2358" y="2421"/>
              <a:ext cx="2070" cy="1255"/>
              <a:chOff x="963" y="2790"/>
              <a:chExt cx="2070" cy="1255"/>
            </a:xfrm>
          </p:grpSpPr>
          <p:sp>
            <p:nvSpPr>
              <p:cNvPr id="524294" name="Freeform 524293"/>
              <p:cNvSpPr/>
              <p:nvPr/>
            </p:nvSpPr>
            <p:spPr>
              <a:xfrm>
                <a:off x="963" y="2790"/>
                <a:ext cx="2043" cy="873"/>
              </a:xfrm>
              <a:custGeom>
                <a:avLst/>
                <a:gdLst/>
                <a:ahLst/>
                <a:cxnLst/>
                <a:pathLst>
                  <a:path w="2043" h="873">
                    <a:moveTo>
                      <a:pt x="0" y="873"/>
                    </a:moveTo>
                    <a:cubicBezTo>
                      <a:pt x="81" y="753"/>
                      <a:pt x="162" y="633"/>
                      <a:pt x="333" y="504"/>
                    </a:cubicBezTo>
                    <a:cubicBezTo>
                      <a:pt x="504" y="375"/>
                      <a:pt x="741" y="183"/>
                      <a:pt x="1026" y="99"/>
                    </a:cubicBezTo>
                    <a:cubicBezTo>
                      <a:pt x="1311" y="15"/>
                      <a:pt x="1677" y="7"/>
                      <a:pt x="2043" y="0"/>
                    </a:cubicBezTo>
                  </a:path>
                </a:pathLst>
              </a:custGeom>
              <a:noFill/>
              <a:ln w="28575" cap="flat" cmpd="sng">
                <a:solidFill>
                  <a:schemeClr val="tx1"/>
                </a:solidFill>
                <a:prstDash val="solid"/>
                <a:headEnd type="none" w="med" len="med"/>
                <a:tailEnd type="none" w="med" len="med"/>
              </a:ln>
            </p:spPr>
            <p:txBody>
              <a:bodyPr/>
              <a:p>
                <a:endParaRPr lang="en-US"/>
              </a:p>
            </p:txBody>
          </p:sp>
          <p:sp>
            <p:nvSpPr>
              <p:cNvPr id="524295" name="Freeform 524294"/>
              <p:cNvSpPr/>
              <p:nvPr/>
            </p:nvSpPr>
            <p:spPr>
              <a:xfrm>
                <a:off x="1314" y="2997"/>
                <a:ext cx="1719" cy="747"/>
              </a:xfrm>
              <a:custGeom>
                <a:avLst/>
                <a:gdLst/>
                <a:ahLst/>
                <a:cxnLst/>
                <a:pathLst>
                  <a:path w="1719" h="747">
                    <a:moveTo>
                      <a:pt x="0" y="747"/>
                    </a:moveTo>
                    <a:cubicBezTo>
                      <a:pt x="116" y="571"/>
                      <a:pt x="232" y="396"/>
                      <a:pt x="432" y="279"/>
                    </a:cubicBezTo>
                    <a:cubicBezTo>
                      <a:pt x="632" y="162"/>
                      <a:pt x="983" y="90"/>
                      <a:pt x="1197" y="45"/>
                    </a:cubicBezTo>
                    <a:cubicBezTo>
                      <a:pt x="1411" y="0"/>
                      <a:pt x="1631" y="15"/>
                      <a:pt x="1719" y="9"/>
                    </a:cubicBezTo>
                  </a:path>
                </a:pathLst>
              </a:custGeom>
              <a:noFill/>
              <a:ln w="28575" cap="flat" cmpd="sng">
                <a:solidFill>
                  <a:schemeClr val="tx1"/>
                </a:solidFill>
                <a:prstDash val="solid"/>
                <a:headEnd type="none" w="med" len="med"/>
                <a:tailEnd type="none" w="med" len="med"/>
              </a:ln>
            </p:spPr>
            <p:txBody>
              <a:bodyPr/>
              <a:p>
                <a:endParaRPr lang="en-US"/>
              </a:p>
            </p:txBody>
          </p:sp>
          <p:sp>
            <p:nvSpPr>
              <p:cNvPr id="524297" name="Oval 524296"/>
              <p:cNvSpPr/>
              <p:nvPr/>
            </p:nvSpPr>
            <p:spPr>
              <a:xfrm rot="3015796">
                <a:off x="1845" y="3230"/>
                <a:ext cx="657" cy="972"/>
              </a:xfrm>
              <a:prstGeom prst="ellipse">
                <a:avLst/>
              </a:prstGeom>
              <a:solidFill>
                <a:schemeClr val="accent1"/>
              </a:solidFill>
              <a:ln w="9525" cap="flat" cmpd="sng">
                <a:solidFill>
                  <a:schemeClr val="tx1"/>
                </a:solidFill>
                <a:prstDash val="solid"/>
                <a:headEnd type="none" w="med" len="med"/>
                <a:tailEnd type="none" w="med" len="med"/>
              </a:ln>
            </p:spPr>
            <p:txBody>
              <a:bodyPr/>
              <a:p>
                <a:endParaRPr lang="en-US"/>
              </a:p>
            </p:txBody>
          </p:sp>
          <p:sp>
            <p:nvSpPr>
              <p:cNvPr id="524296" name="Oval 524295"/>
              <p:cNvSpPr/>
              <p:nvPr/>
            </p:nvSpPr>
            <p:spPr>
              <a:xfrm>
                <a:off x="2448" y="3105"/>
                <a:ext cx="423" cy="405"/>
              </a:xfrm>
              <a:prstGeom prst="ellipse">
                <a:avLst/>
              </a:prstGeom>
              <a:solidFill>
                <a:schemeClr val="accent1"/>
              </a:solidFill>
              <a:ln w="9525" cap="flat" cmpd="sng">
                <a:solidFill>
                  <a:schemeClr val="tx1"/>
                </a:solidFill>
                <a:prstDash val="solid"/>
                <a:headEnd type="none" w="med" len="med"/>
                <a:tailEnd type="none" w="med" len="med"/>
              </a:ln>
            </p:spPr>
            <p:txBody>
              <a:bodyPr/>
              <a:p>
                <a:endParaRPr lang="en-US"/>
              </a:p>
            </p:txBody>
          </p:sp>
        </p:grpSp>
        <p:sp>
          <p:nvSpPr>
            <p:cNvPr id="524311" name="Text Box 524310"/>
            <p:cNvSpPr txBox="1"/>
            <p:nvPr/>
          </p:nvSpPr>
          <p:spPr>
            <a:xfrm>
              <a:off x="4077" y="2358"/>
              <a:ext cx="1113" cy="523"/>
            </a:xfrm>
            <a:prstGeom prst="rect">
              <a:avLst/>
            </a:prstGeom>
            <a:noFill/>
            <a:ln w="9525">
              <a:noFill/>
            </a:ln>
          </p:spPr>
          <p:txBody>
            <a:bodyPr wrap="square">
              <a:spAutoFit/>
            </a:bodyPr>
            <a:p>
              <a:pPr>
                <a:spcBef>
                  <a:spcPct val="50000"/>
                </a:spcBef>
              </a:pPr>
              <a:r>
                <a:rPr sz="2400"/>
                <a:t>Developing baby</a:t>
              </a:r>
              <a:endParaRPr sz="2400"/>
            </a:p>
          </p:txBody>
        </p:sp>
      </p:grpSp>
      <p:grpSp>
        <p:nvGrpSpPr>
          <p:cNvPr id="524316" name="Group 524315"/>
          <p:cNvGrpSpPr/>
          <p:nvPr/>
        </p:nvGrpSpPr>
        <p:grpSpPr>
          <a:xfrm>
            <a:off x="762318" y="4982845"/>
            <a:ext cx="3543300" cy="1358900"/>
            <a:chOff x="369" y="3017"/>
            <a:chExt cx="2232" cy="856"/>
          </a:xfrm>
        </p:grpSpPr>
        <p:sp>
          <p:nvSpPr>
            <p:cNvPr id="524299" name="Rectangle 524298"/>
            <p:cNvSpPr/>
            <p:nvPr/>
          </p:nvSpPr>
          <p:spPr>
            <a:xfrm rot="-657243">
              <a:off x="1809" y="3330"/>
              <a:ext cx="792" cy="252"/>
            </a:xfrm>
            <a:prstGeom prst="rect">
              <a:avLst/>
            </a:prstGeom>
            <a:solidFill>
              <a:schemeClr val="accent1"/>
            </a:solidFill>
            <a:ln w="9525" cap="flat" cmpd="sng">
              <a:solidFill>
                <a:schemeClr val="tx1"/>
              </a:solidFill>
              <a:prstDash val="solid"/>
              <a:miter/>
              <a:headEnd type="none" w="med" len="med"/>
              <a:tailEnd type="none" w="med" len="med"/>
            </a:ln>
          </p:spPr>
          <p:txBody>
            <a:bodyPr/>
            <a:p>
              <a:endParaRPr lang="en-US"/>
            </a:p>
          </p:txBody>
        </p:sp>
        <p:sp>
          <p:nvSpPr>
            <p:cNvPr id="524300" name="Freeform 524299"/>
            <p:cNvSpPr/>
            <p:nvPr/>
          </p:nvSpPr>
          <p:spPr>
            <a:xfrm>
              <a:off x="369" y="3546"/>
              <a:ext cx="1449" cy="327"/>
            </a:xfrm>
            <a:custGeom>
              <a:avLst/>
              <a:gdLst/>
              <a:ahLst/>
              <a:cxnLst/>
              <a:pathLst>
                <a:path w="1449" h="327">
                  <a:moveTo>
                    <a:pt x="1449" y="0"/>
                  </a:moveTo>
                  <a:cubicBezTo>
                    <a:pt x="1270" y="22"/>
                    <a:pt x="1092" y="45"/>
                    <a:pt x="954" y="99"/>
                  </a:cubicBezTo>
                  <a:cubicBezTo>
                    <a:pt x="816" y="153"/>
                    <a:pt x="780" y="321"/>
                    <a:pt x="621" y="324"/>
                  </a:cubicBezTo>
                  <a:cubicBezTo>
                    <a:pt x="462" y="327"/>
                    <a:pt x="231" y="222"/>
                    <a:pt x="0" y="117"/>
                  </a:cubicBezTo>
                </a:path>
              </a:pathLst>
            </a:custGeom>
            <a:noFill/>
            <a:ln w="38100" cap="flat" cmpd="sng">
              <a:solidFill>
                <a:schemeClr val="tx1"/>
              </a:solidFill>
              <a:prstDash val="solid"/>
              <a:headEnd type="none" w="med" len="med"/>
              <a:tailEnd type="none" w="med" len="med"/>
            </a:ln>
          </p:spPr>
          <p:txBody>
            <a:bodyPr/>
            <a:p>
              <a:endParaRPr lang="en-US"/>
            </a:p>
          </p:txBody>
        </p:sp>
        <p:sp>
          <p:nvSpPr>
            <p:cNvPr id="524312" name="Text Box 524311"/>
            <p:cNvSpPr txBox="1"/>
            <p:nvPr/>
          </p:nvSpPr>
          <p:spPr>
            <a:xfrm>
              <a:off x="745" y="3017"/>
              <a:ext cx="1073" cy="523"/>
            </a:xfrm>
            <a:prstGeom prst="rect">
              <a:avLst/>
            </a:prstGeom>
            <a:noFill/>
            <a:ln w="9525">
              <a:noFill/>
            </a:ln>
          </p:spPr>
          <p:txBody>
            <a:bodyPr wrap="square">
              <a:spAutoFit/>
            </a:bodyPr>
            <a:p>
              <a:pPr>
                <a:spcBef>
                  <a:spcPct val="50000"/>
                </a:spcBef>
              </a:pPr>
              <a:r>
                <a:rPr sz="2400"/>
                <a:t>Ultrasound transmitter</a:t>
              </a:r>
              <a:endParaRPr sz="2400"/>
            </a:p>
          </p:txBody>
        </p:sp>
      </p:grpSp>
      <p:grpSp>
        <p:nvGrpSpPr>
          <p:cNvPr id="524315" name="Group 524314"/>
          <p:cNvGrpSpPr/>
          <p:nvPr/>
        </p:nvGrpSpPr>
        <p:grpSpPr>
          <a:xfrm>
            <a:off x="1867218" y="3711258"/>
            <a:ext cx="5229225" cy="1828800"/>
            <a:chOff x="1071" y="2214"/>
            <a:chExt cx="3294" cy="1152"/>
          </a:xfrm>
        </p:grpSpPr>
        <p:sp>
          <p:nvSpPr>
            <p:cNvPr id="524307" name="Straight Connector 524306"/>
            <p:cNvSpPr/>
            <p:nvPr/>
          </p:nvSpPr>
          <p:spPr>
            <a:xfrm flipH="1" flipV="1">
              <a:off x="2583" y="2403"/>
              <a:ext cx="1458" cy="657"/>
            </a:xfrm>
            <a:prstGeom prst="line">
              <a:avLst/>
            </a:prstGeom>
            <a:ln w="9525" cap="flat" cmpd="sng">
              <a:solidFill>
                <a:srgbClr val="FF0000"/>
              </a:solidFill>
              <a:prstDash val="solid"/>
              <a:headEnd type="none" w="med" len="med"/>
              <a:tailEnd type="triangle" w="med" len="med"/>
            </a:ln>
          </p:spPr>
        </p:sp>
        <p:grpSp>
          <p:nvGrpSpPr>
            <p:cNvPr id="524314" name="Group 524313"/>
            <p:cNvGrpSpPr/>
            <p:nvPr/>
          </p:nvGrpSpPr>
          <p:grpSpPr>
            <a:xfrm>
              <a:off x="2403" y="2853"/>
              <a:ext cx="1962" cy="513"/>
              <a:chOff x="2403" y="2853"/>
              <a:chExt cx="1962" cy="513"/>
            </a:xfrm>
          </p:grpSpPr>
          <p:sp>
            <p:nvSpPr>
              <p:cNvPr id="524302" name="Straight Connector 524301"/>
              <p:cNvSpPr/>
              <p:nvPr/>
            </p:nvSpPr>
            <p:spPr>
              <a:xfrm flipV="1">
                <a:off x="2592" y="2997"/>
                <a:ext cx="1773" cy="351"/>
              </a:xfrm>
              <a:prstGeom prst="line">
                <a:avLst/>
              </a:prstGeom>
              <a:ln w="9525" cap="flat" cmpd="sng">
                <a:solidFill>
                  <a:srgbClr val="FF0000"/>
                </a:solidFill>
                <a:prstDash val="solid"/>
                <a:headEnd type="none" w="med" len="med"/>
                <a:tailEnd type="triangle" w="med" len="med"/>
              </a:ln>
            </p:spPr>
          </p:sp>
          <p:sp>
            <p:nvSpPr>
              <p:cNvPr id="524303" name="Straight Connector 524302"/>
              <p:cNvSpPr/>
              <p:nvPr/>
            </p:nvSpPr>
            <p:spPr>
              <a:xfrm flipV="1">
                <a:off x="2610" y="3060"/>
                <a:ext cx="1449" cy="288"/>
              </a:xfrm>
              <a:prstGeom prst="line">
                <a:avLst/>
              </a:prstGeom>
              <a:ln w="19050" cap="flat" cmpd="sng">
                <a:solidFill>
                  <a:srgbClr val="FF0000"/>
                </a:solidFill>
                <a:prstDash val="solid"/>
                <a:headEnd type="none" w="med" len="med"/>
                <a:tailEnd type="none" w="med" len="med"/>
              </a:ln>
            </p:spPr>
          </p:sp>
          <p:sp>
            <p:nvSpPr>
              <p:cNvPr id="524304" name="Straight Connector 524303"/>
              <p:cNvSpPr/>
              <p:nvPr/>
            </p:nvSpPr>
            <p:spPr>
              <a:xfrm flipV="1">
                <a:off x="2619" y="3204"/>
                <a:ext cx="765" cy="144"/>
              </a:xfrm>
              <a:prstGeom prst="line">
                <a:avLst/>
              </a:prstGeom>
              <a:ln w="38100" cap="flat" cmpd="sng">
                <a:solidFill>
                  <a:srgbClr val="FF0000"/>
                </a:solidFill>
                <a:prstDash val="solid"/>
                <a:headEnd type="none" w="med" len="med"/>
                <a:tailEnd type="none" w="med" len="med"/>
              </a:ln>
            </p:spPr>
          </p:sp>
          <p:sp>
            <p:nvSpPr>
              <p:cNvPr id="524305" name="Straight Connector 524304"/>
              <p:cNvSpPr/>
              <p:nvPr/>
            </p:nvSpPr>
            <p:spPr>
              <a:xfrm flipV="1">
                <a:off x="2601" y="3267"/>
                <a:ext cx="441" cy="81"/>
              </a:xfrm>
              <a:prstGeom prst="line">
                <a:avLst/>
              </a:prstGeom>
              <a:ln w="57150" cap="flat" cmpd="sng">
                <a:solidFill>
                  <a:srgbClr val="FF0000"/>
                </a:solidFill>
                <a:prstDash val="solid"/>
                <a:headEnd type="none" w="med" len="med"/>
                <a:tailEnd type="none" w="med" len="med"/>
              </a:ln>
            </p:spPr>
          </p:sp>
          <p:sp>
            <p:nvSpPr>
              <p:cNvPr id="524306" name="Straight Connector 524305"/>
              <p:cNvSpPr/>
              <p:nvPr/>
            </p:nvSpPr>
            <p:spPr>
              <a:xfrm flipV="1">
                <a:off x="2592" y="3330"/>
                <a:ext cx="180" cy="36"/>
              </a:xfrm>
              <a:prstGeom prst="line">
                <a:avLst/>
              </a:prstGeom>
              <a:ln w="57150" cap="flat" cmpd="sng">
                <a:solidFill>
                  <a:srgbClr val="FF0000"/>
                </a:solidFill>
                <a:prstDash val="solid"/>
                <a:headEnd type="none" w="med" len="med"/>
                <a:tailEnd type="none" w="med" len="med"/>
              </a:ln>
            </p:spPr>
          </p:sp>
          <p:sp>
            <p:nvSpPr>
              <p:cNvPr id="524308" name="Straight Connector 524307"/>
              <p:cNvSpPr/>
              <p:nvPr/>
            </p:nvSpPr>
            <p:spPr>
              <a:xfrm flipH="1" flipV="1">
                <a:off x="2484" y="2853"/>
                <a:ext cx="891" cy="342"/>
              </a:xfrm>
              <a:prstGeom prst="line">
                <a:avLst/>
              </a:prstGeom>
              <a:ln w="9525" cap="flat" cmpd="sng">
                <a:solidFill>
                  <a:srgbClr val="FF0000"/>
                </a:solidFill>
                <a:prstDash val="solid"/>
                <a:headEnd type="none" w="med" len="med"/>
                <a:tailEnd type="triangle" w="med" len="med"/>
              </a:ln>
            </p:spPr>
          </p:sp>
          <p:sp>
            <p:nvSpPr>
              <p:cNvPr id="524309" name="Straight Connector 524308"/>
              <p:cNvSpPr/>
              <p:nvPr/>
            </p:nvSpPr>
            <p:spPr>
              <a:xfrm flipH="1" flipV="1">
                <a:off x="2457" y="3015"/>
                <a:ext cx="594" cy="225"/>
              </a:xfrm>
              <a:prstGeom prst="line">
                <a:avLst/>
              </a:prstGeom>
              <a:ln w="9525" cap="flat" cmpd="sng">
                <a:solidFill>
                  <a:srgbClr val="FF0000"/>
                </a:solidFill>
                <a:prstDash val="solid"/>
                <a:headEnd type="none" w="med" len="med"/>
                <a:tailEnd type="triangle" w="med" len="med"/>
              </a:ln>
            </p:spPr>
          </p:sp>
          <p:sp>
            <p:nvSpPr>
              <p:cNvPr id="524310" name="Straight Connector 524309"/>
              <p:cNvSpPr/>
              <p:nvPr/>
            </p:nvSpPr>
            <p:spPr>
              <a:xfrm flipH="1" flipV="1">
                <a:off x="2403" y="3168"/>
                <a:ext cx="387" cy="117"/>
              </a:xfrm>
              <a:prstGeom prst="line">
                <a:avLst/>
              </a:prstGeom>
              <a:ln w="9525" cap="flat" cmpd="sng">
                <a:solidFill>
                  <a:srgbClr val="FF0000"/>
                </a:solidFill>
                <a:prstDash val="solid"/>
                <a:headEnd type="none" w="med" len="med"/>
                <a:tailEnd type="triangle" w="med" len="med"/>
              </a:ln>
            </p:spPr>
          </p:sp>
        </p:grpSp>
        <p:sp>
          <p:nvSpPr>
            <p:cNvPr id="524313" name="Text Box 524312"/>
            <p:cNvSpPr txBox="1"/>
            <p:nvPr/>
          </p:nvSpPr>
          <p:spPr>
            <a:xfrm>
              <a:off x="1071" y="2214"/>
              <a:ext cx="1656" cy="755"/>
            </a:xfrm>
            <a:prstGeom prst="rect">
              <a:avLst/>
            </a:prstGeom>
            <a:noFill/>
            <a:ln w="9525">
              <a:noFill/>
            </a:ln>
          </p:spPr>
          <p:txBody>
            <a:bodyPr>
              <a:spAutoFit/>
            </a:bodyPr>
            <a:p>
              <a:pPr>
                <a:spcBef>
                  <a:spcPct val="50000"/>
                </a:spcBef>
              </a:pPr>
              <a:r>
                <a:rPr sz="2400"/>
                <a:t>Ultrasound reflects off each tissue boundary</a:t>
              </a:r>
              <a:endParaRPr sz="24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4291">
                                            <p:txEl>
                                              <p:charRg st="0" end="20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4291">
                                            <p:txEl>
                                              <p:char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4291">
                                            <p:txEl>
                                              <p:char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4291">
                                            <p:txEl>
                                              <p:char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43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243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243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6338" name="Title 526337"/>
          <p:cNvSpPr>
            <a:spLocks noGrp="1"/>
          </p:cNvSpPr>
          <p:nvPr>
            <p:ph type="title"/>
          </p:nvPr>
        </p:nvSpPr>
        <p:spPr>
          <a:solidFill>
            <a:srgbClr val="002060"/>
          </a:solidFill>
          <a:ln>
            <a:noFill/>
          </a:ln>
        </p:spPr>
        <p:txBody>
          <a:bodyPr/>
          <a:p>
            <a:r>
              <a:rPr sz="4000"/>
              <a:t>1. Prenatal scanning</a:t>
            </a:r>
            <a:endParaRPr sz="4000"/>
          </a:p>
        </p:txBody>
      </p:sp>
      <p:pic>
        <p:nvPicPr>
          <p:cNvPr id="526341" name="Picture 526340" descr="ultrasound"/>
          <p:cNvPicPr>
            <a:picLocks noChangeAspect="1"/>
          </p:cNvPicPr>
          <p:nvPr/>
        </p:nvPicPr>
        <p:blipFill>
          <a:blip r:embed="rId1"/>
          <a:stretch>
            <a:fillRect/>
          </a:stretch>
        </p:blipFill>
        <p:spPr>
          <a:xfrm>
            <a:off x="4848225" y="1001713"/>
            <a:ext cx="3454400" cy="2598737"/>
          </a:xfrm>
          <a:prstGeom prst="rect">
            <a:avLst/>
          </a:prstGeom>
          <a:noFill/>
          <a:ln w="9525">
            <a:noFill/>
          </a:ln>
        </p:spPr>
      </p:pic>
      <p:pic>
        <p:nvPicPr>
          <p:cNvPr id="526343" name="Picture 526342" descr="ultrasound-philipsa"/>
          <p:cNvPicPr>
            <a:picLocks noChangeAspect="1"/>
          </p:cNvPicPr>
          <p:nvPr/>
        </p:nvPicPr>
        <p:blipFill>
          <a:blip r:embed="rId2"/>
          <a:stretch>
            <a:fillRect/>
          </a:stretch>
        </p:blipFill>
        <p:spPr>
          <a:xfrm>
            <a:off x="661988" y="990600"/>
            <a:ext cx="3695700" cy="5062538"/>
          </a:xfrm>
          <a:prstGeom prst="rect">
            <a:avLst/>
          </a:prstGeom>
          <a:noFill/>
          <a:ln w="9525">
            <a:noFill/>
          </a:ln>
        </p:spPr>
      </p:pic>
      <p:pic>
        <p:nvPicPr>
          <p:cNvPr id="526345" name="Picture 526344" descr="ultrasound"/>
          <p:cNvPicPr>
            <a:picLocks noChangeAspect="1"/>
          </p:cNvPicPr>
          <p:nvPr/>
        </p:nvPicPr>
        <p:blipFill>
          <a:blip r:embed="rId3"/>
          <a:stretch>
            <a:fillRect/>
          </a:stretch>
        </p:blipFill>
        <p:spPr>
          <a:xfrm>
            <a:off x="4867275" y="3622675"/>
            <a:ext cx="3446463" cy="269557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63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63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63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6338" name="Title 526337"/>
          <p:cNvSpPr>
            <a:spLocks noGrp="1"/>
          </p:cNvSpPr>
          <p:nvPr>
            <p:ph type="title"/>
          </p:nvPr>
        </p:nvSpPr>
        <p:spPr>
          <a:solidFill>
            <a:srgbClr val="002060"/>
          </a:solidFill>
          <a:ln>
            <a:noFill/>
          </a:ln>
        </p:spPr>
        <p:txBody>
          <a:bodyPr/>
          <a:p>
            <a:r>
              <a:rPr lang="en-US" sz="4000"/>
              <a:t>2</a:t>
            </a:r>
            <a:r>
              <a:rPr sz="4000"/>
              <a:t>. </a:t>
            </a:r>
            <a:r>
              <a:rPr lang="en-US" sz="4000"/>
              <a:t>Kidney Ultrasound</a:t>
            </a:r>
            <a:endParaRPr lang="en-US" sz="4000"/>
          </a:p>
        </p:txBody>
      </p:sp>
      <p:pic>
        <p:nvPicPr>
          <p:cNvPr id="2" name="Picture 1"/>
          <p:cNvPicPr>
            <a:picLocks noChangeAspect="1"/>
          </p:cNvPicPr>
          <p:nvPr/>
        </p:nvPicPr>
        <p:blipFill>
          <a:blip r:embed="rId1"/>
          <a:stretch>
            <a:fillRect/>
          </a:stretch>
        </p:blipFill>
        <p:spPr>
          <a:xfrm>
            <a:off x="400050" y="1847850"/>
            <a:ext cx="4389120" cy="3429000"/>
          </a:xfrm>
          <a:prstGeom prst="rect">
            <a:avLst/>
          </a:prstGeom>
        </p:spPr>
      </p:pic>
      <p:sp>
        <p:nvSpPr>
          <p:cNvPr id="3" name="Text Box 2"/>
          <p:cNvSpPr txBox="1"/>
          <p:nvPr/>
        </p:nvSpPr>
        <p:spPr>
          <a:xfrm>
            <a:off x="5220970" y="2793365"/>
            <a:ext cx="3448050" cy="521970"/>
          </a:xfrm>
          <a:prstGeom prst="rect">
            <a:avLst/>
          </a:prstGeom>
          <a:noFill/>
        </p:spPr>
        <p:txBody>
          <a:bodyPr wrap="square" rtlCol="0">
            <a:spAutoFit/>
          </a:bodyPr>
          <a:p>
            <a:r>
              <a:rPr lang="en-US" altLang="en-US" sz="2800"/>
              <a:t>Kidney Ultrasound</a:t>
            </a:r>
            <a:endParaRPr lang="en-US" altLang="en-US" sz="2800"/>
          </a:p>
        </p:txBody>
      </p:sp>
    </p:spTree>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6338" name="Title 526337"/>
          <p:cNvSpPr>
            <a:spLocks noGrp="1"/>
          </p:cNvSpPr>
          <p:nvPr>
            <p:ph type="title"/>
          </p:nvPr>
        </p:nvSpPr>
        <p:spPr>
          <a:solidFill>
            <a:srgbClr val="002060"/>
          </a:solidFill>
          <a:ln>
            <a:noFill/>
          </a:ln>
        </p:spPr>
        <p:txBody>
          <a:bodyPr/>
          <a:p>
            <a:r>
              <a:rPr lang="en-US" sz="4000"/>
              <a:t>3</a:t>
            </a:r>
            <a:r>
              <a:rPr sz="4000"/>
              <a:t>. </a:t>
            </a:r>
            <a:r>
              <a:rPr lang="en-US" altLang="en-US" sz="4000"/>
              <a:t>Genetic screening</a:t>
            </a:r>
            <a:endParaRPr lang="en-US" altLang="en-US" sz="4000"/>
          </a:p>
        </p:txBody>
      </p:sp>
      <p:sp>
        <p:nvSpPr>
          <p:cNvPr id="3" name="Text Box 2"/>
          <p:cNvSpPr txBox="1"/>
          <p:nvPr/>
        </p:nvSpPr>
        <p:spPr>
          <a:xfrm>
            <a:off x="210820" y="763905"/>
            <a:ext cx="8919845" cy="521970"/>
          </a:xfrm>
          <a:prstGeom prst="rect">
            <a:avLst/>
          </a:prstGeom>
          <a:noFill/>
        </p:spPr>
        <p:txBody>
          <a:bodyPr wrap="square" rtlCol="0">
            <a:spAutoFit/>
          </a:bodyPr>
          <a:p>
            <a:r>
              <a:rPr lang="en-US" altLang="en-US" sz="2800"/>
              <a:t>Genetic screening, ultrasound helps position needle</a:t>
            </a:r>
            <a:endParaRPr lang="en-US" altLang="en-US" sz="2800"/>
          </a:p>
        </p:txBody>
      </p:sp>
      <p:pic>
        <p:nvPicPr>
          <p:cNvPr id="4" name="Picture 3"/>
          <p:cNvPicPr>
            <a:picLocks noChangeAspect="1"/>
          </p:cNvPicPr>
          <p:nvPr/>
        </p:nvPicPr>
        <p:blipFill>
          <a:blip r:embed="rId1"/>
          <a:stretch>
            <a:fillRect/>
          </a:stretch>
        </p:blipFill>
        <p:spPr>
          <a:xfrm>
            <a:off x="12065" y="1518920"/>
            <a:ext cx="9119235" cy="4828540"/>
          </a:xfrm>
          <a:prstGeom prst="rect">
            <a:avLst/>
          </a:prstGeom>
        </p:spPr>
      </p:pic>
    </p:spTree>
  </p:cSld>
  <p:clrMapOvr>
    <a:masterClrMapping/>
  </p:clrMapOvr>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0434" name="Title 530433"/>
          <p:cNvSpPr>
            <a:spLocks noGrp="1"/>
          </p:cNvSpPr>
          <p:nvPr>
            <p:ph type="title"/>
          </p:nvPr>
        </p:nvSpPr>
        <p:spPr>
          <a:xfrm>
            <a:off x="19685" y="13335"/>
            <a:ext cx="9127490" cy="517525"/>
          </a:xfrm>
          <a:prstGeom prst="rect">
            <a:avLst/>
          </a:prstGeom>
          <a:solidFill>
            <a:srgbClr val="002060"/>
          </a:solidFill>
          <a:ln>
            <a:noFill/>
          </a:ln>
        </p:spPr>
        <p:txBody>
          <a:bodyPr/>
          <a:p>
            <a:r>
              <a:rPr lang="en-US" sz="4000"/>
              <a:t>4</a:t>
            </a:r>
            <a:r>
              <a:rPr sz="4000"/>
              <a:t>. Quality control</a:t>
            </a:r>
            <a:endParaRPr sz="4000"/>
          </a:p>
        </p:txBody>
      </p:sp>
      <p:sp>
        <p:nvSpPr>
          <p:cNvPr id="530439" name="Text Box 530438"/>
          <p:cNvSpPr txBox="1"/>
          <p:nvPr/>
        </p:nvSpPr>
        <p:spPr>
          <a:xfrm>
            <a:off x="19050" y="535940"/>
            <a:ext cx="3526790" cy="2306955"/>
          </a:xfrm>
          <a:prstGeom prst="rect">
            <a:avLst/>
          </a:prstGeom>
          <a:noFill/>
          <a:ln w="9525">
            <a:noFill/>
          </a:ln>
        </p:spPr>
        <p:txBody>
          <a:bodyPr wrap="square">
            <a:spAutoFit/>
          </a:bodyPr>
          <a:p>
            <a:pPr>
              <a:spcBef>
                <a:spcPct val="50000"/>
              </a:spcBef>
            </a:pPr>
            <a:r>
              <a:rPr lang="en-US" sz="2400"/>
              <a:t>N</a:t>
            </a:r>
            <a:r>
              <a:rPr sz="2400"/>
              <a:t>on-destructive testing used to find flaws and to measure the thickness of objects. </a:t>
            </a:r>
            <a:r>
              <a:rPr lang="en-US" sz="2400"/>
              <a:t>The flaw is often a bubble of gas from casting.</a:t>
            </a:r>
            <a:endParaRPr lang="en-US" sz="2400"/>
          </a:p>
        </p:txBody>
      </p:sp>
      <p:sp>
        <p:nvSpPr>
          <p:cNvPr id="3" name="Text Box 2"/>
          <p:cNvSpPr txBox="1"/>
          <p:nvPr/>
        </p:nvSpPr>
        <p:spPr>
          <a:xfrm>
            <a:off x="4916170" y="4374515"/>
            <a:ext cx="2400300" cy="460375"/>
          </a:xfrm>
          <a:prstGeom prst="rect">
            <a:avLst/>
          </a:prstGeom>
          <a:noFill/>
        </p:spPr>
        <p:txBody>
          <a:bodyPr wrap="square" rtlCol="0">
            <a:spAutoFit/>
          </a:bodyPr>
          <a:p>
            <a:r>
              <a:rPr lang="en-US" altLang="en-US" sz="2400" b="1">
                <a:solidFill>
                  <a:srgbClr val="00B050"/>
                </a:solidFill>
              </a:rPr>
              <a:t>Pulse enters</a:t>
            </a:r>
            <a:endParaRPr lang="en-US" altLang="en-US" sz="2400" b="1">
              <a:solidFill>
                <a:srgbClr val="00B050"/>
              </a:solidFill>
            </a:endParaRPr>
          </a:p>
        </p:txBody>
      </p:sp>
      <p:sp>
        <p:nvSpPr>
          <p:cNvPr id="4" name="Text Box 3"/>
          <p:cNvSpPr txBox="1"/>
          <p:nvPr/>
        </p:nvSpPr>
        <p:spPr>
          <a:xfrm>
            <a:off x="4916170" y="5242560"/>
            <a:ext cx="4057650" cy="460375"/>
          </a:xfrm>
          <a:prstGeom prst="rect">
            <a:avLst/>
          </a:prstGeom>
          <a:noFill/>
        </p:spPr>
        <p:txBody>
          <a:bodyPr wrap="square" rtlCol="0">
            <a:spAutoFit/>
          </a:bodyPr>
          <a:p>
            <a:r>
              <a:rPr lang="en-US" altLang="en-US" sz="2400" b="1">
                <a:solidFill>
                  <a:srgbClr val="0070C0"/>
                </a:solidFill>
              </a:rPr>
              <a:t>Pulse reflected from base</a:t>
            </a:r>
            <a:endParaRPr lang="en-US" altLang="en-US" sz="2400" b="1">
              <a:solidFill>
                <a:srgbClr val="0070C0"/>
              </a:solidFill>
            </a:endParaRPr>
          </a:p>
        </p:txBody>
      </p:sp>
      <p:sp>
        <p:nvSpPr>
          <p:cNvPr id="5" name="Text Box 4"/>
          <p:cNvSpPr txBox="1"/>
          <p:nvPr/>
        </p:nvSpPr>
        <p:spPr>
          <a:xfrm>
            <a:off x="4916170" y="4782185"/>
            <a:ext cx="4457700" cy="460375"/>
          </a:xfrm>
          <a:prstGeom prst="rect">
            <a:avLst/>
          </a:prstGeom>
          <a:noFill/>
        </p:spPr>
        <p:txBody>
          <a:bodyPr wrap="square" rtlCol="0">
            <a:spAutoFit/>
          </a:bodyPr>
          <a:p>
            <a:r>
              <a:rPr lang="en-US" altLang="en-US" sz="2400" b="1">
                <a:solidFill>
                  <a:srgbClr val="FF0000"/>
                </a:solidFill>
              </a:rPr>
              <a:t>Pulse reflected from flaw</a:t>
            </a:r>
            <a:endParaRPr lang="en-US" altLang="en-US" sz="2400" b="1">
              <a:solidFill>
                <a:srgbClr val="FF0000"/>
              </a:solidFill>
            </a:endParaRPr>
          </a:p>
        </p:txBody>
      </p:sp>
      <p:pic>
        <p:nvPicPr>
          <p:cNvPr id="6" name="Picture 5"/>
          <p:cNvPicPr>
            <a:picLocks noChangeAspect="1"/>
          </p:cNvPicPr>
          <p:nvPr/>
        </p:nvPicPr>
        <p:blipFill>
          <a:blip r:embed="rId1"/>
          <a:stretch>
            <a:fillRect/>
          </a:stretch>
        </p:blipFill>
        <p:spPr>
          <a:xfrm>
            <a:off x="3441065" y="530860"/>
            <a:ext cx="5706110" cy="3359785"/>
          </a:xfrm>
          <a:prstGeom prst="rect">
            <a:avLst/>
          </a:prstGeom>
        </p:spPr>
      </p:pic>
      <p:graphicFrame>
        <p:nvGraphicFramePr>
          <p:cNvPr id="530440" name="Content Placeholder 530439"/>
          <p:cNvGraphicFramePr>
            <a:graphicFrameLocks noGrp="1"/>
          </p:cNvGraphicFramePr>
          <p:nvPr>
            <p:ph idx="1"/>
          </p:nvPr>
        </p:nvGraphicFramePr>
        <p:xfrm>
          <a:off x="19685" y="3486150"/>
          <a:ext cx="4276725" cy="3249930"/>
        </p:xfrm>
        <a:graphic>
          <a:graphicData uri="http://schemas.openxmlformats.org/presentationml/2006/ole">
            <mc:AlternateContent xmlns:mc="http://schemas.openxmlformats.org/markup-compatibility/2006">
              <mc:Choice xmlns:v="urn:schemas-microsoft-com:vml" Requires="v">
                <p:oleObj spid="_x0000_s3076" name="" r:id="rId2" imgW="1704975" imgH="1304925" progId="Paint.Picture">
                  <p:embed/>
                </p:oleObj>
              </mc:Choice>
              <mc:Fallback>
                <p:oleObj name="" r:id="rId2" imgW="1704975" imgH="1304925" progId="Paint.Picture">
                  <p:embed/>
                  <p:pic>
                    <p:nvPicPr>
                      <p:cNvPr id="0" name="Picture 3075"/>
                      <p:cNvPicPr/>
                      <p:nvPr/>
                    </p:nvPicPr>
                    <p:blipFill>
                      <a:blip r:embed="rId3"/>
                      <a:stretch>
                        <a:fillRect/>
                      </a:stretch>
                    </p:blipFill>
                    <p:spPr>
                      <a:xfrm>
                        <a:off x="19685" y="3486150"/>
                        <a:ext cx="4276725" cy="3249930"/>
                      </a:xfrm>
                      <a:prstGeom prst="rect">
                        <a:avLst/>
                      </a:prstGeom>
                      <a:noFill/>
                      <a:ln w="38100">
                        <a:noFill/>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0439">
                                            <p:txEl>
                                              <p:charRg st="0" end="13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04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8386" name="Title 528385"/>
          <p:cNvSpPr>
            <a:spLocks noGrp="1"/>
          </p:cNvSpPr>
          <p:nvPr>
            <p:ph type="title"/>
          </p:nvPr>
        </p:nvSpPr>
        <p:spPr>
          <a:prstGeom prst="rect">
            <a:avLst/>
          </a:prstGeom>
          <a:solidFill>
            <a:srgbClr val="002060"/>
          </a:solidFill>
          <a:ln>
            <a:noFill/>
          </a:ln>
        </p:spPr>
        <p:txBody>
          <a:bodyPr/>
          <a:p>
            <a:r>
              <a:rPr lang="en-US"/>
              <a:t>5. </a:t>
            </a:r>
            <a:r>
              <a:t>Ultrasound cleaning</a:t>
            </a:r>
          </a:p>
        </p:txBody>
      </p:sp>
      <p:sp>
        <p:nvSpPr>
          <p:cNvPr id="528387" name="Content Placeholder 528386"/>
          <p:cNvSpPr>
            <a:spLocks noGrp="1"/>
          </p:cNvSpPr>
          <p:nvPr>
            <p:ph idx="1"/>
          </p:nvPr>
        </p:nvSpPr>
        <p:spPr>
          <a:xfrm>
            <a:off x="260350" y="636270"/>
            <a:ext cx="8886825" cy="4526280"/>
          </a:xfrm>
          <a:prstGeom prst="rect">
            <a:avLst/>
          </a:prstGeom>
          <a:noFill/>
          <a:ln>
            <a:noFill/>
          </a:ln>
        </p:spPr>
        <p:txBody>
          <a:bodyPr/>
          <a:p>
            <a:pPr marL="0" indent="0">
              <a:buNone/>
            </a:pPr>
            <a:r>
              <a:rPr sz="2800"/>
              <a:t>The very high frequency waves of ultrasound can be used to shake off dirt or grease.</a:t>
            </a:r>
            <a:endParaRPr sz="2800"/>
          </a:p>
        </p:txBody>
      </p:sp>
      <p:grpSp>
        <p:nvGrpSpPr>
          <p:cNvPr id="528399" name="Group 528398"/>
          <p:cNvGrpSpPr/>
          <p:nvPr/>
        </p:nvGrpSpPr>
        <p:grpSpPr>
          <a:xfrm>
            <a:off x="394970" y="1631950"/>
            <a:ext cx="3143250" cy="3678238"/>
            <a:chOff x="318" y="1500"/>
            <a:chExt cx="1980" cy="2317"/>
          </a:xfrm>
        </p:grpSpPr>
        <p:pic>
          <p:nvPicPr>
            <p:cNvPr id="528389" name="Picture 528388" descr="ULC_03"/>
            <p:cNvPicPr>
              <a:picLocks noChangeAspect="1"/>
            </p:cNvPicPr>
            <p:nvPr/>
          </p:nvPicPr>
          <p:blipFill>
            <a:blip r:embed="rId1"/>
            <a:stretch>
              <a:fillRect/>
            </a:stretch>
          </p:blipFill>
          <p:spPr>
            <a:xfrm>
              <a:off x="393" y="1500"/>
              <a:ext cx="1836" cy="2040"/>
            </a:xfrm>
            <a:prstGeom prst="rect">
              <a:avLst/>
            </a:prstGeom>
            <a:noFill/>
            <a:ln w="9525">
              <a:noFill/>
            </a:ln>
          </p:spPr>
        </p:pic>
        <p:sp>
          <p:nvSpPr>
            <p:cNvPr id="528392" name="Text Box 528391"/>
            <p:cNvSpPr txBox="1"/>
            <p:nvPr/>
          </p:nvSpPr>
          <p:spPr>
            <a:xfrm>
              <a:off x="318" y="3586"/>
              <a:ext cx="1980" cy="231"/>
            </a:xfrm>
            <a:prstGeom prst="rect">
              <a:avLst/>
            </a:prstGeom>
            <a:noFill/>
            <a:ln w="9525">
              <a:noFill/>
            </a:ln>
          </p:spPr>
          <p:txBody>
            <a:bodyPr>
              <a:spAutoFit/>
            </a:bodyPr>
            <a:p>
              <a:pPr>
                <a:spcBef>
                  <a:spcPct val="50000"/>
                </a:spcBef>
              </a:pPr>
              <a:r>
                <a:t>Jewellery immersed in water</a:t>
              </a:r>
            </a:p>
          </p:txBody>
        </p:sp>
      </p:grpSp>
      <p:grpSp>
        <p:nvGrpSpPr>
          <p:cNvPr id="528400" name="Group 528399"/>
          <p:cNvGrpSpPr/>
          <p:nvPr/>
        </p:nvGrpSpPr>
        <p:grpSpPr>
          <a:xfrm>
            <a:off x="4511675" y="1631633"/>
            <a:ext cx="4168775" cy="3114675"/>
            <a:chOff x="2734" y="1521"/>
            <a:chExt cx="2626" cy="1962"/>
          </a:xfrm>
        </p:grpSpPr>
        <p:pic>
          <p:nvPicPr>
            <p:cNvPr id="528391" name="Picture 528390" descr="ultreo"/>
            <p:cNvPicPr>
              <a:picLocks noChangeAspect="1"/>
            </p:cNvPicPr>
            <p:nvPr/>
          </p:nvPicPr>
          <p:blipFill>
            <a:blip r:embed="rId2"/>
            <a:stretch>
              <a:fillRect/>
            </a:stretch>
          </p:blipFill>
          <p:spPr>
            <a:xfrm>
              <a:off x="2734" y="1521"/>
              <a:ext cx="2626" cy="1672"/>
            </a:xfrm>
            <a:prstGeom prst="rect">
              <a:avLst/>
            </a:prstGeom>
            <a:noFill/>
            <a:ln w="9525">
              <a:noFill/>
            </a:ln>
          </p:spPr>
        </p:pic>
        <p:sp>
          <p:nvSpPr>
            <p:cNvPr id="528393" name="Text Box 528392"/>
            <p:cNvSpPr txBox="1"/>
            <p:nvPr/>
          </p:nvSpPr>
          <p:spPr>
            <a:xfrm>
              <a:off x="3021" y="3252"/>
              <a:ext cx="2134" cy="231"/>
            </a:xfrm>
            <a:prstGeom prst="rect">
              <a:avLst/>
            </a:prstGeom>
            <a:noFill/>
            <a:ln w="9525">
              <a:noFill/>
            </a:ln>
          </p:spPr>
          <p:txBody>
            <a:bodyPr>
              <a:spAutoFit/>
            </a:bodyPr>
            <a:p>
              <a:pPr>
                <a:spcBef>
                  <a:spcPct val="50000"/>
                </a:spcBef>
              </a:pPr>
              <a:r>
                <a:t>Another way of cleaning teeth</a:t>
              </a:r>
            </a:p>
          </p:txBody>
        </p:sp>
      </p:grpSp>
      <p:grpSp>
        <p:nvGrpSpPr>
          <p:cNvPr id="5" name="Group 4"/>
          <p:cNvGrpSpPr/>
          <p:nvPr/>
        </p:nvGrpSpPr>
        <p:grpSpPr>
          <a:xfrm>
            <a:off x="1830070" y="5162550"/>
            <a:ext cx="5768340" cy="1736090"/>
            <a:chOff x="2882" y="8130"/>
            <a:chExt cx="9084" cy="2734"/>
          </a:xfrm>
        </p:grpSpPr>
        <p:sp>
          <p:nvSpPr>
            <p:cNvPr id="3" name="Text Box 2"/>
            <p:cNvSpPr txBox="1"/>
            <p:nvPr/>
          </p:nvSpPr>
          <p:spPr>
            <a:xfrm>
              <a:off x="2882" y="8923"/>
              <a:ext cx="5310" cy="1452"/>
            </a:xfrm>
            <a:prstGeom prst="rect">
              <a:avLst/>
            </a:prstGeom>
            <a:noFill/>
          </p:spPr>
          <p:txBody>
            <a:bodyPr wrap="square" rtlCol="0">
              <a:spAutoFit/>
            </a:bodyPr>
            <a:p>
              <a:r>
                <a:rPr lang="en-US" altLang="en-US"/>
                <a:t>CCD (charge coupled devices)</a:t>
              </a:r>
              <a:endParaRPr lang="en-US" altLang="en-US"/>
            </a:p>
            <a:p>
              <a:r>
                <a:rPr lang="en-US" altLang="en-US"/>
                <a:t>Remove dust from the sensors in digital cameras</a:t>
              </a:r>
              <a:endParaRPr lang="en-US" altLang="en-US"/>
            </a:p>
          </p:txBody>
        </p:sp>
        <p:pic>
          <p:nvPicPr>
            <p:cNvPr id="4" name="Picture 3"/>
            <p:cNvPicPr>
              <a:picLocks noChangeAspect="1"/>
            </p:cNvPicPr>
            <p:nvPr/>
          </p:nvPicPr>
          <p:blipFill>
            <a:blip r:embed="rId3"/>
            <a:stretch>
              <a:fillRect/>
            </a:stretch>
          </p:blipFill>
          <p:spPr>
            <a:xfrm>
              <a:off x="8192" y="8130"/>
              <a:ext cx="3775" cy="2735"/>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8387">
                                            <p:txEl>
                                              <p:charRg st="0" end="8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83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84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8386" name="Title 528385"/>
          <p:cNvSpPr>
            <a:spLocks noGrp="1"/>
          </p:cNvSpPr>
          <p:nvPr>
            <p:ph type="title"/>
          </p:nvPr>
        </p:nvSpPr>
        <p:spPr>
          <a:prstGeom prst="rect">
            <a:avLst/>
          </a:prstGeom>
          <a:solidFill>
            <a:srgbClr val="002060"/>
          </a:solidFill>
          <a:ln>
            <a:noFill/>
          </a:ln>
        </p:spPr>
        <p:txBody>
          <a:bodyPr/>
          <a:p>
            <a:r>
              <a:rPr lang="en-US"/>
              <a:t>6. Medical Procedures</a:t>
            </a:r>
            <a:endParaRPr lang="en-US"/>
          </a:p>
        </p:txBody>
      </p:sp>
      <p:pic>
        <p:nvPicPr>
          <p:cNvPr id="6" name="Picture 5"/>
          <p:cNvPicPr>
            <a:picLocks noChangeAspect="1"/>
          </p:cNvPicPr>
          <p:nvPr/>
        </p:nvPicPr>
        <p:blipFill>
          <a:blip r:embed="rId1"/>
          <a:stretch>
            <a:fillRect/>
          </a:stretch>
        </p:blipFill>
        <p:spPr>
          <a:xfrm>
            <a:off x="172085" y="1026795"/>
            <a:ext cx="4829175" cy="3362325"/>
          </a:xfrm>
          <a:prstGeom prst="rect">
            <a:avLst/>
          </a:prstGeom>
        </p:spPr>
      </p:pic>
      <p:pic>
        <p:nvPicPr>
          <p:cNvPr id="7" name="Picture 6"/>
          <p:cNvPicPr>
            <a:picLocks noChangeAspect="1"/>
          </p:cNvPicPr>
          <p:nvPr/>
        </p:nvPicPr>
        <p:blipFill>
          <a:blip r:embed="rId2"/>
          <a:stretch>
            <a:fillRect/>
          </a:stretch>
        </p:blipFill>
        <p:spPr>
          <a:xfrm>
            <a:off x="5553075" y="718820"/>
            <a:ext cx="3048000" cy="5856605"/>
          </a:xfrm>
          <a:prstGeom prst="rect">
            <a:avLst/>
          </a:prstGeom>
        </p:spPr>
      </p:pic>
      <p:sp>
        <p:nvSpPr>
          <p:cNvPr id="8" name="Text Box 7"/>
          <p:cNvSpPr txBox="1"/>
          <p:nvPr/>
        </p:nvSpPr>
        <p:spPr>
          <a:xfrm>
            <a:off x="700405" y="4885055"/>
            <a:ext cx="3771900" cy="368300"/>
          </a:xfrm>
          <a:prstGeom prst="rect">
            <a:avLst/>
          </a:prstGeom>
          <a:noFill/>
        </p:spPr>
        <p:txBody>
          <a:bodyPr wrap="square" rtlCol="0">
            <a:spAutoFit/>
          </a:bodyPr>
          <a:p>
            <a:r>
              <a:rPr lang="en-US" altLang="en-US"/>
              <a:t>Kidney stones contain calcium</a:t>
            </a:r>
            <a:endParaRPr lang="en-US" altLang="en-US"/>
          </a:p>
        </p:txBody>
      </p:sp>
      <p:sp>
        <p:nvSpPr>
          <p:cNvPr id="9" name="Text Box 8"/>
          <p:cNvSpPr txBox="1"/>
          <p:nvPr/>
        </p:nvSpPr>
        <p:spPr>
          <a:xfrm>
            <a:off x="172085" y="5494655"/>
            <a:ext cx="5247640" cy="1198880"/>
          </a:xfrm>
          <a:prstGeom prst="rect">
            <a:avLst/>
          </a:prstGeom>
          <a:noFill/>
          <a:ln>
            <a:solidFill>
              <a:srgbClr val="19733B"/>
            </a:solidFill>
          </a:ln>
        </p:spPr>
        <p:txBody>
          <a:bodyPr wrap="square" rtlCol="0">
            <a:spAutoFit/>
          </a:bodyPr>
          <a:p>
            <a:pPr algn="ctr"/>
            <a:r>
              <a:rPr lang="en-US" altLang="en-US" sz="2400" b="1">
                <a:solidFill>
                  <a:srgbClr val="1A733B"/>
                </a:solidFill>
              </a:rPr>
              <a:t>Ultrasound shatters these, so they can be passed in urine (kidney stones), faeces (gallstones)</a:t>
            </a:r>
            <a:endParaRPr lang="en-US" altLang="en-US" sz="2400" b="1">
              <a:solidFill>
                <a:srgbClr val="1A733B"/>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6578" name="Title 536577"/>
          <p:cNvSpPr/>
          <p:nvPr>
            <p:ph type="title"/>
          </p:nvPr>
        </p:nvSpPr>
        <p:spPr>
          <a:solidFill>
            <a:srgbClr val="002060"/>
          </a:solidFill>
          <a:ln>
            <a:noFill/>
          </a:ln>
        </p:spPr>
        <p:txBody>
          <a:bodyPr/>
          <a:p>
            <a:r>
              <a:rPr lang="en-US" sz="4000" i="1"/>
              <a:t>7. </a:t>
            </a:r>
            <a:r>
              <a:rPr sz="4000" i="1"/>
              <a:t>Sonar</a:t>
            </a:r>
            <a:endParaRPr sz="4000" i="1"/>
          </a:p>
        </p:txBody>
      </p:sp>
      <p:sp>
        <p:nvSpPr>
          <p:cNvPr id="536579" name="Content Placeholder 536578"/>
          <p:cNvSpPr/>
          <p:nvPr>
            <p:ph idx="1"/>
          </p:nvPr>
        </p:nvSpPr>
        <p:spPr>
          <a:xfrm>
            <a:off x="468630" y="748665"/>
            <a:ext cx="8229600" cy="4525963"/>
          </a:xfrm>
          <a:solidFill>
            <a:srgbClr val="FFFFFF"/>
          </a:solidFill>
          <a:ln>
            <a:noFill/>
          </a:ln>
        </p:spPr>
        <p:txBody>
          <a:bodyPr/>
          <a:p>
            <a:pPr marL="0" indent="0">
              <a:buNone/>
            </a:pPr>
            <a:r>
              <a:rPr b="1">
                <a:solidFill>
                  <a:srgbClr val="FF0000"/>
                </a:solidFill>
              </a:rPr>
              <a:t>SO</a:t>
            </a:r>
            <a:r>
              <a:t>und </a:t>
            </a:r>
            <a:r>
              <a:rPr b="1">
                <a:solidFill>
                  <a:srgbClr val="FF0000"/>
                </a:solidFill>
              </a:rPr>
              <a:t>N</a:t>
            </a:r>
            <a:r>
              <a:t>avigation </a:t>
            </a:r>
            <a:r>
              <a:rPr b="1">
                <a:solidFill>
                  <a:srgbClr val="FF0000"/>
                </a:solidFill>
              </a:rPr>
              <a:t>A</a:t>
            </a:r>
            <a:r>
              <a:t>nd </a:t>
            </a:r>
            <a:r>
              <a:rPr b="1">
                <a:solidFill>
                  <a:srgbClr val="FF0000"/>
                </a:solidFill>
              </a:rPr>
              <a:t>R</a:t>
            </a:r>
            <a:r>
              <a:t>anging.</a:t>
            </a:r>
          </a:p>
        </p:txBody>
      </p:sp>
      <p:pic>
        <p:nvPicPr>
          <p:cNvPr id="536581" name="Picture 536580" descr="sonarAnim"/>
          <p:cNvPicPr>
            <a:picLocks noChangeAspect="1"/>
          </p:cNvPicPr>
          <p:nvPr/>
        </p:nvPicPr>
        <p:blipFill>
          <a:blip r:embed="rId1"/>
          <a:stretch>
            <a:fillRect/>
          </a:stretch>
        </p:blipFill>
        <p:spPr>
          <a:xfrm>
            <a:off x="1912303" y="1548448"/>
            <a:ext cx="5318125" cy="3989387"/>
          </a:xfrm>
          <a:prstGeom prst="rect">
            <a:avLst/>
          </a:prstGeom>
          <a:noFill/>
          <a:ln w="9525">
            <a:noFill/>
          </a:ln>
        </p:spPr>
      </p:pic>
      <p:sp>
        <p:nvSpPr>
          <p:cNvPr id="2" name="Text Box 1"/>
          <p:cNvSpPr txBox="1"/>
          <p:nvPr/>
        </p:nvSpPr>
        <p:spPr>
          <a:xfrm>
            <a:off x="287020" y="5537835"/>
            <a:ext cx="8410575" cy="829945"/>
          </a:xfrm>
          <a:prstGeom prst="rect">
            <a:avLst/>
          </a:prstGeom>
          <a:noFill/>
        </p:spPr>
        <p:txBody>
          <a:bodyPr wrap="square" rtlCol="0">
            <a:spAutoFit/>
          </a:bodyPr>
          <a:p>
            <a:r>
              <a:rPr lang="en-US" altLang="en-US" sz="2400"/>
              <a:t>Ultrasound is used because higher frequencies provide higher resolution and are less likely to be diffracted</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6579">
                                            <p:txEl>
                                              <p:charRg st="0" end="3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65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Title 2049"/>
          <p:cNvSpPr>
            <a:spLocks noGrp="1"/>
          </p:cNvSpPr>
          <p:nvPr>
            <p:ph type="ctrTitle"/>
          </p:nvPr>
        </p:nvSpPr>
        <p:spPr>
          <a:xfrm>
            <a:off x="563563" y="2195513"/>
            <a:ext cx="7772400" cy="1470025"/>
          </a:xfrm>
        </p:spPr>
        <p:txBody>
          <a:bodyPr anchor="ctr" anchorCtr="0"/>
          <a:p>
            <a:pPr defTabSz="914400">
              <a:buNone/>
            </a:pPr>
            <a:r>
              <a:rPr lang="en-US" altLang="en-US" sz="6600" kern="1200" baseline="0" dirty="0">
                <a:latin typeface="+mj-lt"/>
                <a:ea typeface="+mj-ea"/>
                <a:cs typeface="+mj-cs"/>
              </a:rPr>
              <a:t>Transverse Waves</a:t>
            </a:r>
            <a:endParaRPr lang="en-US" altLang="en-US" sz="6600" kern="1200" baseline="0" dirty="0">
              <a:latin typeface="+mj-lt"/>
              <a:ea typeface="+mj-ea"/>
              <a:cs typeface="+mj-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Question 1 </a:t>
            </a:r>
            <a:endParaRPr lang="en-US" altLang="zh-CN" kern="1200" baseline="0" dirty="0">
              <a:latin typeface="+mj-lt"/>
              <a:ea typeface="+mj-ea"/>
              <a:cs typeface="+mj-cs"/>
            </a:endParaRPr>
          </a:p>
        </p:txBody>
      </p:sp>
      <p:sp>
        <p:nvSpPr>
          <p:cNvPr id="154627" name="Rectangle 3"/>
          <p:cNvSpPr>
            <a:spLocks noGrp="1"/>
          </p:cNvSpPr>
          <p:nvPr>
            <p:ph idx="1"/>
          </p:nvPr>
        </p:nvSpPr>
        <p:spPr>
          <a:xfrm>
            <a:off x="468313" y="1165225"/>
            <a:ext cx="8229600" cy="4525963"/>
          </a:xfrm>
        </p:spPr>
        <p:txBody>
          <a:bodyPr vert="horz" wrap="square" lIns="91440" tIns="45720" rIns="91440" bIns="45720" anchor="t" anchorCtr="0"/>
          <a:p>
            <a:pPr marL="0" indent="0">
              <a:buNone/>
            </a:pPr>
            <a:r>
              <a:rPr lang="en-US" altLang="zh-CN" i="1" dirty="0"/>
              <a:t>Calculate the frequency of a wave of time period </a:t>
            </a:r>
            <a:r>
              <a:rPr lang="en-US" altLang="zh-CN" i="1" dirty="0">
                <a:solidFill>
                  <a:srgbClr val="FFC000"/>
                </a:solidFill>
              </a:rPr>
              <a:t>8.0 seconds.</a:t>
            </a:r>
            <a:endParaRPr lang="en-US" altLang="zh-CN" i="1" dirty="0">
              <a:solidFill>
                <a:srgbClr val="FFC000"/>
              </a:solidFill>
            </a:endParaRPr>
          </a:p>
          <a:p>
            <a:pPr marL="0" indent="0">
              <a:buNone/>
            </a:pPr>
            <a:endParaRPr lang="en-US" altLang="zh-CN" b="1" i="1" dirty="0">
              <a:solidFill>
                <a:srgbClr val="FF0000"/>
              </a:solidFill>
            </a:endParaRPr>
          </a:p>
          <a:p>
            <a:pPr marL="0" indent="0">
              <a:buNone/>
            </a:pPr>
            <a:endParaRPr lang="en-US" altLang="zh-CN" b="1" i="1" dirty="0">
              <a:solidFill>
                <a:srgbClr val="FF0000"/>
              </a:solidFill>
            </a:endParaRPr>
          </a:p>
          <a:p>
            <a:pPr marL="0" indent="0">
              <a:buNone/>
            </a:pPr>
            <a:endParaRPr lang="en-US" altLang="zh-CN" dirty="0"/>
          </a:p>
          <a:p>
            <a:pPr marL="0" indent="0">
              <a:buNone/>
            </a:pPr>
            <a:endParaRPr lang="en-US" altLang="x-none" b="1" dirty="0">
              <a:solidFill>
                <a:schemeClr val="accent2"/>
              </a:solidFill>
            </a:endParaRPr>
          </a:p>
          <a:p>
            <a:pPr marL="0" indent="0">
              <a:buNone/>
            </a:pPr>
            <a:r>
              <a:rPr lang="en-US" altLang="x-none" b="1" dirty="0">
                <a:solidFill>
                  <a:schemeClr val="accent2"/>
                </a:solidFill>
              </a:rPr>
              <a:t>frequency = </a:t>
            </a:r>
            <a:r>
              <a:rPr lang="en-US" altLang="x-none" b="1" u="sng" dirty="0">
                <a:solidFill>
                  <a:schemeClr val="accent2"/>
                </a:solidFill>
              </a:rPr>
              <a:t>0.1</a:t>
            </a:r>
            <a:r>
              <a:rPr lang="en-US" altLang="en-US" b="1" u="sng" dirty="0">
                <a:solidFill>
                  <a:schemeClr val="accent2"/>
                </a:solidFill>
              </a:rPr>
              <a:t>3</a:t>
            </a:r>
            <a:r>
              <a:rPr lang="en-US" altLang="x-none" b="1" u="sng" dirty="0">
                <a:solidFill>
                  <a:schemeClr val="accent2"/>
                </a:solidFill>
              </a:rPr>
              <a:t> hertz</a:t>
            </a:r>
            <a:endParaRPr lang="en-US" altLang="x-none" b="1" u="sng" dirty="0">
              <a:solidFill>
                <a:schemeClr val="accent2"/>
              </a:solidFill>
            </a:endParaRPr>
          </a:p>
          <a:p>
            <a:pPr marL="0" indent="0">
              <a:buNone/>
            </a:pPr>
            <a:endParaRPr lang="en-US" altLang="x-none" b="1" u="sng" dirty="0">
              <a:solidFill>
                <a:schemeClr val="accent2"/>
              </a:solidFill>
              <a:ea typeface="Arial" panose="020B0604020202020204" pitchFamily="34" charset="0"/>
            </a:endParaRPr>
          </a:p>
        </p:txBody>
      </p:sp>
      <p:sp>
        <p:nvSpPr>
          <p:cNvPr id="39939" name="Text Box 306182"/>
          <p:cNvSpPr txBox="1"/>
          <p:nvPr/>
        </p:nvSpPr>
        <p:spPr>
          <a:xfrm>
            <a:off x="660400" y="2198688"/>
            <a:ext cx="1814513" cy="1076325"/>
          </a:xfrm>
          <a:prstGeom prst="rect">
            <a:avLst/>
          </a:prstGeom>
          <a:noFill/>
          <a:ln w="9525">
            <a:noFill/>
          </a:ln>
        </p:spPr>
        <p:txBody>
          <a:bodyPr anchor="t" anchorCtr="0">
            <a:spAutoFit/>
          </a:bodyPr>
          <a:p>
            <a:r>
              <a:rPr lang="en-US" altLang="zh-CN" sz="3200" b="1" i="1" dirty="0">
                <a:solidFill>
                  <a:srgbClr val="FF0000"/>
                </a:solidFill>
                <a:latin typeface="Arial" panose="020B0604020202020204" pitchFamily="34" charset="0"/>
              </a:rPr>
              <a:t>f </a:t>
            </a:r>
            <a:r>
              <a:rPr lang="en-US" altLang="zh-CN" sz="3200" b="1" i="1" dirty="0">
                <a:latin typeface="Arial" panose="020B0604020202020204" pitchFamily="34" charset="0"/>
              </a:rPr>
              <a:t>=</a:t>
            </a:r>
            <a:r>
              <a:rPr lang="en-US" altLang="zh-CN" sz="3200" b="1" i="1" dirty="0">
                <a:solidFill>
                  <a:srgbClr val="FF0000"/>
                </a:solidFill>
                <a:latin typeface="Arial" panose="020B0604020202020204" pitchFamily="34" charset="0"/>
              </a:rPr>
              <a:t> </a:t>
            </a:r>
            <a:r>
              <a:rPr lang="en-US" altLang="zh-CN" sz="3200" b="1" i="1" u="sng" dirty="0">
                <a:solidFill>
                  <a:srgbClr val="FF0000"/>
                </a:solidFill>
                <a:latin typeface="Arial" panose="020B0604020202020204" pitchFamily="34" charset="0"/>
              </a:rPr>
              <a:t>1</a:t>
            </a:r>
            <a:r>
              <a:rPr lang="en-US" altLang="zh-CN" sz="3200" b="1" i="1" dirty="0">
                <a:solidFill>
                  <a:srgbClr val="FF0000"/>
                </a:solidFill>
                <a:latin typeface="Arial" panose="020B0604020202020204" pitchFamily="34" charset="0"/>
              </a:rPr>
              <a:t> </a:t>
            </a:r>
            <a:endParaRPr lang="en-US" altLang="zh-CN" sz="3200" b="1" i="1" dirty="0">
              <a:solidFill>
                <a:srgbClr val="FF0000"/>
              </a:solidFill>
              <a:latin typeface="Arial" panose="020B0604020202020204" pitchFamily="34" charset="0"/>
            </a:endParaRPr>
          </a:p>
          <a:p>
            <a:r>
              <a:rPr lang="en-US" altLang="zh-CN" sz="3200" b="1" i="1" dirty="0">
                <a:solidFill>
                  <a:srgbClr val="FF0000"/>
                </a:solidFill>
                <a:latin typeface="Arial" panose="020B0604020202020204" pitchFamily="34" charset="0"/>
              </a:rPr>
              <a:t>     T</a:t>
            </a:r>
            <a:endParaRPr lang="en-US" altLang="zh-CN" sz="3200" b="1" i="1" dirty="0">
              <a:solidFill>
                <a:srgbClr val="FF0000"/>
              </a:solidFill>
              <a:latin typeface="Arial" panose="020B0604020202020204" pitchFamily="34" charset="0"/>
            </a:endParaRPr>
          </a:p>
        </p:txBody>
      </p:sp>
      <p:sp>
        <p:nvSpPr>
          <p:cNvPr id="2" name="Text Box 1"/>
          <p:cNvSpPr txBox="1"/>
          <p:nvPr/>
        </p:nvSpPr>
        <p:spPr>
          <a:xfrm>
            <a:off x="557213" y="3389313"/>
            <a:ext cx="1814512" cy="1076325"/>
          </a:xfrm>
          <a:prstGeom prst="rect">
            <a:avLst/>
          </a:prstGeom>
          <a:noFill/>
          <a:ln w="9525">
            <a:noFill/>
          </a:ln>
        </p:spPr>
        <p:txBody>
          <a:bodyPr anchor="t" anchorCtr="0">
            <a:spAutoFit/>
          </a:bodyPr>
          <a:p>
            <a:r>
              <a:rPr lang="en-US" altLang="zh-CN" sz="3200" b="1" i="1" dirty="0">
                <a:solidFill>
                  <a:srgbClr val="FF0000"/>
                </a:solidFill>
                <a:latin typeface="Arial" panose="020B0604020202020204" pitchFamily="34" charset="0"/>
              </a:rPr>
              <a:t>f </a:t>
            </a:r>
            <a:r>
              <a:rPr lang="en-US" altLang="zh-CN" sz="3200" b="1" i="1" dirty="0">
                <a:latin typeface="Arial" panose="020B0604020202020204" pitchFamily="34" charset="0"/>
              </a:rPr>
              <a:t>=</a:t>
            </a:r>
            <a:r>
              <a:rPr lang="en-US" altLang="zh-CN" sz="3200" b="1" i="1" dirty="0">
                <a:solidFill>
                  <a:srgbClr val="FF0000"/>
                </a:solidFill>
                <a:latin typeface="Arial" panose="020B0604020202020204" pitchFamily="34" charset="0"/>
              </a:rPr>
              <a:t>  </a:t>
            </a:r>
            <a:r>
              <a:rPr lang="en-US" altLang="zh-CN" sz="3200" b="1" i="1" u="sng" dirty="0">
                <a:latin typeface="Arial" panose="020B0604020202020204" pitchFamily="34" charset="0"/>
              </a:rPr>
              <a:t>1</a:t>
            </a:r>
            <a:r>
              <a:rPr lang="en-US" altLang="zh-CN" sz="3200" b="1" i="1" dirty="0">
                <a:latin typeface="Arial" panose="020B0604020202020204" pitchFamily="34" charset="0"/>
              </a:rPr>
              <a:t> </a:t>
            </a:r>
            <a:endParaRPr lang="en-US" altLang="zh-CN" sz="3200" b="1" i="1" dirty="0">
              <a:latin typeface="Arial" panose="020B0604020202020204" pitchFamily="34" charset="0"/>
            </a:endParaRPr>
          </a:p>
          <a:p>
            <a:r>
              <a:rPr lang="en-US" altLang="zh-CN" sz="3200" b="1" i="1" dirty="0">
                <a:latin typeface="Arial" panose="020B0604020202020204" pitchFamily="34" charset="0"/>
              </a:rPr>
              <a:t>     </a:t>
            </a:r>
            <a:r>
              <a:rPr lang="en-US" altLang="en-US" sz="3200" b="1" i="1" dirty="0">
                <a:solidFill>
                  <a:srgbClr val="FFC000"/>
                </a:solidFill>
                <a:latin typeface="Arial" panose="020B0604020202020204" pitchFamily="34" charset="0"/>
              </a:rPr>
              <a:t>8.0</a:t>
            </a:r>
            <a:endParaRPr lang="en-US" altLang="en-US" sz="3200" b="1" i="1" dirty="0">
              <a:solidFill>
                <a:srgbClr val="FFC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4627">
                                            <p:txEl>
                                              <p:charRg st="82" end="10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6578" name="Title 536577"/>
          <p:cNvSpPr/>
          <p:nvPr>
            <p:ph type="title"/>
          </p:nvPr>
        </p:nvSpPr>
        <p:spPr>
          <a:solidFill>
            <a:srgbClr val="002060"/>
          </a:solidFill>
          <a:ln>
            <a:noFill/>
          </a:ln>
        </p:spPr>
        <p:txBody>
          <a:bodyPr/>
          <a:p>
            <a:r>
              <a:rPr lang="en-US" sz="4000" i="1"/>
              <a:t>8. Echolocation</a:t>
            </a:r>
            <a:endParaRPr lang="en-US" sz="4000" i="1"/>
          </a:p>
        </p:txBody>
      </p:sp>
      <p:pic>
        <p:nvPicPr>
          <p:cNvPr id="4" name="Picture 3"/>
          <p:cNvPicPr>
            <a:picLocks noChangeAspect="1"/>
          </p:cNvPicPr>
          <p:nvPr/>
        </p:nvPicPr>
        <p:blipFill>
          <a:blip r:embed="rId1"/>
          <a:stretch>
            <a:fillRect/>
          </a:stretch>
        </p:blipFill>
        <p:spPr>
          <a:xfrm>
            <a:off x="1591310" y="530860"/>
            <a:ext cx="6365875" cy="6343650"/>
          </a:xfrm>
          <a:prstGeom prst="rect">
            <a:avLst/>
          </a:prstGeom>
        </p:spPr>
      </p:pic>
    </p:spTree>
  </p:cSld>
  <p:clrMapOvr>
    <a:masterClrMapping/>
  </p:clrMapOvr>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4772" name="Title 544771"/>
          <p:cNvSpPr>
            <a:spLocks noGrp="1"/>
          </p:cNvSpPr>
          <p:nvPr>
            <p:ph type="title"/>
          </p:nvPr>
        </p:nvSpPr>
        <p:spPr>
          <a:solidFill>
            <a:srgbClr val="002060"/>
          </a:solidFill>
          <a:ln>
            <a:noFill/>
          </a:ln>
        </p:spPr>
        <p:txBody>
          <a:bodyPr/>
          <a:p>
            <a:r>
              <a:rPr sz="4000"/>
              <a:t>Question</a:t>
            </a:r>
            <a:endParaRPr sz="4000"/>
          </a:p>
        </p:txBody>
      </p:sp>
      <p:sp>
        <p:nvSpPr>
          <p:cNvPr id="544774" name="Text Placeholder 544773"/>
          <p:cNvSpPr>
            <a:spLocks noGrp="1"/>
          </p:cNvSpPr>
          <p:nvPr>
            <p:ph type="body" sz="half" idx="4294967295"/>
          </p:nvPr>
        </p:nvSpPr>
        <p:spPr>
          <a:xfrm>
            <a:off x="317500" y="805815"/>
            <a:ext cx="4556760" cy="6025515"/>
          </a:xfrm>
          <a:noFill/>
          <a:ln>
            <a:noFill/>
          </a:ln>
        </p:spPr>
        <p:txBody>
          <a:bodyPr/>
          <a:p>
            <a:pPr marL="0" indent="0">
              <a:lnSpc>
                <a:spcPct val="80000"/>
              </a:lnSpc>
              <a:buNone/>
            </a:pPr>
            <a:r>
              <a:rPr sz="2400" i="1"/>
              <a:t>The oscilloscope trace opposite was obtained from the scan of a metal block.</a:t>
            </a:r>
            <a:endParaRPr sz="2400" i="1"/>
          </a:p>
          <a:p>
            <a:pPr marL="0" indent="0">
              <a:lnSpc>
                <a:spcPct val="80000"/>
              </a:lnSpc>
              <a:buNone/>
            </a:pPr>
            <a:r>
              <a:rPr sz="2400" i="1"/>
              <a:t>(a) how many flaws are present according to this display?</a:t>
            </a:r>
            <a:endParaRPr sz="2400" i="1"/>
          </a:p>
          <a:p>
            <a:pPr marL="0" indent="0">
              <a:lnSpc>
                <a:spcPct val="80000"/>
              </a:lnSpc>
              <a:buNone/>
            </a:pPr>
            <a:r>
              <a:rPr sz="2400" i="1"/>
              <a:t>(b) If the width of the block was 300 mm calculate the distance fro the front of the block to each flaw.</a:t>
            </a:r>
            <a:endParaRPr sz="2400" i="1"/>
          </a:p>
          <a:p>
            <a:pPr marL="0" indent="0">
              <a:lnSpc>
                <a:spcPct val="80000"/>
              </a:lnSpc>
              <a:buNone/>
            </a:pPr>
            <a:endParaRPr sz="2400" i="1"/>
          </a:p>
          <a:p>
            <a:pPr marL="0" indent="0">
              <a:lnSpc>
                <a:spcPct val="80000"/>
              </a:lnSpc>
              <a:buNone/>
            </a:pPr>
            <a:endParaRPr sz="2400" i="1"/>
          </a:p>
          <a:p>
            <a:pPr marL="0" indent="0">
              <a:lnSpc>
                <a:spcPct val="80000"/>
              </a:lnSpc>
              <a:buFontTx/>
              <a:buAutoNum type="alphaLcParenBoth"/>
            </a:pPr>
            <a:r>
              <a:rPr sz="2400"/>
              <a:t> </a:t>
            </a:r>
            <a:r>
              <a:rPr sz="2400" b="1">
                <a:solidFill>
                  <a:srgbClr val="FF0000"/>
                </a:solidFill>
              </a:rPr>
              <a:t>There are two flaws.</a:t>
            </a:r>
            <a:endParaRPr sz="2400" b="1">
              <a:solidFill>
                <a:srgbClr val="FF0000"/>
              </a:solidFill>
            </a:endParaRPr>
          </a:p>
          <a:p>
            <a:pPr marL="0" indent="0">
              <a:lnSpc>
                <a:spcPct val="80000"/>
              </a:lnSpc>
              <a:buFontTx/>
              <a:buAutoNum type="alphaLcParenBoth"/>
            </a:pPr>
            <a:endParaRPr sz="2400" b="1">
              <a:solidFill>
                <a:srgbClr val="FF0000"/>
              </a:solidFill>
            </a:endParaRPr>
          </a:p>
          <a:p>
            <a:pPr marL="0" indent="0">
              <a:lnSpc>
                <a:spcPct val="80000"/>
              </a:lnSpc>
              <a:buNone/>
            </a:pPr>
            <a:r>
              <a:rPr sz="2400"/>
              <a:t>(b) The width of the block is represented by 8.3 squares.</a:t>
            </a:r>
            <a:endParaRPr sz="2400"/>
          </a:p>
          <a:p>
            <a:pPr marL="0" indent="0">
              <a:lnSpc>
                <a:spcPct val="80000"/>
              </a:lnSpc>
              <a:buNone/>
            </a:pPr>
            <a:r>
              <a:rPr sz="2400"/>
              <a:t>Therefore each square represents 300mm / 8.3</a:t>
            </a:r>
            <a:endParaRPr sz="2400"/>
          </a:p>
          <a:p>
            <a:pPr marL="0" indent="0">
              <a:lnSpc>
                <a:spcPct val="80000"/>
              </a:lnSpc>
              <a:buNone/>
            </a:pPr>
            <a:r>
              <a:rPr sz="2400"/>
              <a:t>= 36.1 mm per square</a:t>
            </a:r>
            <a:endParaRPr sz="2400"/>
          </a:p>
          <a:p>
            <a:pPr marL="0" indent="0">
              <a:lnSpc>
                <a:spcPct val="80000"/>
              </a:lnSpc>
              <a:buNone/>
            </a:pPr>
            <a:endParaRPr sz="2400"/>
          </a:p>
        </p:txBody>
      </p:sp>
      <p:sp>
        <p:nvSpPr>
          <p:cNvPr id="544775" name="Text Placeholder 544774"/>
          <p:cNvSpPr>
            <a:spLocks noGrp="1"/>
          </p:cNvSpPr>
          <p:nvPr>
            <p:ph type="body" sz="half" idx="4294967295"/>
          </p:nvPr>
        </p:nvSpPr>
        <p:spPr>
          <a:xfrm>
            <a:off x="4779010" y="4411980"/>
            <a:ext cx="4038600" cy="2157095"/>
          </a:xfrm>
          <a:noFill/>
          <a:ln>
            <a:noFill/>
          </a:ln>
        </p:spPr>
        <p:txBody>
          <a:bodyPr/>
          <a:p>
            <a:pPr marL="0" indent="0">
              <a:lnSpc>
                <a:spcPct val="80000"/>
              </a:lnSpc>
              <a:buNone/>
            </a:pPr>
            <a:r>
              <a:rPr sz="2400"/>
              <a:t>The two flaws occur after 3.0 and 4.2 squares</a:t>
            </a:r>
            <a:endParaRPr sz="2400"/>
          </a:p>
          <a:p>
            <a:pPr marL="0" indent="0">
              <a:lnSpc>
                <a:spcPct val="80000"/>
              </a:lnSpc>
              <a:buNone/>
            </a:pPr>
            <a:r>
              <a:rPr sz="2400"/>
              <a:t>Therefore:</a:t>
            </a:r>
            <a:endParaRPr sz="2400"/>
          </a:p>
          <a:p>
            <a:pPr marL="0" indent="0">
              <a:lnSpc>
                <a:spcPct val="80000"/>
              </a:lnSpc>
              <a:buNone/>
            </a:pPr>
            <a:r>
              <a:rPr sz="2400"/>
              <a:t>1</a:t>
            </a:r>
            <a:r>
              <a:rPr sz="2400" baseline="30000"/>
              <a:t>st</a:t>
            </a:r>
            <a:r>
              <a:rPr sz="2400"/>
              <a:t> flaw is at 3.0 x 36.1</a:t>
            </a:r>
            <a:endParaRPr sz="2400"/>
          </a:p>
          <a:p>
            <a:pPr marL="0" indent="0">
              <a:lnSpc>
                <a:spcPct val="80000"/>
              </a:lnSpc>
              <a:buNone/>
            </a:pPr>
            <a:r>
              <a:rPr sz="2400" b="1">
                <a:solidFill>
                  <a:srgbClr val="FF0000"/>
                </a:solidFill>
              </a:rPr>
              <a:t>= 108 mm from the front</a:t>
            </a:r>
            <a:endParaRPr sz="2400" b="1">
              <a:solidFill>
                <a:srgbClr val="FF0000"/>
              </a:solidFill>
            </a:endParaRPr>
          </a:p>
          <a:p>
            <a:pPr marL="0" indent="0">
              <a:lnSpc>
                <a:spcPct val="80000"/>
              </a:lnSpc>
              <a:buNone/>
            </a:pPr>
            <a:r>
              <a:rPr sz="2400"/>
              <a:t>2</a:t>
            </a:r>
            <a:r>
              <a:rPr sz="2400" baseline="30000"/>
              <a:t>nd</a:t>
            </a:r>
            <a:r>
              <a:rPr sz="2400"/>
              <a:t> flaw is at 4.2 x 36.1</a:t>
            </a:r>
            <a:endParaRPr sz="2400"/>
          </a:p>
          <a:p>
            <a:pPr marL="0" indent="0">
              <a:lnSpc>
                <a:spcPct val="80000"/>
              </a:lnSpc>
              <a:buNone/>
            </a:pPr>
            <a:r>
              <a:rPr sz="2400" b="1">
                <a:solidFill>
                  <a:srgbClr val="FF0000"/>
                </a:solidFill>
              </a:rPr>
              <a:t>= 152 mm from the front</a:t>
            </a:r>
            <a:endParaRPr sz="2400" b="1">
              <a:solidFill>
                <a:srgbClr val="FF0000"/>
              </a:solidFill>
            </a:endParaRPr>
          </a:p>
        </p:txBody>
      </p:sp>
      <p:graphicFrame>
        <p:nvGraphicFramePr>
          <p:cNvPr id="544771" name="Content Placeholder 544770"/>
          <p:cNvGraphicFramePr>
            <a:graphicFrameLocks noGrp="1"/>
          </p:cNvGraphicFramePr>
          <p:nvPr>
            <p:ph idx="1"/>
          </p:nvPr>
        </p:nvGraphicFramePr>
        <p:xfrm>
          <a:off x="4742815" y="805815"/>
          <a:ext cx="4074795" cy="3328670"/>
        </p:xfrm>
        <a:graphic>
          <a:graphicData uri="http://schemas.openxmlformats.org/presentationml/2006/ole">
            <mc:AlternateContent xmlns:mc="http://schemas.openxmlformats.org/markup-compatibility/2006">
              <mc:Choice xmlns:v="urn:schemas-microsoft-com:vml" Requires="v">
                <p:oleObj spid="_x0000_s3078" name="" r:id="rId1" imgW="4257675" imgH="2619375" progId="Paint.Picture">
                  <p:embed/>
                </p:oleObj>
              </mc:Choice>
              <mc:Fallback>
                <p:oleObj name="" r:id="rId1" imgW="4257675" imgH="2619375" progId="Paint.Picture">
                  <p:embed/>
                  <p:pic>
                    <p:nvPicPr>
                      <p:cNvPr id="0" name="Picture 3077"/>
                      <p:cNvPicPr/>
                      <p:nvPr/>
                    </p:nvPicPr>
                    <p:blipFill>
                      <a:blip r:embed="rId2"/>
                      <a:stretch>
                        <a:fillRect/>
                      </a:stretch>
                    </p:blipFill>
                    <p:spPr>
                      <a:xfrm>
                        <a:off x="4742815" y="805815"/>
                        <a:ext cx="4074795" cy="3328670"/>
                      </a:xfrm>
                      <a:prstGeom prst="rect">
                        <a:avLst/>
                      </a:prstGeom>
                      <a:noFill/>
                      <a:ln w="38100">
                        <a:noFill/>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4774">
                                            <p:txEl>
                                              <p:charRg st="242" end="26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4774">
                                            <p:txEl>
                                              <p:charRg st="265" end="32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44774">
                                            <p:txEl>
                                              <p:charRg st="323" end="36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4774">
                                            <p:txEl>
                                              <p:charRg st="368" end="38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44775">
                                            <p:txEl>
                                              <p:charRg st="0" end="4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44775">
                                            <p:txEl>
                                              <p:charRg st="46" end="5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44775">
                                            <p:txEl>
                                              <p:charRg st="57" end="8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44775">
                                            <p:txEl>
                                              <p:charRg st="57" end="8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44775">
                                            <p:txEl>
                                              <p:charRg st="83" end="10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44775">
                                            <p:txEl>
                                              <p:charRg st="107" end="13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44775">
                                            <p:txEl>
                                              <p:charRg st="133" end="15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6" name="Title 88065"/>
          <p:cNvSpPr/>
          <p:nvPr>
            <p:ph type="title"/>
          </p:nvPr>
        </p:nvSpPr>
        <p:spPr>
          <a:solidFill>
            <a:srgbClr val="002060"/>
          </a:solidFill>
          <a:ln>
            <a:noFill/>
          </a:ln>
        </p:spPr>
        <p:txBody>
          <a:bodyPr/>
          <a:p>
            <a:r>
              <a:t>Ultrasound </a:t>
            </a:r>
            <a:r>
              <a:rPr lang="en-US"/>
              <a:t>Summary</a:t>
            </a:r>
            <a:endParaRPr lang="en-US"/>
          </a:p>
        </p:txBody>
      </p:sp>
      <p:sp>
        <p:nvSpPr>
          <p:cNvPr id="88067" name="Content Placeholder 88066"/>
          <p:cNvSpPr/>
          <p:nvPr>
            <p:ph idx="1"/>
          </p:nvPr>
        </p:nvSpPr>
        <p:spPr>
          <a:xfrm>
            <a:off x="457200" y="1052195"/>
            <a:ext cx="8229600" cy="5074285"/>
          </a:xfrm>
          <a:solidFill>
            <a:srgbClr val="FFFFFF"/>
          </a:solidFill>
          <a:ln>
            <a:noFill/>
          </a:ln>
        </p:spPr>
        <p:txBody>
          <a:bodyPr/>
          <a:p>
            <a:pPr marL="609600" indent="-609600">
              <a:lnSpc>
                <a:spcPct val="80000"/>
              </a:lnSpc>
              <a:buFontTx/>
              <a:buAutoNum type="arabicPeriod"/>
            </a:pPr>
            <a:r>
              <a:rPr sz="2800"/>
              <a:t>What is ultrasound? State a frequency as part of your answer.</a:t>
            </a:r>
            <a:endParaRPr sz="2800"/>
          </a:p>
          <a:p>
            <a:pPr marL="609600" indent="-609600">
              <a:lnSpc>
                <a:spcPct val="80000"/>
              </a:lnSpc>
              <a:buFontTx/>
              <a:buAutoNum type="arabicPeriod"/>
            </a:pPr>
            <a:r>
              <a:rPr sz="2800"/>
              <a:t>(a) Describe how ultrasound is used to obtain pre-natal scans. (b) What are the advantages of ultrasound scans over X-ray imaging? </a:t>
            </a:r>
            <a:endParaRPr sz="2800"/>
          </a:p>
          <a:p>
            <a:pPr marL="609600" indent="-609600">
              <a:lnSpc>
                <a:spcPct val="80000"/>
              </a:lnSpc>
              <a:buFontTx/>
              <a:buAutoNum type="arabicPeriod"/>
            </a:pPr>
            <a:r>
              <a:rPr sz="2800"/>
              <a:t>How is ultrasound used in cleaning?</a:t>
            </a:r>
            <a:endParaRPr sz="2800"/>
          </a:p>
          <a:p>
            <a:pPr marL="609600" indent="-609600">
              <a:lnSpc>
                <a:spcPct val="80000"/>
              </a:lnSpc>
              <a:buFontTx/>
              <a:buAutoNum type="arabicPeriod"/>
            </a:pPr>
            <a:r>
              <a:rPr lang="en-US" sz="2800"/>
              <a:t>E</a:t>
            </a:r>
            <a:r>
              <a:rPr sz="2800"/>
              <a:t>xplain how ultrasound can be used to detect flaws inside solid objects.</a:t>
            </a:r>
            <a:endParaRPr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067">
                                            <p:txEl>
                                              <p:charRg st="0" end="6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8067">
                                            <p:txEl>
                                              <p:charRg st="104" end="23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067">
                                            <p:txEl>
                                              <p:charRg st="236" end="27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8067">
                                            <p:txEl>
                                              <p:charRg st="272" end="39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6129" name="Title 2049"/>
          <p:cNvSpPr>
            <a:spLocks noGrp="1"/>
          </p:cNvSpPr>
          <p:nvPr>
            <p:ph type="ctrTitle"/>
          </p:nvPr>
        </p:nvSpPr>
        <p:spPr>
          <a:xfrm>
            <a:off x="460375" y="1482725"/>
            <a:ext cx="8223250" cy="3892550"/>
          </a:xfrm>
        </p:spPr>
        <p:txBody>
          <a:bodyPr anchor="ctr" anchorCtr="0"/>
          <a:p>
            <a:pPr defTabSz="914400">
              <a:buNone/>
            </a:pPr>
            <a:r>
              <a:rPr lang="en-US" altLang="en-US" sz="6600" kern="1200" baseline="0" dirty="0">
                <a:latin typeface="+mj-lt"/>
                <a:ea typeface="+mj-ea"/>
                <a:cs typeface="+mj-cs"/>
              </a:rPr>
              <a:t>Analogue and Digital Waves</a:t>
            </a:r>
            <a:endParaRPr lang="en-US" altLang="en-US" sz="6600" kern="1200" baseline="0" dirty="0">
              <a:latin typeface="+mj-lt"/>
              <a:ea typeface="+mj-ea"/>
              <a:cs typeface="+mj-cs"/>
            </a:endParaRP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8177" name="Title 512001"/>
          <p:cNvSpPr>
            <a:spLocks noGrp="1"/>
          </p:cNvSpPr>
          <p:nvPr>
            <p:ph type="title"/>
          </p:nvPr>
        </p:nvSpPr>
        <p:spPr>
          <a:xfrm>
            <a:off x="19050" y="12700"/>
            <a:ext cx="9128125" cy="517525"/>
          </a:xfrm>
        </p:spPr>
        <p:txBody>
          <a:bodyPr anchor="ctr" anchorCtr="0"/>
          <a:p>
            <a:pPr defTabSz="914400">
              <a:buNone/>
            </a:pPr>
            <a:r>
              <a:rPr lang="en-US" altLang="zh-CN" kern="1200" baseline="0" dirty="0">
                <a:latin typeface="+mj-lt"/>
                <a:ea typeface="+mj-ea"/>
                <a:cs typeface="+mj-cs"/>
              </a:rPr>
              <a:t>Communication With Waves</a:t>
            </a:r>
            <a:endParaRPr lang="en-US" altLang="zh-CN" kern="1200" baseline="0">
              <a:latin typeface="+mj-lt"/>
              <a:ea typeface="+mj-ea"/>
              <a:cs typeface="+mj-cs"/>
            </a:endParaRPr>
          </a:p>
        </p:txBody>
      </p:sp>
      <p:pic>
        <p:nvPicPr>
          <p:cNvPr id="178178" name="Picture 512002" descr="CommunityRadioCartoon"/>
          <p:cNvPicPr>
            <a:picLocks noChangeAspect="1"/>
          </p:cNvPicPr>
          <p:nvPr/>
        </p:nvPicPr>
        <p:blipFill>
          <a:blip r:embed="rId1"/>
          <a:stretch>
            <a:fillRect/>
          </a:stretch>
        </p:blipFill>
        <p:spPr>
          <a:xfrm>
            <a:off x="2484438" y="1243013"/>
            <a:ext cx="4070350" cy="4464050"/>
          </a:xfrm>
          <a:prstGeom prst="rect">
            <a:avLst/>
          </a:prstGeom>
          <a:noFill/>
          <a:ln w="9525">
            <a:noFill/>
          </a:ln>
        </p:spPr>
      </p:pic>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0225" name="Title 514049"/>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Analogue and digital signals</a:t>
            </a:r>
            <a:endParaRPr lang="en-US" altLang="zh-CN" kern="1200" baseline="0">
              <a:latin typeface="+mj-lt"/>
              <a:ea typeface="+mj-ea"/>
              <a:cs typeface="+mj-cs"/>
            </a:endParaRPr>
          </a:p>
        </p:txBody>
      </p:sp>
      <p:sp>
        <p:nvSpPr>
          <p:cNvPr id="514051" name="Content Placeholder 514050"/>
          <p:cNvSpPr>
            <a:spLocks noGrp="1"/>
          </p:cNvSpPr>
          <p:nvPr>
            <p:ph idx="1"/>
          </p:nvPr>
        </p:nvSpPr>
        <p:spPr>
          <a:xfrm>
            <a:off x="457200" y="987425"/>
            <a:ext cx="8229600" cy="4525963"/>
          </a:xfrm>
        </p:spPr>
        <p:txBody>
          <a:bodyPr anchor="t" anchorCtr="0"/>
          <a:p>
            <a:pPr marL="0" indent="0">
              <a:lnSpc>
                <a:spcPct val="80000"/>
              </a:lnSpc>
              <a:buNone/>
            </a:pPr>
            <a:r>
              <a:rPr lang="en-US" altLang="zh-CN" sz="2400"/>
              <a:t>Communication signals may be </a:t>
            </a:r>
            <a:r>
              <a:rPr lang="en-US" altLang="zh-CN" sz="2400" b="1">
                <a:solidFill>
                  <a:srgbClr val="F7051C"/>
                </a:solidFill>
              </a:rPr>
              <a:t>analogue</a:t>
            </a:r>
            <a:r>
              <a:rPr lang="en-US" altLang="zh-CN" sz="2400"/>
              <a:t> or </a:t>
            </a:r>
            <a:r>
              <a:rPr lang="en-US" altLang="zh-CN" sz="2400">
                <a:solidFill>
                  <a:srgbClr val="0000FF"/>
                </a:solidFill>
              </a:rPr>
              <a:t>digital</a:t>
            </a:r>
            <a:r>
              <a:rPr lang="en-US" altLang="zh-CN" sz="2400"/>
              <a:t>.</a:t>
            </a:r>
            <a:endParaRPr lang="en-US" altLang="zh-CN" sz="2400"/>
          </a:p>
          <a:p>
            <a:pPr marL="0" indent="0">
              <a:lnSpc>
                <a:spcPct val="80000"/>
              </a:lnSpc>
              <a:buNone/>
            </a:pPr>
            <a:endParaRPr lang="en-US" altLang="zh-CN" sz="2400"/>
          </a:p>
          <a:p>
            <a:pPr marL="0" indent="0">
              <a:lnSpc>
                <a:spcPct val="80000"/>
              </a:lnSpc>
              <a:buNone/>
            </a:pPr>
            <a:r>
              <a:rPr lang="en-US" altLang="zh-CN" sz="2400" b="1">
                <a:solidFill>
                  <a:srgbClr val="F7051C"/>
                </a:solidFill>
              </a:rPr>
              <a:t>Analogue</a:t>
            </a:r>
            <a:r>
              <a:rPr lang="en-US" altLang="zh-CN" sz="2400">
                <a:solidFill>
                  <a:srgbClr val="F7051C"/>
                </a:solidFill>
              </a:rPr>
              <a:t> signals vary continuously in amplitude between zero and some maximum level.</a:t>
            </a:r>
            <a:endParaRPr lang="en-US" altLang="zh-CN" sz="2400">
              <a:solidFill>
                <a:srgbClr val="F7051C"/>
              </a:solidFill>
            </a:endParaRPr>
          </a:p>
          <a:p>
            <a:pPr marL="0" indent="0">
              <a:lnSpc>
                <a:spcPct val="80000"/>
              </a:lnSpc>
              <a:buNone/>
            </a:pPr>
            <a:endParaRPr lang="en-US" altLang="zh-CN" sz="2400">
              <a:solidFill>
                <a:srgbClr val="F7051C"/>
              </a:solidFill>
            </a:endParaRPr>
          </a:p>
          <a:p>
            <a:pPr marL="0" indent="0">
              <a:lnSpc>
                <a:spcPct val="80000"/>
              </a:lnSpc>
              <a:buNone/>
            </a:pPr>
            <a:endParaRPr lang="en-US" altLang="zh-CN" sz="2400" b="1">
              <a:solidFill>
                <a:srgbClr val="0000FF"/>
              </a:solidFill>
            </a:endParaRPr>
          </a:p>
          <a:p>
            <a:pPr marL="0" indent="0">
              <a:lnSpc>
                <a:spcPct val="80000"/>
              </a:lnSpc>
              <a:buNone/>
            </a:pPr>
            <a:endParaRPr lang="en-US" altLang="zh-CN" sz="2400" b="1">
              <a:solidFill>
                <a:srgbClr val="0000FF"/>
              </a:solidFill>
            </a:endParaRPr>
          </a:p>
          <a:p>
            <a:pPr marL="0" indent="0">
              <a:lnSpc>
                <a:spcPct val="80000"/>
              </a:lnSpc>
              <a:buNone/>
            </a:pPr>
            <a:endParaRPr lang="en-US" altLang="zh-CN" sz="2400" b="1">
              <a:solidFill>
                <a:srgbClr val="0000FF"/>
              </a:solidFill>
            </a:endParaRPr>
          </a:p>
          <a:p>
            <a:pPr marL="0" indent="0">
              <a:lnSpc>
                <a:spcPct val="80000"/>
              </a:lnSpc>
              <a:buNone/>
            </a:pPr>
            <a:r>
              <a:rPr lang="en-US" altLang="zh-CN" sz="2400" b="1">
                <a:solidFill>
                  <a:srgbClr val="0000FF"/>
                </a:solidFill>
              </a:rPr>
              <a:t>Digital</a:t>
            </a:r>
            <a:r>
              <a:rPr lang="en-US" altLang="zh-CN" sz="2400">
                <a:solidFill>
                  <a:srgbClr val="0000FF"/>
                </a:solidFill>
              </a:rPr>
              <a:t> signals only have two voltage levels, for example +5V and 0V.</a:t>
            </a:r>
            <a:endParaRPr lang="en-US" altLang="zh-CN" sz="2400">
              <a:solidFill>
                <a:srgbClr val="0000FF"/>
              </a:solidFill>
            </a:endParaRPr>
          </a:p>
          <a:p>
            <a:pPr marL="0" indent="0">
              <a:lnSpc>
                <a:spcPct val="80000"/>
              </a:lnSpc>
              <a:buNone/>
            </a:pPr>
            <a:endParaRPr lang="en-US" altLang="zh-CN" sz="2400">
              <a:solidFill>
                <a:srgbClr val="0000FF"/>
              </a:solidFill>
            </a:endParaRPr>
          </a:p>
        </p:txBody>
      </p:sp>
      <p:sp>
        <p:nvSpPr>
          <p:cNvPr id="514052" name="Freeform 514051"/>
          <p:cNvSpPr/>
          <p:nvPr/>
        </p:nvSpPr>
        <p:spPr>
          <a:xfrm>
            <a:off x="5499100" y="2149475"/>
            <a:ext cx="2374900" cy="1368425"/>
          </a:xfrm>
          <a:custGeom>
            <a:avLst/>
            <a:gdLst/>
            <a:ahLst/>
            <a:cxnLst/>
            <a:pathLst>
              <a:path w="1995" h="862">
                <a:moveTo>
                  <a:pt x="0" y="552"/>
                </a:moveTo>
                <a:cubicBezTo>
                  <a:pt x="38" y="680"/>
                  <a:pt x="76" y="809"/>
                  <a:pt x="136" y="824"/>
                </a:cubicBezTo>
                <a:cubicBezTo>
                  <a:pt x="196" y="839"/>
                  <a:pt x="301" y="741"/>
                  <a:pt x="362" y="643"/>
                </a:cubicBezTo>
                <a:cubicBezTo>
                  <a:pt x="423" y="545"/>
                  <a:pt x="431" y="341"/>
                  <a:pt x="499" y="235"/>
                </a:cubicBezTo>
                <a:cubicBezTo>
                  <a:pt x="567" y="129"/>
                  <a:pt x="711" y="16"/>
                  <a:pt x="771" y="8"/>
                </a:cubicBezTo>
                <a:cubicBezTo>
                  <a:pt x="831" y="0"/>
                  <a:pt x="831" y="61"/>
                  <a:pt x="861" y="189"/>
                </a:cubicBezTo>
                <a:cubicBezTo>
                  <a:pt x="891" y="317"/>
                  <a:pt x="907" y="696"/>
                  <a:pt x="952" y="779"/>
                </a:cubicBezTo>
                <a:cubicBezTo>
                  <a:pt x="997" y="862"/>
                  <a:pt x="1096" y="756"/>
                  <a:pt x="1134" y="688"/>
                </a:cubicBezTo>
                <a:cubicBezTo>
                  <a:pt x="1172" y="620"/>
                  <a:pt x="1141" y="454"/>
                  <a:pt x="1179" y="371"/>
                </a:cubicBezTo>
                <a:cubicBezTo>
                  <a:pt x="1217" y="288"/>
                  <a:pt x="1307" y="242"/>
                  <a:pt x="1360" y="189"/>
                </a:cubicBezTo>
                <a:cubicBezTo>
                  <a:pt x="1413" y="136"/>
                  <a:pt x="1443" y="53"/>
                  <a:pt x="1496" y="53"/>
                </a:cubicBezTo>
                <a:cubicBezTo>
                  <a:pt x="1549" y="53"/>
                  <a:pt x="1640" y="129"/>
                  <a:pt x="1678" y="189"/>
                </a:cubicBezTo>
                <a:cubicBezTo>
                  <a:pt x="1716" y="249"/>
                  <a:pt x="1700" y="333"/>
                  <a:pt x="1723" y="416"/>
                </a:cubicBezTo>
                <a:cubicBezTo>
                  <a:pt x="1746" y="499"/>
                  <a:pt x="1769" y="628"/>
                  <a:pt x="1814" y="688"/>
                </a:cubicBezTo>
                <a:cubicBezTo>
                  <a:pt x="1859" y="748"/>
                  <a:pt x="1965" y="764"/>
                  <a:pt x="1995" y="779"/>
                </a:cubicBezTo>
              </a:path>
            </a:pathLst>
          </a:custGeom>
          <a:noFill/>
          <a:ln w="38100" cap="flat" cmpd="sng">
            <a:solidFill>
              <a:srgbClr val="F7051C"/>
            </a:solidFill>
            <a:prstDash val="solid"/>
            <a:round/>
            <a:headEnd type="none" w="med" len="med"/>
            <a:tailEnd type="none" w="med" len="med"/>
          </a:ln>
        </p:spPr>
        <p:txBody>
          <a:bodyPr/>
          <a:p>
            <a:endParaRPr lang="en-US"/>
          </a:p>
        </p:txBody>
      </p:sp>
      <p:grpSp>
        <p:nvGrpSpPr>
          <p:cNvPr id="514053" name="Group 514052"/>
          <p:cNvGrpSpPr/>
          <p:nvPr/>
        </p:nvGrpSpPr>
        <p:grpSpPr>
          <a:xfrm>
            <a:off x="5508625" y="4560888"/>
            <a:ext cx="2663825" cy="1079500"/>
            <a:chOff x="3470" y="2387"/>
            <a:chExt cx="1950" cy="680"/>
          </a:xfrm>
        </p:grpSpPr>
        <p:sp>
          <p:nvSpPr>
            <p:cNvPr id="180229" name="Straight Connector 514053"/>
            <p:cNvSpPr/>
            <p:nvPr/>
          </p:nvSpPr>
          <p:spPr>
            <a:xfrm>
              <a:off x="3470" y="3067"/>
              <a:ext cx="363" cy="0"/>
            </a:xfrm>
            <a:prstGeom prst="line">
              <a:avLst/>
            </a:prstGeom>
            <a:ln w="28575" cap="flat" cmpd="sng">
              <a:solidFill>
                <a:srgbClr val="0000FF"/>
              </a:solidFill>
              <a:prstDash val="solid"/>
              <a:round/>
              <a:headEnd type="none" w="med" len="med"/>
              <a:tailEnd type="none" w="med" len="med"/>
            </a:ln>
          </p:spPr>
        </p:sp>
        <p:sp>
          <p:nvSpPr>
            <p:cNvPr id="180230" name="Straight Connector 514054"/>
            <p:cNvSpPr/>
            <p:nvPr/>
          </p:nvSpPr>
          <p:spPr>
            <a:xfrm flipV="1">
              <a:off x="3833" y="2387"/>
              <a:ext cx="0" cy="680"/>
            </a:xfrm>
            <a:prstGeom prst="line">
              <a:avLst/>
            </a:prstGeom>
            <a:ln w="28575" cap="flat" cmpd="sng">
              <a:solidFill>
                <a:srgbClr val="0000FF"/>
              </a:solidFill>
              <a:prstDash val="solid"/>
              <a:round/>
              <a:headEnd type="none" w="med" len="med"/>
              <a:tailEnd type="none" w="med" len="med"/>
            </a:ln>
          </p:spPr>
        </p:sp>
        <p:sp>
          <p:nvSpPr>
            <p:cNvPr id="180231" name="Straight Connector 514055"/>
            <p:cNvSpPr/>
            <p:nvPr/>
          </p:nvSpPr>
          <p:spPr>
            <a:xfrm>
              <a:off x="3833" y="2387"/>
              <a:ext cx="499" cy="0"/>
            </a:xfrm>
            <a:prstGeom prst="line">
              <a:avLst/>
            </a:prstGeom>
            <a:ln w="28575" cap="flat" cmpd="sng">
              <a:solidFill>
                <a:srgbClr val="0000FF"/>
              </a:solidFill>
              <a:prstDash val="solid"/>
              <a:round/>
              <a:headEnd type="none" w="med" len="med"/>
              <a:tailEnd type="none" w="med" len="med"/>
            </a:ln>
          </p:spPr>
        </p:sp>
        <p:sp>
          <p:nvSpPr>
            <p:cNvPr id="180232" name="Straight Connector 514056"/>
            <p:cNvSpPr/>
            <p:nvPr/>
          </p:nvSpPr>
          <p:spPr>
            <a:xfrm>
              <a:off x="4332" y="2387"/>
              <a:ext cx="0" cy="680"/>
            </a:xfrm>
            <a:prstGeom prst="line">
              <a:avLst/>
            </a:prstGeom>
            <a:ln w="28575" cap="flat" cmpd="sng">
              <a:solidFill>
                <a:srgbClr val="0000FF"/>
              </a:solidFill>
              <a:prstDash val="solid"/>
              <a:round/>
              <a:headEnd type="none" w="med" len="med"/>
              <a:tailEnd type="none" w="med" len="med"/>
            </a:ln>
          </p:spPr>
        </p:sp>
        <p:sp>
          <p:nvSpPr>
            <p:cNvPr id="180233" name="Straight Connector 514057"/>
            <p:cNvSpPr/>
            <p:nvPr/>
          </p:nvSpPr>
          <p:spPr>
            <a:xfrm>
              <a:off x="4332" y="3067"/>
              <a:ext cx="362" cy="0"/>
            </a:xfrm>
            <a:prstGeom prst="line">
              <a:avLst/>
            </a:prstGeom>
            <a:ln w="28575" cap="flat" cmpd="sng">
              <a:solidFill>
                <a:srgbClr val="0000FF"/>
              </a:solidFill>
              <a:prstDash val="solid"/>
              <a:round/>
              <a:headEnd type="none" w="med" len="med"/>
              <a:tailEnd type="none" w="med" len="med"/>
            </a:ln>
          </p:spPr>
        </p:sp>
        <p:sp>
          <p:nvSpPr>
            <p:cNvPr id="180234" name="Straight Connector 514058"/>
            <p:cNvSpPr/>
            <p:nvPr/>
          </p:nvSpPr>
          <p:spPr>
            <a:xfrm flipV="1">
              <a:off x="4694" y="2387"/>
              <a:ext cx="0" cy="680"/>
            </a:xfrm>
            <a:prstGeom prst="line">
              <a:avLst/>
            </a:prstGeom>
            <a:ln w="28575" cap="flat" cmpd="sng">
              <a:solidFill>
                <a:srgbClr val="0000FF"/>
              </a:solidFill>
              <a:prstDash val="solid"/>
              <a:round/>
              <a:headEnd type="none" w="med" len="med"/>
              <a:tailEnd type="none" w="med" len="med"/>
            </a:ln>
          </p:spPr>
        </p:sp>
        <p:sp>
          <p:nvSpPr>
            <p:cNvPr id="180235" name="Straight Connector 514059"/>
            <p:cNvSpPr/>
            <p:nvPr/>
          </p:nvSpPr>
          <p:spPr>
            <a:xfrm>
              <a:off x="4694" y="2387"/>
              <a:ext cx="182" cy="0"/>
            </a:xfrm>
            <a:prstGeom prst="line">
              <a:avLst/>
            </a:prstGeom>
            <a:ln w="28575" cap="flat" cmpd="sng">
              <a:solidFill>
                <a:srgbClr val="0000FF"/>
              </a:solidFill>
              <a:prstDash val="solid"/>
              <a:round/>
              <a:headEnd type="none" w="med" len="med"/>
              <a:tailEnd type="none" w="med" len="med"/>
            </a:ln>
          </p:spPr>
        </p:sp>
        <p:sp>
          <p:nvSpPr>
            <p:cNvPr id="180236" name="Straight Connector 514060"/>
            <p:cNvSpPr/>
            <p:nvPr/>
          </p:nvSpPr>
          <p:spPr>
            <a:xfrm>
              <a:off x="4876" y="2387"/>
              <a:ext cx="0" cy="680"/>
            </a:xfrm>
            <a:prstGeom prst="line">
              <a:avLst/>
            </a:prstGeom>
            <a:ln w="28575" cap="flat" cmpd="sng">
              <a:solidFill>
                <a:srgbClr val="0000FF"/>
              </a:solidFill>
              <a:prstDash val="solid"/>
              <a:round/>
              <a:headEnd type="none" w="med" len="med"/>
              <a:tailEnd type="none" w="med" len="med"/>
            </a:ln>
          </p:spPr>
        </p:sp>
        <p:sp>
          <p:nvSpPr>
            <p:cNvPr id="180237" name="Straight Connector 514061"/>
            <p:cNvSpPr/>
            <p:nvPr/>
          </p:nvSpPr>
          <p:spPr>
            <a:xfrm>
              <a:off x="4876" y="3067"/>
              <a:ext cx="272" cy="0"/>
            </a:xfrm>
            <a:prstGeom prst="line">
              <a:avLst/>
            </a:prstGeom>
            <a:ln w="28575" cap="flat" cmpd="sng">
              <a:solidFill>
                <a:srgbClr val="0000FF"/>
              </a:solidFill>
              <a:prstDash val="solid"/>
              <a:round/>
              <a:headEnd type="none" w="med" len="med"/>
              <a:tailEnd type="none" w="med" len="med"/>
            </a:ln>
          </p:spPr>
        </p:sp>
        <p:sp>
          <p:nvSpPr>
            <p:cNvPr id="180238" name="Straight Connector 514062"/>
            <p:cNvSpPr/>
            <p:nvPr/>
          </p:nvSpPr>
          <p:spPr>
            <a:xfrm flipV="1">
              <a:off x="5148" y="2387"/>
              <a:ext cx="0" cy="680"/>
            </a:xfrm>
            <a:prstGeom prst="line">
              <a:avLst/>
            </a:prstGeom>
            <a:ln w="28575" cap="flat" cmpd="sng">
              <a:solidFill>
                <a:srgbClr val="0000FF"/>
              </a:solidFill>
              <a:prstDash val="solid"/>
              <a:round/>
              <a:headEnd type="none" w="med" len="med"/>
              <a:tailEnd type="none" w="med" len="med"/>
            </a:ln>
          </p:spPr>
        </p:sp>
        <p:sp>
          <p:nvSpPr>
            <p:cNvPr id="180239" name="Straight Connector 514063"/>
            <p:cNvSpPr/>
            <p:nvPr/>
          </p:nvSpPr>
          <p:spPr>
            <a:xfrm>
              <a:off x="5148" y="2387"/>
              <a:ext cx="272" cy="0"/>
            </a:xfrm>
            <a:prstGeom prst="line">
              <a:avLst/>
            </a:prstGeom>
            <a:ln w="28575" cap="flat" cmpd="sng">
              <a:solidFill>
                <a:srgbClr val="0000FF"/>
              </a:solidFill>
              <a:prstDash val="solid"/>
              <a:round/>
              <a:headEnd type="non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4051">
                                            <p:txEl>
                                              <p:charRg st="0" end="5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4051">
                                            <p:txEl>
                                              <p:charRg st="51" end="13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40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4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273" name="Title 516097"/>
          <p:cNvSpPr>
            <a:spLocks noGrp="1"/>
          </p:cNvSpPr>
          <p:nvPr>
            <p:ph type="title"/>
          </p:nvPr>
        </p:nvSpPr>
        <p:spPr>
          <a:xfrm>
            <a:off x="19050" y="12700"/>
            <a:ext cx="9128125" cy="517525"/>
          </a:xfrm>
        </p:spPr>
        <p:txBody>
          <a:bodyPr anchor="ctr" anchorCtr="0"/>
          <a:p>
            <a:pPr defTabSz="914400">
              <a:buNone/>
            </a:pPr>
            <a:r>
              <a:rPr lang="en-US" altLang="zh-CN" sz="3200" kern="1200" baseline="0">
                <a:latin typeface="+mj-lt"/>
                <a:ea typeface="+mj-ea"/>
                <a:cs typeface="+mj-cs"/>
              </a:rPr>
              <a:t>Examples of analogue and digital systems</a:t>
            </a:r>
            <a:endParaRPr lang="en-US" altLang="zh-CN" sz="3200" kern="1200" baseline="0">
              <a:latin typeface="+mj-lt"/>
              <a:ea typeface="+mj-ea"/>
              <a:cs typeface="+mj-cs"/>
            </a:endParaRPr>
          </a:p>
        </p:txBody>
      </p:sp>
      <p:sp>
        <p:nvSpPr>
          <p:cNvPr id="516099" name="Content Placeholder 516098"/>
          <p:cNvSpPr>
            <a:spLocks noGrp="1"/>
          </p:cNvSpPr>
          <p:nvPr>
            <p:ph idx="1"/>
          </p:nvPr>
        </p:nvSpPr>
        <p:spPr/>
        <p:txBody>
          <a:bodyPr anchor="t" anchorCtr="0"/>
          <a:p>
            <a:pPr>
              <a:buNone/>
            </a:pPr>
            <a:r>
              <a:rPr lang="en-US" altLang="zh-CN" sz="2800" b="1">
                <a:solidFill>
                  <a:srgbClr val="F7051C"/>
                </a:solidFill>
              </a:rPr>
              <a:t>ANALOGUE</a:t>
            </a:r>
            <a:endParaRPr lang="en-US" altLang="zh-CN" sz="2800" b="1">
              <a:solidFill>
                <a:srgbClr val="F7051C"/>
              </a:solidFill>
            </a:endParaRPr>
          </a:p>
        </p:txBody>
      </p:sp>
      <p:sp>
        <p:nvSpPr>
          <p:cNvPr id="516100" name="Content Placeholder 516099"/>
          <p:cNvSpPr>
            <a:spLocks noGrp="1"/>
          </p:cNvSpPr>
          <p:nvPr>
            <p:ph sz="half" idx="4294967295"/>
          </p:nvPr>
        </p:nvSpPr>
        <p:spPr>
          <a:xfrm>
            <a:off x="7343775" y="981075"/>
            <a:ext cx="1800225" cy="647700"/>
          </a:xfrm>
        </p:spPr>
        <p:txBody>
          <a:bodyPr anchor="t" anchorCtr="0"/>
          <a:lstStyle>
            <a:lvl1pPr lvl="0">
              <a:defRPr sz="2800"/>
            </a:lvl1pPr>
            <a:lvl2pPr lvl="1">
              <a:defRPr sz="2400"/>
            </a:lvl2pPr>
            <a:lvl3pPr lvl="2">
              <a:defRPr sz="2000"/>
            </a:lvl3pPr>
            <a:lvl4pPr lvl="3">
              <a:defRPr sz="1800"/>
            </a:lvl4pPr>
            <a:lvl5pPr lvl="4">
              <a:defRPr sz="1800"/>
            </a:lvl5pPr>
          </a:lstStyle>
          <a:p>
            <a:pPr lvl="0">
              <a:buNone/>
            </a:pPr>
            <a:r>
              <a:rPr lang="en-US" altLang="zh-CN" sz="2800" b="1">
                <a:solidFill>
                  <a:srgbClr val="0000FF"/>
                </a:solidFill>
              </a:rPr>
              <a:t>DIGITAL</a:t>
            </a:r>
            <a:endParaRPr lang="en-US" altLang="zh-CN" sz="2800" b="1">
              <a:solidFill>
                <a:srgbClr val="0000FF"/>
              </a:solidFill>
            </a:endParaRPr>
          </a:p>
        </p:txBody>
      </p:sp>
      <p:pic>
        <p:nvPicPr>
          <p:cNvPr id="516101" name="Picture 516100" descr="o2_XphoneII_mobile_phone_image"/>
          <p:cNvPicPr>
            <a:picLocks noChangeAspect="1"/>
          </p:cNvPicPr>
          <p:nvPr/>
        </p:nvPicPr>
        <p:blipFill>
          <a:blip r:embed="rId1"/>
          <a:stretch>
            <a:fillRect/>
          </a:stretch>
        </p:blipFill>
        <p:spPr>
          <a:xfrm>
            <a:off x="5219700" y="3141663"/>
            <a:ext cx="1368425" cy="1368425"/>
          </a:xfrm>
          <a:prstGeom prst="rect">
            <a:avLst/>
          </a:prstGeom>
          <a:noFill/>
          <a:ln w="9525">
            <a:noFill/>
          </a:ln>
        </p:spPr>
      </p:pic>
      <p:pic>
        <p:nvPicPr>
          <p:cNvPr id="516102" name="Picture 516101" descr="4-1300AV.jpg (250×245)"/>
          <p:cNvPicPr>
            <a:picLocks noChangeAspect="1"/>
          </p:cNvPicPr>
          <p:nvPr/>
        </p:nvPicPr>
        <p:blipFill>
          <a:blip r:embed="rId2"/>
          <a:stretch>
            <a:fillRect/>
          </a:stretch>
        </p:blipFill>
        <p:spPr>
          <a:xfrm>
            <a:off x="323850" y="1557338"/>
            <a:ext cx="1584325" cy="1552575"/>
          </a:xfrm>
          <a:prstGeom prst="rect">
            <a:avLst/>
          </a:prstGeom>
          <a:noFill/>
          <a:ln w="9525">
            <a:noFill/>
          </a:ln>
        </p:spPr>
      </p:pic>
      <p:pic>
        <p:nvPicPr>
          <p:cNvPr id="516103" name="Picture 516102"/>
          <p:cNvPicPr>
            <a:picLocks noChangeAspect="1"/>
          </p:cNvPicPr>
          <p:nvPr/>
        </p:nvPicPr>
        <p:blipFill>
          <a:blip r:embed="rId3"/>
          <a:stretch>
            <a:fillRect/>
          </a:stretch>
        </p:blipFill>
        <p:spPr>
          <a:xfrm>
            <a:off x="7164388" y="1628775"/>
            <a:ext cx="1193800" cy="1439863"/>
          </a:xfrm>
          <a:prstGeom prst="rect">
            <a:avLst/>
          </a:prstGeom>
          <a:noFill/>
          <a:ln w="9525">
            <a:noFill/>
          </a:ln>
        </p:spPr>
      </p:pic>
      <p:pic>
        <p:nvPicPr>
          <p:cNvPr id="516104" name="Picture 516103" descr="sky-hd"/>
          <p:cNvPicPr>
            <a:picLocks noChangeAspect="1"/>
          </p:cNvPicPr>
          <p:nvPr/>
        </p:nvPicPr>
        <p:blipFill>
          <a:blip r:embed="rId4"/>
          <a:stretch>
            <a:fillRect/>
          </a:stretch>
        </p:blipFill>
        <p:spPr>
          <a:xfrm>
            <a:off x="6516688" y="3141663"/>
            <a:ext cx="2268537" cy="1276350"/>
          </a:xfrm>
          <a:prstGeom prst="rect">
            <a:avLst/>
          </a:prstGeom>
          <a:noFill/>
          <a:ln w="9525">
            <a:noFill/>
          </a:ln>
        </p:spPr>
      </p:pic>
      <p:pic>
        <p:nvPicPr>
          <p:cNvPr id="516105" name="Picture 516104" descr="bigstockphoto_Retro_Television_Set_252278"/>
          <p:cNvPicPr>
            <a:picLocks noChangeAspect="1"/>
          </p:cNvPicPr>
          <p:nvPr/>
        </p:nvPicPr>
        <p:blipFill>
          <a:blip r:embed="rId5"/>
          <a:stretch>
            <a:fillRect/>
          </a:stretch>
        </p:blipFill>
        <p:spPr>
          <a:xfrm>
            <a:off x="323850" y="3213100"/>
            <a:ext cx="1800225" cy="1201738"/>
          </a:xfrm>
          <a:prstGeom prst="rect">
            <a:avLst/>
          </a:prstGeom>
          <a:noFill/>
          <a:ln w="9525">
            <a:noFill/>
          </a:ln>
        </p:spPr>
      </p:pic>
      <p:pic>
        <p:nvPicPr>
          <p:cNvPr id="516106" name="Picture 516105" descr="5b71358d9e249c423bbc1ac3f4858059"/>
          <p:cNvPicPr>
            <a:picLocks noChangeAspect="1"/>
          </p:cNvPicPr>
          <p:nvPr/>
        </p:nvPicPr>
        <p:blipFill>
          <a:blip r:embed="rId6"/>
          <a:stretch>
            <a:fillRect/>
          </a:stretch>
        </p:blipFill>
        <p:spPr>
          <a:xfrm>
            <a:off x="2555875" y="1628775"/>
            <a:ext cx="1511300" cy="1511300"/>
          </a:xfrm>
          <a:prstGeom prst="rect">
            <a:avLst/>
          </a:prstGeom>
          <a:noFill/>
          <a:ln w="9525">
            <a:noFill/>
          </a:ln>
        </p:spPr>
      </p:pic>
      <p:pic>
        <p:nvPicPr>
          <p:cNvPr id="516107" name="Picture 516106" descr="TR82BLUsm"/>
          <p:cNvPicPr>
            <a:picLocks noChangeAspect="1"/>
          </p:cNvPicPr>
          <p:nvPr/>
        </p:nvPicPr>
        <p:blipFill>
          <a:blip r:embed="rId7"/>
          <a:stretch>
            <a:fillRect/>
          </a:stretch>
        </p:blipFill>
        <p:spPr>
          <a:xfrm>
            <a:off x="2700338" y="3357563"/>
            <a:ext cx="1296987" cy="1101725"/>
          </a:xfrm>
          <a:prstGeom prst="rect">
            <a:avLst/>
          </a:prstGeom>
          <a:noFill/>
          <a:ln w="9525">
            <a:noFill/>
          </a:ln>
        </p:spPr>
      </p:pic>
      <p:pic>
        <p:nvPicPr>
          <p:cNvPr id="516108" name="Picture 516107"/>
          <p:cNvPicPr>
            <a:picLocks noChangeAspect="1"/>
          </p:cNvPicPr>
          <p:nvPr/>
        </p:nvPicPr>
        <p:blipFill>
          <a:blip r:embed="rId8"/>
          <a:stretch>
            <a:fillRect/>
          </a:stretch>
        </p:blipFill>
        <p:spPr>
          <a:xfrm>
            <a:off x="5435600" y="1700213"/>
            <a:ext cx="1162050" cy="1223962"/>
          </a:xfrm>
          <a:prstGeom prst="rect">
            <a:avLst/>
          </a:prstGeom>
          <a:noFill/>
          <a:ln w="9525">
            <a:noFill/>
          </a:ln>
        </p:spPr>
      </p:pic>
      <p:pic>
        <p:nvPicPr>
          <p:cNvPr id="516109" name="Picture 516108"/>
          <p:cNvPicPr>
            <a:picLocks noChangeAspect="1"/>
          </p:cNvPicPr>
          <p:nvPr/>
        </p:nvPicPr>
        <p:blipFill>
          <a:blip r:embed="rId9"/>
          <a:stretch>
            <a:fillRect/>
          </a:stretch>
        </p:blipFill>
        <p:spPr>
          <a:xfrm>
            <a:off x="5364163" y="4581525"/>
            <a:ext cx="1433512" cy="1584325"/>
          </a:xfrm>
          <a:prstGeom prst="rect">
            <a:avLst/>
          </a:prstGeom>
          <a:noFill/>
          <a:ln w="9525">
            <a:noFill/>
          </a:ln>
        </p:spPr>
      </p:pic>
      <p:pic>
        <p:nvPicPr>
          <p:cNvPr id="516110" name="Picture 516109" descr="computer"/>
          <p:cNvPicPr>
            <a:picLocks noChangeAspect="1"/>
          </p:cNvPicPr>
          <p:nvPr/>
        </p:nvPicPr>
        <p:blipFill>
          <a:blip r:embed="rId10"/>
          <a:stretch>
            <a:fillRect/>
          </a:stretch>
        </p:blipFill>
        <p:spPr>
          <a:xfrm>
            <a:off x="7092950" y="4581525"/>
            <a:ext cx="1550988" cy="1657350"/>
          </a:xfrm>
          <a:prstGeom prst="rect">
            <a:avLst/>
          </a:prstGeom>
          <a:noFill/>
          <a:ln w="9525">
            <a:noFill/>
          </a:ln>
        </p:spPr>
      </p:pic>
      <p:pic>
        <p:nvPicPr>
          <p:cNvPr id="516111" name="Picture 516110"/>
          <p:cNvPicPr>
            <a:picLocks noChangeAspect="1"/>
          </p:cNvPicPr>
          <p:nvPr/>
        </p:nvPicPr>
        <p:blipFill>
          <a:blip r:embed="rId11"/>
          <a:stretch>
            <a:fillRect/>
          </a:stretch>
        </p:blipFill>
        <p:spPr>
          <a:xfrm>
            <a:off x="468313" y="4724400"/>
            <a:ext cx="1511300" cy="1511300"/>
          </a:xfrm>
          <a:prstGeom prst="rect">
            <a:avLst/>
          </a:prstGeom>
          <a:noFill/>
          <a:ln w="9525">
            <a:noFill/>
          </a:ln>
        </p:spPr>
      </p:pic>
      <p:pic>
        <p:nvPicPr>
          <p:cNvPr id="516112" name="Picture 516111" descr="singing"/>
          <p:cNvPicPr>
            <a:picLocks noChangeAspect="1"/>
          </p:cNvPicPr>
          <p:nvPr/>
        </p:nvPicPr>
        <p:blipFill>
          <a:blip r:embed="rId12"/>
          <a:stretch>
            <a:fillRect/>
          </a:stretch>
        </p:blipFill>
        <p:spPr>
          <a:xfrm>
            <a:off x="2484438" y="4797425"/>
            <a:ext cx="1655762" cy="1243013"/>
          </a:xfrm>
          <a:prstGeom prst="rect">
            <a:avLst/>
          </a:prstGeom>
          <a:noFill/>
          <a:ln w="9525">
            <a:noFill/>
          </a:ln>
        </p:spPr>
      </p:pic>
      <p:sp>
        <p:nvSpPr>
          <p:cNvPr id="516113" name="Straight Connector 516112"/>
          <p:cNvSpPr/>
          <p:nvPr/>
        </p:nvSpPr>
        <p:spPr>
          <a:xfrm>
            <a:off x="4643438" y="1341438"/>
            <a:ext cx="0" cy="4751387"/>
          </a:xfrm>
          <a:prstGeom prst="line">
            <a:avLst/>
          </a:prstGeom>
          <a:ln w="76200" cap="rnd" cmpd="sng">
            <a:solidFill>
              <a:srgbClr val="003300"/>
            </a:solidFill>
            <a:prstDash val="sysDot"/>
            <a:round/>
            <a:headEnd type="none" w="med" len="med"/>
            <a:tailEnd type="non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6099">
                                            <p:txEl>
                                              <p:charRg st="0"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61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610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610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610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61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61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61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6100">
                                            <p:txEl>
                                              <p:charRg st="0"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610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1610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1610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1610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1610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16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099" grpId="0" build="p"/>
    </p:bld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21" name="Title 518145"/>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Advantages of using digital signals</a:t>
            </a:r>
            <a:endParaRPr lang="en-US" altLang="zh-CN" kern="1200" baseline="0">
              <a:latin typeface="+mj-lt"/>
              <a:ea typeface="+mj-ea"/>
              <a:cs typeface="+mj-cs"/>
            </a:endParaRPr>
          </a:p>
        </p:txBody>
      </p:sp>
      <p:sp>
        <p:nvSpPr>
          <p:cNvPr id="518147" name="Content Placeholder 518146"/>
          <p:cNvSpPr>
            <a:spLocks noGrp="1"/>
          </p:cNvSpPr>
          <p:nvPr>
            <p:ph idx="1"/>
          </p:nvPr>
        </p:nvSpPr>
        <p:spPr>
          <a:xfrm>
            <a:off x="642938" y="1054100"/>
            <a:ext cx="8229600" cy="4525963"/>
          </a:xfrm>
        </p:spPr>
        <p:txBody>
          <a:bodyPr anchor="t" anchorCtr="0"/>
          <a:p>
            <a:pPr marL="0" indent="0">
              <a:buAutoNum type="arabicPeriod"/>
            </a:pPr>
            <a:r>
              <a:rPr lang="en-US" altLang="zh-CN" sz="2400" b="1">
                <a:solidFill>
                  <a:srgbClr val="F7051C"/>
                </a:solidFill>
              </a:rPr>
              <a:t> Less interference than with analogue signals.</a:t>
            </a:r>
            <a:endParaRPr lang="en-US" altLang="zh-CN" sz="2400" b="1">
              <a:solidFill>
                <a:srgbClr val="F7051C"/>
              </a:solidFill>
            </a:endParaRPr>
          </a:p>
          <a:p>
            <a:pPr marL="0" indent="0">
              <a:buNone/>
            </a:pPr>
            <a:r>
              <a:rPr lang="en-US" altLang="zh-CN" sz="2400"/>
              <a:t>Interference causes a hissing noise with analogue radio. This does not happen with digital signals because regenerator circuits are used to clean ‘noisy’ pulses. So a digital signal has a higher quality than an analogue one.</a:t>
            </a:r>
            <a:endParaRPr lang="en-US" altLang="zh-CN" sz="2400"/>
          </a:p>
        </p:txBody>
      </p:sp>
      <p:grpSp>
        <p:nvGrpSpPr>
          <p:cNvPr id="518148" name="Group 518147"/>
          <p:cNvGrpSpPr/>
          <p:nvPr/>
        </p:nvGrpSpPr>
        <p:grpSpPr>
          <a:xfrm>
            <a:off x="3348038" y="3933825"/>
            <a:ext cx="2160587" cy="1441450"/>
            <a:chOff x="2064" y="2341"/>
            <a:chExt cx="1361" cy="908"/>
          </a:xfrm>
        </p:grpSpPr>
        <p:sp>
          <p:nvSpPr>
            <p:cNvPr id="184324" name="Rectangle 518148"/>
            <p:cNvSpPr/>
            <p:nvPr/>
          </p:nvSpPr>
          <p:spPr>
            <a:xfrm>
              <a:off x="2064" y="2341"/>
              <a:ext cx="1315" cy="908"/>
            </a:xfrm>
            <a:prstGeom prst="rect">
              <a:avLst/>
            </a:prstGeom>
            <a:solidFill>
              <a:srgbClr val="FFCC66"/>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84325" name="Text Box 518149"/>
            <p:cNvSpPr txBox="1"/>
            <p:nvPr/>
          </p:nvSpPr>
          <p:spPr>
            <a:xfrm>
              <a:off x="2064" y="2614"/>
              <a:ext cx="1361" cy="288"/>
            </a:xfrm>
            <a:prstGeom prst="rect">
              <a:avLst/>
            </a:prstGeom>
            <a:noFill/>
            <a:ln w="9525">
              <a:noFill/>
            </a:ln>
          </p:spPr>
          <p:txBody>
            <a:bodyPr anchor="t" anchorCtr="0">
              <a:spAutoFit/>
            </a:bodyPr>
            <a:p>
              <a:pPr>
                <a:spcBef>
                  <a:spcPct val="50000"/>
                </a:spcBef>
              </a:pPr>
              <a:r>
                <a:rPr lang="en-US" altLang="zh-CN" sz="2400">
                  <a:latin typeface="Arial" panose="020B0604020202020204" pitchFamily="34" charset="0"/>
                </a:rPr>
                <a:t>Regenerator</a:t>
              </a:r>
              <a:endParaRPr lang="en-US" altLang="zh-CN" sz="2400">
                <a:latin typeface="Arial" panose="020B0604020202020204" pitchFamily="34" charset="0"/>
              </a:endParaRPr>
            </a:p>
          </p:txBody>
        </p:sp>
      </p:grpSp>
      <p:grpSp>
        <p:nvGrpSpPr>
          <p:cNvPr id="518151" name="Group 518150"/>
          <p:cNvGrpSpPr/>
          <p:nvPr/>
        </p:nvGrpSpPr>
        <p:grpSpPr>
          <a:xfrm>
            <a:off x="898525" y="3430588"/>
            <a:ext cx="2376488" cy="1951037"/>
            <a:chOff x="521" y="2024"/>
            <a:chExt cx="1497" cy="1229"/>
          </a:xfrm>
        </p:grpSpPr>
        <p:sp>
          <p:nvSpPr>
            <p:cNvPr id="184327" name="Freeform 518151"/>
            <p:cNvSpPr/>
            <p:nvPr/>
          </p:nvSpPr>
          <p:spPr>
            <a:xfrm>
              <a:off x="793" y="2024"/>
              <a:ext cx="1134" cy="589"/>
            </a:xfrm>
            <a:custGeom>
              <a:avLst/>
              <a:gdLst/>
              <a:ahLst/>
              <a:cxnLst/>
              <a:pathLst>
                <a:path w="2903" h="1315">
                  <a:moveTo>
                    <a:pt x="0" y="1315"/>
                  </a:moveTo>
                  <a:lnTo>
                    <a:pt x="90" y="1043"/>
                  </a:lnTo>
                  <a:lnTo>
                    <a:pt x="136" y="1315"/>
                  </a:lnTo>
                  <a:lnTo>
                    <a:pt x="226" y="1043"/>
                  </a:lnTo>
                  <a:lnTo>
                    <a:pt x="317" y="1315"/>
                  </a:lnTo>
                  <a:lnTo>
                    <a:pt x="408" y="1043"/>
                  </a:lnTo>
                  <a:lnTo>
                    <a:pt x="499" y="1315"/>
                  </a:lnTo>
                  <a:lnTo>
                    <a:pt x="589" y="1043"/>
                  </a:lnTo>
                  <a:lnTo>
                    <a:pt x="680" y="1315"/>
                  </a:lnTo>
                  <a:lnTo>
                    <a:pt x="998" y="0"/>
                  </a:lnTo>
                  <a:lnTo>
                    <a:pt x="1088" y="272"/>
                  </a:lnTo>
                  <a:lnTo>
                    <a:pt x="1179" y="0"/>
                  </a:lnTo>
                  <a:lnTo>
                    <a:pt x="1270" y="272"/>
                  </a:lnTo>
                  <a:lnTo>
                    <a:pt x="1360" y="0"/>
                  </a:lnTo>
                  <a:lnTo>
                    <a:pt x="1451" y="272"/>
                  </a:lnTo>
                  <a:lnTo>
                    <a:pt x="1542" y="0"/>
                  </a:lnTo>
                  <a:lnTo>
                    <a:pt x="1633" y="272"/>
                  </a:lnTo>
                  <a:lnTo>
                    <a:pt x="1723" y="45"/>
                  </a:lnTo>
                  <a:lnTo>
                    <a:pt x="1859" y="227"/>
                  </a:lnTo>
                  <a:lnTo>
                    <a:pt x="1950" y="0"/>
                  </a:lnTo>
                  <a:lnTo>
                    <a:pt x="2222" y="1315"/>
                  </a:lnTo>
                  <a:lnTo>
                    <a:pt x="2313" y="1043"/>
                  </a:lnTo>
                  <a:lnTo>
                    <a:pt x="2404" y="1270"/>
                  </a:lnTo>
                  <a:lnTo>
                    <a:pt x="2494" y="1043"/>
                  </a:lnTo>
                  <a:lnTo>
                    <a:pt x="2631" y="1270"/>
                  </a:lnTo>
                  <a:lnTo>
                    <a:pt x="2721" y="1043"/>
                  </a:lnTo>
                  <a:lnTo>
                    <a:pt x="2812" y="1315"/>
                  </a:lnTo>
                  <a:lnTo>
                    <a:pt x="2903" y="1043"/>
                  </a:lnTo>
                </a:path>
              </a:pathLst>
            </a:custGeom>
            <a:noFill/>
            <a:ln w="28575" cap="flat" cmpd="sng">
              <a:solidFill>
                <a:schemeClr val="tx1"/>
              </a:solidFill>
              <a:prstDash val="solid"/>
              <a:round/>
              <a:headEnd type="none" w="med" len="med"/>
              <a:tailEnd type="none" w="med" len="med"/>
            </a:ln>
          </p:spPr>
          <p:txBody>
            <a:bodyPr/>
            <a:p>
              <a:endParaRPr lang="en-US"/>
            </a:p>
          </p:txBody>
        </p:sp>
        <p:sp>
          <p:nvSpPr>
            <p:cNvPr id="184328" name="Right Arrow 518152"/>
            <p:cNvSpPr/>
            <p:nvPr/>
          </p:nvSpPr>
          <p:spPr>
            <a:xfrm>
              <a:off x="521" y="2704"/>
              <a:ext cx="1497" cy="272"/>
            </a:xfrm>
            <a:prstGeom prst="rightArrow">
              <a:avLst>
                <a:gd name="adj1" fmla="val 50000"/>
                <a:gd name="adj2" fmla="val 137464"/>
              </a:avLst>
            </a:prstGeom>
            <a:solidFill>
              <a:schemeClr val="folHlink"/>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84329" name="Text Box 518153"/>
            <p:cNvSpPr txBox="1"/>
            <p:nvPr/>
          </p:nvSpPr>
          <p:spPr>
            <a:xfrm>
              <a:off x="612" y="3022"/>
              <a:ext cx="1406"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‘Noisy’ pulse in</a:t>
              </a:r>
              <a:endParaRPr lang="en-US" altLang="zh-CN" b="1">
                <a:latin typeface="Arial" panose="020B0604020202020204" pitchFamily="34" charset="0"/>
              </a:endParaRPr>
            </a:p>
          </p:txBody>
        </p:sp>
      </p:grpSp>
      <p:grpSp>
        <p:nvGrpSpPr>
          <p:cNvPr id="518155" name="Group 518154"/>
          <p:cNvGrpSpPr/>
          <p:nvPr/>
        </p:nvGrpSpPr>
        <p:grpSpPr>
          <a:xfrm>
            <a:off x="5507038" y="3465513"/>
            <a:ext cx="2376487" cy="1916112"/>
            <a:chOff x="3424" y="2046"/>
            <a:chExt cx="1497" cy="1207"/>
          </a:xfrm>
        </p:grpSpPr>
        <p:sp>
          <p:nvSpPr>
            <p:cNvPr id="184331" name="Freeform 518155"/>
            <p:cNvSpPr/>
            <p:nvPr/>
          </p:nvSpPr>
          <p:spPr>
            <a:xfrm>
              <a:off x="3470" y="2046"/>
              <a:ext cx="1225" cy="544"/>
            </a:xfrm>
            <a:custGeom>
              <a:avLst/>
              <a:gdLst/>
              <a:ahLst/>
              <a:cxnLst/>
              <a:pathLst>
                <a:path w="1225" h="544">
                  <a:moveTo>
                    <a:pt x="0" y="544"/>
                  </a:moveTo>
                  <a:lnTo>
                    <a:pt x="408" y="544"/>
                  </a:lnTo>
                  <a:lnTo>
                    <a:pt x="408" y="0"/>
                  </a:lnTo>
                  <a:lnTo>
                    <a:pt x="862" y="0"/>
                  </a:lnTo>
                  <a:lnTo>
                    <a:pt x="862" y="544"/>
                  </a:lnTo>
                  <a:lnTo>
                    <a:pt x="1225" y="544"/>
                  </a:lnTo>
                </a:path>
              </a:pathLst>
            </a:custGeom>
            <a:noFill/>
            <a:ln w="28575" cap="flat" cmpd="sng">
              <a:solidFill>
                <a:schemeClr val="tx1"/>
              </a:solidFill>
              <a:prstDash val="solid"/>
              <a:round/>
              <a:headEnd type="none" w="med" len="med"/>
              <a:tailEnd type="none" w="med" len="med"/>
            </a:ln>
          </p:spPr>
          <p:txBody>
            <a:bodyPr/>
            <a:p>
              <a:endParaRPr lang="en-US"/>
            </a:p>
          </p:txBody>
        </p:sp>
        <p:sp>
          <p:nvSpPr>
            <p:cNvPr id="184332" name="Right Arrow 518156"/>
            <p:cNvSpPr/>
            <p:nvPr/>
          </p:nvSpPr>
          <p:spPr>
            <a:xfrm>
              <a:off x="3424" y="2704"/>
              <a:ext cx="1497" cy="272"/>
            </a:xfrm>
            <a:prstGeom prst="rightArrow">
              <a:avLst>
                <a:gd name="adj1" fmla="val 50000"/>
                <a:gd name="adj2" fmla="val 137464"/>
              </a:avLst>
            </a:prstGeom>
            <a:solidFill>
              <a:schemeClr val="folHlink"/>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84333" name="Text Box 518157"/>
            <p:cNvSpPr txBox="1"/>
            <p:nvPr/>
          </p:nvSpPr>
          <p:spPr>
            <a:xfrm>
              <a:off x="3515" y="3022"/>
              <a:ext cx="1406"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‘Clean’ pulse out</a:t>
              </a:r>
              <a:endParaRPr lang="en-US" altLang="zh-CN"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8147">
                                            <p:txEl>
                                              <p:charRg st="0" end="4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8147">
                                            <p:txEl>
                                              <p:charRg st="47" end="27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81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81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8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6369" name="Title 1"/>
          <p:cNvSpPr>
            <a:spLocks noGrp="1"/>
          </p:cNvSpPr>
          <p:nvPr>
            <p:ph type="title"/>
          </p:nvPr>
        </p:nvSpPr>
        <p:spPr>
          <a:xfrm>
            <a:off x="19050" y="12700"/>
            <a:ext cx="9128125" cy="517525"/>
          </a:xfrm>
        </p:spPr>
        <p:txBody>
          <a:bodyPr anchor="ctr" anchorCtr="0"/>
          <a:p>
            <a:pPr defTabSz="914400">
              <a:buNone/>
            </a:pPr>
            <a:endParaRPr lang="en-US" altLang="zh-CN" kern="1200" baseline="0">
              <a:latin typeface="+mj-lt"/>
              <a:ea typeface="+mj-ea"/>
              <a:cs typeface="+mj-cs"/>
            </a:endParaRPr>
          </a:p>
        </p:txBody>
      </p:sp>
      <p:sp>
        <p:nvSpPr>
          <p:cNvPr id="520194" name="Content Placeholder 520193"/>
          <p:cNvSpPr>
            <a:spLocks noGrp="1"/>
          </p:cNvSpPr>
          <p:nvPr>
            <p:ph idx="1"/>
          </p:nvPr>
        </p:nvSpPr>
        <p:spPr>
          <a:xfrm>
            <a:off x="457200" y="787400"/>
            <a:ext cx="8229600" cy="4525963"/>
          </a:xfrm>
        </p:spPr>
        <p:txBody>
          <a:bodyPr anchor="t" anchorCtr="0"/>
          <a:p>
            <a:pPr marL="0" indent="0">
              <a:buNone/>
            </a:pPr>
            <a:r>
              <a:rPr lang="en-US" altLang="zh-CN" sz="2400" b="1">
                <a:solidFill>
                  <a:srgbClr val="F7051C"/>
                </a:solidFill>
              </a:rPr>
              <a:t>2. Much more information can be sent.</a:t>
            </a:r>
            <a:endParaRPr lang="en-US" altLang="zh-CN" sz="2400" b="1">
              <a:solidFill>
                <a:srgbClr val="F7051C"/>
              </a:solidFill>
            </a:endParaRPr>
          </a:p>
          <a:p>
            <a:pPr marL="0" indent="0">
              <a:buNone/>
            </a:pPr>
            <a:r>
              <a:rPr lang="en-US" altLang="zh-CN" sz="2400"/>
              <a:t>Digital pulses can be made very short so more pulses can be carried each second. Different signals can be sent together by a process called multiplexing.</a:t>
            </a:r>
            <a:endParaRPr lang="en-US" altLang="zh-CN" sz="2400"/>
          </a:p>
          <a:p>
            <a:pPr marL="0" indent="0">
              <a:buNone/>
            </a:pPr>
            <a:endParaRPr lang="en-US" altLang="zh-CN" sz="2400"/>
          </a:p>
          <a:p>
            <a:pPr marL="0" indent="0">
              <a:buNone/>
            </a:pPr>
            <a:r>
              <a:rPr lang="en-US" altLang="zh-CN" sz="2400" b="1">
                <a:solidFill>
                  <a:srgbClr val="F7051C"/>
                </a:solidFill>
              </a:rPr>
              <a:t>3. Digital signals are easily processed by computers.</a:t>
            </a:r>
            <a:endParaRPr lang="en-US" altLang="zh-CN" sz="2400" b="1">
              <a:solidFill>
                <a:srgbClr val="F7051C"/>
              </a:solidFill>
            </a:endParaRPr>
          </a:p>
          <a:p>
            <a:pPr marL="0" indent="0">
              <a:buNone/>
            </a:pPr>
            <a:r>
              <a:rPr lang="en-US" altLang="zh-CN" sz="2400"/>
              <a:t>Computers are digital devices!</a:t>
            </a:r>
            <a:endParaRPr lang="en-US" altLang="zh-CN" sz="2400"/>
          </a:p>
        </p:txBody>
      </p:sp>
      <p:pic>
        <p:nvPicPr>
          <p:cNvPr id="520195" name="Picture 520194" descr="SoundEditorDeluxe-127100"/>
          <p:cNvPicPr>
            <a:picLocks noChangeAspect="1"/>
          </p:cNvPicPr>
          <p:nvPr/>
        </p:nvPicPr>
        <p:blipFill>
          <a:blip r:embed="rId1"/>
          <a:stretch>
            <a:fillRect/>
          </a:stretch>
        </p:blipFill>
        <p:spPr>
          <a:xfrm>
            <a:off x="2430463" y="3775075"/>
            <a:ext cx="5184775" cy="31051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0194">
                                            <p:txEl>
                                              <p:charRg st="38" end="19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0194">
                                            <p:txEl>
                                              <p:charRg st="193" end="24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0194">
                                            <p:txEl>
                                              <p:charRg st="247" end="27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20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8417" name="Title 103425"/>
          <p:cNvSpPr>
            <a:spLocks noGrp="1"/>
          </p:cNvSpPr>
          <p:nvPr>
            <p:ph type="title"/>
          </p:nvPr>
        </p:nvSpPr>
        <p:spPr>
          <a:xfrm>
            <a:off x="19050" y="12700"/>
            <a:ext cx="9128125" cy="517525"/>
          </a:xfrm>
        </p:spPr>
        <p:txBody>
          <a:bodyPr anchor="ctr" anchorCtr="0"/>
          <a:p>
            <a:pPr defTabSz="914400">
              <a:buNone/>
            </a:pPr>
            <a:r>
              <a:rPr lang="en-US" altLang="x-none" sz="4000" kern="1200" baseline="0">
                <a:solidFill>
                  <a:schemeClr val="tx1"/>
                </a:solidFill>
                <a:latin typeface="+mj-lt"/>
                <a:ea typeface="+mj-ea"/>
                <a:cs typeface="+mj-cs"/>
              </a:rPr>
              <a:t>Online Simulations</a:t>
            </a:r>
            <a:endParaRPr lang="en-US" altLang="zh-CN" sz="4000" kern="1200" baseline="0">
              <a:solidFill>
                <a:schemeClr val="tx1"/>
              </a:solidFill>
              <a:latin typeface="+mj-lt"/>
              <a:ea typeface="+mj-ea"/>
              <a:cs typeface="+mj-cs"/>
            </a:endParaRPr>
          </a:p>
        </p:txBody>
      </p:sp>
      <p:sp>
        <p:nvSpPr>
          <p:cNvPr id="188418" name="Text Placeholder 103426"/>
          <p:cNvSpPr>
            <a:spLocks noGrp="1"/>
          </p:cNvSpPr>
          <p:nvPr>
            <p:ph idx="1"/>
          </p:nvPr>
        </p:nvSpPr>
        <p:spPr/>
        <p:txBody>
          <a:bodyPr anchor="t" anchorCtr="0"/>
          <a:p>
            <a:pPr marL="0" indent="0">
              <a:lnSpc>
                <a:spcPct val="80000"/>
              </a:lnSpc>
              <a:buNone/>
            </a:pPr>
            <a:r>
              <a:rPr lang="en-US" altLang="zh-CN" sz="1200" dirty="0"/>
              <a:t>Sequential Puzzle on </a:t>
            </a:r>
            <a:r>
              <a:rPr lang="en-US" altLang="zh-CN" sz="1200" dirty="0">
                <a:hlinkClick r:id="rId1"/>
              </a:rPr>
              <a:t>EM Spectrum Wavelength</a:t>
            </a:r>
            <a:r>
              <a:rPr lang="en-US" altLang="zh-CN" sz="1200" dirty="0"/>
              <a:t> order- by KT - Microsoft WORD </a:t>
            </a:r>
            <a:endParaRPr lang="en-US" altLang="zh-CN" sz="1200" dirty="0"/>
          </a:p>
          <a:p>
            <a:pPr marL="0" indent="0">
              <a:lnSpc>
                <a:spcPct val="80000"/>
              </a:lnSpc>
              <a:buNone/>
            </a:pPr>
            <a:r>
              <a:rPr lang="en-US" altLang="zh-CN" sz="1200" dirty="0"/>
              <a:t>Sequential Puzzle on </a:t>
            </a:r>
            <a:r>
              <a:rPr lang="en-US" altLang="zh-CN" sz="1200" dirty="0">
                <a:hlinkClick r:id="rId2"/>
              </a:rPr>
              <a:t>EM Spectrum Frequency </a:t>
            </a:r>
            <a:r>
              <a:rPr lang="en-US" altLang="zh-CN" sz="1200" dirty="0"/>
              <a:t>order- by KT - Microsoft WORD </a:t>
            </a:r>
            <a:endParaRPr lang="en-US" altLang="zh-CN" sz="1200" dirty="0"/>
          </a:p>
          <a:p>
            <a:pPr marL="0" indent="0">
              <a:lnSpc>
                <a:spcPct val="80000"/>
              </a:lnSpc>
              <a:buNone/>
            </a:pPr>
            <a:r>
              <a:rPr lang="en-US" altLang="zh-CN" sz="1200" dirty="0"/>
              <a:t>Hidden Pairs Game on </a:t>
            </a:r>
            <a:r>
              <a:rPr lang="en-US" altLang="zh-CN" sz="1200" dirty="0">
                <a:hlinkClick r:id="rId3"/>
              </a:rPr>
              <a:t>EM Spectrum Uses </a:t>
            </a:r>
            <a:r>
              <a:rPr lang="en-US" altLang="zh-CN" sz="1200" dirty="0"/>
              <a:t>- by KT - Microsoft WORD </a:t>
            </a:r>
            <a:endParaRPr lang="en-US" altLang="zh-CN" sz="1200" dirty="0"/>
          </a:p>
          <a:p>
            <a:pPr marL="0" indent="0">
              <a:lnSpc>
                <a:spcPct val="80000"/>
              </a:lnSpc>
              <a:buNone/>
            </a:pPr>
            <a:r>
              <a:rPr lang="en-US" altLang="zh-CN" sz="1200" dirty="0">
                <a:hlinkClick r:id="rId4"/>
              </a:rPr>
              <a:t>Electromagnetic Spectrum bounce quiz</a:t>
            </a:r>
            <a:r>
              <a:rPr lang="en-US" altLang="zh-CN" sz="1200" dirty="0"/>
              <a:t> - eChalk </a:t>
            </a:r>
            <a:endParaRPr lang="en-US" altLang="zh-CN" sz="1200" dirty="0"/>
          </a:p>
          <a:p>
            <a:pPr marL="0" indent="0">
              <a:lnSpc>
                <a:spcPct val="80000"/>
              </a:lnSpc>
              <a:buNone/>
            </a:pPr>
            <a:r>
              <a:rPr lang="en-US" altLang="zh-CN" sz="1200" dirty="0">
                <a:hlinkClick r:id="rId5"/>
              </a:rPr>
              <a:t>Radio Waves &amp; Electromagnetic Fields</a:t>
            </a:r>
            <a:r>
              <a:rPr lang="en-US" altLang="zh-CN" sz="1200" dirty="0"/>
              <a:t> - PhET - Broadcast radio waves from KPhET. Wiggle the transmitter electron manually or have it oscillate automatically. Display the field as a curve or vectors. The strip chart shows the electron positions at the transmitter and at the receiver.</a:t>
            </a:r>
            <a:endParaRPr lang="en-US" altLang="zh-CN" sz="1200" dirty="0"/>
          </a:p>
          <a:p>
            <a:pPr marL="0" indent="0">
              <a:lnSpc>
                <a:spcPct val="80000"/>
              </a:lnSpc>
              <a:buNone/>
            </a:pPr>
            <a:r>
              <a:rPr lang="en-US" altLang="zh-CN" sz="1200" dirty="0">
                <a:hlinkClick r:id="rId6"/>
              </a:rPr>
              <a:t>Microwaves</a:t>
            </a:r>
            <a:r>
              <a:rPr lang="en-US" altLang="zh-CN" sz="1200" dirty="0"/>
              <a:t> - PhET - How do microwaves heat up your coffee? Adjust the frequency and amplitude of microwaves. Watch water molecules rotating and bouncing around. View the microwave field as a wave, a single line of vectors, or the entire field. </a:t>
            </a:r>
            <a:endParaRPr lang="en-US" altLang="zh-CN" sz="1200" dirty="0"/>
          </a:p>
          <a:p>
            <a:pPr marL="0" indent="0">
              <a:lnSpc>
                <a:spcPct val="80000"/>
              </a:lnSpc>
              <a:buNone/>
            </a:pPr>
            <a:r>
              <a:rPr lang="en-US" altLang="zh-CN" sz="1200" dirty="0">
                <a:hlinkClick r:id="rId7"/>
              </a:rPr>
              <a:t>Thermal Camera Pictures</a:t>
            </a:r>
            <a:r>
              <a:rPr lang="en-US" altLang="zh-CN" sz="1200" dirty="0"/>
              <a:t> - falstad </a:t>
            </a:r>
            <a:endParaRPr lang="en-US" altLang="zh-CN" sz="1200" dirty="0"/>
          </a:p>
          <a:p>
            <a:pPr marL="0" indent="0">
              <a:lnSpc>
                <a:spcPct val="80000"/>
              </a:lnSpc>
              <a:buNone/>
            </a:pPr>
            <a:r>
              <a:rPr lang="en-US" altLang="zh-CN" sz="1200" dirty="0">
                <a:hlinkClick r:id="rId8"/>
              </a:rPr>
              <a:t>The Greenhouse Effect</a:t>
            </a:r>
            <a:r>
              <a:rPr lang="en-US" altLang="zh-CN" sz="1200" dirty="0"/>
              <a:t> - PhET - Just how do greenhouse gases change the climate? Select the level of atmospheric greenhouse gases during an ice age, in the year 1750, today, or some time in the future and see how the Earth's temperature changes. Add clouds or panes of glass. </a:t>
            </a:r>
            <a:endParaRPr lang="en-US" altLang="zh-CN" sz="1200" dirty="0"/>
          </a:p>
          <a:p>
            <a:pPr marL="0" indent="0">
              <a:lnSpc>
                <a:spcPct val="80000"/>
              </a:lnSpc>
              <a:buNone/>
            </a:pPr>
            <a:endParaRPr lang="en-US" altLang="zh-CN" sz="1200" dirty="0"/>
          </a:p>
          <a:p>
            <a:pPr marL="0" indent="0">
              <a:lnSpc>
                <a:spcPct val="80000"/>
              </a:lnSpc>
              <a:buNone/>
            </a:pPr>
            <a:endParaRPr lang="en-US" altLang="zh-CN" sz="1200" dirty="0"/>
          </a:p>
          <a:p>
            <a:pPr marL="0" indent="0">
              <a:lnSpc>
                <a:spcPct val="80000"/>
              </a:lnSpc>
              <a:buNone/>
            </a:pPr>
            <a:endParaRPr lang="en-US" altLang="zh-CN" sz="1200" dirty="0"/>
          </a:p>
          <a:p>
            <a:pPr marL="0" indent="0">
              <a:lnSpc>
                <a:spcPct val="80000"/>
              </a:lnSpc>
              <a:buNone/>
            </a:pPr>
            <a:endParaRPr lang="en-US" altLang="zh-CN" sz="1200" dirty="0"/>
          </a:p>
        </p:txBody>
      </p:sp>
      <p:sp>
        <p:nvSpPr>
          <p:cNvPr id="188419" name="Rectangle 103429"/>
          <p:cNvSpPr/>
          <p:nvPr/>
        </p:nvSpPr>
        <p:spPr>
          <a:xfrm>
            <a:off x="4583113" y="1065213"/>
            <a:ext cx="4229100" cy="3281362"/>
          </a:xfrm>
          <a:prstGeom prst="rect">
            <a:avLst/>
          </a:prstGeom>
          <a:noFill/>
          <a:ln w="9525">
            <a:noFill/>
          </a:ln>
        </p:spPr>
        <p:txBody>
          <a:bodyPr anchor="t" anchorCtr="0"/>
          <a:p>
            <a:pPr>
              <a:spcBef>
                <a:spcPct val="20000"/>
              </a:spcBef>
            </a:pPr>
            <a:r>
              <a:rPr lang="en-US" altLang="zh-CN" sz="1200" dirty="0">
                <a:latin typeface="Arial" panose="020B0604020202020204" pitchFamily="34" charset="0"/>
                <a:hlinkClick r:id="rId9"/>
              </a:rPr>
              <a:t>Making X-rays</a:t>
            </a:r>
            <a:r>
              <a:rPr lang="en-US" altLang="zh-CN" sz="1200" dirty="0">
                <a:latin typeface="Arial" panose="020B0604020202020204" pitchFamily="34" charset="0"/>
              </a:rPr>
              <a:t> - Colorado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9"/>
              </a:rPr>
              <a:t>X-rays</a:t>
            </a:r>
            <a:r>
              <a:rPr lang="en-US" altLang="zh-CN" sz="1200" dirty="0">
                <a:latin typeface="Arial" panose="020B0604020202020204" pitchFamily="34" charset="0"/>
              </a:rPr>
              <a:t> - Fluoroscope demo - Colorado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10"/>
              </a:rPr>
              <a:t>Fibre optic reflection</a:t>
            </a:r>
            <a:r>
              <a:rPr lang="en-US" altLang="zh-CN" sz="1200" dirty="0">
                <a:latin typeface="Arial" panose="020B0604020202020204" pitchFamily="34" charset="0"/>
              </a:rPr>
              <a:t> - NTNU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rPr>
              <a:t>BBC AQA GCSE Bitesize Revision: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11"/>
              </a:rPr>
              <a:t>What is a spectrum</a:t>
            </a:r>
            <a:r>
              <a:rPr lang="en-US" altLang="zh-CN" sz="1200" dirty="0">
                <a:latin typeface="Arial" panose="020B0604020202020204" pitchFamily="34" charset="0"/>
              </a:rPr>
              <a:t>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12"/>
              </a:rPr>
              <a:t>The electromagnetic spectrum</a:t>
            </a:r>
            <a:r>
              <a:rPr lang="en-US" altLang="zh-CN" sz="1200" dirty="0">
                <a:latin typeface="Arial" panose="020B0604020202020204" pitchFamily="34" charset="0"/>
              </a:rPr>
              <a:t> - table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13"/>
              </a:rPr>
              <a:t>Radio waves</a:t>
            </a:r>
            <a:r>
              <a:rPr lang="en-US" altLang="zh-CN" sz="1200" dirty="0">
                <a:latin typeface="Arial" panose="020B0604020202020204" pitchFamily="34" charset="0"/>
              </a:rPr>
              <a:t>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14"/>
              </a:rPr>
              <a:t>Microwaves</a:t>
            </a:r>
            <a:r>
              <a:rPr lang="en-US" altLang="zh-CN" sz="1200" dirty="0">
                <a:latin typeface="Arial" panose="020B0604020202020204" pitchFamily="34" charset="0"/>
              </a:rPr>
              <a:t>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15"/>
              </a:rPr>
              <a:t>UV &amp; IR</a:t>
            </a:r>
            <a:r>
              <a:rPr lang="en-US" altLang="zh-CN" sz="1200" dirty="0">
                <a:latin typeface="Arial" panose="020B0604020202020204" pitchFamily="34" charset="0"/>
              </a:rPr>
              <a:t>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16"/>
              </a:rPr>
              <a:t>Gamma &amp; X-rays</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17"/>
              </a:rPr>
              <a:t>Hazards of radiation</a:t>
            </a:r>
            <a:r>
              <a:rPr lang="en-US" altLang="zh-CN" sz="1200" dirty="0">
                <a:latin typeface="Arial" panose="020B0604020202020204" pitchFamily="34" charset="0"/>
              </a:rPr>
              <a:t>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18"/>
              </a:rPr>
              <a:t>Optical fibres</a:t>
            </a:r>
            <a:r>
              <a:rPr lang="en-US" altLang="zh-CN" sz="1200" dirty="0">
                <a:latin typeface="Arial" panose="020B0604020202020204" pitchFamily="34" charset="0"/>
              </a:rPr>
              <a:t>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19"/>
              </a:rPr>
              <a:t>Analogue &amp; digital signals</a:t>
            </a:r>
            <a:r>
              <a:rPr lang="en-US" altLang="zh-CN" sz="1200" dirty="0">
                <a:latin typeface="Arial" panose="020B0604020202020204" pitchFamily="34" charset="0"/>
              </a:rPr>
              <a:t> </a:t>
            </a:r>
            <a:endParaRPr lang="en-US" altLang="zh-CN" sz="1200" dirty="0">
              <a:latin typeface="Arial" panose="020B0604020202020204" pitchFamily="34" charset="0"/>
            </a:endParaRPr>
          </a:p>
          <a:p>
            <a:pPr>
              <a:spcBef>
                <a:spcPct val="20000"/>
              </a:spcBef>
            </a:pPr>
            <a:r>
              <a:rPr lang="en-US" altLang="zh-CN" sz="1200" dirty="0">
                <a:latin typeface="Arial" panose="020B0604020202020204" pitchFamily="34" charset="0"/>
                <a:hlinkClick r:id="rId20"/>
              </a:rPr>
              <a:t>Comaparing analogue &amp; digital</a:t>
            </a:r>
            <a:endParaRPr lang="en-US" altLang="zh-CN" sz="1600" dirty="0">
              <a:latin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Question 2 </a:t>
            </a:r>
            <a:endParaRPr lang="en-US" altLang="zh-CN" kern="1200" baseline="0" dirty="0">
              <a:latin typeface="+mj-lt"/>
              <a:ea typeface="+mj-ea"/>
              <a:cs typeface="+mj-cs"/>
            </a:endParaRPr>
          </a:p>
        </p:txBody>
      </p:sp>
      <p:sp>
        <p:nvSpPr>
          <p:cNvPr id="154627" name="Rectangle 3"/>
          <p:cNvSpPr>
            <a:spLocks noGrp="1"/>
          </p:cNvSpPr>
          <p:nvPr>
            <p:ph idx="1"/>
          </p:nvPr>
        </p:nvSpPr>
        <p:spPr>
          <a:xfrm>
            <a:off x="457200" y="1266825"/>
            <a:ext cx="8229600" cy="4525963"/>
          </a:xfrm>
        </p:spPr>
        <p:txBody>
          <a:bodyPr vert="horz" wrap="square" lIns="91440" tIns="45720" rIns="91440" bIns="45720" anchor="t" anchorCtr="0"/>
          <a:p>
            <a:pPr marL="0" indent="0">
              <a:buNone/>
            </a:pPr>
            <a:r>
              <a:rPr lang="en-US" altLang="zh-CN" i="1" dirty="0"/>
              <a:t>Calculate the time period of a wave of frequency </a:t>
            </a:r>
            <a:r>
              <a:rPr lang="en-US" altLang="zh-CN" i="1" dirty="0">
                <a:solidFill>
                  <a:srgbClr val="00B0F0"/>
                </a:solidFill>
              </a:rPr>
              <a:t>50Hz</a:t>
            </a:r>
            <a:r>
              <a:rPr lang="en-US" altLang="zh-CN" i="1" dirty="0"/>
              <a:t>.</a:t>
            </a:r>
            <a:endParaRPr lang="en-US" altLang="zh-CN" i="1" dirty="0"/>
          </a:p>
          <a:p>
            <a:pPr marL="0" indent="0">
              <a:buNone/>
            </a:pPr>
            <a:endParaRPr lang="en-US" altLang="zh-CN" i="1" dirty="0"/>
          </a:p>
          <a:p>
            <a:pPr marL="0" indent="0">
              <a:buNone/>
            </a:pPr>
            <a:endParaRPr lang="en-US" altLang="zh-CN" b="1" i="1" dirty="0">
              <a:solidFill>
                <a:srgbClr val="FF0000"/>
              </a:solidFill>
            </a:endParaRPr>
          </a:p>
          <a:p>
            <a:pPr marL="0" indent="0">
              <a:buNone/>
            </a:pPr>
            <a:endParaRPr lang="en-US" altLang="zh-CN" b="1" i="1" dirty="0">
              <a:solidFill>
                <a:srgbClr val="FF0000"/>
              </a:solidFill>
            </a:endParaRPr>
          </a:p>
          <a:p>
            <a:pPr marL="0" indent="0">
              <a:buNone/>
            </a:pPr>
            <a:endParaRPr lang="en-US" altLang="zh-CN" dirty="0"/>
          </a:p>
          <a:p>
            <a:pPr marL="0" indent="0">
              <a:buNone/>
            </a:pPr>
            <a:r>
              <a:rPr lang="en-US" altLang="x-none" b="1" dirty="0">
                <a:solidFill>
                  <a:schemeClr val="accent2"/>
                </a:solidFill>
              </a:rPr>
              <a:t>time period = </a:t>
            </a:r>
            <a:r>
              <a:rPr lang="en-US" altLang="x-none" b="1" u="sng" dirty="0">
                <a:solidFill>
                  <a:schemeClr val="accent2"/>
                </a:solidFill>
              </a:rPr>
              <a:t>0.020 second</a:t>
            </a:r>
            <a:endParaRPr lang="en-US" altLang="en-US" b="1" u="sng" dirty="0">
              <a:solidFill>
                <a:schemeClr val="accent2"/>
              </a:solidFill>
              <a:ea typeface="Arial" panose="020B0604020202020204" pitchFamily="34" charset="0"/>
            </a:endParaRPr>
          </a:p>
        </p:txBody>
      </p:sp>
      <p:sp>
        <p:nvSpPr>
          <p:cNvPr id="41987" name="Text Box 306181"/>
          <p:cNvSpPr txBox="1"/>
          <p:nvPr/>
        </p:nvSpPr>
        <p:spPr>
          <a:xfrm>
            <a:off x="698500" y="2338388"/>
            <a:ext cx="1814513" cy="1076325"/>
          </a:xfrm>
          <a:prstGeom prst="rect">
            <a:avLst/>
          </a:prstGeom>
          <a:noFill/>
          <a:ln w="9525">
            <a:noFill/>
          </a:ln>
        </p:spPr>
        <p:txBody>
          <a:bodyPr anchor="t" anchorCtr="0">
            <a:spAutoFit/>
          </a:bodyPr>
          <a:p>
            <a:r>
              <a:rPr lang="en-US" altLang="zh-CN" sz="3200" b="1" i="1" dirty="0">
                <a:solidFill>
                  <a:srgbClr val="FF0000"/>
                </a:solidFill>
                <a:latin typeface="Arial" panose="020B0604020202020204" pitchFamily="34" charset="0"/>
              </a:rPr>
              <a:t>T </a:t>
            </a:r>
            <a:r>
              <a:rPr lang="en-US" altLang="zh-CN" sz="3200" b="1" i="1" dirty="0">
                <a:latin typeface="Arial" panose="020B0604020202020204" pitchFamily="34" charset="0"/>
              </a:rPr>
              <a:t>=</a:t>
            </a:r>
            <a:r>
              <a:rPr lang="en-US" altLang="zh-CN" sz="3200" b="1" i="1" dirty="0">
                <a:solidFill>
                  <a:srgbClr val="FF0000"/>
                </a:solidFill>
                <a:latin typeface="Arial" panose="020B0604020202020204" pitchFamily="34" charset="0"/>
              </a:rPr>
              <a:t> </a:t>
            </a:r>
            <a:r>
              <a:rPr lang="en-US" altLang="zh-CN" sz="3200" b="1" i="1" u="sng" dirty="0">
                <a:solidFill>
                  <a:srgbClr val="FF0000"/>
                </a:solidFill>
                <a:latin typeface="Arial" panose="020B0604020202020204" pitchFamily="34" charset="0"/>
              </a:rPr>
              <a:t>1 </a:t>
            </a:r>
            <a:endParaRPr lang="en-US" altLang="zh-CN" sz="3200" b="1" i="1" dirty="0">
              <a:solidFill>
                <a:srgbClr val="FF0000"/>
              </a:solidFill>
              <a:latin typeface="Arial" panose="020B0604020202020204" pitchFamily="34" charset="0"/>
            </a:endParaRPr>
          </a:p>
          <a:p>
            <a:r>
              <a:rPr lang="en-US" altLang="zh-CN" sz="3200" b="1" i="1" dirty="0">
                <a:solidFill>
                  <a:srgbClr val="FF0000"/>
                </a:solidFill>
                <a:latin typeface="Arial" panose="020B0604020202020204" pitchFamily="34" charset="0"/>
              </a:rPr>
              <a:t>       f</a:t>
            </a:r>
            <a:endParaRPr lang="en-US" altLang="zh-CN" sz="3200" b="1" i="1" dirty="0">
              <a:solidFill>
                <a:srgbClr val="FF0000"/>
              </a:solidFill>
              <a:latin typeface="Arial" panose="020B0604020202020204" pitchFamily="34" charset="0"/>
            </a:endParaRPr>
          </a:p>
        </p:txBody>
      </p:sp>
      <p:sp>
        <p:nvSpPr>
          <p:cNvPr id="2" name="Text Box 1"/>
          <p:cNvSpPr txBox="1"/>
          <p:nvPr/>
        </p:nvSpPr>
        <p:spPr>
          <a:xfrm>
            <a:off x="698500" y="3414713"/>
            <a:ext cx="1814513" cy="1076325"/>
          </a:xfrm>
          <a:prstGeom prst="rect">
            <a:avLst/>
          </a:prstGeom>
          <a:noFill/>
          <a:ln w="9525">
            <a:noFill/>
          </a:ln>
        </p:spPr>
        <p:txBody>
          <a:bodyPr anchor="t" anchorCtr="0">
            <a:spAutoFit/>
          </a:bodyPr>
          <a:p>
            <a:r>
              <a:rPr lang="en-US" altLang="zh-CN" sz="3200" b="1" i="1" dirty="0">
                <a:solidFill>
                  <a:srgbClr val="FF0000"/>
                </a:solidFill>
                <a:latin typeface="Arial" panose="020B0604020202020204" pitchFamily="34" charset="0"/>
              </a:rPr>
              <a:t>T </a:t>
            </a:r>
            <a:r>
              <a:rPr lang="en-US" altLang="zh-CN" sz="3200" b="1" i="1" dirty="0">
                <a:latin typeface="Arial" panose="020B0604020202020204" pitchFamily="34" charset="0"/>
              </a:rPr>
              <a:t>=</a:t>
            </a:r>
            <a:r>
              <a:rPr lang="en-US" altLang="zh-CN" sz="3200" b="1" i="1" dirty="0">
                <a:solidFill>
                  <a:srgbClr val="FF0000"/>
                </a:solidFill>
                <a:latin typeface="Arial" panose="020B0604020202020204" pitchFamily="34" charset="0"/>
              </a:rPr>
              <a:t>  </a:t>
            </a:r>
            <a:r>
              <a:rPr lang="en-US" altLang="zh-CN" sz="3200" b="1" i="1" dirty="0">
                <a:latin typeface="Arial" panose="020B0604020202020204" pitchFamily="34" charset="0"/>
              </a:rPr>
              <a:t> </a:t>
            </a:r>
            <a:r>
              <a:rPr lang="en-US" altLang="zh-CN" sz="3200" b="1" i="1" u="sng" dirty="0">
                <a:latin typeface="Arial" panose="020B0604020202020204" pitchFamily="34" charset="0"/>
              </a:rPr>
              <a:t>1 </a:t>
            </a:r>
            <a:endParaRPr lang="en-US" altLang="zh-CN" sz="3200" b="1" i="1" dirty="0">
              <a:latin typeface="Arial" panose="020B0604020202020204" pitchFamily="34" charset="0"/>
            </a:endParaRPr>
          </a:p>
          <a:p>
            <a:r>
              <a:rPr lang="en-US" altLang="zh-CN" sz="3200" b="1" i="1" dirty="0">
                <a:solidFill>
                  <a:srgbClr val="FF0000"/>
                </a:solidFill>
                <a:latin typeface="Arial" panose="020B0604020202020204" pitchFamily="34" charset="0"/>
              </a:rPr>
              <a:t>       </a:t>
            </a:r>
            <a:r>
              <a:rPr lang="en-US" altLang="en-US" sz="3200" b="1" i="1" dirty="0">
                <a:solidFill>
                  <a:srgbClr val="00B0F0"/>
                </a:solidFill>
                <a:latin typeface="Arial" panose="020B0604020202020204" pitchFamily="34" charset="0"/>
              </a:rPr>
              <a:t>50</a:t>
            </a:r>
            <a:endParaRPr lang="en-US" altLang="en-US" sz="3200" b="1" i="1" dirty="0">
              <a:solidFill>
                <a:srgbClr val="00B0F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4627">
                                            <p:txEl>
                                              <p:charRg st="75" end="10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3090" name="Title 473089"/>
          <p:cNvSpPr/>
          <p:nvPr>
            <p:ph type="title"/>
          </p:nvPr>
        </p:nvSpPr>
        <p:spPr>
          <a:solidFill>
            <a:srgbClr val="002060"/>
          </a:solidFill>
          <a:ln>
            <a:noFill/>
          </a:ln>
        </p:spPr>
        <p:txBody>
          <a:bodyPr/>
          <a:p>
            <a:r>
              <a:rPr lang="en-US" altLang="x-none"/>
              <a:t>Question</a:t>
            </a:r>
            <a:endParaRPr lang="en-US" altLang="x-none"/>
          </a:p>
        </p:txBody>
      </p:sp>
      <p:sp>
        <p:nvSpPr>
          <p:cNvPr id="2" name="Content Placeholder 1"/>
          <p:cNvSpPr>
            <a:spLocks noGrp="1"/>
          </p:cNvSpPr>
          <p:nvPr>
            <p:ph idx="1"/>
          </p:nvPr>
        </p:nvSpPr>
        <p:spPr/>
        <p:txBody>
          <a:bodyPr/>
          <a:p>
            <a:endParaRPr lang="en-US"/>
          </a:p>
        </p:txBody>
      </p:sp>
      <p:sp>
        <p:nvSpPr>
          <p:cNvPr id="473091" name="Text Box 473090"/>
          <p:cNvSpPr txBox="1"/>
          <p:nvPr/>
        </p:nvSpPr>
        <p:spPr>
          <a:xfrm>
            <a:off x="395288" y="836613"/>
            <a:ext cx="8375650" cy="3846195"/>
          </a:xfrm>
          <a:prstGeom prst="rect">
            <a:avLst/>
          </a:prstGeom>
          <a:solidFill>
            <a:schemeClr val="bg1"/>
          </a:solidFill>
          <a:ln w="9525">
            <a:noFill/>
          </a:ln>
        </p:spPr>
        <p:txBody>
          <a:bodyPr>
            <a:spAutoFit/>
          </a:bodyPr>
          <a:p>
            <a:pPr eaLnBrk="0" hangingPunct="0">
              <a:spcBef>
                <a:spcPct val="50000"/>
              </a:spcBef>
            </a:pPr>
            <a:r>
              <a:rPr sz="2800" b="1">
                <a:solidFill>
                  <a:srgbClr val="FF3300"/>
                </a:solidFill>
                <a:latin typeface="Times New Roman" panose="02020603050405020304" pitchFamily="18" charset="0"/>
              </a:rPr>
              <a:t>Choose appropriate words to fill in the gaps below:</a:t>
            </a:r>
            <a:endParaRPr sz="2800" b="1">
              <a:solidFill>
                <a:srgbClr val="FF3300"/>
              </a:solidFill>
              <a:latin typeface="Times New Roman" panose="02020603050405020304" pitchFamily="18" charset="0"/>
            </a:endParaRPr>
          </a:p>
          <a:p>
            <a:pPr eaLnBrk="0" hangingPunct="0">
              <a:spcBef>
                <a:spcPct val="50000"/>
              </a:spcBef>
            </a:pPr>
            <a:r>
              <a:rPr sz="2400" b="1">
                <a:latin typeface="Times New Roman" panose="02020603050405020304" pitchFamily="18" charset="0"/>
              </a:rPr>
              <a:t>Ultrasound is very high ___________ sound. It is above the upper range of _________ hearing, more than 20 000 _______.</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Ultrasound can be used to measure __________, for example SONAR.</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Ultrasound can be used to obtain ________, for example of a developing _______ within a mother’s womb.</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Ultrasound can also be used to _______ objects.</a:t>
            </a:r>
            <a:endParaRPr sz="2400" b="1">
              <a:latin typeface="Times New Roman" panose="02020603050405020304" pitchFamily="18" charset="0"/>
            </a:endParaRPr>
          </a:p>
        </p:txBody>
      </p:sp>
      <p:sp>
        <p:nvSpPr>
          <p:cNvPr id="473092" name="Text Box 473091"/>
          <p:cNvSpPr txBox="1"/>
          <p:nvPr/>
        </p:nvSpPr>
        <p:spPr>
          <a:xfrm>
            <a:off x="989013" y="5200650"/>
            <a:ext cx="936625" cy="368300"/>
          </a:xfrm>
          <a:prstGeom prst="rect">
            <a:avLst/>
          </a:prstGeom>
          <a:noFill/>
          <a:ln w="9525">
            <a:noFill/>
          </a:ln>
        </p:spPr>
        <p:txBody>
          <a:bodyPr>
            <a:spAutoFit/>
          </a:bodyPr>
          <a:p>
            <a:pPr>
              <a:spcBef>
                <a:spcPct val="50000"/>
              </a:spcBef>
            </a:pPr>
            <a:r>
              <a:rPr b="1">
                <a:solidFill>
                  <a:schemeClr val="accent2"/>
                </a:solidFill>
              </a:rPr>
              <a:t>baby</a:t>
            </a:r>
            <a:endParaRPr b="1">
              <a:solidFill>
                <a:schemeClr val="accent2"/>
              </a:solidFill>
            </a:endParaRPr>
          </a:p>
        </p:txBody>
      </p:sp>
      <p:sp>
        <p:nvSpPr>
          <p:cNvPr id="473093" name="Text Box 473092"/>
          <p:cNvSpPr txBox="1"/>
          <p:nvPr/>
        </p:nvSpPr>
        <p:spPr>
          <a:xfrm>
            <a:off x="2622550" y="5200650"/>
            <a:ext cx="935038" cy="368300"/>
          </a:xfrm>
          <a:prstGeom prst="rect">
            <a:avLst/>
          </a:prstGeom>
          <a:noFill/>
          <a:ln w="9525">
            <a:noFill/>
          </a:ln>
        </p:spPr>
        <p:txBody>
          <a:bodyPr>
            <a:spAutoFit/>
          </a:bodyPr>
          <a:p>
            <a:pPr>
              <a:spcBef>
                <a:spcPct val="50000"/>
              </a:spcBef>
            </a:pPr>
            <a:r>
              <a:rPr b="1">
                <a:solidFill>
                  <a:schemeClr val="accent2"/>
                </a:solidFill>
              </a:rPr>
              <a:t>scans</a:t>
            </a:r>
            <a:endParaRPr b="1">
              <a:solidFill>
                <a:schemeClr val="accent2"/>
              </a:solidFill>
            </a:endParaRPr>
          </a:p>
        </p:txBody>
      </p:sp>
      <p:sp>
        <p:nvSpPr>
          <p:cNvPr id="473094" name="Text Box 473093"/>
          <p:cNvSpPr txBox="1"/>
          <p:nvPr/>
        </p:nvSpPr>
        <p:spPr>
          <a:xfrm>
            <a:off x="4627563" y="5200650"/>
            <a:ext cx="1439862" cy="368300"/>
          </a:xfrm>
          <a:prstGeom prst="rect">
            <a:avLst/>
          </a:prstGeom>
          <a:noFill/>
          <a:ln w="9525">
            <a:noFill/>
          </a:ln>
        </p:spPr>
        <p:txBody>
          <a:bodyPr>
            <a:spAutoFit/>
          </a:bodyPr>
          <a:p>
            <a:pPr>
              <a:spcBef>
                <a:spcPct val="50000"/>
              </a:spcBef>
            </a:pPr>
            <a:r>
              <a:rPr b="1">
                <a:solidFill>
                  <a:schemeClr val="accent2"/>
                </a:solidFill>
              </a:rPr>
              <a:t>distance</a:t>
            </a:r>
            <a:endParaRPr b="1">
              <a:solidFill>
                <a:schemeClr val="accent2"/>
              </a:solidFill>
            </a:endParaRPr>
          </a:p>
        </p:txBody>
      </p:sp>
      <p:sp>
        <p:nvSpPr>
          <p:cNvPr id="473095" name="Text Box 473094"/>
          <p:cNvSpPr txBox="1"/>
          <p:nvPr/>
        </p:nvSpPr>
        <p:spPr>
          <a:xfrm>
            <a:off x="3387725" y="5200650"/>
            <a:ext cx="1531938" cy="368300"/>
          </a:xfrm>
          <a:prstGeom prst="rect">
            <a:avLst/>
          </a:prstGeom>
          <a:noFill/>
          <a:ln w="9525">
            <a:noFill/>
          </a:ln>
        </p:spPr>
        <p:txBody>
          <a:bodyPr>
            <a:spAutoFit/>
          </a:bodyPr>
          <a:p>
            <a:pPr>
              <a:spcBef>
                <a:spcPct val="50000"/>
              </a:spcBef>
            </a:pPr>
            <a:r>
              <a:rPr b="1">
                <a:solidFill>
                  <a:schemeClr val="accent2"/>
                </a:solidFill>
              </a:rPr>
              <a:t>frequency</a:t>
            </a:r>
            <a:endParaRPr b="1">
              <a:solidFill>
                <a:schemeClr val="accent2"/>
              </a:solidFill>
            </a:endParaRPr>
          </a:p>
        </p:txBody>
      </p:sp>
      <p:sp>
        <p:nvSpPr>
          <p:cNvPr id="473096" name="Text Box 473095"/>
          <p:cNvSpPr txBox="1"/>
          <p:nvPr/>
        </p:nvSpPr>
        <p:spPr>
          <a:xfrm>
            <a:off x="5745163" y="5200650"/>
            <a:ext cx="828675" cy="368300"/>
          </a:xfrm>
          <a:prstGeom prst="rect">
            <a:avLst/>
          </a:prstGeom>
          <a:noFill/>
          <a:ln w="9525">
            <a:noFill/>
          </a:ln>
        </p:spPr>
        <p:txBody>
          <a:bodyPr>
            <a:spAutoFit/>
          </a:bodyPr>
          <a:p>
            <a:pPr>
              <a:spcBef>
                <a:spcPct val="50000"/>
              </a:spcBef>
            </a:pPr>
            <a:r>
              <a:rPr b="1">
                <a:solidFill>
                  <a:schemeClr val="accent2"/>
                </a:solidFill>
              </a:rPr>
              <a:t>clean</a:t>
            </a:r>
            <a:endParaRPr b="1">
              <a:solidFill>
                <a:schemeClr val="accent2"/>
              </a:solidFill>
            </a:endParaRPr>
          </a:p>
        </p:txBody>
      </p:sp>
      <p:sp>
        <p:nvSpPr>
          <p:cNvPr id="473098" name="Text Box 473097"/>
          <p:cNvSpPr txBox="1"/>
          <p:nvPr/>
        </p:nvSpPr>
        <p:spPr>
          <a:xfrm>
            <a:off x="1698625" y="5200650"/>
            <a:ext cx="1222375" cy="368300"/>
          </a:xfrm>
          <a:prstGeom prst="rect">
            <a:avLst/>
          </a:prstGeom>
          <a:noFill/>
          <a:ln w="9525">
            <a:noFill/>
          </a:ln>
        </p:spPr>
        <p:txBody>
          <a:bodyPr>
            <a:spAutoFit/>
          </a:bodyPr>
          <a:p>
            <a:pPr>
              <a:spcBef>
                <a:spcPct val="50000"/>
              </a:spcBef>
            </a:pPr>
            <a:r>
              <a:rPr b="1">
                <a:solidFill>
                  <a:schemeClr val="accent2"/>
                </a:solidFill>
              </a:rPr>
              <a:t>human</a:t>
            </a:r>
            <a:endParaRPr b="1">
              <a:solidFill>
                <a:schemeClr val="accent2"/>
              </a:solidFill>
            </a:endParaRPr>
          </a:p>
        </p:txBody>
      </p:sp>
      <p:sp>
        <p:nvSpPr>
          <p:cNvPr id="473099" name="Text Box 473098"/>
          <p:cNvSpPr txBox="1"/>
          <p:nvPr/>
        </p:nvSpPr>
        <p:spPr>
          <a:xfrm>
            <a:off x="3092450" y="4806950"/>
            <a:ext cx="2663825" cy="368300"/>
          </a:xfrm>
          <a:prstGeom prst="rect">
            <a:avLst/>
          </a:prstGeom>
          <a:noFill/>
          <a:ln w="9525">
            <a:noFill/>
          </a:ln>
        </p:spPr>
        <p:txBody>
          <a:bodyPr>
            <a:spAutoFit/>
          </a:bodyPr>
          <a:p>
            <a:pPr>
              <a:spcBef>
                <a:spcPct val="50000"/>
              </a:spcBef>
            </a:pPr>
            <a:r>
              <a:rPr b="1" i="1"/>
              <a:t>WORD SELECTION:</a:t>
            </a:r>
            <a:endParaRPr b="1" i="1"/>
          </a:p>
        </p:txBody>
      </p:sp>
      <p:sp>
        <p:nvSpPr>
          <p:cNvPr id="473100" name="Text Box 473099"/>
          <p:cNvSpPr txBox="1"/>
          <p:nvPr/>
        </p:nvSpPr>
        <p:spPr>
          <a:xfrm>
            <a:off x="6491288" y="5200650"/>
            <a:ext cx="1295400" cy="368300"/>
          </a:xfrm>
          <a:prstGeom prst="rect">
            <a:avLst/>
          </a:prstGeom>
          <a:noFill/>
          <a:ln w="9525">
            <a:noFill/>
          </a:ln>
        </p:spPr>
        <p:txBody>
          <a:bodyPr>
            <a:spAutoFit/>
          </a:bodyPr>
          <a:p>
            <a:pPr>
              <a:spcBef>
                <a:spcPct val="50000"/>
              </a:spcBef>
            </a:pPr>
            <a:r>
              <a:rPr b="1">
                <a:solidFill>
                  <a:schemeClr val="accent2"/>
                </a:solidFill>
              </a:rPr>
              <a:t>hertz</a:t>
            </a:r>
            <a:endParaRPr b="1">
              <a:solidFill>
                <a:schemeClr val="accent2"/>
              </a:solidFill>
            </a:endParaRPr>
          </a:p>
        </p:txBody>
      </p:sp>
      <p:sp>
        <p:nvSpPr>
          <p:cNvPr id="473109" name="Text Box 473108"/>
          <p:cNvSpPr txBox="1"/>
          <p:nvPr/>
        </p:nvSpPr>
        <p:spPr>
          <a:xfrm>
            <a:off x="2159000" y="3702050"/>
            <a:ext cx="936625" cy="368300"/>
          </a:xfrm>
          <a:prstGeom prst="rect">
            <a:avLst/>
          </a:prstGeom>
          <a:noFill/>
          <a:ln w="9525">
            <a:noFill/>
          </a:ln>
        </p:spPr>
        <p:txBody>
          <a:bodyPr>
            <a:spAutoFit/>
          </a:bodyPr>
          <a:p>
            <a:pPr>
              <a:spcBef>
                <a:spcPct val="50000"/>
              </a:spcBef>
            </a:pPr>
            <a:r>
              <a:rPr b="1">
                <a:solidFill>
                  <a:schemeClr val="accent2"/>
                </a:solidFill>
              </a:rPr>
              <a:t>baby</a:t>
            </a:r>
            <a:endParaRPr b="1">
              <a:solidFill>
                <a:schemeClr val="accent2"/>
              </a:solidFill>
            </a:endParaRPr>
          </a:p>
        </p:txBody>
      </p:sp>
      <p:sp>
        <p:nvSpPr>
          <p:cNvPr id="473110" name="Text Box 473109"/>
          <p:cNvSpPr txBox="1"/>
          <p:nvPr/>
        </p:nvSpPr>
        <p:spPr>
          <a:xfrm>
            <a:off x="4995863" y="3335338"/>
            <a:ext cx="935037" cy="368300"/>
          </a:xfrm>
          <a:prstGeom prst="rect">
            <a:avLst/>
          </a:prstGeom>
          <a:noFill/>
          <a:ln w="9525">
            <a:noFill/>
          </a:ln>
        </p:spPr>
        <p:txBody>
          <a:bodyPr>
            <a:spAutoFit/>
          </a:bodyPr>
          <a:p>
            <a:pPr>
              <a:spcBef>
                <a:spcPct val="50000"/>
              </a:spcBef>
            </a:pPr>
            <a:r>
              <a:rPr b="1">
                <a:solidFill>
                  <a:schemeClr val="accent2"/>
                </a:solidFill>
              </a:rPr>
              <a:t>scans</a:t>
            </a:r>
            <a:endParaRPr b="1">
              <a:solidFill>
                <a:schemeClr val="accent2"/>
              </a:solidFill>
            </a:endParaRPr>
          </a:p>
        </p:txBody>
      </p:sp>
      <p:sp>
        <p:nvSpPr>
          <p:cNvPr id="473111" name="Text Box 473110"/>
          <p:cNvSpPr txBox="1"/>
          <p:nvPr/>
        </p:nvSpPr>
        <p:spPr>
          <a:xfrm>
            <a:off x="5322888" y="2420938"/>
            <a:ext cx="1439862" cy="368300"/>
          </a:xfrm>
          <a:prstGeom prst="rect">
            <a:avLst/>
          </a:prstGeom>
          <a:noFill/>
          <a:ln w="9525">
            <a:noFill/>
          </a:ln>
        </p:spPr>
        <p:txBody>
          <a:bodyPr>
            <a:spAutoFit/>
          </a:bodyPr>
          <a:p>
            <a:pPr>
              <a:spcBef>
                <a:spcPct val="50000"/>
              </a:spcBef>
            </a:pPr>
            <a:r>
              <a:rPr b="1">
                <a:solidFill>
                  <a:schemeClr val="accent2"/>
                </a:solidFill>
              </a:rPr>
              <a:t>distance</a:t>
            </a:r>
            <a:endParaRPr b="1">
              <a:solidFill>
                <a:schemeClr val="accent2"/>
              </a:solidFill>
            </a:endParaRPr>
          </a:p>
        </p:txBody>
      </p:sp>
      <p:sp>
        <p:nvSpPr>
          <p:cNvPr id="473112" name="Text Box 473111"/>
          <p:cNvSpPr txBox="1"/>
          <p:nvPr/>
        </p:nvSpPr>
        <p:spPr>
          <a:xfrm>
            <a:off x="3735388" y="1492250"/>
            <a:ext cx="1531937" cy="368300"/>
          </a:xfrm>
          <a:prstGeom prst="rect">
            <a:avLst/>
          </a:prstGeom>
          <a:noFill/>
          <a:ln w="9525">
            <a:noFill/>
          </a:ln>
        </p:spPr>
        <p:txBody>
          <a:bodyPr>
            <a:spAutoFit/>
          </a:bodyPr>
          <a:p>
            <a:pPr>
              <a:spcBef>
                <a:spcPct val="50000"/>
              </a:spcBef>
            </a:pPr>
            <a:r>
              <a:rPr b="1">
                <a:solidFill>
                  <a:schemeClr val="accent2"/>
                </a:solidFill>
              </a:rPr>
              <a:t>frequency</a:t>
            </a:r>
            <a:endParaRPr b="1">
              <a:solidFill>
                <a:schemeClr val="accent2"/>
              </a:solidFill>
            </a:endParaRPr>
          </a:p>
        </p:txBody>
      </p:sp>
      <p:sp>
        <p:nvSpPr>
          <p:cNvPr id="473113" name="Text Box 473112"/>
          <p:cNvSpPr txBox="1"/>
          <p:nvPr/>
        </p:nvSpPr>
        <p:spPr>
          <a:xfrm>
            <a:off x="4659313" y="4219575"/>
            <a:ext cx="828675" cy="368300"/>
          </a:xfrm>
          <a:prstGeom prst="rect">
            <a:avLst/>
          </a:prstGeom>
          <a:noFill/>
          <a:ln w="9525">
            <a:noFill/>
          </a:ln>
        </p:spPr>
        <p:txBody>
          <a:bodyPr>
            <a:spAutoFit/>
          </a:bodyPr>
          <a:p>
            <a:pPr>
              <a:spcBef>
                <a:spcPct val="50000"/>
              </a:spcBef>
            </a:pPr>
            <a:r>
              <a:rPr b="1">
                <a:solidFill>
                  <a:schemeClr val="accent2"/>
                </a:solidFill>
              </a:rPr>
              <a:t>clean</a:t>
            </a:r>
            <a:endParaRPr b="1">
              <a:solidFill>
                <a:schemeClr val="accent2"/>
              </a:solidFill>
            </a:endParaRPr>
          </a:p>
        </p:txBody>
      </p:sp>
      <p:sp>
        <p:nvSpPr>
          <p:cNvPr id="473114" name="Text Box 473113"/>
          <p:cNvSpPr txBox="1"/>
          <p:nvPr/>
        </p:nvSpPr>
        <p:spPr>
          <a:xfrm>
            <a:off x="2624138" y="1857375"/>
            <a:ext cx="1222375" cy="368300"/>
          </a:xfrm>
          <a:prstGeom prst="rect">
            <a:avLst/>
          </a:prstGeom>
          <a:noFill/>
          <a:ln w="9525">
            <a:noFill/>
          </a:ln>
        </p:spPr>
        <p:txBody>
          <a:bodyPr>
            <a:spAutoFit/>
          </a:bodyPr>
          <a:p>
            <a:pPr>
              <a:spcBef>
                <a:spcPct val="50000"/>
              </a:spcBef>
            </a:pPr>
            <a:r>
              <a:rPr b="1">
                <a:solidFill>
                  <a:schemeClr val="accent2"/>
                </a:solidFill>
              </a:rPr>
              <a:t>human</a:t>
            </a:r>
            <a:endParaRPr b="1">
              <a:solidFill>
                <a:schemeClr val="accent2"/>
              </a:solidFill>
            </a:endParaRPr>
          </a:p>
        </p:txBody>
      </p:sp>
      <p:sp>
        <p:nvSpPr>
          <p:cNvPr id="473115" name="Text Box 473114"/>
          <p:cNvSpPr txBox="1"/>
          <p:nvPr/>
        </p:nvSpPr>
        <p:spPr>
          <a:xfrm>
            <a:off x="7462838" y="1825625"/>
            <a:ext cx="1295400" cy="368300"/>
          </a:xfrm>
          <a:prstGeom prst="rect">
            <a:avLst/>
          </a:prstGeom>
          <a:noFill/>
          <a:ln w="9525">
            <a:noFill/>
          </a:ln>
        </p:spPr>
        <p:txBody>
          <a:bodyPr>
            <a:spAutoFit/>
          </a:bodyPr>
          <a:p>
            <a:pPr>
              <a:spcBef>
                <a:spcPct val="50000"/>
              </a:spcBef>
            </a:pPr>
            <a:r>
              <a:rPr b="1">
                <a:solidFill>
                  <a:schemeClr val="accent2"/>
                </a:solidFill>
              </a:rPr>
              <a:t>hertz</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3092">
                                            <p:txEl>
                                              <p:charRg st="0" end="5"/>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3093">
                                            <p:txEl>
                                              <p:charRg st="0" end="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73094">
                                            <p:txEl>
                                              <p:charRg st="0" end="9"/>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3095">
                                            <p:txEl>
                                              <p:charRg st="0" end="1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3096">
                                            <p:txEl>
                                              <p:charRg st="0"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73098">
                                            <p:txEl>
                                              <p:charRg st="0"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73099">
                                            <p:txEl>
                                              <p:charRg st="0" end="1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3100">
                                            <p:txEl>
                                              <p:charRg st="0"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73112">
                                            <p:txEl>
                                              <p:charRg st="0" end="10"/>
                                            </p:txEl>
                                          </p:spTgt>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473095">
                                            <p:txEl>
                                              <p:charRg st="0" end="10"/>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3114">
                                            <p:txEl>
                                              <p:charRg st="0" end="6"/>
                                            </p:txEl>
                                          </p:spTgt>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473098">
                                            <p:txEl>
                                              <p:charRg st="0" end="6"/>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73115">
                                            <p:txEl>
                                              <p:charRg st="0" end="6"/>
                                            </p:txEl>
                                          </p:spTgt>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473100">
                                            <p:txEl>
                                              <p:charRg st="0" end="6"/>
                                            </p:txEl>
                                          </p:spTgt>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73111">
                                            <p:txEl>
                                              <p:charRg st="0" end="9"/>
                                            </p:txEl>
                                          </p:spTgt>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473094">
                                            <p:txEl>
                                              <p:charRg st="0" end="9"/>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73110">
                                            <p:txEl>
                                              <p:charRg st="0" end="6"/>
                                            </p:txEl>
                                          </p:spTgt>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473093">
                                            <p:txEl>
                                              <p:charRg st="0" end="6"/>
                                            </p:txEl>
                                          </p:spTgt>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73109">
                                            <p:txEl>
                                              <p:charRg st="0" end="5"/>
                                            </p:txEl>
                                          </p:spTgt>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473092">
                                            <p:txEl>
                                              <p:charRg st="0" end="5"/>
                                            </p:txEl>
                                          </p:spTgt>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73113">
                                            <p:txEl>
                                              <p:charRg st="0" end="6"/>
                                            </p:txEl>
                                          </p:spTgt>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473096">
                                            <p:txEl>
                                              <p:charRg st="0" end="6"/>
                                            </p:txEl>
                                          </p:spTgt>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473099">
                                            <p:txEl>
                                              <p:charRg st="0" end="1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092" grpId="0" build="allAtOnce"/>
      <p:bldP spid="473093" grpId="0" build="allAtOnce"/>
      <p:bldP spid="473094" grpId="0" build="allAtOnce"/>
      <p:bldP spid="473095" grpId="0" build="allAtOnce"/>
      <p:bldP spid="473096" grpId="0" build="allAtOnce"/>
      <p:bldP spid="473098" grpId="0" build="allAtOnce"/>
      <p:bldP spid="473099" grpId="0" build="allAtOnce"/>
      <p:bldP spid="473100" grpId="0" build="allAtOnce"/>
    </p:bld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8529" name="Title 2049"/>
          <p:cNvSpPr>
            <a:spLocks noGrp="1"/>
          </p:cNvSpPr>
          <p:nvPr>
            <p:ph type="ctrTitle"/>
          </p:nvPr>
        </p:nvSpPr>
        <p:spPr>
          <a:xfrm>
            <a:off x="460375" y="1482725"/>
            <a:ext cx="8223250" cy="3892550"/>
          </a:xfrm>
        </p:spPr>
        <p:txBody>
          <a:bodyPr anchor="ctr" anchorCtr="0"/>
          <a:p>
            <a:pPr defTabSz="914400">
              <a:buNone/>
            </a:pPr>
            <a:r>
              <a:rPr lang="en-US" sz="6600" kern="1200" baseline="0" dirty="0">
                <a:latin typeface="+mj-lt"/>
                <a:ea typeface="+mj-ea"/>
                <a:cs typeface="+mj-cs"/>
              </a:rPr>
              <a:t>Stationary (Standing) Waves</a:t>
            </a:r>
            <a:endParaRPr lang="en-US" sz="6600" kern="1200" baseline="0" dirty="0">
              <a:latin typeface="+mj-lt"/>
              <a:ea typeface="+mj-ea"/>
              <a:cs typeface="+mj-cs"/>
            </a:endParaRPr>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9969" name="Title 1"/>
          <p:cNvSpPr>
            <a:spLocks noGrp="1"/>
          </p:cNvSpPr>
          <p:nvPr>
            <p:ph type="title"/>
          </p:nvPr>
        </p:nvSpPr>
        <p:spPr>
          <a:xfrm>
            <a:off x="19050" y="12700"/>
            <a:ext cx="9128125" cy="517525"/>
          </a:xfrm>
        </p:spPr>
        <p:txBody>
          <a:bodyPr anchor="ctr" anchorCtr="0"/>
          <a:p>
            <a:pPr defTabSz="914400">
              <a:buNone/>
            </a:pPr>
            <a:r>
              <a:rPr lang="en-US" altLang="zh-CN" sz="2000" kern="1200" baseline="0">
                <a:latin typeface="+mj-lt"/>
                <a:ea typeface="+mj-ea"/>
                <a:cs typeface="+mj-cs"/>
              </a:rPr>
              <a:t> Two sine waves travelling in opposite directions create a standing wave </a:t>
            </a:r>
            <a:endParaRPr lang="en-US" altLang="zh-CN" sz="2000" kern="1200" baseline="0">
              <a:latin typeface="+mj-lt"/>
              <a:ea typeface="+mj-ea"/>
              <a:cs typeface="+mj-cs"/>
            </a:endParaRPr>
          </a:p>
        </p:txBody>
      </p:sp>
      <p:pic>
        <p:nvPicPr>
          <p:cNvPr id="339970" name="Content Placeholder 3" descr="standing"/>
          <p:cNvPicPr>
            <a:picLocks noGrp="1" noChangeAspect="1"/>
          </p:cNvPicPr>
          <p:nvPr>
            <p:ph idx="1"/>
          </p:nvPr>
        </p:nvPicPr>
        <p:blipFill>
          <a:blip r:embed="rId1"/>
          <a:stretch>
            <a:fillRect/>
          </a:stretch>
        </p:blipFill>
        <p:spPr>
          <a:xfrm>
            <a:off x="1554163" y="1600200"/>
            <a:ext cx="6034087" cy="4525963"/>
          </a:xfrm>
        </p:spPr>
      </p:pic>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1777" name="Text Box 7"/>
          <p:cNvSpPr txBox="1"/>
          <p:nvPr/>
        </p:nvSpPr>
        <p:spPr>
          <a:xfrm>
            <a:off x="101600" y="3651250"/>
            <a:ext cx="8696325" cy="2857500"/>
          </a:xfrm>
          <a:prstGeom prst="rect">
            <a:avLst/>
          </a:prstGeom>
          <a:noFill/>
          <a:ln w="9525">
            <a:noFill/>
          </a:ln>
        </p:spPr>
        <p:txBody>
          <a:bodyPr wrap="square" anchor="t" anchorCtr="0">
            <a:spAutoFit/>
          </a:bodyPr>
          <a:p>
            <a:pPr>
              <a:lnSpc>
                <a:spcPct val="80000"/>
              </a:lnSpc>
            </a:pPr>
            <a:r>
              <a:rPr lang="en-GB" altLang="en-US" sz="2400" b="1" u="sng" dirty="0">
                <a:solidFill>
                  <a:srgbClr val="FF0000"/>
                </a:solidFill>
                <a:latin typeface="Arial" panose="020B0604020202020204" pitchFamily="34" charset="0"/>
              </a:rPr>
              <a:t>Stationary</a:t>
            </a:r>
            <a:r>
              <a:rPr lang="en-GB" altLang="en-US" sz="2400" b="1" u="sng" dirty="0">
                <a:latin typeface="Arial" panose="020B0604020202020204" pitchFamily="34" charset="0"/>
              </a:rPr>
              <a:t> </a:t>
            </a:r>
            <a:r>
              <a:rPr lang="en-US" altLang="en-GB" sz="2400" b="1" u="sng" dirty="0">
                <a:latin typeface="Arial" panose="020B0604020202020204" pitchFamily="34" charset="0"/>
              </a:rPr>
              <a:t>(standing) </a:t>
            </a:r>
            <a:r>
              <a:rPr lang="en-GB" altLang="en-US" sz="2400" b="1" u="sng" dirty="0">
                <a:latin typeface="Arial" panose="020B0604020202020204" pitchFamily="34" charset="0"/>
              </a:rPr>
              <a:t>waves </a:t>
            </a:r>
            <a:r>
              <a:rPr lang="en-GB" altLang="en-US" sz="2400" dirty="0">
                <a:latin typeface="Arial" panose="020B0604020202020204" pitchFamily="34" charset="0"/>
              </a:rPr>
              <a:t>are where both ends are fixed and the wave travels back and forth along the same medium.  </a:t>
            </a:r>
            <a:r>
              <a:rPr lang="en-US" altLang="en-GB" sz="2400" dirty="0">
                <a:latin typeface="Arial" panose="020B0604020202020204" pitchFamily="34" charset="0"/>
              </a:rPr>
              <a:t>The wave is reflected back upon itself.</a:t>
            </a:r>
            <a:endParaRPr lang="en-GB" altLang="en-US" sz="2400" dirty="0">
              <a:latin typeface="Arial" panose="020B0604020202020204" pitchFamily="34" charset="0"/>
            </a:endParaRPr>
          </a:p>
          <a:p>
            <a:pPr>
              <a:lnSpc>
                <a:spcPct val="80000"/>
              </a:lnSpc>
            </a:pPr>
            <a:r>
              <a:rPr lang="en-GB" altLang="en-US" sz="2400" i="1" dirty="0">
                <a:latin typeface="Arial" panose="020B0604020202020204" pitchFamily="34" charset="0"/>
              </a:rPr>
              <a:t>e.g. the wave on a guitar string</a:t>
            </a:r>
            <a:endParaRPr lang="en-GB" altLang="en-US" sz="2400" i="1" dirty="0">
              <a:latin typeface="Arial" panose="020B0604020202020204" pitchFamily="34" charset="0"/>
            </a:endParaRPr>
          </a:p>
          <a:p>
            <a:pPr>
              <a:lnSpc>
                <a:spcPct val="80000"/>
              </a:lnSpc>
            </a:pPr>
            <a:endParaRPr lang="en-GB" altLang="en-US" sz="2400" i="1" dirty="0">
              <a:latin typeface="Arial" panose="020B0604020202020204" pitchFamily="34" charset="0"/>
            </a:endParaRPr>
          </a:p>
          <a:p>
            <a:pPr eaLnBrk="1" hangingPunct="1">
              <a:lnSpc>
                <a:spcPct val="90000"/>
              </a:lnSpc>
              <a:buNone/>
            </a:pPr>
            <a:r>
              <a:rPr sz="2400" i="1">
                <a:sym typeface="+mn-ea"/>
              </a:rPr>
              <a:t>There are two main parts to a standing wave:</a:t>
            </a:r>
            <a:endParaRPr sz="2400">
              <a:sym typeface="+mn-ea"/>
            </a:endParaRPr>
          </a:p>
          <a:p>
            <a:pPr eaLnBrk="1" hangingPunct="1">
              <a:lnSpc>
                <a:spcPct val="90000"/>
              </a:lnSpc>
            </a:pPr>
            <a:r>
              <a:rPr sz="2400" b="1">
                <a:solidFill>
                  <a:srgbClr val="FF0000"/>
                </a:solidFill>
                <a:sym typeface="+mn-ea"/>
              </a:rPr>
              <a:t>Antinodes</a:t>
            </a:r>
            <a:r>
              <a:rPr lang="en-US" sz="2400">
                <a:sym typeface="+mn-ea"/>
              </a:rPr>
              <a:t>	</a:t>
            </a:r>
            <a:r>
              <a:rPr sz="2400">
                <a:sym typeface="+mn-ea"/>
              </a:rPr>
              <a:t>– Areas of MAXIMUM AMPLITUDE</a:t>
            </a:r>
            <a:endParaRPr sz="2400">
              <a:sym typeface="+mn-ea"/>
            </a:endParaRPr>
          </a:p>
          <a:p>
            <a:pPr eaLnBrk="1" hangingPunct="1">
              <a:lnSpc>
                <a:spcPct val="90000"/>
              </a:lnSpc>
            </a:pPr>
            <a:r>
              <a:rPr sz="2400" b="1">
                <a:solidFill>
                  <a:srgbClr val="FF0000"/>
                </a:solidFill>
                <a:sym typeface="+mn-ea"/>
              </a:rPr>
              <a:t>Nodes</a:t>
            </a:r>
            <a:r>
              <a:rPr lang="en-US" sz="2400" b="1">
                <a:solidFill>
                  <a:srgbClr val="FF0000"/>
                </a:solidFill>
                <a:sym typeface="+mn-ea"/>
              </a:rPr>
              <a:t>	</a:t>
            </a:r>
            <a:r>
              <a:rPr sz="2400">
                <a:sym typeface="+mn-ea"/>
              </a:rPr>
              <a:t>– Areas of ZERO AMPLITUDE</a:t>
            </a:r>
            <a:endParaRPr sz="2400">
              <a:sym typeface="+mn-ea"/>
            </a:endParaRPr>
          </a:p>
          <a:p>
            <a:pPr>
              <a:lnSpc>
                <a:spcPct val="80000"/>
              </a:lnSpc>
            </a:pPr>
            <a:endParaRPr lang="en-GB" altLang="en-US" sz="2400" i="1" dirty="0">
              <a:latin typeface="Arial" panose="020B0604020202020204" pitchFamily="34" charset="0"/>
            </a:endParaRPr>
          </a:p>
        </p:txBody>
      </p:sp>
      <p:pic>
        <p:nvPicPr>
          <p:cNvPr id="11269" name="Picture 5" descr="h4"/>
          <p:cNvPicPr>
            <a:picLocks noChangeAspect="1" noChangeArrowheads="1" noCrop="1"/>
          </p:cNvPicPr>
          <p:nvPr/>
        </p:nvPicPr>
        <p:blipFill>
          <a:blip r:embed="rId1"/>
          <a:srcRect/>
          <a:stretch>
            <a:fillRect/>
          </a:stretch>
        </p:blipFill>
        <p:spPr bwMode="auto">
          <a:xfrm>
            <a:off x="871855" y="57785"/>
            <a:ext cx="7364095" cy="3463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177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1777">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177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itle 2"/>
          <p:cNvSpPr>
            <a:spLocks noGrp="1"/>
          </p:cNvSpPr>
          <p:nvPr>
            <p:ph type="title"/>
          </p:nvPr>
        </p:nvSpPr>
        <p:spPr/>
        <p:txBody>
          <a:bodyPr/>
          <a:p>
            <a:r>
              <a:rPr lang="en-US" altLang="en-US"/>
              <a:t>Standing (Stationary) Waves</a:t>
            </a:r>
            <a:endParaRPr lang="en-US" altLang="en-US"/>
          </a:p>
        </p:txBody>
      </p:sp>
      <p:pic>
        <p:nvPicPr>
          <p:cNvPr id="4101" name="Picture 5" descr="standing-waves-on-floo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67314" y="1479550"/>
            <a:ext cx="4752975" cy="3943350"/>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1"/>
          <p:cNvSpPr txBox="1"/>
          <p:nvPr/>
        </p:nvSpPr>
        <p:spPr>
          <a:xfrm>
            <a:off x="64770" y="1846580"/>
            <a:ext cx="4189095" cy="1814830"/>
          </a:xfrm>
          <a:prstGeom prst="rect">
            <a:avLst/>
          </a:prstGeom>
          <a:noFill/>
        </p:spPr>
        <p:txBody>
          <a:bodyPr wrap="square" rtlCol="0" anchor="t">
            <a:spAutoFit/>
          </a:bodyPr>
          <a:p>
            <a:pPr algn="l">
              <a:buFont typeface="Wingdings" panose="05000000000000000000" pitchFamily="2" charset="2"/>
              <a:buNone/>
            </a:pPr>
            <a:r>
              <a:rPr lang="en-US" sz="2800"/>
              <a:t>Standing Waves can </a:t>
            </a:r>
            <a:r>
              <a:rPr lang="en-US" altLang="en-US" sz="2800"/>
              <a:t>o</a:t>
            </a:r>
            <a:r>
              <a:rPr lang="en-US" sz="2800"/>
              <a:t>ccur when a wave interferes with it’s reflected self                     </a:t>
            </a:r>
            <a:endParaRPr lang="en-US" sz="2800"/>
          </a:p>
        </p:txBody>
      </p:sp>
    </p:spTree>
  </p:cSld>
  <p:clrMapOvr>
    <a:masterClrMapping/>
  </p:clrMapOvr>
  <p:transition/>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sz="2800" smtClean="0"/>
              <a:t>Comparison of stationary and progressive waves</a:t>
            </a:r>
            <a:endParaRPr lang="en-GB" sz="2800" smtClean="0"/>
          </a:p>
        </p:txBody>
      </p:sp>
      <p:graphicFrame>
        <p:nvGraphicFramePr>
          <p:cNvPr id="192651" name="Group 139"/>
          <p:cNvGraphicFramePr>
            <a:graphicFrameLocks noGrp="1"/>
          </p:cNvGraphicFramePr>
          <p:nvPr/>
        </p:nvGraphicFramePr>
        <p:xfrm>
          <a:off x="262255" y="789940"/>
          <a:ext cx="8642350" cy="5278400"/>
        </p:xfrm>
        <a:graphic>
          <a:graphicData uri="http://schemas.openxmlformats.org/drawingml/2006/table">
            <a:tbl>
              <a:tblPr/>
              <a:tblGrid>
                <a:gridCol w="1619250"/>
                <a:gridCol w="3705225"/>
                <a:gridCol w="3317875"/>
              </a:tblGrid>
              <a:tr h="431826">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Property</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rgbClr val="0000FF"/>
                          </a:solidFill>
                          <a:effectLst/>
                          <a:latin typeface="Arial" panose="020B0604020202020204" pitchFamily="34" charset="0"/>
                          <a:cs typeface="Times New Roman" panose="02020603050405020304" pitchFamily="18" charset="0"/>
                        </a:rPr>
                        <a:t>Stationary Wave</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rgbClr val="FF0000"/>
                          </a:solidFill>
                          <a:effectLst/>
                          <a:latin typeface="Arial" panose="020B0604020202020204" pitchFamily="34" charset="0"/>
                          <a:cs typeface="Times New Roman" panose="02020603050405020304" pitchFamily="18" charset="0"/>
                        </a:rPr>
                        <a:t>Progressive Wave</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40080">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Energy &amp; Momentum</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No net transfer from one point to another</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Both move with speed:</a:t>
                      </a:r>
                      <a:r>
                        <a:rPr kumimoji="0" lang="en-GB" sz="1800" b="0"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        </a:t>
                      </a:r>
                      <a:r>
                        <a:rPr kumimoji="0" lang="en-GB" sz="18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c = f x λ</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40119">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rgbClr val="FF00FF"/>
                          </a:solidFill>
                          <a:effectLst/>
                          <a:latin typeface="Arial" panose="020B0604020202020204" pitchFamily="34" charset="0"/>
                          <a:cs typeface="Times New Roman" panose="02020603050405020304" pitchFamily="18" charset="0"/>
                        </a:rPr>
                        <a:t>Amplitude</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rgbClr val="FF00FF"/>
                          </a:solidFill>
                          <a:effectLst/>
                          <a:latin typeface="Arial" panose="020B0604020202020204" pitchFamily="34" charset="0"/>
                          <a:cs typeface="Times New Roman" panose="02020603050405020304" pitchFamily="18" charset="0"/>
                        </a:rPr>
                        <a:t>Varies from zero at NODES to a maximum at ANTINODES</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rgbClr val="FF00FF"/>
                          </a:solidFill>
                          <a:effectLst/>
                          <a:latin typeface="Arial" panose="020B0604020202020204" pitchFamily="34" charset="0"/>
                          <a:cs typeface="Times New Roman" panose="02020603050405020304" pitchFamily="18" charset="0"/>
                        </a:rPr>
                        <a:t>Is the same for all particles within a wave</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14455">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Frequency</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All particles oscillate at the same frequency except those at nodes</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All particles oscillate at the same frequency</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14455">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rgbClr val="FF00FF"/>
                          </a:solidFill>
                          <a:effectLst/>
                          <a:latin typeface="Arial" panose="020B0604020202020204" pitchFamily="34" charset="0"/>
                          <a:cs typeface="Times New Roman" panose="02020603050405020304" pitchFamily="18" charset="0"/>
                        </a:rPr>
                        <a:t>Wavelength</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rgbClr val="FF00FF"/>
                          </a:solidFill>
                          <a:effectLst/>
                          <a:latin typeface="Arial" panose="020B0604020202020204" pitchFamily="34" charset="0"/>
                          <a:cs typeface="Times New Roman" panose="02020603050405020304" pitchFamily="18" charset="0"/>
                        </a:rPr>
                        <a:t>This is equal to TWICE the distance between adjacent nodes</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rgbClr val="FF00FF"/>
                          </a:solidFill>
                          <a:effectLst/>
                          <a:latin typeface="Arial" panose="020B0604020202020204" pitchFamily="34" charset="0"/>
                          <a:cs typeface="Times New Roman" panose="02020603050405020304" pitchFamily="18" charset="0"/>
                        </a:rPr>
                        <a:t>This is equal to the distance between particles at the same phase</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37465">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Phase difference between two particles</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Between nodes all particles are at the same phase. Any other two particles have phase difference equal to ‘mπ’ where ‘m’ is the number of nodes between the particles</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GB" sz="1800" b="1" i="0" u="none" strike="noStrike" cap="none" normalizeH="0" baseline="0" smtClean="0">
                          <a:ln>
                            <a:noFill/>
                          </a:ln>
                          <a:solidFill>
                            <a:schemeClr val="tx1"/>
                          </a:solidFill>
                          <a:effectLst/>
                          <a:latin typeface="Arial" panose="020B0604020202020204" pitchFamily="34" charset="0"/>
                          <a:cs typeface="Times New Roman" panose="02020603050405020304" pitchFamily="18" charset="0"/>
                        </a:rPr>
                        <a:t>Any two particles have phase difference equal to ‘2πd / λ’ where ‘d’ is the distance between the two particles</a:t>
                      </a:r>
                      <a:endParaRPr kumimoji="0" lang="en-GB" sz="1800" b="0" i="0" u="none" strike="noStrike" cap="none" normalizeH="0" baseline="0" smtClean="0">
                        <a:ln>
                          <a:noFill/>
                        </a:ln>
                        <a:solidFill>
                          <a:schemeClr val="tx1"/>
                        </a:solidFill>
                        <a:effectLst/>
                        <a:latin typeface="Arial" panose="020B0604020202020204"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8705" name="Rectangle 121"/>
          <p:cNvSpPr>
            <a:spLocks noChangeArrowheads="1"/>
          </p:cNvSpPr>
          <p:nvPr/>
        </p:nvSpPr>
        <p:spPr bwMode="auto">
          <a:xfrm>
            <a:off x="0" y="5358607"/>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800" smtClean="0">
              <a:solidFill>
                <a:srgbClr val="000000"/>
              </a:solidFill>
            </a:endParaRPr>
          </a:p>
        </p:txBody>
      </p:sp>
    </p:spTree>
  </p:cSld>
  <p:clrMapOvr>
    <a:masterClrMapping/>
  </p:clrMapOvr>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Harmonics</a:t>
            </a:r>
            <a:endParaRPr lang="en-US" altLang="en-US" sz="6600" kern="1200" baseline="0" dirty="0">
              <a:latin typeface="+mj-lt"/>
              <a:ea typeface="+mj-ea"/>
              <a:cs typeface="+mj-cs"/>
            </a:endParaRPr>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dirty="0"/>
              <a:t>Harmonics</a:t>
            </a:r>
            <a:endParaRPr lang="en-US" dirty="0"/>
          </a:p>
        </p:txBody>
      </p:sp>
      <p:sp>
        <p:nvSpPr>
          <p:cNvPr id="34819" name="Rectangle 3"/>
          <p:cNvSpPr>
            <a:spLocks noGrp="1" noChangeArrowheads="1"/>
          </p:cNvSpPr>
          <p:nvPr>
            <p:ph idx="1"/>
          </p:nvPr>
        </p:nvSpPr>
        <p:spPr>
          <a:xfrm>
            <a:off x="19685" y="681990"/>
            <a:ext cx="8943340" cy="2595880"/>
          </a:xfrm>
          <a:noFill/>
          <a:extLst>
            <a:ext uri="{909E8E84-426E-40DD-AFC4-6F175D3DCCD1}">
              <a14:hiddenFill xmlns:a14="http://schemas.microsoft.com/office/drawing/2010/main">
                <a:solidFill>
                  <a:srgbClr val="000000"/>
                </a:solidFill>
              </a14:hiddenFill>
            </a:ext>
          </a:extLst>
        </p:spPr>
        <p:txBody>
          <a:bodyPr/>
          <a:lstStyle/>
          <a:p>
            <a:r>
              <a:rPr lang="en-US" sz="2400"/>
              <a:t>On a guitar the strings are fixed at both ends</a:t>
            </a:r>
            <a:endParaRPr lang="en-US" sz="2400"/>
          </a:p>
          <a:p>
            <a:r>
              <a:rPr lang="en-US" sz="2400"/>
              <a:t>This means that there must  be nodes at each end, and this limits the possible vibrations (or oscillations) of the string</a:t>
            </a:r>
            <a:endParaRPr lang="en-US" sz="2400"/>
          </a:p>
        </p:txBody>
      </p:sp>
      <p:pic>
        <p:nvPicPr>
          <p:cNvPr id="409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0050" y="2110105"/>
            <a:ext cx="8562975" cy="4638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19">
                                            <p:txEl>
                                              <p:pRg st="1" end="1"/>
                                            </p:txEl>
                                          </p:spTgt>
                                        </p:tgtEl>
                                        <p:attrNameLst>
                                          <p:attrName>style.visibility</p:attrName>
                                        </p:attrNameLst>
                                      </p:cBhvr>
                                      <p:to>
                                        <p:strVal val="visible"/>
                                      </p:to>
                                    </p:set>
                                    <p:animEffect transition="in" filter="fade">
                                      <p:cBhvr>
                                        <p:cTn id="7" dur="500"/>
                                        <p:tgtEl>
                                          <p:spTgt spid="3481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US" altLang="en-US"/>
              <a:t>Harmonics</a:t>
            </a:r>
            <a:endParaRPr lang="en-US" altLang="en-US"/>
          </a:p>
        </p:txBody>
      </p:sp>
      <p:pic>
        <p:nvPicPr>
          <p:cNvPr id="35845" name="Picture 5" descr="u10l4d1ani"/>
          <p:cNvPicPr>
            <a:picLocks noChangeAspect="1" noChangeArrowheads="1" noCrop="1"/>
          </p:cNvPicPr>
          <p:nvPr/>
        </p:nvPicPr>
        <p:blipFill>
          <a:blip r:embed="rId1"/>
          <a:srcRect/>
          <a:stretch>
            <a:fillRect/>
          </a:stretch>
        </p:blipFill>
        <p:spPr bwMode="auto">
          <a:xfrm>
            <a:off x="247650" y="1294130"/>
            <a:ext cx="3928110" cy="180276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5847" name="Picture 7" descr="u10l4d2ani"/>
          <p:cNvPicPr>
            <a:picLocks noChangeAspect="1" noChangeArrowheads="1" noCrop="1"/>
          </p:cNvPicPr>
          <p:nvPr/>
        </p:nvPicPr>
        <p:blipFill>
          <a:blip r:embed="rId2"/>
          <a:srcRect/>
          <a:stretch>
            <a:fillRect/>
          </a:stretch>
        </p:blipFill>
        <p:spPr bwMode="auto">
          <a:xfrm>
            <a:off x="247650" y="3237865"/>
            <a:ext cx="3929380" cy="178244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5849" name="Picture 9" descr="u10l4d3ani"/>
          <p:cNvPicPr>
            <a:picLocks noChangeAspect="1" noChangeArrowheads="1" noCrop="1"/>
          </p:cNvPicPr>
          <p:nvPr/>
        </p:nvPicPr>
        <p:blipFill>
          <a:blip r:embed="rId3"/>
          <a:srcRect/>
          <a:stretch>
            <a:fillRect/>
          </a:stretch>
        </p:blipFill>
        <p:spPr bwMode="auto">
          <a:xfrm>
            <a:off x="246380" y="5113020"/>
            <a:ext cx="3929380" cy="172148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5850" name="Text Box 10"/>
          <p:cNvSpPr txBox="1">
            <a:spLocks noChangeArrowheads="1"/>
          </p:cNvSpPr>
          <p:nvPr/>
        </p:nvSpPr>
        <p:spPr bwMode="auto">
          <a:xfrm>
            <a:off x="246187" y="648712"/>
            <a:ext cx="8201113"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a:t>T</a:t>
            </a:r>
            <a:r>
              <a:rPr lang="en-US"/>
              <a:t>he wavelengths produce frequenc</a:t>
            </a:r>
            <a:r>
              <a:rPr lang="en-US" altLang="en-US"/>
              <a:t>ies</a:t>
            </a:r>
            <a:r>
              <a:rPr lang="en-US"/>
              <a:t> that are known as harmonics.</a:t>
            </a:r>
            <a:endParaRPr lang="en-US"/>
          </a:p>
        </p:txBody>
      </p:sp>
      <p:sp>
        <p:nvSpPr>
          <p:cNvPr id="35851" name="Text Box 11"/>
          <p:cNvSpPr txBox="1">
            <a:spLocks noChangeArrowheads="1"/>
          </p:cNvSpPr>
          <p:nvPr/>
        </p:nvSpPr>
        <p:spPr bwMode="auto">
          <a:xfrm>
            <a:off x="5124450" y="5651500"/>
            <a:ext cx="3322320" cy="64516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dirty="0"/>
              <a:t>The third standing wave has the third harmonic 3f.</a:t>
            </a:r>
            <a:endParaRPr lang="en-US" dirty="0"/>
          </a:p>
        </p:txBody>
      </p:sp>
      <p:sp>
        <p:nvSpPr>
          <p:cNvPr id="4" name="Text Box 3"/>
          <p:cNvSpPr txBox="1"/>
          <p:nvPr/>
        </p:nvSpPr>
        <p:spPr>
          <a:xfrm>
            <a:off x="5158740" y="1734820"/>
            <a:ext cx="3288665" cy="922020"/>
          </a:xfrm>
          <a:prstGeom prst="rect">
            <a:avLst/>
          </a:prstGeom>
          <a:noFill/>
          <a:ln>
            <a:solidFill>
              <a:schemeClr val="tx1"/>
            </a:solidFill>
          </a:ln>
        </p:spPr>
        <p:txBody>
          <a:bodyPr wrap="square" rtlCol="0" anchor="t">
            <a:spAutoFit/>
          </a:bodyPr>
          <a:p>
            <a:r>
              <a:rPr lang="en-US" dirty="0">
                <a:sym typeface="+mn-ea"/>
              </a:rPr>
              <a:t>The first standing wave has what is known as the fundamental frequency f.</a:t>
            </a:r>
            <a:endParaRPr lang="en-US"/>
          </a:p>
        </p:txBody>
      </p:sp>
      <p:sp>
        <p:nvSpPr>
          <p:cNvPr id="5" name="Text Box 4"/>
          <p:cNvSpPr txBox="1"/>
          <p:nvPr/>
        </p:nvSpPr>
        <p:spPr>
          <a:xfrm>
            <a:off x="5124450" y="3806825"/>
            <a:ext cx="3322955" cy="645160"/>
          </a:xfrm>
          <a:prstGeom prst="rect">
            <a:avLst/>
          </a:prstGeom>
          <a:noFill/>
          <a:ln>
            <a:solidFill>
              <a:schemeClr val="tx1"/>
            </a:solidFill>
          </a:ln>
        </p:spPr>
        <p:txBody>
          <a:bodyPr wrap="square" rtlCol="0" anchor="t">
            <a:spAutoFit/>
          </a:bodyPr>
          <a:p>
            <a:pPr>
              <a:spcBef>
                <a:spcPct val="50000"/>
              </a:spcBef>
            </a:pPr>
            <a:r>
              <a:rPr lang="en-US" dirty="0">
                <a:sym typeface="+mn-ea"/>
              </a:rPr>
              <a:t>The second standing wave has the second harmonic 2f.</a:t>
            </a:r>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4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58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8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8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5851" grpId="0" animBg="1"/>
    </p:bld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mtClean="0"/>
              <a:t>Stationary waves on strings</a:t>
            </a:r>
            <a:endParaRPr lang="en-GB" smtClean="0"/>
          </a:p>
        </p:txBody>
      </p:sp>
      <p:sp>
        <p:nvSpPr>
          <p:cNvPr id="34819" name="Rectangle 3"/>
          <p:cNvSpPr>
            <a:spLocks noGrp="1" noChangeArrowheads="1"/>
          </p:cNvSpPr>
          <p:nvPr>
            <p:ph idx="1"/>
          </p:nvPr>
        </p:nvSpPr>
        <p:spPr>
          <a:xfrm>
            <a:off x="468630" y="1181735"/>
            <a:ext cx="8229600" cy="4525963"/>
          </a:xfrm>
        </p:spPr>
        <p:txBody>
          <a:bodyPr/>
          <a:lstStyle/>
          <a:p>
            <a:pPr marL="0" indent="0" eaLnBrk="1" hangingPunct="1">
              <a:lnSpc>
                <a:spcPct val="80000"/>
              </a:lnSpc>
              <a:buFontTx/>
              <a:buNone/>
            </a:pPr>
            <a:r>
              <a:rPr lang="en-GB" sz="2800" b="1" smtClean="0">
                <a:solidFill>
                  <a:srgbClr val="FF0066"/>
                </a:solidFill>
              </a:rPr>
              <a:t>Fundamental mode, </a:t>
            </a:r>
            <a:r>
              <a:rPr lang="en-GB" sz="2800" b="1" i="1" smtClean="0">
                <a:solidFill>
                  <a:srgbClr val="FF0066"/>
                </a:solidFill>
              </a:rPr>
              <a:t>f</a:t>
            </a:r>
            <a:r>
              <a:rPr lang="en-GB" sz="2800" b="1" i="1" baseline="-25000" smtClean="0">
                <a:solidFill>
                  <a:srgbClr val="FF0066"/>
                </a:solidFill>
              </a:rPr>
              <a:t>o</a:t>
            </a:r>
            <a:endParaRPr lang="en-GB" sz="2800" b="1" i="1" baseline="-25000" smtClean="0">
              <a:solidFill>
                <a:srgbClr val="FF0066"/>
              </a:solidFill>
            </a:endParaRPr>
          </a:p>
          <a:p>
            <a:pPr marL="0" indent="0" eaLnBrk="1" hangingPunct="1">
              <a:lnSpc>
                <a:spcPct val="80000"/>
              </a:lnSpc>
              <a:buFontTx/>
              <a:buNone/>
            </a:pPr>
            <a:r>
              <a:rPr lang="en-GB" sz="2400" b="1" smtClean="0"/>
              <a:t>This is the lowest frequency that can produce a stationary wave. </a:t>
            </a:r>
            <a:endParaRPr lang="en-GB" sz="2400" b="1" smtClean="0"/>
          </a:p>
          <a:p>
            <a:pPr marL="0" indent="0" eaLnBrk="1" hangingPunct="1">
              <a:lnSpc>
                <a:spcPct val="80000"/>
              </a:lnSpc>
              <a:buFontTx/>
              <a:buNone/>
            </a:pPr>
            <a:r>
              <a:rPr lang="en-GB" sz="2400" b="1" smtClean="0"/>
              <a:t>The length of the loop, </a:t>
            </a:r>
            <a:r>
              <a:rPr lang="en-GB" sz="2400" b="1" i="1" smtClean="0">
                <a:solidFill>
                  <a:srgbClr val="FF0066"/>
                </a:solidFill>
              </a:rPr>
              <a:t>L</a:t>
            </a:r>
            <a:r>
              <a:rPr lang="en-GB" sz="2400" b="1" smtClean="0"/>
              <a:t> is equal to half of a wavelength.</a:t>
            </a:r>
            <a:endParaRPr lang="en-GB" sz="2400" b="1" i="1" smtClean="0"/>
          </a:p>
          <a:p>
            <a:pPr marL="0" indent="0" eaLnBrk="1" hangingPunct="1">
              <a:lnSpc>
                <a:spcPct val="80000"/>
              </a:lnSpc>
              <a:buFontTx/>
              <a:buNone/>
            </a:pPr>
            <a:r>
              <a:rPr lang="en-GB" sz="2400" b="1" i="1" smtClean="0">
                <a:solidFill>
                  <a:srgbClr val="FF0066"/>
                </a:solidFill>
              </a:rPr>
              <a:t>		</a:t>
            </a:r>
            <a:r>
              <a:rPr lang="en-GB" sz="2400" b="1" smtClean="0"/>
              <a:t>and so:</a:t>
            </a:r>
            <a:r>
              <a:rPr lang="en-GB" sz="2400" b="1" i="1" smtClean="0">
                <a:solidFill>
                  <a:srgbClr val="FF0066"/>
                </a:solidFill>
              </a:rPr>
              <a:t> λ = 2L</a:t>
            </a:r>
            <a:r>
              <a:rPr lang="en-GB" sz="2400" b="1" smtClean="0">
                <a:solidFill>
                  <a:srgbClr val="FF0066"/>
                </a:solidFill>
              </a:rPr>
              <a:t>		</a:t>
            </a:r>
            <a:endParaRPr lang="en-GB" sz="2400" b="1" smtClean="0">
              <a:solidFill>
                <a:srgbClr val="FF0066"/>
              </a:solidFill>
            </a:endParaRPr>
          </a:p>
          <a:p>
            <a:pPr marL="0" indent="0" eaLnBrk="1" hangingPunct="1">
              <a:lnSpc>
                <a:spcPct val="80000"/>
              </a:lnSpc>
              <a:buFontTx/>
              <a:buNone/>
            </a:pPr>
            <a:r>
              <a:rPr lang="en-GB" sz="2400" b="1" smtClean="0">
                <a:solidFill>
                  <a:srgbClr val="FF0066"/>
                </a:solidFill>
              </a:rPr>
              <a:t>		</a:t>
            </a:r>
            <a:r>
              <a:rPr lang="en-GB" sz="2400" b="1" smtClean="0"/>
              <a:t>also: </a:t>
            </a:r>
            <a:r>
              <a:rPr lang="en-GB" sz="2400" b="1" i="1" smtClean="0"/>
              <a:t> </a:t>
            </a:r>
            <a:r>
              <a:rPr lang="en-GB" sz="2400" b="1" i="1" smtClean="0">
                <a:solidFill>
                  <a:srgbClr val="FF0066"/>
                </a:solidFill>
              </a:rPr>
              <a:t>f</a:t>
            </a:r>
            <a:r>
              <a:rPr lang="en-GB" sz="2400" b="1" i="1" baseline="-25000" smtClean="0">
                <a:solidFill>
                  <a:srgbClr val="FF0066"/>
                </a:solidFill>
              </a:rPr>
              <a:t>o</a:t>
            </a:r>
            <a:r>
              <a:rPr lang="en-GB" sz="2400" b="1" i="1" smtClean="0">
                <a:solidFill>
                  <a:srgbClr val="FF0066"/>
                </a:solidFill>
              </a:rPr>
              <a:t> = c / λ = c / 2L</a:t>
            </a:r>
            <a:endParaRPr lang="en-GB" sz="2400" b="1" i="1" smtClean="0">
              <a:solidFill>
                <a:srgbClr val="FF0066"/>
              </a:solidFill>
            </a:endParaRPr>
          </a:p>
        </p:txBody>
      </p:sp>
      <p:grpSp>
        <p:nvGrpSpPr>
          <p:cNvPr id="34820" name="Group 4"/>
          <p:cNvGrpSpPr/>
          <p:nvPr/>
        </p:nvGrpSpPr>
        <p:grpSpPr bwMode="auto">
          <a:xfrm>
            <a:off x="1042988" y="4221163"/>
            <a:ext cx="6840537" cy="2159000"/>
            <a:chOff x="629" y="1511"/>
            <a:chExt cx="6545" cy="1414"/>
          </a:xfrm>
        </p:grpSpPr>
        <p:sp>
          <p:nvSpPr>
            <p:cNvPr id="34821" name="Rectangle 5"/>
            <p:cNvSpPr>
              <a:spLocks noChangeArrowheads="1"/>
            </p:cNvSpPr>
            <p:nvPr/>
          </p:nvSpPr>
          <p:spPr bwMode="auto">
            <a:xfrm>
              <a:off x="629" y="1899"/>
              <a:ext cx="320" cy="501"/>
            </a:xfrm>
            <a:prstGeom prst="rect">
              <a:avLst/>
            </a:prstGeom>
            <a:solidFill>
              <a:srgbClr val="808080"/>
            </a:solidFill>
            <a:ln w="9525">
              <a:solidFill>
                <a:srgbClr val="000000"/>
              </a:solidFill>
              <a:miter lim="800000"/>
            </a:ln>
          </p:spPr>
          <p:txBody>
            <a:bodyPr/>
            <a:lstStyle/>
            <a:p>
              <a:endParaRPr lang="en-US" sz="1800" smtClean="0">
                <a:solidFill>
                  <a:srgbClr val="000000"/>
                </a:solidFill>
              </a:endParaRPr>
            </a:p>
          </p:txBody>
        </p:sp>
        <p:sp>
          <p:nvSpPr>
            <p:cNvPr id="34822" name="Rectangle 6"/>
            <p:cNvSpPr>
              <a:spLocks noChangeArrowheads="1"/>
            </p:cNvSpPr>
            <p:nvPr/>
          </p:nvSpPr>
          <p:spPr bwMode="auto">
            <a:xfrm>
              <a:off x="6729" y="1895"/>
              <a:ext cx="320" cy="501"/>
            </a:xfrm>
            <a:prstGeom prst="rect">
              <a:avLst/>
            </a:prstGeom>
            <a:solidFill>
              <a:srgbClr val="808080"/>
            </a:solidFill>
            <a:ln w="9525">
              <a:solidFill>
                <a:srgbClr val="000000"/>
              </a:solidFill>
              <a:miter lim="800000"/>
            </a:ln>
          </p:spPr>
          <p:txBody>
            <a:bodyPr/>
            <a:lstStyle/>
            <a:p>
              <a:endParaRPr lang="en-US" sz="1800" smtClean="0">
                <a:solidFill>
                  <a:srgbClr val="000000"/>
                </a:solidFill>
              </a:endParaRPr>
            </a:p>
          </p:txBody>
        </p:sp>
        <p:sp>
          <p:nvSpPr>
            <p:cNvPr id="34823" name="Oval 7" descr="Light horizontal"/>
            <p:cNvSpPr>
              <a:spLocks noChangeArrowheads="1"/>
            </p:cNvSpPr>
            <p:nvPr/>
          </p:nvSpPr>
          <p:spPr bwMode="auto">
            <a:xfrm>
              <a:off x="928" y="1962"/>
              <a:ext cx="5824" cy="352"/>
            </a:xfrm>
            <a:prstGeom prst="ellipse">
              <a:avLst/>
            </a:prstGeom>
            <a:pattFill prst="ltHorz">
              <a:fgClr>
                <a:srgbClr val="000000"/>
              </a:fgClr>
              <a:bgClr>
                <a:srgbClr val="FFFFFF"/>
              </a:bgClr>
            </a:pattFill>
            <a:ln w="9525">
              <a:solidFill>
                <a:srgbClr val="000000"/>
              </a:solidFill>
              <a:round/>
            </a:ln>
          </p:spPr>
          <p:txBody>
            <a:bodyPr/>
            <a:lstStyle/>
            <a:p>
              <a:endParaRPr lang="en-US" sz="1800" smtClean="0">
                <a:solidFill>
                  <a:srgbClr val="000000"/>
                </a:solidFill>
              </a:endParaRPr>
            </a:p>
          </p:txBody>
        </p:sp>
        <p:sp>
          <p:nvSpPr>
            <p:cNvPr id="34824" name="Text Box 8"/>
            <p:cNvSpPr txBox="1">
              <a:spLocks noChangeArrowheads="1"/>
            </p:cNvSpPr>
            <p:nvPr/>
          </p:nvSpPr>
          <p:spPr bwMode="auto">
            <a:xfrm>
              <a:off x="2764" y="2477"/>
              <a:ext cx="2816"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i="1" smtClean="0">
                  <a:solidFill>
                    <a:srgbClr val="FF0066"/>
                  </a:solidFill>
                </a:rPr>
                <a:t>L</a:t>
              </a:r>
              <a:r>
                <a:rPr lang="en-GB" sz="1800" b="1" smtClean="0">
                  <a:solidFill>
                    <a:srgbClr val="000000"/>
                  </a:solidFill>
                </a:rPr>
                <a:t>= length of a loop</a:t>
              </a:r>
              <a:endParaRPr lang="en-GB" sz="1800" b="1" smtClean="0">
                <a:solidFill>
                  <a:srgbClr val="000000"/>
                </a:solidFill>
              </a:endParaRPr>
            </a:p>
          </p:txBody>
        </p:sp>
        <p:sp>
          <p:nvSpPr>
            <p:cNvPr id="34825" name="Text Box 9"/>
            <p:cNvSpPr txBox="1">
              <a:spLocks noChangeArrowheads="1"/>
            </p:cNvSpPr>
            <p:nvPr/>
          </p:nvSpPr>
          <p:spPr bwMode="auto">
            <a:xfrm>
              <a:off x="662" y="1528"/>
              <a:ext cx="821"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000000"/>
                  </a:solidFill>
                </a:rPr>
                <a:t>node</a:t>
              </a:r>
              <a:endParaRPr lang="en-GB" sz="1800" b="1" smtClean="0">
                <a:solidFill>
                  <a:srgbClr val="000000"/>
                </a:solidFill>
              </a:endParaRPr>
            </a:p>
          </p:txBody>
        </p:sp>
        <p:sp>
          <p:nvSpPr>
            <p:cNvPr id="34826" name="Text Box 10"/>
            <p:cNvSpPr txBox="1">
              <a:spLocks noChangeArrowheads="1"/>
            </p:cNvSpPr>
            <p:nvPr/>
          </p:nvSpPr>
          <p:spPr bwMode="auto">
            <a:xfrm>
              <a:off x="6353" y="1511"/>
              <a:ext cx="821"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000000"/>
                  </a:solidFill>
                </a:rPr>
                <a:t>node</a:t>
              </a:r>
              <a:endParaRPr lang="en-GB" sz="1800" b="1" smtClean="0">
                <a:solidFill>
                  <a:srgbClr val="000000"/>
                </a:solidFill>
              </a:endParaRPr>
            </a:p>
          </p:txBody>
        </p:sp>
        <p:sp>
          <p:nvSpPr>
            <p:cNvPr id="34827" name="Text Box 11"/>
            <p:cNvSpPr txBox="1">
              <a:spLocks noChangeArrowheads="1"/>
            </p:cNvSpPr>
            <p:nvPr/>
          </p:nvSpPr>
          <p:spPr bwMode="auto">
            <a:xfrm>
              <a:off x="3222" y="1575"/>
              <a:ext cx="1728"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000000"/>
                  </a:solidFill>
                </a:rPr>
                <a:t>antinode</a:t>
              </a:r>
              <a:endParaRPr lang="en-GB" sz="1800" b="1" smtClean="0">
                <a:solidFill>
                  <a:srgbClr val="000000"/>
                </a:solidFill>
              </a:endParaRPr>
            </a:p>
          </p:txBody>
        </p:sp>
        <p:sp>
          <p:nvSpPr>
            <p:cNvPr id="34828" name="Line 12"/>
            <p:cNvSpPr>
              <a:spLocks noChangeShapeType="1"/>
            </p:cNvSpPr>
            <p:nvPr/>
          </p:nvSpPr>
          <p:spPr bwMode="auto">
            <a:xfrm flipV="1">
              <a:off x="939" y="2475"/>
              <a:ext cx="5770" cy="1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gr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Question </a:t>
            </a:r>
            <a:r>
              <a:rPr lang="en-US" altLang="en-US" kern="1200" baseline="0" dirty="0">
                <a:latin typeface="+mj-lt"/>
                <a:ea typeface="+mj-ea"/>
                <a:cs typeface="+mj-cs"/>
              </a:rPr>
              <a:t>4</a:t>
            </a:r>
            <a:endParaRPr lang="en-US" altLang="en-US" kern="1200" baseline="0" dirty="0">
              <a:latin typeface="+mj-lt"/>
              <a:ea typeface="+mj-ea"/>
              <a:cs typeface="+mj-cs"/>
            </a:endParaRPr>
          </a:p>
        </p:txBody>
      </p:sp>
      <p:sp>
        <p:nvSpPr>
          <p:cNvPr id="154627" name="Rectangle 3"/>
          <p:cNvSpPr>
            <a:spLocks noGrp="1"/>
          </p:cNvSpPr>
          <p:nvPr>
            <p:ph idx="1"/>
          </p:nvPr>
        </p:nvSpPr>
        <p:spPr>
          <a:xfrm>
            <a:off x="457200" y="1165225"/>
            <a:ext cx="8229600" cy="4525963"/>
          </a:xfrm>
        </p:spPr>
        <p:txBody>
          <a:bodyPr vert="horz" wrap="square" lIns="91440" tIns="45720" rIns="91440" bIns="45720" anchor="t" anchorCtr="0"/>
          <a:p>
            <a:pPr marL="0" indent="0">
              <a:buNone/>
            </a:pPr>
            <a:r>
              <a:rPr lang="en-US" altLang="zh-CN" i="1" dirty="0"/>
              <a:t>Calculate the speed of a water wave of wavelength </a:t>
            </a:r>
            <a:r>
              <a:rPr lang="en-US" altLang="zh-CN" i="1" dirty="0">
                <a:solidFill>
                  <a:srgbClr val="00B050"/>
                </a:solidFill>
              </a:rPr>
              <a:t>3m</a:t>
            </a:r>
            <a:r>
              <a:rPr lang="en-US" altLang="zh-CN" i="1" dirty="0"/>
              <a:t> and frequency </a:t>
            </a:r>
            <a:r>
              <a:rPr lang="en-US" altLang="zh-CN" i="1" dirty="0">
                <a:solidFill>
                  <a:srgbClr val="00B0F0"/>
                </a:solidFill>
              </a:rPr>
              <a:t>6Hz</a:t>
            </a:r>
            <a:r>
              <a:rPr lang="en-US" altLang="zh-CN" i="1" dirty="0"/>
              <a:t>.</a:t>
            </a:r>
            <a:endParaRPr lang="en-US" altLang="zh-CN" i="1" dirty="0"/>
          </a:p>
          <a:p>
            <a:pPr marL="0" indent="0">
              <a:buNone/>
            </a:pPr>
            <a:r>
              <a:rPr lang="en-US" altLang="zh-CN" b="1" i="1" dirty="0">
                <a:solidFill>
                  <a:srgbClr val="FF0000"/>
                </a:solidFill>
              </a:rPr>
              <a:t>v</a:t>
            </a:r>
            <a:r>
              <a:rPr lang="en-US" altLang="zh-CN" b="1" dirty="0">
                <a:solidFill>
                  <a:srgbClr val="FF0000"/>
                </a:solidFill>
              </a:rPr>
              <a:t> </a:t>
            </a:r>
            <a:r>
              <a:rPr lang="en-US" altLang="zh-CN" b="1" dirty="0"/>
              <a:t>=</a:t>
            </a:r>
            <a:r>
              <a:rPr lang="en-US" altLang="zh-CN" b="1" dirty="0">
                <a:solidFill>
                  <a:srgbClr val="FF0000"/>
                </a:solidFill>
              </a:rPr>
              <a:t> </a:t>
            </a:r>
            <a:r>
              <a:rPr lang="en-US" altLang="zh-CN" b="1" i="1" dirty="0">
                <a:solidFill>
                  <a:srgbClr val="FF0000"/>
                </a:solidFill>
              </a:rPr>
              <a:t>f</a:t>
            </a:r>
            <a:r>
              <a:rPr lang="en-US" altLang="zh-CN" b="1" dirty="0">
                <a:solidFill>
                  <a:srgbClr val="FF0000"/>
                </a:solidFill>
              </a:rPr>
              <a:t> </a:t>
            </a:r>
            <a:r>
              <a:rPr lang="en-US" altLang="zh-CN" b="1" dirty="0"/>
              <a:t>x</a:t>
            </a:r>
            <a:r>
              <a:rPr lang="en-US" altLang="zh-CN" b="1" dirty="0">
                <a:solidFill>
                  <a:srgbClr val="FF0000"/>
                </a:solidFill>
              </a:rPr>
              <a:t> </a:t>
            </a:r>
            <a:r>
              <a:rPr lang="el-GR" altLang="x-none" b="1" i="1" dirty="0">
                <a:solidFill>
                  <a:srgbClr val="FF0000"/>
                </a:solidFill>
              </a:rPr>
              <a:t>λ</a:t>
            </a:r>
            <a:endParaRPr lang="en-US" altLang="zh-CN" b="1" i="1" dirty="0">
              <a:solidFill>
                <a:srgbClr val="FF0066"/>
              </a:solidFill>
            </a:endParaRPr>
          </a:p>
          <a:p>
            <a:pPr marL="0" indent="0">
              <a:buNone/>
            </a:pPr>
            <a:r>
              <a:rPr lang="en-US" altLang="zh-CN" dirty="0"/>
              <a:t>= </a:t>
            </a:r>
            <a:r>
              <a:rPr lang="en-US" altLang="zh-CN" dirty="0">
                <a:solidFill>
                  <a:srgbClr val="00B0F0"/>
                </a:solidFill>
              </a:rPr>
              <a:t>6Hz</a:t>
            </a:r>
            <a:r>
              <a:rPr lang="en-US" altLang="zh-CN" dirty="0"/>
              <a:t> x </a:t>
            </a:r>
            <a:r>
              <a:rPr lang="en-US" altLang="zh-CN" dirty="0">
                <a:solidFill>
                  <a:srgbClr val="00B050"/>
                </a:solidFill>
              </a:rPr>
              <a:t>3m</a:t>
            </a:r>
            <a:endParaRPr lang="en-US" altLang="zh-CN" dirty="0">
              <a:solidFill>
                <a:srgbClr val="00B050"/>
              </a:solidFill>
            </a:endParaRPr>
          </a:p>
          <a:p>
            <a:pPr marL="0" indent="0">
              <a:buNone/>
            </a:pPr>
            <a:r>
              <a:rPr lang="en-US" altLang="x-none" b="1" dirty="0">
                <a:solidFill>
                  <a:schemeClr val="accent2"/>
                </a:solidFill>
              </a:rPr>
              <a:t>speed = </a:t>
            </a:r>
            <a:r>
              <a:rPr lang="en-US" altLang="x-none" b="1" u="sng" dirty="0">
                <a:solidFill>
                  <a:schemeClr val="accent2"/>
                </a:solidFill>
              </a:rPr>
              <a:t>18 m/s</a:t>
            </a:r>
            <a:endParaRPr lang="en-US" altLang="x-none" b="1" u="sng" dirty="0">
              <a:solidFill>
                <a:schemeClr val="accent2"/>
              </a:solidFill>
            </a:endParaRPr>
          </a:p>
          <a:p>
            <a:pPr marL="0" indent="0">
              <a:buNone/>
            </a:pPr>
            <a:endParaRPr lang="en-US" altLang="x-none" b="1" u="sng" dirty="0">
              <a:solidFill>
                <a:schemeClr val="accent2"/>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627">
                                            <p:txEl>
                                              <p:charRg st="72" end="8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4627">
                                            <p:txEl>
                                              <p:charRg st="82" end="9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4627">
                                            <p:txEl>
                                              <p:charRg st="93" end="10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GB" smtClean="0">
                <a:sym typeface="+mn-ea"/>
              </a:rPr>
              <a:t>Stationary waves on strings</a:t>
            </a:r>
            <a:endParaRPr lang="en-US"/>
          </a:p>
        </p:txBody>
      </p:sp>
      <p:sp>
        <p:nvSpPr>
          <p:cNvPr id="35842" name="Rectangle 3"/>
          <p:cNvSpPr>
            <a:spLocks noGrp="1" noChangeArrowheads="1"/>
          </p:cNvSpPr>
          <p:nvPr>
            <p:ph idx="1"/>
          </p:nvPr>
        </p:nvSpPr>
        <p:spPr>
          <a:xfrm>
            <a:off x="468630" y="1014095"/>
            <a:ext cx="8229600" cy="4525963"/>
          </a:xfrm>
        </p:spPr>
        <p:txBody>
          <a:bodyPr/>
          <a:lstStyle/>
          <a:p>
            <a:pPr marL="0" indent="0" eaLnBrk="1" hangingPunct="1">
              <a:buFontTx/>
              <a:buNone/>
            </a:pPr>
            <a:r>
              <a:rPr lang="en-GB" b="1" smtClean="0">
                <a:solidFill>
                  <a:srgbClr val="FF0066"/>
                </a:solidFill>
              </a:rPr>
              <a:t>First Overtone, </a:t>
            </a:r>
            <a:r>
              <a:rPr lang="en-GB" b="1" i="1" smtClean="0">
                <a:solidFill>
                  <a:srgbClr val="FF0066"/>
                </a:solidFill>
              </a:rPr>
              <a:t>2f</a:t>
            </a:r>
            <a:r>
              <a:rPr lang="en-GB" b="1" i="1" baseline="-25000" smtClean="0">
                <a:solidFill>
                  <a:srgbClr val="FF0066"/>
                </a:solidFill>
              </a:rPr>
              <a:t>o</a:t>
            </a:r>
            <a:endParaRPr lang="en-GB" b="1" i="1" baseline="-25000" smtClean="0">
              <a:solidFill>
                <a:srgbClr val="FF0066"/>
              </a:solidFill>
            </a:endParaRPr>
          </a:p>
          <a:p>
            <a:pPr marL="0" indent="0" eaLnBrk="1" hangingPunct="1">
              <a:buFontTx/>
              <a:buNone/>
            </a:pPr>
            <a:r>
              <a:rPr lang="en-GB" sz="2400" b="1" smtClean="0"/>
              <a:t>This is the second lowest frequency that can produce a stationary wave.</a:t>
            </a:r>
            <a:endParaRPr lang="en-GB" sz="2400" b="1" smtClean="0"/>
          </a:p>
          <a:p>
            <a:pPr marL="0" indent="0" eaLnBrk="1" hangingPunct="1">
              <a:buFontTx/>
              <a:buNone/>
            </a:pPr>
            <a:r>
              <a:rPr lang="en-GB" sz="2400" b="1" smtClean="0"/>
              <a:t>The length of two loops, </a:t>
            </a:r>
            <a:r>
              <a:rPr lang="en-GB" sz="2400" b="1" i="1" smtClean="0">
                <a:solidFill>
                  <a:srgbClr val="FF0066"/>
                </a:solidFill>
              </a:rPr>
              <a:t>L</a:t>
            </a:r>
            <a:r>
              <a:rPr lang="en-GB" sz="2400" b="1" smtClean="0"/>
              <a:t> is equal to one wavelength.</a:t>
            </a:r>
            <a:endParaRPr lang="en-GB" sz="2400" b="1" i="1" smtClean="0"/>
          </a:p>
          <a:p>
            <a:pPr marL="0" indent="0" eaLnBrk="1" hangingPunct="1">
              <a:buFontTx/>
              <a:buNone/>
            </a:pPr>
            <a:r>
              <a:rPr lang="en-GB" sz="2400" b="1" i="1" smtClean="0">
                <a:solidFill>
                  <a:srgbClr val="FF0066"/>
                </a:solidFill>
              </a:rPr>
              <a:t>		</a:t>
            </a:r>
            <a:r>
              <a:rPr lang="en-GB" sz="2400" b="1" smtClean="0"/>
              <a:t>and so:</a:t>
            </a:r>
            <a:r>
              <a:rPr lang="en-GB" sz="2400" b="1" i="1" smtClean="0">
                <a:solidFill>
                  <a:srgbClr val="FF0066"/>
                </a:solidFill>
              </a:rPr>
              <a:t> λ = L</a:t>
            </a:r>
            <a:r>
              <a:rPr lang="en-GB" sz="2400" b="1" smtClean="0"/>
              <a:t> 		</a:t>
            </a:r>
            <a:endParaRPr lang="en-GB" sz="2400" b="1" smtClean="0"/>
          </a:p>
          <a:p>
            <a:pPr marL="0" indent="0" eaLnBrk="1" hangingPunct="1">
              <a:buFontTx/>
              <a:buNone/>
            </a:pPr>
            <a:r>
              <a:rPr lang="en-GB" sz="2400" b="1" smtClean="0"/>
              <a:t>		also: </a:t>
            </a:r>
            <a:r>
              <a:rPr lang="en-GB" sz="2400" b="1" i="1" smtClean="0">
                <a:solidFill>
                  <a:srgbClr val="FF0066"/>
                </a:solidFill>
              </a:rPr>
              <a:t>2 f</a:t>
            </a:r>
            <a:r>
              <a:rPr lang="en-GB" sz="2400" b="1" i="1" baseline="-25000" smtClean="0">
                <a:solidFill>
                  <a:srgbClr val="FF0066"/>
                </a:solidFill>
              </a:rPr>
              <a:t>o</a:t>
            </a:r>
            <a:r>
              <a:rPr lang="en-GB" sz="2400" b="1" i="1" smtClean="0">
                <a:solidFill>
                  <a:srgbClr val="FF0066"/>
                </a:solidFill>
              </a:rPr>
              <a:t> = c / L</a:t>
            </a:r>
            <a:endParaRPr lang="en-GB" sz="2400" b="1" i="1" smtClean="0">
              <a:solidFill>
                <a:srgbClr val="FF0066"/>
              </a:solidFill>
            </a:endParaRPr>
          </a:p>
        </p:txBody>
      </p:sp>
      <p:grpSp>
        <p:nvGrpSpPr>
          <p:cNvPr id="35843" name="Group 14"/>
          <p:cNvGrpSpPr/>
          <p:nvPr/>
        </p:nvGrpSpPr>
        <p:grpSpPr bwMode="auto">
          <a:xfrm>
            <a:off x="827088" y="3573463"/>
            <a:ext cx="7200900" cy="2232025"/>
            <a:chOff x="799" y="5199"/>
            <a:chExt cx="6491" cy="1491"/>
          </a:xfrm>
        </p:grpSpPr>
        <p:sp>
          <p:nvSpPr>
            <p:cNvPr id="35844" name="Rectangle 15"/>
            <p:cNvSpPr>
              <a:spLocks noChangeArrowheads="1"/>
            </p:cNvSpPr>
            <p:nvPr/>
          </p:nvSpPr>
          <p:spPr bwMode="auto">
            <a:xfrm>
              <a:off x="799" y="5604"/>
              <a:ext cx="320" cy="501"/>
            </a:xfrm>
            <a:prstGeom prst="rect">
              <a:avLst/>
            </a:prstGeom>
            <a:solidFill>
              <a:srgbClr val="808080"/>
            </a:solidFill>
            <a:ln w="9525">
              <a:solidFill>
                <a:srgbClr val="000000"/>
              </a:solidFill>
              <a:miter lim="800000"/>
            </a:ln>
          </p:spPr>
          <p:txBody>
            <a:bodyPr/>
            <a:lstStyle/>
            <a:p>
              <a:endParaRPr lang="en-US" sz="1800" smtClean="0">
                <a:solidFill>
                  <a:srgbClr val="000000"/>
                </a:solidFill>
              </a:endParaRPr>
            </a:p>
          </p:txBody>
        </p:sp>
        <p:sp>
          <p:nvSpPr>
            <p:cNvPr id="35845" name="Rectangle 16"/>
            <p:cNvSpPr>
              <a:spLocks noChangeArrowheads="1"/>
            </p:cNvSpPr>
            <p:nvPr/>
          </p:nvSpPr>
          <p:spPr bwMode="auto">
            <a:xfrm>
              <a:off x="6899" y="5600"/>
              <a:ext cx="320" cy="501"/>
            </a:xfrm>
            <a:prstGeom prst="rect">
              <a:avLst/>
            </a:prstGeom>
            <a:solidFill>
              <a:srgbClr val="808080"/>
            </a:solidFill>
            <a:ln w="9525">
              <a:solidFill>
                <a:srgbClr val="000000"/>
              </a:solidFill>
              <a:miter lim="800000"/>
            </a:ln>
          </p:spPr>
          <p:txBody>
            <a:bodyPr/>
            <a:lstStyle/>
            <a:p>
              <a:endParaRPr lang="en-US" sz="1800" smtClean="0">
                <a:solidFill>
                  <a:srgbClr val="000000"/>
                </a:solidFill>
              </a:endParaRPr>
            </a:p>
          </p:txBody>
        </p:sp>
        <p:sp>
          <p:nvSpPr>
            <p:cNvPr id="35846" name="Oval 17" descr="Light horizontal"/>
            <p:cNvSpPr>
              <a:spLocks noChangeArrowheads="1"/>
            </p:cNvSpPr>
            <p:nvPr/>
          </p:nvSpPr>
          <p:spPr bwMode="auto">
            <a:xfrm>
              <a:off x="1098" y="5667"/>
              <a:ext cx="2934" cy="352"/>
            </a:xfrm>
            <a:prstGeom prst="ellipse">
              <a:avLst/>
            </a:prstGeom>
            <a:pattFill prst="ltHorz">
              <a:fgClr>
                <a:srgbClr val="000000"/>
              </a:fgClr>
              <a:bgClr>
                <a:srgbClr val="FFFFFF"/>
              </a:bgClr>
            </a:pattFill>
            <a:ln w="9525">
              <a:solidFill>
                <a:srgbClr val="000000"/>
              </a:solidFill>
              <a:round/>
            </a:ln>
          </p:spPr>
          <p:txBody>
            <a:bodyPr/>
            <a:lstStyle/>
            <a:p>
              <a:endParaRPr lang="en-US" sz="1800" smtClean="0">
                <a:solidFill>
                  <a:srgbClr val="000000"/>
                </a:solidFill>
              </a:endParaRPr>
            </a:p>
          </p:txBody>
        </p:sp>
        <p:sp>
          <p:nvSpPr>
            <p:cNvPr id="35847" name="Text Box 18"/>
            <p:cNvSpPr txBox="1">
              <a:spLocks noChangeArrowheads="1"/>
            </p:cNvSpPr>
            <p:nvPr/>
          </p:nvSpPr>
          <p:spPr bwMode="auto">
            <a:xfrm>
              <a:off x="2838" y="6242"/>
              <a:ext cx="3093"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i="1" smtClean="0">
                  <a:solidFill>
                    <a:srgbClr val="FF0066"/>
                  </a:solidFill>
                </a:rPr>
                <a:t>L</a:t>
              </a:r>
              <a:r>
                <a:rPr lang="en-GB" sz="1800" b="1" i="1" smtClean="0">
                  <a:solidFill>
                    <a:srgbClr val="000000"/>
                  </a:solidFill>
                </a:rPr>
                <a:t> </a:t>
              </a:r>
              <a:r>
                <a:rPr lang="en-GB" sz="1800" b="1" smtClean="0">
                  <a:solidFill>
                    <a:srgbClr val="000000"/>
                  </a:solidFill>
                </a:rPr>
                <a:t>= length of two loops = </a:t>
              </a:r>
              <a:r>
                <a:rPr lang="en-GB" sz="1800" b="1" i="1" smtClean="0">
                  <a:solidFill>
                    <a:srgbClr val="FF0066"/>
                  </a:solidFill>
                </a:rPr>
                <a:t>λ</a:t>
              </a:r>
              <a:endParaRPr lang="en-GB" sz="1800" b="1" smtClean="0">
                <a:solidFill>
                  <a:srgbClr val="FF0066"/>
                </a:solidFill>
              </a:endParaRPr>
            </a:p>
          </p:txBody>
        </p:sp>
        <p:sp>
          <p:nvSpPr>
            <p:cNvPr id="35848" name="Line 19"/>
            <p:cNvSpPr>
              <a:spLocks noChangeShapeType="1"/>
            </p:cNvSpPr>
            <p:nvPr/>
          </p:nvSpPr>
          <p:spPr bwMode="auto">
            <a:xfrm flipV="1">
              <a:off x="1109" y="6180"/>
              <a:ext cx="5770" cy="1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35849" name="Oval 20" descr="Light horizontal"/>
            <p:cNvSpPr>
              <a:spLocks noChangeArrowheads="1"/>
            </p:cNvSpPr>
            <p:nvPr/>
          </p:nvSpPr>
          <p:spPr bwMode="auto">
            <a:xfrm>
              <a:off x="4010" y="5673"/>
              <a:ext cx="2902" cy="352"/>
            </a:xfrm>
            <a:prstGeom prst="ellipse">
              <a:avLst/>
            </a:prstGeom>
            <a:pattFill prst="ltHorz">
              <a:fgClr>
                <a:srgbClr val="000000"/>
              </a:fgClr>
              <a:bgClr>
                <a:srgbClr val="FFFFFF"/>
              </a:bgClr>
            </a:pattFill>
            <a:ln w="9525">
              <a:solidFill>
                <a:srgbClr val="000000"/>
              </a:solidFill>
              <a:round/>
            </a:ln>
          </p:spPr>
          <p:txBody>
            <a:bodyPr/>
            <a:lstStyle/>
            <a:p>
              <a:endParaRPr lang="en-US" sz="1800" smtClean="0">
                <a:solidFill>
                  <a:srgbClr val="000000"/>
                </a:solidFill>
              </a:endParaRPr>
            </a:p>
          </p:txBody>
        </p:sp>
        <p:sp>
          <p:nvSpPr>
            <p:cNvPr id="35850" name="Text Box 21"/>
            <p:cNvSpPr txBox="1">
              <a:spLocks noChangeArrowheads="1"/>
            </p:cNvSpPr>
            <p:nvPr/>
          </p:nvSpPr>
          <p:spPr bwMode="auto">
            <a:xfrm>
              <a:off x="923" y="5199"/>
              <a:ext cx="6367"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000000"/>
                  </a:solidFill>
                </a:rPr>
                <a:t>  N	            A                      N                       A                     N</a:t>
              </a:r>
              <a:endParaRPr lang="en-GB" sz="1800" b="1" smtClean="0">
                <a:solidFill>
                  <a:srgbClr val="000000"/>
                </a:solidFill>
              </a:endParaRPr>
            </a:p>
          </p:txBody>
        </p:sp>
      </p:grpSp>
    </p:spTree>
  </p:cSld>
  <p:clrMapOvr>
    <a:masterClrMapping/>
  </p:clrMapOvr>
  <p:timing>
    <p:tnLst>
      <p:par>
        <p:cTn id="1" dur="indefinite" restart="never" nodeType="tmRoot"/>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GB" smtClean="0">
                <a:sym typeface="+mn-ea"/>
              </a:rPr>
              <a:t>Stationary waves on strings</a:t>
            </a:r>
            <a:endParaRPr lang="en-US"/>
          </a:p>
        </p:txBody>
      </p:sp>
      <p:sp>
        <p:nvSpPr>
          <p:cNvPr id="36866" name="Rectangle 2"/>
          <p:cNvSpPr>
            <a:spLocks noGrp="1" noChangeArrowheads="1"/>
          </p:cNvSpPr>
          <p:nvPr>
            <p:ph idx="1"/>
          </p:nvPr>
        </p:nvSpPr>
        <p:spPr>
          <a:xfrm>
            <a:off x="550545" y="1165860"/>
            <a:ext cx="8229600" cy="4525963"/>
          </a:xfrm>
        </p:spPr>
        <p:txBody>
          <a:bodyPr/>
          <a:lstStyle/>
          <a:p>
            <a:pPr marL="0" indent="0" eaLnBrk="1" hangingPunct="1">
              <a:lnSpc>
                <a:spcPct val="80000"/>
              </a:lnSpc>
              <a:buFontTx/>
              <a:buNone/>
            </a:pPr>
            <a:r>
              <a:rPr lang="en-GB" sz="2800" b="1" smtClean="0">
                <a:solidFill>
                  <a:srgbClr val="FF0066"/>
                </a:solidFill>
              </a:rPr>
              <a:t>Second Overtone, </a:t>
            </a:r>
            <a:r>
              <a:rPr lang="en-GB" sz="2800" b="1" i="1" smtClean="0">
                <a:solidFill>
                  <a:srgbClr val="FF0066"/>
                </a:solidFill>
              </a:rPr>
              <a:t>3f</a:t>
            </a:r>
            <a:r>
              <a:rPr lang="en-GB" sz="2800" b="1" i="1" baseline="-25000" smtClean="0">
                <a:solidFill>
                  <a:srgbClr val="FF0066"/>
                </a:solidFill>
              </a:rPr>
              <a:t>o</a:t>
            </a:r>
            <a:endParaRPr lang="en-GB" sz="2800" b="1" i="1" baseline="-25000" smtClean="0">
              <a:solidFill>
                <a:srgbClr val="FF0066"/>
              </a:solidFill>
            </a:endParaRPr>
          </a:p>
          <a:p>
            <a:pPr marL="0" indent="0" eaLnBrk="1" hangingPunct="1">
              <a:lnSpc>
                <a:spcPct val="80000"/>
              </a:lnSpc>
              <a:buFontTx/>
              <a:buNone/>
            </a:pPr>
            <a:r>
              <a:rPr lang="en-GB" sz="2400" b="1" smtClean="0"/>
              <a:t>The length of three loops, </a:t>
            </a:r>
            <a:r>
              <a:rPr lang="en-GB" sz="2400" b="1" i="1" smtClean="0">
                <a:solidFill>
                  <a:srgbClr val="FF0066"/>
                </a:solidFill>
              </a:rPr>
              <a:t>L</a:t>
            </a:r>
            <a:r>
              <a:rPr lang="en-GB" sz="2400" b="1" smtClean="0"/>
              <a:t> is equal to one and one half wavelengths.</a:t>
            </a:r>
            <a:endParaRPr lang="en-GB" sz="2400" b="1" i="1" smtClean="0"/>
          </a:p>
          <a:p>
            <a:pPr marL="0" indent="0" eaLnBrk="1" hangingPunct="1">
              <a:lnSpc>
                <a:spcPct val="80000"/>
              </a:lnSpc>
              <a:buFontTx/>
              <a:buNone/>
            </a:pPr>
            <a:r>
              <a:rPr lang="en-GB" sz="2400" b="1" i="1" smtClean="0">
                <a:solidFill>
                  <a:srgbClr val="FF0066"/>
                </a:solidFill>
              </a:rPr>
              <a:t>		</a:t>
            </a:r>
            <a:r>
              <a:rPr lang="en-GB" sz="2400" b="1" smtClean="0"/>
              <a:t>and so:</a:t>
            </a:r>
            <a:r>
              <a:rPr lang="en-GB" sz="2400" b="1" i="1" smtClean="0">
                <a:solidFill>
                  <a:srgbClr val="FF0066"/>
                </a:solidFill>
              </a:rPr>
              <a:t> λ = </a:t>
            </a:r>
            <a:r>
              <a:rPr lang="en-GB" sz="2400" b="1" i="1" smtClean="0">
                <a:solidFill>
                  <a:srgbClr val="FF0066"/>
                </a:solidFill>
                <a:cs typeface="Arial" panose="020B0604020202020204" pitchFamily="34" charset="0"/>
              </a:rPr>
              <a:t>⅔ L</a:t>
            </a:r>
            <a:endParaRPr lang="en-GB" sz="2400" b="1" smtClean="0">
              <a:solidFill>
                <a:srgbClr val="FF0066"/>
              </a:solidFill>
              <a:cs typeface="Arial" panose="020B0604020202020204" pitchFamily="34" charset="0"/>
            </a:endParaRPr>
          </a:p>
          <a:p>
            <a:pPr marL="0" indent="0" eaLnBrk="1" hangingPunct="1">
              <a:lnSpc>
                <a:spcPct val="80000"/>
              </a:lnSpc>
              <a:buFontTx/>
              <a:buNone/>
            </a:pPr>
            <a:r>
              <a:rPr lang="en-GB" sz="2400" b="1" smtClean="0"/>
              <a:t>		also: </a:t>
            </a:r>
            <a:r>
              <a:rPr lang="en-GB" sz="2400" b="1" i="1" smtClean="0">
                <a:solidFill>
                  <a:srgbClr val="FF0066"/>
                </a:solidFill>
              </a:rPr>
              <a:t>3 f</a:t>
            </a:r>
            <a:r>
              <a:rPr lang="en-GB" sz="2400" b="1" i="1" baseline="-25000" smtClean="0">
                <a:solidFill>
                  <a:srgbClr val="FF0066"/>
                </a:solidFill>
              </a:rPr>
              <a:t>o</a:t>
            </a:r>
            <a:r>
              <a:rPr lang="en-GB" sz="2400" b="1" i="1" smtClean="0">
                <a:solidFill>
                  <a:srgbClr val="FF0066"/>
                </a:solidFill>
              </a:rPr>
              <a:t> = 3c / 2L</a:t>
            </a:r>
            <a:endParaRPr lang="en-GB" sz="2400" b="1" i="1" smtClean="0">
              <a:solidFill>
                <a:srgbClr val="FF0066"/>
              </a:solidFill>
            </a:endParaRPr>
          </a:p>
        </p:txBody>
      </p:sp>
      <p:grpSp>
        <p:nvGrpSpPr>
          <p:cNvPr id="36867" name="Group 11"/>
          <p:cNvGrpSpPr/>
          <p:nvPr/>
        </p:nvGrpSpPr>
        <p:grpSpPr bwMode="auto">
          <a:xfrm>
            <a:off x="900113" y="2781300"/>
            <a:ext cx="7272337" cy="2305050"/>
            <a:chOff x="799" y="8498"/>
            <a:chExt cx="6420" cy="1377"/>
          </a:xfrm>
        </p:grpSpPr>
        <p:sp>
          <p:nvSpPr>
            <p:cNvPr id="36868" name="Rectangle 12"/>
            <p:cNvSpPr>
              <a:spLocks noChangeArrowheads="1"/>
            </p:cNvSpPr>
            <p:nvPr/>
          </p:nvSpPr>
          <p:spPr bwMode="auto">
            <a:xfrm>
              <a:off x="799" y="8869"/>
              <a:ext cx="320" cy="501"/>
            </a:xfrm>
            <a:prstGeom prst="rect">
              <a:avLst/>
            </a:prstGeom>
            <a:solidFill>
              <a:srgbClr val="808080"/>
            </a:solidFill>
            <a:ln w="9525">
              <a:solidFill>
                <a:srgbClr val="000000"/>
              </a:solidFill>
              <a:miter lim="800000"/>
            </a:ln>
          </p:spPr>
          <p:txBody>
            <a:bodyPr/>
            <a:lstStyle/>
            <a:p>
              <a:endParaRPr lang="en-US" sz="1800" smtClean="0">
                <a:solidFill>
                  <a:srgbClr val="000000"/>
                </a:solidFill>
              </a:endParaRPr>
            </a:p>
          </p:txBody>
        </p:sp>
        <p:sp>
          <p:nvSpPr>
            <p:cNvPr id="36869" name="Rectangle 13"/>
            <p:cNvSpPr>
              <a:spLocks noChangeArrowheads="1"/>
            </p:cNvSpPr>
            <p:nvPr/>
          </p:nvSpPr>
          <p:spPr bwMode="auto">
            <a:xfrm>
              <a:off x="6899" y="8865"/>
              <a:ext cx="320" cy="501"/>
            </a:xfrm>
            <a:prstGeom prst="rect">
              <a:avLst/>
            </a:prstGeom>
            <a:solidFill>
              <a:srgbClr val="808080"/>
            </a:solidFill>
            <a:ln w="9525">
              <a:solidFill>
                <a:srgbClr val="000000"/>
              </a:solidFill>
              <a:miter lim="800000"/>
            </a:ln>
          </p:spPr>
          <p:txBody>
            <a:bodyPr/>
            <a:lstStyle/>
            <a:p>
              <a:endParaRPr lang="en-US" sz="1800" smtClean="0">
                <a:solidFill>
                  <a:srgbClr val="000000"/>
                </a:solidFill>
              </a:endParaRPr>
            </a:p>
          </p:txBody>
        </p:sp>
        <p:sp>
          <p:nvSpPr>
            <p:cNvPr id="36870" name="Oval 14" descr="Light horizontal"/>
            <p:cNvSpPr>
              <a:spLocks noChangeArrowheads="1"/>
            </p:cNvSpPr>
            <p:nvPr/>
          </p:nvSpPr>
          <p:spPr bwMode="auto">
            <a:xfrm>
              <a:off x="1098" y="8932"/>
              <a:ext cx="1955" cy="352"/>
            </a:xfrm>
            <a:prstGeom prst="ellipse">
              <a:avLst/>
            </a:prstGeom>
            <a:pattFill prst="ltHorz">
              <a:fgClr>
                <a:srgbClr val="000000"/>
              </a:fgClr>
              <a:bgClr>
                <a:srgbClr val="FFFFFF"/>
              </a:bgClr>
            </a:pattFill>
            <a:ln w="9525">
              <a:solidFill>
                <a:srgbClr val="000000"/>
              </a:solidFill>
              <a:round/>
            </a:ln>
          </p:spPr>
          <p:txBody>
            <a:bodyPr/>
            <a:lstStyle/>
            <a:p>
              <a:endParaRPr lang="en-US" sz="1800" smtClean="0">
                <a:solidFill>
                  <a:srgbClr val="000000"/>
                </a:solidFill>
              </a:endParaRPr>
            </a:p>
          </p:txBody>
        </p:sp>
        <p:sp>
          <p:nvSpPr>
            <p:cNvPr id="36871" name="Text Box 15"/>
            <p:cNvSpPr txBox="1">
              <a:spLocks noChangeArrowheads="1"/>
            </p:cNvSpPr>
            <p:nvPr/>
          </p:nvSpPr>
          <p:spPr bwMode="auto">
            <a:xfrm>
              <a:off x="2459" y="9427"/>
              <a:ext cx="3471"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i="1" smtClean="0">
                  <a:solidFill>
                    <a:srgbClr val="FF0066"/>
                  </a:solidFill>
                </a:rPr>
                <a:t>L </a:t>
              </a:r>
              <a:r>
                <a:rPr lang="en-GB" sz="1800" b="1" smtClean="0">
                  <a:solidFill>
                    <a:srgbClr val="000000"/>
                  </a:solidFill>
                </a:rPr>
                <a:t>= length of three loops = </a:t>
              </a:r>
              <a:r>
                <a:rPr lang="en-GB" sz="1800" b="1" i="1" baseline="30000" smtClean="0">
                  <a:solidFill>
                    <a:srgbClr val="FF0066"/>
                  </a:solidFill>
                </a:rPr>
                <a:t>3</a:t>
              </a:r>
              <a:r>
                <a:rPr lang="en-GB" sz="1800" b="1" i="1" smtClean="0">
                  <a:solidFill>
                    <a:srgbClr val="FF0066"/>
                  </a:solidFill>
                </a:rPr>
                <a:t>/</a:t>
              </a:r>
              <a:r>
                <a:rPr lang="en-GB" sz="1800" b="1" i="1" baseline="-25000" smtClean="0">
                  <a:solidFill>
                    <a:srgbClr val="FF0066"/>
                  </a:solidFill>
                </a:rPr>
                <a:t>2 </a:t>
              </a:r>
              <a:r>
                <a:rPr lang="en-GB" sz="1800" b="1" i="1" smtClean="0">
                  <a:solidFill>
                    <a:srgbClr val="FF0066"/>
                  </a:solidFill>
                </a:rPr>
                <a:t>λ</a:t>
              </a:r>
              <a:endParaRPr lang="en-GB" sz="1800" b="1" smtClean="0">
                <a:solidFill>
                  <a:srgbClr val="FF0066"/>
                </a:solidFill>
              </a:endParaRPr>
            </a:p>
          </p:txBody>
        </p:sp>
        <p:sp>
          <p:nvSpPr>
            <p:cNvPr id="36872" name="Text Box 16"/>
            <p:cNvSpPr txBox="1">
              <a:spLocks noChangeArrowheads="1"/>
            </p:cNvSpPr>
            <p:nvPr/>
          </p:nvSpPr>
          <p:spPr bwMode="auto">
            <a:xfrm>
              <a:off x="832" y="8498"/>
              <a:ext cx="6367"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000000"/>
                  </a:solidFill>
                </a:rPr>
                <a:t>   N	     A              N               A              N               A             N</a:t>
              </a:r>
              <a:endParaRPr lang="en-GB" sz="1800" b="1" smtClean="0">
                <a:solidFill>
                  <a:srgbClr val="000000"/>
                </a:solidFill>
              </a:endParaRPr>
            </a:p>
          </p:txBody>
        </p:sp>
        <p:sp>
          <p:nvSpPr>
            <p:cNvPr id="36873" name="Line 17"/>
            <p:cNvSpPr>
              <a:spLocks noChangeShapeType="1"/>
            </p:cNvSpPr>
            <p:nvPr/>
          </p:nvSpPr>
          <p:spPr bwMode="auto">
            <a:xfrm flipV="1">
              <a:off x="1109" y="9446"/>
              <a:ext cx="5770" cy="1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36874" name="Oval 18" descr="Light horizontal"/>
            <p:cNvSpPr>
              <a:spLocks noChangeArrowheads="1"/>
            </p:cNvSpPr>
            <p:nvPr/>
          </p:nvSpPr>
          <p:spPr bwMode="auto">
            <a:xfrm>
              <a:off x="4959" y="8937"/>
              <a:ext cx="1955" cy="352"/>
            </a:xfrm>
            <a:prstGeom prst="ellipse">
              <a:avLst/>
            </a:prstGeom>
            <a:pattFill prst="ltHorz">
              <a:fgClr>
                <a:srgbClr val="000000"/>
              </a:fgClr>
              <a:bgClr>
                <a:srgbClr val="FFFFFF"/>
              </a:bgClr>
            </a:pattFill>
            <a:ln w="9525">
              <a:solidFill>
                <a:srgbClr val="000000"/>
              </a:solidFill>
              <a:round/>
            </a:ln>
          </p:spPr>
          <p:txBody>
            <a:bodyPr/>
            <a:lstStyle/>
            <a:p>
              <a:endParaRPr lang="en-US" sz="1800" smtClean="0">
                <a:solidFill>
                  <a:srgbClr val="000000"/>
                </a:solidFill>
              </a:endParaRPr>
            </a:p>
          </p:txBody>
        </p:sp>
        <p:sp>
          <p:nvSpPr>
            <p:cNvPr id="36875" name="Oval 19" descr="Light horizontal"/>
            <p:cNvSpPr>
              <a:spLocks noChangeArrowheads="1"/>
            </p:cNvSpPr>
            <p:nvPr/>
          </p:nvSpPr>
          <p:spPr bwMode="auto">
            <a:xfrm>
              <a:off x="3033" y="8933"/>
              <a:ext cx="1955" cy="352"/>
            </a:xfrm>
            <a:prstGeom prst="ellipse">
              <a:avLst/>
            </a:prstGeom>
            <a:pattFill prst="ltHorz">
              <a:fgClr>
                <a:srgbClr val="000000"/>
              </a:fgClr>
              <a:bgClr>
                <a:srgbClr val="FFFFFF"/>
              </a:bgClr>
            </a:pattFill>
            <a:ln w="9525">
              <a:solidFill>
                <a:srgbClr val="000000"/>
              </a:solidFill>
              <a:round/>
            </a:ln>
          </p:spPr>
          <p:txBody>
            <a:bodyPr/>
            <a:lstStyle/>
            <a:p>
              <a:endParaRPr lang="en-US" sz="1800" smtClean="0">
                <a:solidFill>
                  <a:srgbClr val="000000"/>
                </a:solidFill>
              </a:endParaRPr>
            </a:p>
          </p:txBody>
        </p:sp>
      </p:grpSp>
    </p:spTree>
  </p:cSld>
  <p:clrMapOvr>
    <a:masterClrMapping/>
  </p:clrMapOvr>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GB" smtClean="0"/>
              <a:t>Question</a:t>
            </a:r>
            <a:endParaRPr lang="en-GB" smtClean="0"/>
          </a:p>
        </p:txBody>
      </p:sp>
      <p:sp>
        <p:nvSpPr>
          <p:cNvPr id="37891" name="Rectangle 3"/>
          <p:cNvSpPr>
            <a:spLocks noGrp="1" noChangeArrowheads="1"/>
          </p:cNvSpPr>
          <p:nvPr>
            <p:ph idx="1"/>
          </p:nvPr>
        </p:nvSpPr>
        <p:spPr>
          <a:xfrm>
            <a:off x="468630" y="1165860"/>
            <a:ext cx="8229600" cy="4525963"/>
          </a:xfrm>
        </p:spPr>
        <p:txBody>
          <a:bodyPr/>
          <a:lstStyle/>
          <a:p>
            <a:pPr marL="0" indent="0" eaLnBrk="1" hangingPunct="1">
              <a:lnSpc>
                <a:spcPct val="80000"/>
              </a:lnSpc>
              <a:buFontTx/>
              <a:buNone/>
            </a:pPr>
            <a:r>
              <a:rPr lang="en-GB" sz="2400" b="1" smtClean="0"/>
              <a:t>A string of length 60 cm has fundamental frequency of 20 Hz. Calculate: </a:t>
            </a:r>
            <a:endParaRPr lang="en-GB" sz="2400" b="1" smtClean="0"/>
          </a:p>
          <a:p>
            <a:pPr marL="0" indent="0" eaLnBrk="1" hangingPunct="1">
              <a:lnSpc>
                <a:spcPct val="80000"/>
              </a:lnSpc>
              <a:buFontTx/>
              <a:buNone/>
            </a:pPr>
            <a:r>
              <a:rPr lang="en-GB" sz="2400" b="1" smtClean="0"/>
              <a:t>(a) the wavelength of the fundamental mode</a:t>
            </a:r>
            <a:endParaRPr lang="en-GB" sz="2400" b="1" smtClean="0"/>
          </a:p>
          <a:p>
            <a:pPr marL="0" indent="0" eaLnBrk="1" hangingPunct="1">
              <a:lnSpc>
                <a:spcPct val="80000"/>
              </a:lnSpc>
              <a:buFontTx/>
              <a:buNone/>
            </a:pPr>
            <a:r>
              <a:rPr lang="en-GB" sz="2400" b="1" smtClean="0"/>
              <a:t>(b) the speed of the progressive waves making up the stationary wave</a:t>
            </a:r>
            <a:endParaRPr lang="en-GB" sz="2400" b="1" smtClean="0"/>
          </a:p>
          <a:p>
            <a:pPr marL="0" indent="0" eaLnBrk="1" hangingPunct="1">
              <a:lnSpc>
                <a:spcPct val="80000"/>
              </a:lnSpc>
              <a:buFontTx/>
              <a:buNone/>
            </a:pPr>
            <a:r>
              <a:rPr lang="en-GB" sz="2400" b="1" smtClean="0"/>
              <a:t>(c) the number of loops formed if with the same string the length of the string was increased to 1.2m and the frequency to 30Hz</a:t>
            </a:r>
            <a:endParaRPr lang="en-GB" sz="2400" b="1" smtClean="0"/>
          </a:p>
          <a:p>
            <a:pPr marL="0" indent="0" eaLnBrk="1" hangingPunct="1">
              <a:lnSpc>
                <a:spcPct val="80000"/>
              </a:lnSpc>
              <a:buFontTx/>
              <a:buNone/>
            </a:pPr>
            <a:endParaRPr lang="en-GB" sz="2400" b="1" smtClean="0"/>
          </a:p>
          <a:p>
            <a:pPr marL="0" indent="0" eaLnBrk="1" hangingPunct="1">
              <a:lnSpc>
                <a:spcPct val="80000"/>
              </a:lnSpc>
              <a:buFontTx/>
              <a:buNone/>
            </a:pPr>
            <a:r>
              <a:rPr lang="en-GB" sz="2400" b="1" smtClean="0"/>
              <a:t>(a) In the fundamental mode there is one loop of length equal to </a:t>
            </a:r>
            <a:r>
              <a:rPr lang="en-GB" sz="2400" b="1" i="1" smtClean="0">
                <a:solidFill>
                  <a:srgbClr val="FF3300"/>
                </a:solidFill>
              </a:rPr>
              <a:t>½ λ</a:t>
            </a:r>
            <a:r>
              <a:rPr lang="en-GB" sz="2400" b="1" smtClean="0"/>
              <a:t>.</a:t>
            </a:r>
            <a:endParaRPr lang="en-GB" sz="2400" b="1" smtClean="0"/>
          </a:p>
          <a:p>
            <a:pPr marL="0" indent="0" eaLnBrk="1" hangingPunct="1">
              <a:lnSpc>
                <a:spcPct val="80000"/>
              </a:lnSpc>
              <a:buFontTx/>
              <a:buNone/>
            </a:pPr>
            <a:r>
              <a:rPr lang="en-GB" sz="2400" b="1" smtClean="0"/>
              <a:t>Therefore wavelength = 2 x 60 cm </a:t>
            </a:r>
            <a:endParaRPr lang="en-GB" sz="2400" b="1" smtClean="0"/>
          </a:p>
          <a:p>
            <a:pPr marL="0" indent="0" eaLnBrk="1" hangingPunct="1">
              <a:lnSpc>
                <a:spcPct val="80000"/>
              </a:lnSpc>
              <a:buFontTx/>
              <a:buNone/>
            </a:pPr>
            <a:r>
              <a:rPr lang="en-GB" sz="2400" b="1" smtClean="0">
                <a:solidFill>
                  <a:srgbClr val="FF3300"/>
                </a:solidFill>
              </a:rPr>
              <a:t>= 1.2 m</a:t>
            </a:r>
            <a:endParaRPr lang="en-GB" sz="2400" b="1" smtClean="0">
              <a:solidFill>
                <a:srgbClr val="FF3300"/>
              </a:solidFill>
            </a:endParaRPr>
          </a:p>
        </p:txBody>
      </p:sp>
    </p:spTree>
  </p:cSld>
  <p:clrMapOvr>
    <a:masterClrMapping/>
  </p:clrMapOvr>
  <p:timing>
    <p:tnLst>
      <p:par>
        <p:cTn id="1" dur="indefinite" restart="never" nodeType="tmRoot"/>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GB" smtClean="0">
                <a:sym typeface="+mn-ea"/>
              </a:rPr>
              <a:t>Question</a:t>
            </a:r>
            <a:endParaRPr lang="en-US"/>
          </a:p>
        </p:txBody>
      </p:sp>
      <p:sp>
        <p:nvSpPr>
          <p:cNvPr id="38914" name="Rectangle 3"/>
          <p:cNvSpPr>
            <a:spLocks noGrp="1" noChangeArrowheads="1"/>
          </p:cNvSpPr>
          <p:nvPr>
            <p:ph idx="1"/>
          </p:nvPr>
        </p:nvSpPr>
        <p:spPr>
          <a:xfrm>
            <a:off x="468630" y="1165860"/>
            <a:ext cx="8229600" cy="4525963"/>
          </a:xfrm>
        </p:spPr>
        <p:txBody>
          <a:bodyPr/>
          <a:lstStyle/>
          <a:p>
            <a:pPr marL="0" indent="0" eaLnBrk="1" hangingPunct="1">
              <a:lnSpc>
                <a:spcPct val="80000"/>
              </a:lnSpc>
              <a:buFontTx/>
              <a:buNone/>
            </a:pPr>
            <a:r>
              <a:rPr lang="en-GB" sz="2400" b="1" smtClean="0"/>
              <a:t>(b) </a:t>
            </a:r>
            <a:r>
              <a:rPr lang="en-GB" sz="2400" b="1" i="1" smtClean="0">
                <a:solidFill>
                  <a:srgbClr val="FF3300"/>
                </a:solidFill>
              </a:rPr>
              <a:t>c = f x  λ</a:t>
            </a:r>
            <a:endParaRPr lang="en-GB" sz="2400" b="1" i="1" smtClean="0">
              <a:solidFill>
                <a:srgbClr val="FF3300"/>
              </a:solidFill>
            </a:endParaRPr>
          </a:p>
          <a:p>
            <a:pPr marL="0" indent="0" eaLnBrk="1" hangingPunct="1">
              <a:lnSpc>
                <a:spcPct val="80000"/>
              </a:lnSpc>
              <a:buFontTx/>
              <a:buNone/>
            </a:pPr>
            <a:r>
              <a:rPr lang="en-GB" sz="2400" b="1" smtClean="0"/>
              <a:t>= 20 Hz x 1.2 m</a:t>
            </a:r>
            <a:endParaRPr lang="en-GB" sz="2400" b="1" smtClean="0"/>
          </a:p>
          <a:p>
            <a:pPr marL="0" indent="0" eaLnBrk="1" hangingPunct="1">
              <a:lnSpc>
                <a:spcPct val="80000"/>
              </a:lnSpc>
              <a:buFontTx/>
              <a:buNone/>
            </a:pPr>
            <a:r>
              <a:rPr lang="en-GB" sz="2400" b="1" smtClean="0">
                <a:solidFill>
                  <a:srgbClr val="FF3300"/>
                </a:solidFill>
              </a:rPr>
              <a:t>Speed of the progressive waves = 24 ms</a:t>
            </a:r>
            <a:r>
              <a:rPr lang="en-GB" sz="2400" b="1" baseline="30000" smtClean="0">
                <a:solidFill>
                  <a:srgbClr val="FF3300"/>
                </a:solidFill>
              </a:rPr>
              <a:t>-1</a:t>
            </a:r>
            <a:endParaRPr lang="en-GB" sz="2400" b="1" baseline="30000" smtClean="0">
              <a:solidFill>
                <a:srgbClr val="FF3300"/>
              </a:solidFill>
            </a:endParaRPr>
          </a:p>
          <a:p>
            <a:pPr marL="0" indent="0" eaLnBrk="1" hangingPunct="1">
              <a:lnSpc>
                <a:spcPct val="80000"/>
              </a:lnSpc>
              <a:buFontTx/>
              <a:buNone/>
            </a:pPr>
            <a:endParaRPr lang="en-GB" sz="2400" b="1" smtClean="0">
              <a:solidFill>
                <a:srgbClr val="FF3300"/>
              </a:solidFill>
            </a:endParaRPr>
          </a:p>
          <a:p>
            <a:pPr marL="0" indent="0" eaLnBrk="1" hangingPunct="1">
              <a:lnSpc>
                <a:spcPct val="80000"/>
              </a:lnSpc>
              <a:buFontTx/>
              <a:buNone/>
            </a:pPr>
            <a:r>
              <a:rPr lang="en-GB" sz="2400" b="1" smtClean="0"/>
              <a:t>(c) If the frequency is increased to 30Hz the wavelength will now be given by: </a:t>
            </a:r>
            <a:endParaRPr lang="en-GB" sz="2400" b="1" smtClean="0"/>
          </a:p>
          <a:p>
            <a:pPr marL="0" indent="0" eaLnBrk="1" hangingPunct="1">
              <a:lnSpc>
                <a:spcPct val="80000"/>
              </a:lnSpc>
              <a:buFontTx/>
              <a:buNone/>
            </a:pPr>
            <a:r>
              <a:rPr lang="en-GB" sz="2400" b="1" i="1" smtClean="0">
                <a:solidFill>
                  <a:srgbClr val="FF3300"/>
                </a:solidFill>
              </a:rPr>
              <a:t>λ = c / f</a:t>
            </a:r>
            <a:endParaRPr lang="en-GB" sz="2400" b="1" i="1" smtClean="0">
              <a:solidFill>
                <a:srgbClr val="FF3300"/>
              </a:solidFill>
            </a:endParaRPr>
          </a:p>
          <a:p>
            <a:pPr marL="0" indent="0" eaLnBrk="1" hangingPunct="1">
              <a:lnSpc>
                <a:spcPct val="80000"/>
              </a:lnSpc>
              <a:buFontTx/>
              <a:buNone/>
            </a:pPr>
            <a:r>
              <a:rPr lang="en-GB" sz="2400" b="1" smtClean="0"/>
              <a:t>= 24 / 30</a:t>
            </a:r>
            <a:endParaRPr lang="en-GB" sz="2400" b="1" smtClean="0"/>
          </a:p>
          <a:p>
            <a:pPr marL="0" indent="0" eaLnBrk="1" hangingPunct="1">
              <a:lnSpc>
                <a:spcPct val="80000"/>
              </a:lnSpc>
              <a:buFontTx/>
              <a:buNone/>
            </a:pPr>
            <a:r>
              <a:rPr lang="en-GB" sz="2400" b="1" smtClean="0"/>
              <a:t>= 0.8 m</a:t>
            </a:r>
            <a:endParaRPr lang="en-GB" sz="2400" b="1" smtClean="0"/>
          </a:p>
          <a:p>
            <a:pPr marL="0" indent="0" eaLnBrk="1" hangingPunct="1">
              <a:lnSpc>
                <a:spcPct val="80000"/>
              </a:lnSpc>
              <a:buFontTx/>
              <a:buNone/>
            </a:pPr>
            <a:r>
              <a:rPr lang="en-GB" sz="2400" b="1" smtClean="0"/>
              <a:t>but each loop length = </a:t>
            </a:r>
            <a:r>
              <a:rPr lang="en-GB" sz="2400" b="1" i="1" smtClean="0">
                <a:solidFill>
                  <a:srgbClr val="FF3300"/>
                </a:solidFill>
              </a:rPr>
              <a:t>½ λ</a:t>
            </a:r>
            <a:r>
              <a:rPr lang="en-GB" sz="2400" b="1" smtClean="0"/>
              <a:t> </a:t>
            </a:r>
            <a:endParaRPr lang="en-GB" sz="2400" b="1" smtClean="0"/>
          </a:p>
          <a:p>
            <a:pPr marL="0" indent="0" eaLnBrk="1" hangingPunct="1">
              <a:lnSpc>
                <a:spcPct val="80000"/>
              </a:lnSpc>
              <a:buFontTx/>
              <a:buNone/>
            </a:pPr>
            <a:r>
              <a:rPr lang="en-GB" sz="2400" b="1" smtClean="0"/>
              <a:t>= 0.4 m</a:t>
            </a:r>
            <a:endParaRPr lang="en-GB" sz="2400" b="1" smtClean="0"/>
          </a:p>
          <a:p>
            <a:pPr marL="0" indent="0" eaLnBrk="1" hangingPunct="1">
              <a:lnSpc>
                <a:spcPct val="80000"/>
              </a:lnSpc>
              <a:buFontTx/>
              <a:buNone/>
            </a:pPr>
            <a:r>
              <a:rPr lang="en-GB" sz="2400" b="1" smtClean="0"/>
              <a:t>there will therefore be: 1.2 / 0.4 loops</a:t>
            </a:r>
            <a:endParaRPr lang="en-GB" sz="2400" b="1" smtClean="0"/>
          </a:p>
          <a:p>
            <a:pPr marL="0" indent="0" eaLnBrk="1" hangingPunct="1">
              <a:lnSpc>
                <a:spcPct val="80000"/>
              </a:lnSpc>
              <a:buFontTx/>
              <a:buNone/>
            </a:pPr>
            <a:r>
              <a:rPr lang="en-GB" sz="2400" b="1" smtClean="0">
                <a:solidFill>
                  <a:srgbClr val="FF3300"/>
                </a:solidFill>
              </a:rPr>
              <a:t>Number of loops = 3</a:t>
            </a:r>
            <a:endParaRPr lang="en-GB" sz="2400" b="1" smtClean="0">
              <a:solidFill>
                <a:srgbClr val="FF3300"/>
              </a:solidFill>
            </a:endParaRPr>
          </a:p>
        </p:txBody>
      </p:sp>
    </p:spTree>
  </p:cSld>
  <p:clrMapOvr>
    <a:masterClrMapping/>
  </p:clrMapOvr>
  <p:timing>
    <p:tnLst>
      <p:par>
        <p:cTn id="1" dur="indefinite" restart="never" nodeType="tmRoot"/>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Rectangle 2"/>
          <p:cNvSpPr>
            <a:spLocks noGrp="1" noChangeArrowheads="1"/>
          </p:cNvSpPr>
          <p:nvPr>
            <p:ph type="title"/>
          </p:nvPr>
        </p:nvSpPr>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lang="en-US"/>
              <a:t>Playing a Guitar</a:t>
            </a:r>
            <a:endParaRPr lang="en-US"/>
          </a:p>
        </p:txBody>
      </p:sp>
      <p:sp>
        <p:nvSpPr>
          <p:cNvPr id="18435" name="Rectangle 3"/>
          <p:cNvSpPr>
            <a:spLocks noGrp="1" noChangeArrowheads="1"/>
          </p:cNvSpPr>
          <p:nvPr>
            <p:ph idx="1"/>
          </p:nvPr>
        </p:nvSpPr>
        <p:spPr>
          <a:xfrm>
            <a:off x="231140" y="974725"/>
            <a:ext cx="8761095" cy="5151755"/>
          </a:xfrm>
        </p:spPr>
        <p:txBody>
          <a:bodyPr vert="horz" wrap="square" lIns="91440" tIns="45720" rIns="91440" bIns="45720" numCol="1" anchor="t" anchorCtr="0" compatLnSpc="1"/>
          <a:lstStyle/>
          <a:p>
            <a:pPr marR="0" lvl="0" algn="l" defTabSz="914400" rtl="0" eaLnBrk="1" fontAlgn="base" latinLnBrk="0" hangingPunct="1">
              <a:lnSpc>
                <a:spcPct val="90000"/>
              </a:lnSpc>
              <a:spcBef>
                <a:spcPct val="20000"/>
              </a:spcBef>
              <a:spcAft>
                <a:spcPct val="0"/>
              </a:spcAft>
              <a:buClr>
                <a:schemeClr val="hlink"/>
              </a:buClr>
              <a:buSzPct val="90000"/>
              <a:defRPr/>
            </a:pPr>
            <a:r>
              <a:rPr lang="en-US"/>
              <a:t>A string on a guitar has a linear density of 5.28 x10</a:t>
            </a:r>
            <a:r>
              <a:rPr lang="en-US" baseline="30000"/>
              <a:t>-3</a:t>
            </a:r>
            <a:r>
              <a:rPr lang="en-US"/>
              <a:t> kg/m and is stretched by F = 226 N.  When the string is plucked the fundamental frequency is 164.8 Hz (E).  What is the length of the string when it is pushed against the proper fret to produce a note 1 octave higher?</a:t>
            </a:r>
            <a:endParaRPr lang="en-US"/>
          </a:p>
          <a:p>
            <a:pPr marR="0" lvl="0" algn="l" defTabSz="914400" rtl="0" eaLnBrk="1" fontAlgn="base" latinLnBrk="0" hangingPunct="1">
              <a:lnSpc>
                <a:spcPct val="90000"/>
              </a:lnSpc>
              <a:spcBef>
                <a:spcPct val="20000"/>
              </a:spcBef>
              <a:spcAft>
                <a:spcPct val="0"/>
              </a:spcAft>
              <a:buClr>
                <a:schemeClr val="hlink"/>
              </a:buClr>
              <a:buSzPct val="90000"/>
              <a:defRPr/>
            </a:pPr>
            <a:endParaRPr lang="en-US"/>
          </a:p>
          <a:p>
            <a:pPr marR="0" lvl="0" algn="l" defTabSz="914400" rtl="0" eaLnBrk="1" fontAlgn="base" latinLnBrk="0" hangingPunct="1">
              <a:lnSpc>
                <a:spcPct val="90000"/>
              </a:lnSpc>
              <a:spcBef>
                <a:spcPct val="20000"/>
              </a:spcBef>
              <a:spcAft>
                <a:spcPct val="0"/>
              </a:spcAft>
              <a:buClr>
                <a:schemeClr val="hlink"/>
              </a:buClr>
              <a:buSzPct val="90000"/>
              <a:defRPr/>
            </a:pPr>
            <a:r>
              <a:rPr lang="en-US"/>
              <a:t>L = </a:t>
            </a:r>
            <a:r>
              <a:rPr lang="en-US" altLang="en-US"/>
              <a:t>0</a:t>
            </a:r>
            <a:r>
              <a:rPr lang="en-US"/>
              <a:t>.314 m</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xEl>
                                              <p:charRg st="0" end="27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charRg st="275" end="28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Rectangle 2"/>
          <p:cNvSpPr>
            <a:spLocks noGrp="1" noChangeArrowheads="1"/>
          </p:cNvSpPr>
          <p:nvPr>
            <p:ph type="title"/>
          </p:nvPr>
        </p:nvSpPr>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lang="en-US"/>
              <a:t>More about Guitars</a:t>
            </a:r>
            <a:endParaRPr lang="en-US"/>
          </a:p>
        </p:txBody>
      </p:sp>
      <p:sp>
        <p:nvSpPr>
          <p:cNvPr id="20483" name="Rectangle 3"/>
          <p:cNvSpPr>
            <a:spLocks noGrp="1" noChangeArrowheads="1"/>
          </p:cNvSpPr>
          <p:nvPr>
            <p:ph idx="1"/>
          </p:nvPr>
        </p:nvSpPr>
        <p:spPr>
          <a:xfrm>
            <a:off x="468630" y="1040765"/>
            <a:ext cx="8229600" cy="4525963"/>
          </a:xfrm>
        </p:spPr>
        <p:txBody>
          <a:bodyPr vert="horz" wrap="square" lIns="91440" tIns="45720" rIns="91440" bIns="45720" numCol="1" anchor="t" anchorCtr="0" compatLnSpc="1"/>
          <a:lstStyle/>
          <a:p>
            <a:pPr marR="0" lvl="0" algn="l" defTabSz="914400" rtl="0" eaLnBrk="1" fontAlgn="base" latinLnBrk="0" hangingPunct="1">
              <a:lnSpc>
                <a:spcPct val="90000"/>
              </a:lnSpc>
              <a:spcBef>
                <a:spcPct val="20000"/>
              </a:spcBef>
              <a:spcAft>
                <a:spcPct val="0"/>
              </a:spcAft>
              <a:buClr>
                <a:schemeClr val="hlink"/>
              </a:buClr>
              <a:buSzPct val="90000"/>
              <a:defRPr/>
            </a:pPr>
            <a:r>
              <a:rPr lang="en-US" sz="2800"/>
              <a:t>Why are the frets of a guitar closer together as they get closer to the body of the guitar?</a:t>
            </a:r>
            <a:endParaRPr lang="en-US" sz="2800"/>
          </a:p>
          <a:p>
            <a:pPr marR="0" lvl="0" algn="l" defTabSz="914400" rtl="0" eaLnBrk="1" fontAlgn="base" latinLnBrk="0" hangingPunct="1">
              <a:lnSpc>
                <a:spcPct val="90000"/>
              </a:lnSpc>
              <a:spcBef>
                <a:spcPct val="20000"/>
              </a:spcBef>
              <a:spcAft>
                <a:spcPct val="0"/>
              </a:spcAft>
              <a:buClr>
                <a:schemeClr val="hlink"/>
              </a:buClr>
              <a:buSzPct val="90000"/>
              <a:defRPr/>
            </a:pPr>
            <a:r>
              <a:rPr lang="en-US" sz="2800"/>
              <a:t> f∝ 1/L → inverse relationship</a:t>
            </a:r>
            <a:endParaRPr lang="en-US" sz="2800"/>
          </a:p>
          <a:p>
            <a:pPr marR="0" lvl="0" algn="l" defTabSz="914400" rtl="0" eaLnBrk="1" fontAlgn="base" latinLnBrk="0" hangingPunct="1">
              <a:lnSpc>
                <a:spcPct val="90000"/>
              </a:lnSpc>
              <a:spcBef>
                <a:spcPct val="20000"/>
              </a:spcBef>
              <a:spcAft>
                <a:spcPct val="0"/>
              </a:spcAft>
              <a:buClr>
                <a:schemeClr val="hlink"/>
              </a:buClr>
              <a:buSzPct val="90000"/>
              <a:defRPr/>
            </a:pPr>
            <a:r>
              <a:rPr lang="en-US" sz="2800"/>
              <a:t>You keep cutting the length in half, so the pieces get smaller</a:t>
            </a:r>
            <a:endParaRPr lang="en-US" sz="2800"/>
          </a:p>
          <a:p>
            <a:pPr marR="0" lvl="0" algn="l" defTabSz="914400" rtl="0" eaLnBrk="1" fontAlgn="base" latinLnBrk="0" hangingPunct="1">
              <a:lnSpc>
                <a:spcPct val="90000"/>
              </a:lnSpc>
              <a:spcBef>
                <a:spcPct val="20000"/>
              </a:spcBef>
              <a:spcAft>
                <a:spcPct val="0"/>
              </a:spcAft>
              <a:buClr>
                <a:schemeClr val="hlink"/>
              </a:buClr>
              <a:buSzPct val="90000"/>
              <a:defRPr/>
            </a:pPr>
            <a:endParaRPr lang="en-US" sz="2800"/>
          </a:p>
          <a:p>
            <a:pPr marR="0" lvl="0" algn="l" defTabSz="914400" rtl="0" eaLnBrk="1" fontAlgn="base" latinLnBrk="0" hangingPunct="1">
              <a:lnSpc>
                <a:spcPct val="90000"/>
              </a:lnSpc>
              <a:spcBef>
                <a:spcPct val="20000"/>
              </a:spcBef>
              <a:spcAft>
                <a:spcPct val="0"/>
              </a:spcAft>
              <a:buClr>
                <a:schemeClr val="hlink"/>
              </a:buClr>
              <a:buSzPct val="90000"/>
              <a:defRPr/>
            </a:pPr>
            <a:r>
              <a:rPr lang="en-US" sz="2800"/>
              <a:t>This is the same reason why grand pianos have that curve</a:t>
            </a: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3">
                                            <p:txEl>
                                              <p:charRg st="0" end="9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3">
                                            <p:txEl>
                                              <p:charRg st="92" end="12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3">
                                            <p:txEl>
                                              <p:charRg st="124" end="18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3">
                                            <p:txEl>
                                              <p:charRg st="188" end="24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uiExpand="1" build="p"/>
    </p:bld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GB" smtClean="0"/>
              <a:t>Examination question</a:t>
            </a:r>
            <a:endParaRPr lang="en-GB" smtClean="0"/>
          </a:p>
        </p:txBody>
      </p:sp>
      <p:sp>
        <p:nvSpPr>
          <p:cNvPr id="29699" name="Rectangle 3"/>
          <p:cNvSpPr>
            <a:spLocks noGrp="1" noChangeArrowheads="1"/>
          </p:cNvSpPr>
          <p:nvPr>
            <p:ph idx="1"/>
          </p:nvPr>
        </p:nvSpPr>
        <p:spPr>
          <a:xfrm>
            <a:off x="573405" y="1165860"/>
            <a:ext cx="8229600" cy="4525963"/>
          </a:xfrm>
        </p:spPr>
        <p:txBody>
          <a:bodyPr/>
          <a:lstStyle/>
          <a:p>
            <a:pPr marL="0" indent="0" eaLnBrk="1" hangingPunct="1">
              <a:lnSpc>
                <a:spcPct val="90000"/>
              </a:lnSpc>
              <a:buFontTx/>
              <a:buNone/>
            </a:pPr>
            <a:r>
              <a:rPr lang="en-GB" sz="2400" b="1" smtClean="0"/>
              <a:t>The diagram below shows a microphone being used to detect the nodes of the stationary sound wave formed between the loudspeaker and reflecting surface. The sound wave has a frequency of 2.2 kHz.</a:t>
            </a:r>
            <a:endParaRPr lang="en-GB" sz="2400" b="1" smtClean="0"/>
          </a:p>
        </p:txBody>
      </p:sp>
      <p:grpSp>
        <p:nvGrpSpPr>
          <p:cNvPr id="29700" name="Group 17"/>
          <p:cNvGrpSpPr/>
          <p:nvPr/>
        </p:nvGrpSpPr>
        <p:grpSpPr bwMode="auto">
          <a:xfrm>
            <a:off x="1187450" y="3068638"/>
            <a:ext cx="6696075" cy="2592387"/>
            <a:chOff x="748" y="1933"/>
            <a:chExt cx="4218" cy="1633"/>
          </a:xfrm>
        </p:grpSpPr>
        <p:sp>
          <p:nvSpPr>
            <p:cNvPr id="29701" name="Line 5"/>
            <p:cNvSpPr>
              <a:spLocks noChangeShapeType="1"/>
            </p:cNvSpPr>
            <p:nvPr/>
          </p:nvSpPr>
          <p:spPr bwMode="auto">
            <a:xfrm>
              <a:off x="1871" y="2651"/>
              <a:ext cx="962"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9702" name="Rectangle 6"/>
            <p:cNvSpPr>
              <a:spLocks noChangeArrowheads="1"/>
            </p:cNvSpPr>
            <p:nvPr/>
          </p:nvSpPr>
          <p:spPr bwMode="auto">
            <a:xfrm>
              <a:off x="974" y="2368"/>
              <a:ext cx="74" cy="242"/>
            </a:xfrm>
            <a:prstGeom prst="rect">
              <a:avLst/>
            </a:prstGeom>
            <a:solidFill>
              <a:srgbClr val="969696"/>
            </a:solidFill>
            <a:ln w="9525">
              <a:solidFill>
                <a:srgbClr val="000000"/>
              </a:solidFill>
              <a:miter lim="800000"/>
            </a:ln>
          </p:spPr>
          <p:txBody>
            <a:bodyPr/>
            <a:lstStyle/>
            <a:p>
              <a:endParaRPr lang="en-US" sz="1800" smtClean="0">
                <a:solidFill>
                  <a:srgbClr val="000000"/>
                </a:solidFill>
              </a:endParaRPr>
            </a:p>
          </p:txBody>
        </p:sp>
        <p:sp>
          <p:nvSpPr>
            <p:cNvPr id="29703" name="AutoShape 7"/>
            <p:cNvSpPr>
              <a:spLocks noChangeArrowheads="1"/>
            </p:cNvSpPr>
            <p:nvPr/>
          </p:nvSpPr>
          <p:spPr bwMode="auto">
            <a:xfrm rot="5400000">
              <a:off x="684" y="2440"/>
              <a:ext cx="897" cy="139"/>
            </a:xfrm>
            <a:custGeom>
              <a:avLst/>
              <a:gdLst>
                <a:gd name="T0" fmla="*/ 785 w 21600"/>
                <a:gd name="T1" fmla="*/ 70 h 21600"/>
                <a:gd name="T2" fmla="*/ 448 w 21600"/>
                <a:gd name="T3" fmla="*/ 139 h 21600"/>
                <a:gd name="T4" fmla="*/ 112 w 21600"/>
                <a:gd name="T5" fmla="*/ 70 h 21600"/>
                <a:gd name="T6" fmla="*/ 448 w 21600"/>
                <a:gd name="T7" fmla="*/ 0 h 21600"/>
                <a:gd name="T8" fmla="*/ 0 60000 65536"/>
                <a:gd name="T9" fmla="*/ 0 60000 65536"/>
                <a:gd name="T10" fmla="*/ 0 60000 65536"/>
                <a:gd name="T11" fmla="*/ 0 60000 65536"/>
                <a:gd name="T12" fmla="*/ 4503 w 21600"/>
                <a:gd name="T13" fmla="*/ 4506 h 21600"/>
                <a:gd name="T14" fmla="*/ 17097 w 21600"/>
                <a:gd name="T15" fmla="*/ 1709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FFFF"/>
            </a:solidFill>
            <a:ln w="9525">
              <a:solidFill>
                <a:srgbClr val="000000"/>
              </a:solidFill>
              <a:miter lim="800000"/>
            </a:ln>
          </p:spPr>
          <p:txBody>
            <a:bodyPr/>
            <a:lstStyle/>
            <a:p>
              <a:endParaRPr lang="en-GB" sz="1800" smtClean="0">
                <a:solidFill>
                  <a:srgbClr val="000000"/>
                </a:solidFill>
              </a:endParaRPr>
            </a:p>
          </p:txBody>
        </p:sp>
        <p:sp>
          <p:nvSpPr>
            <p:cNvPr id="29704" name="Oval 8"/>
            <p:cNvSpPr>
              <a:spLocks noChangeArrowheads="1"/>
            </p:cNvSpPr>
            <p:nvPr/>
          </p:nvSpPr>
          <p:spPr bwMode="auto">
            <a:xfrm>
              <a:off x="2283" y="2334"/>
              <a:ext cx="167" cy="145"/>
            </a:xfrm>
            <a:prstGeom prst="ellipse">
              <a:avLst/>
            </a:prstGeom>
            <a:solidFill>
              <a:srgbClr val="969696"/>
            </a:solidFill>
            <a:ln w="9525">
              <a:solidFill>
                <a:srgbClr val="000000"/>
              </a:solidFill>
              <a:round/>
            </a:ln>
          </p:spPr>
          <p:txBody>
            <a:bodyPr/>
            <a:lstStyle/>
            <a:p>
              <a:endParaRPr lang="en-US" sz="1800" smtClean="0">
                <a:solidFill>
                  <a:srgbClr val="000000"/>
                </a:solidFill>
              </a:endParaRPr>
            </a:p>
          </p:txBody>
        </p:sp>
        <p:sp>
          <p:nvSpPr>
            <p:cNvPr id="29705" name="Rectangle 9"/>
            <p:cNvSpPr>
              <a:spLocks noChangeArrowheads="1"/>
            </p:cNvSpPr>
            <p:nvPr/>
          </p:nvSpPr>
          <p:spPr bwMode="auto">
            <a:xfrm>
              <a:off x="2322" y="2458"/>
              <a:ext cx="74" cy="442"/>
            </a:xfrm>
            <a:prstGeom prst="rect">
              <a:avLst/>
            </a:prstGeom>
            <a:solidFill>
              <a:srgbClr val="FFFFFF"/>
            </a:solidFill>
            <a:ln w="9525">
              <a:solidFill>
                <a:srgbClr val="000000"/>
              </a:solidFill>
              <a:miter lim="800000"/>
            </a:ln>
          </p:spPr>
          <p:txBody>
            <a:bodyPr/>
            <a:lstStyle/>
            <a:p>
              <a:endParaRPr lang="en-US" sz="1800" smtClean="0">
                <a:solidFill>
                  <a:srgbClr val="000000"/>
                </a:solidFill>
              </a:endParaRPr>
            </a:p>
          </p:txBody>
        </p:sp>
        <p:sp>
          <p:nvSpPr>
            <p:cNvPr id="29706" name="Freeform 10"/>
            <p:cNvSpPr/>
            <p:nvPr/>
          </p:nvSpPr>
          <p:spPr bwMode="auto">
            <a:xfrm>
              <a:off x="2355" y="2893"/>
              <a:ext cx="668" cy="476"/>
            </a:xfrm>
            <a:custGeom>
              <a:avLst/>
              <a:gdLst>
                <a:gd name="T0" fmla="*/ 0 w 1280"/>
                <a:gd name="T1" fmla="*/ 0 h 736"/>
                <a:gd name="T2" fmla="*/ 50 w 1280"/>
                <a:gd name="T3" fmla="*/ 207 h 736"/>
                <a:gd name="T4" fmla="*/ 84 w 1280"/>
                <a:gd name="T5" fmla="*/ 269 h 736"/>
                <a:gd name="T6" fmla="*/ 178 w 1280"/>
                <a:gd name="T7" fmla="*/ 303 h 736"/>
                <a:gd name="T8" fmla="*/ 256 w 1280"/>
                <a:gd name="T9" fmla="*/ 310 h 736"/>
                <a:gd name="T10" fmla="*/ 523 w 1280"/>
                <a:gd name="T11" fmla="*/ 318 h 736"/>
                <a:gd name="T12" fmla="*/ 601 w 1280"/>
                <a:gd name="T13" fmla="*/ 393 h 736"/>
                <a:gd name="T14" fmla="*/ 623 w 1280"/>
                <a:gd name="T15" fmla="*/ 414 h 736"/>
                <a:gd name="T16" fmla="*/ 657 w 1280"/>
                <a:gd name="T17" fmla="*/ 442 h 736"/>
                <a:gd name="T18" fmla="*/ 668 w 1280"/>
                <a:gd name="T19" fmla="*/ 476 h 7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80" h="736">
                  <a:moveTo>
                    <a:pt x="0" y="0"/>
                  </a:moveTo>
                  <a:cubicBezTo>
                    <a:pt x="34" y="108"/>
                    <a:pt x="52" y="216"/>
                    <a:pt x="96" y="320"/>
                  </a:cubicBezTo>
                  <a:cubicBezTo>
                    <a:pt x="112" y="357"/>
                    <a:pt x="123" y="391"/>
                    <a:pt x="160" y="416"/>
                  </a:cubicBezTo>
                  <a:cubicBezTo>
                    <a:pt x="213" y="451"/>
                    <a:pt x="281" y="458"/>
                    <a:pt x="341" y="469"/>
                  </a:cubicBezTo>
                  <a:cubicBezTo>
                    <a:pt x="390" y="478"/>
                    <a:pt x="440" y="478"/>
                    <a:pt x="490" y="480"/>
                  </a:cubicBezTo>
                  <a:cubicBezTo>
                    <a:pt x="661" y="486"/>
                    <a:pt x="831" y="487"/>
                    <a:pt x="1002" y="491"/>
                  </a:cubicBezTo>
                  <a:cubicBezTo>
                    <a:pt x="1054" y="525"/>
                    <a:pt x="1100" y="571"/>
                    <a:pt x="1152" y="608"/>
                  </a:cubicBezTo>
                  <a:cubicBezTo>
                    <a:pt x="1166" y="618"/>
                    <a:pt x="1180" y="630"/>
                    <a:pt x="1194" y="640"/>
                  </a:cubicBezTo>
                  <a:cubicBezTo>
                    <a:pt x="1215" y="655"/>
                    <a:pt x="1258" y="683"/>
                    <a:pt x="1258" y="683"/>
                  </a:cubicBezTo>
                  <a:cubicBezTo>
                    <a:pt x="1272" y="722"/>
                    <a:pt x="1264" y="705"/>
                    <a:pt x="1280" y="736"/>
                  </a:cubicBezTo>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29707" name="Line 11"/>
            <p:cNvSpPr>
              <a:spLocks noChangeShapeType="1"/>
            </p:cNvSpPr>
            <p:nvPr/>
          </p:nvSpPr>
          <p:spPr bwMode="auto">
            <a:xfrm>
              <a:off x="2883" y="3217"/>
              <a:ext cx="140" cy="132"/>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9708" name="Rectangle 12"/>
            <p:cNvSpPr>
              <a:spLocks noChangeArrowheads="1"/>
            </p:cNvSpPr>
            <p:nvPr/>
          </p:nvSpPr>
          <p:spPr bwMode="auto">
            <a:xfrm>
              <a:off x="4040" y="1933"/>
              <a:ext cx="105" cy="1174"/>
            </a:xfrm>
            <a:prstGeom prst="rect">
              <a:avLst/>
            </a:prstGeom>
            <a:solidFill>
              <a:srgbClr val="969696"/>
            </a:solidFill>
            <a:ln w="9525">
              <a:solidFill>
                <a:srgbClr val="000000"/>
              </a:solidFill>
              <a:miter lim="800000"/>
            </a:ln>
          </p:spPr>
          <p:txBody>
            <a:bodyPr/>
            <a:lstStyle/>
            <a:p>
              <a:endParaRPr lang="en-US" sz="1800" smtClean="0">
                <a:solidFill>
                  <a:srgbClr val="000000"/>
                </a:solidFill>
              </a:endParaRPr>
            </a:p>
          </p:txBody>
        </p:sp>
        <p:sp>
          <p:nvSpPr>
            <p:cNvPr id="29709" name="Text Box 13"/>
            <p:cNvSpPr txBox="1">
              <a:spLocks noChangeArrowheads="1"/>
            </p:cNvSpPr>
            <p:nvPr/>
          </p:nvSpPr>
          <p:spPr bwMode="auto">
            <a:xfrm>
              <a:off x="3006" y="3152"/>
              <a:ext cx="104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to oscilloscope</a:t>
              </a:r>
              <a:endParaRPr lang="en-GB" sz="1800" smtClean="0">
                <a:solidFill>
                  <a:srgbClr val="000000"/>
                </a:solidFill>
              </a:endParaRPr>
            </a:p>
          </p:txBody>
        </p:sp>
        <p:sp>
          <p:nvSpPr>
            <p:cNvPr id="29710" name="Text Box 14"/>
            <p:cNvSpPr txBox="1">
              <a:spLocks noChangeArrowheads="1"/>
            </p:cNvSpPr>
            <p:nvPr/>
          </p:nvSpPr>
          <p:spPr bwMode="auto">
            <a:xfrm>
              <a:off x="1927" y="2069"/>
              <a:ext cx="945" cy="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microphone</a:t>
              </a:r>
              <a:endParaRPr lang="en-GB" sz="1800" smtClean="0">
                <a:solidFill>
                  <a:srgbClr val="000000"/>
                </a:solidFill>
              </a:endParaRPr>
            </a:p>
          </p:txBody>
        </p:sp>
        <p:sp>
          <p:nvSpPr>
            <p:cNvPr id="29711" name="Text Box 15"/>
            <p:cNvSpPr txBox="1">
              <a:spLocks noChangeArrowheads="1"/>
            </p:cNvSpPr>
            <p:nvPr/>
          </p:nvSpPr>
          <p:spPr bwMode="auto">
            <a:xfrm>
              <a:off x="4132" y="2222"/>
              <a:ext cx="834"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reflecting surface</a:t>
              </a:r>
              <a:endParaRPr lang="en-GB" sz="1800" smtClean="0">
                <a:solidFill>
                  <a:srgbClr val="000000"/>
                </a:solidFill>
              </a:endParaRPr>
            </a:p>
          </p:txBody>
        </p:sp>
        <p:sp>
          <p:nvSpPr>
            <p:cNvPr id="29712" name="Text Box 16"/>
            <p:cNvSpPr txBox="1">
              <a:spLocks noChangeArrowheads="1"/>
            </p:cNvSpPr>
            <p:nvPr/>
          </p:nvSpPr>
          <p:spPr bwMode="auto">
            <a:xfrm>
              <a:off x="748" y="2980"/>
              <a:ext cx="907" cy="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loudspeaker</a:t>
              </a:r>
              <a:endParaRPr lang="en-GB" sz="1800" smtClean="0">
                <a:solidFill>
                  <a:srgbClr val="000000"/>
                </a:solidFill>
              </a:endParaRPr>
            </a:p>
          </p:txBody>
        </p:sp>
      </p:grpSp>
    </p:spTree>
  </p:cSld>
  <p:clrMapOvr>
    <a:masterClrMapping/>
  </p:clrMapOvr>
  <p:timing>
    <p:tnLst>
      <p:par>
        <p:cTn id="1" dur="indefinite" restart="never" nodeType="tmRoot"/>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GB" smtClean="0">
                <a:sym typeface="+mn-ea"/>
              </a:rPr>
              <a:t>Examination question</a:t>
            </a:r>
            <a:endParaRPr lang="en-US"/>
          </a:p>
        </p:txBody>
      </p:sp>
      <p:sp>
        <p:nvSpPr>
          <p:cNvPr id="30722" name="Rectangle 3"/>
          <p:cNvSpPr>
            <a:spLocks noGrp="1" noChangeArrowheads="1"/>
          </p:cNvSpPr>
          <p:nvPr>
            <p:ph idx="1"/>
          </p:nvPr>
        </p:nvSpPr>
        <p:spPr>
          <a:xfrm>
            <a:off x="573405" y="911225"/>
            <a:ext cx="8229600" cy="4525963"/>
          </a:xfrm>
        </p:spPr>
        <p:txBody>
          <a:bodyPr/>
          <a:lstStyle/>
          <a:p>
            <a:pPr marL="0" indent="0" eaLnBrk="1" hangingPunct="1">
              <a:lnSpc>
                <a:spcPct val="80000"/>
              </a:lnSpc>
              <a:buFontTx/>
              <a:buNone/>
            </a:pPr>
            <a:r>
              <a:rPr lang="en-GB" sz="2400" b="1" smtClean="0"/>
              <a:t>(a) Explain how a stationary is formed between the loudspeaker and reflecting surface.  		[3]</a:t>
            </a:r>
            <a:endParaRPr lang="en-GB" sz="2400" b="1" smtClean="0"/>
          </a:p>
          <a:p>
            <a:pPr marL="0" indent="0" eaLnBrk="1" hangingPunct="1">
              <a:lnSpc>
                <a:spcPct val="80000"/>
              </a:lnSpc>
              <a:buFontTx/>
              <a:buNone/>
            </a:pPr>
            <a:r>
              <a:rPr lang="en-GB" sz="2400" b="1" smtClean="0"/>
              <a:t>(b) When the microphone is moved left to right by 45 cm it covers six inter-nodal distances. Calculate the wavelength and speed of the progressive sound waves being used to form the stationary wave.       	[4]</a:t>
            </a:r>
            <a:endParaRPr lang="en-GB" sz="2400" b="1" smtClean="0"/>
          </a:p>
          <a:p>
            <a:pPr marL="0" indent="0" eaLnBrk="1" hangingPunct="1">
              <a:lnSpc>
                <a:spcPct val="80000"/>
              </a:lnSpc>
              <a:buFontTx/>
              <a:buNone/>
            </a:pPr>
            <a:r>
              <a:rPr lang="en-GB" sz="2400" b="1" smtClean="0"/>
              <a:t>(c) The nodes nearest to the reflecting surface have nearer zero amplitude compared with those nearer the loudspeaker. Why?   				[3]</a:t>
            </a:r>
            <a:endParaRPr lang="en-GB" sz="2400" b="1" smtClean="0"/>
          </a:p>
        </p:txBody>
      </p:sp>
      <p:grpSp>
        <p:nvGrpSpPr>
          <p:cNvPr id="30723" name="Group 18"/>
          <p:cNvGrpSpPr/>
          <p:nvPr/>
        </p:nvGrpSpPr>
        <p:grpSpPr bwMode="auto">
          <a:xfrm>
            <a:off x="1266825" y="3902393"/>
            <a:ext cx="6696075" cy="2279650"/>
            <a:chOff x="657" y="2478"/>
            <a:chExt cx="4218" cy="1436"/>
          </a:xfrm>
        </p:grpSpPr>
        <p:sp>
          <p:nvSpPr>
            <p:cNvPr id="30724" name="Line 5"/>
            <p:cNvSpPr>
              <a:spLocks noChangeShapeType="1"/>
            </p:cNvSpPr>
            <p:nvPr/>
          </p:nvSpPr>
          <p:spPr bwMode="auto">
            <a:xfrm>
              <a:off x="1780" y="3196"/>
              <a:ext cx="962"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30725" name="Rectangle 6"/>
            <p:cNvSpPr>
              <a:spLocks noChangeArrowheads="1"/>
            </p:cNvSpPr>
            <p:nvPr/>
          </p:nvSpPr>
          <p:spPr bwMode="auto">
            <a:xfrm>
              <a:off x="883" y="2913"/>
              <a:ext cx="74" cy="242"/>
            </a:xfrm>
            <a:prstGeom prst="rect">
              <a:avLst/>
            </a:prstGeom>
            <a:solidFill>
              <a:srgbClr val="969696"/>
            </a:solidFill>
            <a:ln w="9525">
              <a:solidFill>
                <a:srgbClr val="000000"/>
              </a:solidFill>
              <a:miter lim="800000"/>
            </a:ln>
          </p:spPr>
          <p:txBody>
            <a:bodyPr/>
            <a:lstStyle/>
            <a:p>
              <a:endParaRPr lang="en-US" sz="1800" smtClean="0">
                <a:solidFill>
                  <a:srgbClr val="000000"/>
                </a:solidFill>
              </a:endParaRPr>
            </a:p>
          </p:txBody>
        </p:sp>
        <p:sp>
          <p:nvSpPr>
            <p:cNvPr id="30726" name="AutoShape 7"/>
            <p:cNvSpPr>
              <a:spLocks noChangeArrowheads="1"/>
            </p:cNvSpPr>
            <p:nvPr/>
          </p:nvSpPr>
          <p:spPr bwMode="auto">
            <a:xfrm rot="5400000">
              <a:off x="593" y="2985"/>
              <a:ext cx="897" cy="139"/>
            </a:xfrm>
            <a:custGeom>
              <a:avLst/>
              <a:gdLst>
                <a:gd name="T0" fmla="*/ 785 w 21600"/>
                <a:gd name="T1" fmla="*/ 70 h 21600"/>
                <a:gd name="T2" fmla="*/ 448 w 21600"/>
                <a:gd name="T3" fmla="*/ 139 h 21600"/>
                <a:gd name="T4" fmla="*/ 112 w 21600"/>
                <a:gd name="T5" fmla="*/ 70 h 21600"/>
                <a:gd name="T6" fmla="*/ 448 w 21600"/>
                <a:gd name="T7" fmla="*/ 0 h 21600"/>
                <a:gd name="T8" fmla="*/ 0 60000 65536"/>
                <a:gd name="T9" fmla="*/ 0 60000 65536"/>
                <a:gd name="T10" fmla="*/ 0 60000 65536"/>
                <a:gd name="T11" fmla="*/ 0 60000 65536"/>
                <a:gd name="T12" fmla="*/ 4503 w 21600"/>
                <a:gd name="T13" fmla="*/ 4506 h 21600"/>
                <a:gd name="T14" fmla="*/ 17097 w 21600"/>
                <a:gd name="T15" fmla="*/ 1709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FFFF"/>
            </a:solidFill>
            <a:ln w="9525">
              <a:solidFill>
                <a:srgbClr val="000000"/>
              </a:solidFill>
              <a:miter lim="800000"/>
            </a:ln>
          </p:spPr>
          <p:txBody>
            <a:bodyPr/>
            <a:lstStyle/>
            <a:p>
              <a:endParaRPr lang="en-GB" sz="1800" smtClean="0">
                <a:solidFill>
                  <a:srgbClr val="000000"/>
                </a:solidFill>
              </a:endParaRPr>
            </a:p>
          </p:txBody>
        </p:sp>
        <p:sp>
          <p:nvSpPr>
            <p:cNvPr id="30727" name="Oval 8"/>
            <p:cNvSpPr>
              <a:spLocks noChangeArrowheads="1"/>
            </p:cNvSpPr>
            <p:nvPr/>
          </p:nvSpPr>
          <p:spPr bwMode="auto">
            <a:xfrm>
              <a:off x="2192" y="2879"/>
              <a:ext cx="167" cy="145"/>
            </a:xfrm>
            <a:prstGeom prst="ellipse">
              <a:avLst/>
            </a:prstGeom>
            <a:solidFill>
              <a:srgbClr val="969696"/>
            </a:solidFill>
            <a:ln w="9525">
              <a:solidFill>
                <a:srgbClr val="000000"/>
              </a:solidFill>
              <a:round/>
            </a:ln>
          </p:spPr>
          <p:txBody>
            <a:bodyPr/>
            <a:lstStyle/>
            <a:p>
              <a:endParaRPr lang="en-US" sz="1800" smtClean="0">
                <a:solidFill>
                  <a:srgbClr val="000000"/>
                </a:solidFill>
              </a:endParaRPr>
            </a:p>
          </p:txBody>
        </p:sp>
        <p:sp>
          <p:nvSpPr>
            <p:cNvPr id="30728" name="Rectangle 9"/>
            <p:cNvSpPr>
              <a:spLocks noChangeArrowheads="1"/>
            </p:cNvSpPr>
            <p:nvPr/>
          </p:nvSpPr>
          <p:spPr bwMode="auto">
            <a:xfrm>
              <a:off x="2231" y="3003"/>
              <a:ext cx="74" cy="442"/>
            </a:xfrm>
            <a:prstGeom prst="rect">
              <a:avLst/>
            </a:prstGeom>
            <a:solidFill>
              <a:srgbClr val="FFFFFF"/>
            </a:solidFill>
            <a:ln w="9525">
              <a:solidFill>
                <a:srgbClr val="000000"/>
              </a:solidFill>
              <a:miter lim="800000"/>
            </a:ln>
          </p:spPr>
          <p:txBody>
            <a:bodyPr/>
            <a:lstStyle/>
            <a:p>
              <a:endParaRPr lang="en-US" sz="1800" smtClean="0">
                <a:solidFill>
                  <a:srgbClr val="000000"/>
                </a:solidFill>
              </a:endParaRPr>
            </a:p>
          </p:txBody>
        </p:sp>
        <p:sp>
          <p:nvSpPr>
            <p:cNvPr id="30729" name="Freeform 10"/>
            <p:cNvSpPr/>
            <p:nvPr/>
          </p:nvSpPr>
          <p:spPr bwMode="auto">
            <a:xfrm>
              <a:off x="2264" y="3438"/>
              <a:ext cx="668" cy="476"/>
            </a:xfrm>
            <a:custGeom>
              <a:avLst/>
              <a:gdLst>
                <a:gd name="T0" fmla="*/ 0 w 1280"/>
                <a:gd name="T1" fmla="*/ 0 h 736"/>
                <a:gd name="T2" fmla="*/ 50 w 1280"/>
                <a:gd name="T3" fmla="*/ 207 h 736"/>
                <a:gd name="T4" fmla="*/ 84 w 1280"/>
                <a:gd name="T5" fmla="*/ 269 h 736"/>
                <a:gd name="T6" fmla="*/ 178 w 1280"/>
                <a:gd name="T7" fmla="*/ 303 h 736"/>
                <a:gd name="T8" fmla="*/ 256 w 1280"/>
                <a:gd name="T9" fmla="*/ 310 h 736"/>
                <a:gd name="T10" fmla="*/ 523 w 1280"/>
                <a:gd name="T11" fmla="*/ 318 h 736"/>
                <a:gd name="T12" fmla="*/ 601 w 1280"/>
                <a:gd name="T13" fmla="*/ 393 h 736"/>
                <a:gd name="T14" fmla="*/ 623 w 1280"/>
                <a:gd name="T15" fmla="*/ 414 h 736"/>
                <a:gd name="T16" fmla="*/ 657 w 1280"/>
                <a:gd name="T17" fmla="*/ 442 h 736"/>
                <a:gd name="T18" fmla="*/ 668 w 1280"/>
                <a:gd name="T19" fmla="*/ 476 h 7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80" h="736">
                  <a:moveTo>
                    <a:pt x="0" y="0"/>
                  </a:moveTo>
                  <a:cubicBezTo>
                    <a:pt x="34" y="108"/>
                    <a:pt x="52" y="216"/>
                    <a:pt x="96" y="320"/>
                  </a:cubicBezTo>
                  <a:cubicBezTo>
                    <a:pt x="112" y="357"/>
                    <a:pt x="123" y="391"/>
                    <a:pt x="160" y="416"/>
                  </a:cubicBezTo>
                  <a:cubicBezTo>
                    <a:pt x="213" y="451"/>
                    <a:pt x="281" y="458"/>
                    <a:pt x="341" y="469"/>
                  </a:cubicBezTo>
                  <a:cubicBezTo>
                    <a:pt x="390" y="478"/>
                    <a:pt x="440" y="478"/>
                    <a:pt x="490" y="480"/>
                  </a:cubicBezTo>
                  <a:cubicBezTo>
                    <a:pt x="661" y="486"/>
                    <a:pt x="831" y="487"/>
                    <a:pt x="1002" y="491"/>
                  </a:cubicBezTo>
                  <a:cubicBezTo>
                    <a:pt x="1054" y="525"/>
                    <a:pt x="1100" y="571"/>
                    <a:pt x="1152" y="608"/>
                  </a:cubicBezTo>
                  <a:cubicBezTo>
                    <a:pt x="1166" y="618"/>
                    <a:pt x="1180" y="630"/>
                    <a:pt x="1194" y="640"/>
                  </a:cubicBezTo>
                  <a:cubicBezTo>
                    <a:pt x="1215" y="655"/>
                    <a:pt x="1258" y="683"/>
                    <a:pt x="1258" y="683"/>
                  </a:cubicBezTo>
                  <a:cubicBezTo>
                    <a:pt x="1272" y="722"/>
                    <a:pt x="1264" y="705"/>
                    <a:pt x="1280" y="736"/>
                  </a:cubicBezTo>
                </a:path>
              </a:pathLst>
            </a:cu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30730" name="Line 11"/>
            <p:cNvSpPr>
              <a:spLocks noChangeShapeType="1"/>
            </p:cNvSpPr>
            <p:nvPr/>
          </p:nvSpPr>
          <p:spPr bwMode="auto">
            <a:xfrm>
              <a:off x="2792" y="3762"/>
              <a:ext cx="140" cy="132"/>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30731" name="Rectangle 12"/>
            <p:cNvSpPr>
              <a:spLocks noChangeArrowheads="1"/>
            </p:cNvSpPr>
            <p:nvPr/>
          </p:nvSpPr>
          <p:spPr bwMode="auto">
            <a:xfrm>
              <a:off x="3949" y="2478"/>
              <a:ext cx="105" cy="1174"/>
            </a:xfrm>
            <a:prstGeom prst="rect">
              <a:avLst/>
            </a:prstGeom>
            <a:solidFill>
              <a:srgbClr val="969696"/>
            </a:solidFill>
            <a:ln w="9525">
              <a:solidFill>
                <a:srgbClr val="000000"/>
              </a:solidFill>
              <a:miter lim="800000"/>
            </a:ln>
          </p:spPr>
          <p:txBody>
            <a:bodyPr/>
            <a:lstStyle/>
            <a:p>
              <a:endParaRPr lang="en-US" sz="1800" smtClean="0">
                <a:solidFill>
                  <a:srgbClr val="000000"/>
                </a:solidFill>
              </a:endParaRPr>
            </a:p>
          </p:txBody>
        </p:sp>
        <p:sp>
          <p:nvSpPr>
            <p:cNvPr id="30732" name="Text Box 13"/>
            <p:cNvSpPr txBox="1">
              <a:spLocks noChangeArrowheads="1"/>
            </p:cNvSpPr>
            <p:nvPr/>
          </p:nvSpPr>
          <p:spPr bwMode="auto">
            <a:xfrm>
              <a:off x="2835" y="3430"/>
              <a:ext cx="104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to oscilloscope</a:t>
              </a:r>
              <a:endParaRPr lang="en-GB" sz="1800" smtClean="0">
                <a:solidFill>
                  <a:srgbClr val="000000"/>
                </a:solidFill>
              </a:endParaRPr>
            </a:p>
          </p:txBody>
        </p:sp>
        <p:sp>
          <p:nvSpPr>
            <p:cNvPr id="30733" name="Text Box 14"/>
            <p:cNvSpPr txBox="1">
              <a:spLocks noChangeArrowheads="1"/>
            </p:cNvSpPr>
            <p:nvPr/>
          </p:nvSpPr>
          <p:spPr bwMode="auto">
            <a:xfrm>
              <a:off x="1882" y="2614"/>
              <a:ext cx="945" cy="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microphone</a:t>
              </a:r>
              <a:endParaRPr lang="en-GB" sz="1800" smtClean="0">
                <a:solidFill>
                  <a:srgbClr val="000000"/>
                </a:solidFill>
              </a:endParaRPr>
            </a:p>
          </p:txBody>
        </p:sp>
        <p:sp>
          <p:nvSpPr>
            <p:cNvPr id="30734" name="Text Box 15"/>
            <p:cNvSpPr txBox="1">
              <a:spLocks noChangeArrowheads="1"/>
            </p:cNvSpPr>
            <p:nvPr/>
          </p:nvSpPr>
          <p:spPr bwMode="auto">
            <a:xfrm>
              <a:off x="4041" y="2767"/>
              <a:ext cx="834"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reflecting surface</a:t>
              </a:r>
              <a:endParaRPr lang="en-GB" sz="1800" smtClean="0">
                <a:solidFill>
                  <a:srgbClr val="000000"/>
                </a:solidFill>
              </a:endParaRPr>
            </a:p>
          </p:txBody>
        </p:sp>
        <p:sp>
          <p:nvSpPr>
            <p:cNvPr id="30735" name="Text Box 16"/>
            <p:cNvSpPr txBox="1">
              <a:spLocks noChangeArrowheads="1"/>
            </p:cNvSpPr>
            <p:nvPr/>
          </p:nvSpPr>
          <p:spPr bwMode="auto">
            <a:xfrm>
              <a:off x="657" y="3525"/>
              <a:ext cx="908" cy="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loudspeaker</a:t>
              </a:r>
              <a:endParaRPr lang="en-GB" sz="1800" smtClean="0">
                <a:solidFill>
                  <a:srgbClr val="000000"/>
                </a:solidFill>
              </a:endParaRPr>
            </a:p>
          </p:txBody>
        </p:sp>
      </p:grpSp>
    </p:spTree>
  </p:cSld>
  <p:clrMapOvr>
    <a:masterClrMapping/>
  </p:clrMapOvr>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GB" smtClean="0">
                <a:sym typeface="+mn-ea"/>
              </a:rPr>
              <a:t>Examination question</a:t>
            </a:r>
            <a:endParaRPr lang="en-US"/>
          </a:p>
        </p:txBody>
      </p:sp>
      <p:sp>
        <p:nvSpPr>
          <p:cNvPr id="31746" name="Rectangle 3"/>
          <p:cNvSpPr>
            <a:spLocks noGrp="1" noChangeArrowheads="1"/>
          </p:cNvSpPr>
          <p:nvPr>
            <p:ph idx="1"/>
          </p:nvPr>
        </p:nvSpPr>
        <p:spPr>
          <a:xfrm>
            <a:off x="323850" y="947420"/>
            <a:ext cx="8735060" cy="4526280"/>
          </a:xfrm>
        </p:spPr>
        <p:txBody>
          <a:bodyPr/>
          <a:lstStyle/>
          <a:p>
            <a:pPr marL="0" indent="0" eaLnBrk="1" hangingPunct="1">
              <a:lnSpc>
                <a:spcPct val="90000"/>
              </a:lnSpc>
              <a:buFontTx/>
              <a:buNone/>
            </a:pPr>
            <a:r>
              <a:rPr lang="en-GB" sz="2800" b="1" smtClean="0"/>
              <a:t>(a) </a:t>
            </a:r>
            <a:endParaRPr lang="en-GB" sz="2800" b="1" smtClean="0"/>
          </a:p>
          <a:p>
            <a:pPr marL="0" indent="0" eaLnBrk="1" hangingPunct="1">
              <a:lnSpc>
                <a:spcPct val="90000"/>
              </a:lnSpc>
              <a:buFontTx/>
              <a:buNone/>
            </a:pPr>
            <a:r>
              <a:rPr lang="en-GB" sz="2800" b="1" smtClean="0"/>
              <a:t>The reflected sound wave undergoes superposition with the incident sound wave produced by the loudspeaker. 	[1 mark]</a:t>
            </a:r>
            <a:endParaRPr lang="en-GB" sz="2800" b="1" smtClean="0"/>
          </a:p>
          <a:p>
            <a:pPr marL="0" indent="0" eaLnBrk="1" hangingPunct="1">
              <a:lnSpc>
                <a:spcPct val="90000"/>
              </a:lnSpc>
              <a:buFontTx/>
              <a:buNone/>
            </a:pPr>
            <a:endParaRPr lang="en-GB" sz="2800" b="1" smtClean="0"/>
          </a:p>
          <a:p>
            <a:pPr marL="0" indent="0" eaLnBrk="1" hangingPunct="1">
              <a:lnSpc>
                <a:spcPct val="90000"/>
              </a:lnSpc>
              <a:buFontTx/>
              <a:buNone/>
            </a:pPr>
            <a:r>
              <a:rPr lang="en-GB" sz="2800" b="1" smtClean="0"/>
              <a:t>Nodes are formed when the peak of one wave superposes with the trough of the other, cancellation occurs. 			[1 mark]</a:t>
            </a:r>
            <a:endParaRPr lang="en-GB" sz="2800" b="1" smtClean="0"/>
          </a:p>
          <a:p>
            <a:pPr marL="0" indent="0" eaLnBrk="1" hangingPunct="1">
              <a:lnSpc>
                <a:spcPct val="90000"/>
              </a:lnSpc>
              <a:buFontTx/>
              <a:buNone/>
            </a:pPr>
            <a:endParaRPr lang="en-GB" sz="2800" b="1" smtClean="0"/>
          </a:p>
          <a:p>
            <a:pPr marL="0" indent="0" eaLnBrk="1" hangingPunct="1">
              <a:lnSpc>
                <a:spcPct val="90000"/>
              </a:lnSpc>
              <a:buFontTx/>
              <a:buNone/>
            </a:pPr>
            <a:r>
              <a:rPr lang="en-GB" sz="2800" b="1" smtClean="0"/>
              <a:t>Antinodes are formed when the peak of one wave superposes with the peak of the other, reinforcement occurs. 		[1 mark]</a:t>
            </a:r>
            <a:endParaRPr lang="en-GB" sz="2800" b="1" smtClean="0"/>
          </a:p>
        </p:txBody>
      </p:sp>
    </p:spTree>
  </p:cSld>
  <p:clrMapOvr>
    <a:masterClrMapping/>
  </p:clrMapOvr>
  <p:timing>
    <p:tnLst>
      <p:par>
        <p:cTn id="1" dur="indefinite" restart="never" nodeType="tmRoot"/>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GB" smtClean="0">
                <a:sym typeface="+mn-ea"/>
              </a:rPr>
              <a:t>Examination question</a:t>
            </a:r>
            <a:endParaRPr lang="en-US"/>
          </a:p>
        </p:txBody>
      </p:sp>
      <p:sp>
        <p:nvSpPr>
          <p:cNvPr id="32770" name="Rectangle 2"/>
          <p:cNvSpPr>
            <a:spLocks noGrp="1" noChangeArrowheads="1"/>
          </p:cNvSpPr>
          <p:nvPr>
            <p:ph idx="1"/>
          </p:nvPr>
        </p:nvSpPr>
        <p:spPr>
          <a:xfrm>
            <a:off x="324485" y="1054100"/>
            <a:ext cx="8229600" cy="4525963"/>
          </a:xfrm>
        </p:spPr>
        <p:txBody>
          <a:bodyPr/>
          <a:lstStyle/>
          <a:p>
            <a:pPr marL="0" indent="0" eaLnBrk="1" hangingPunct="1">
              <a:lnSpc>
                <a:spcPct val="90000"/>
              </a:lnSpc>
              <a:buFontTx/>
              <a:buNone/>
            </a:pPr>
            <a:r>
              <a:rPr lang="en-GB" sz="2800" b="1" smtClean="0"/>
              <a:t>(b) </a:t>
            </a:r>
            <a:endParaRPr lang="en-GB" sz="2800" b="1" smtClean="0"/>
          </a:p>
          <a:p>
            <a:pPr marL="0" indent="0" eaLnBrk="1" hangingPunct="1">
              <a:lnSpc>
                <a:spcPct val="90000"/>
              </a:lnSpc>
              <a:buFontTx/>
              <a:buNone/>
            </a:pPr>
            <a:r>
              <a:rPr lang="en-GB" sz="2800" b="1" smtClean="0"/>
              <a:t>Wavelength equals twice the distance between nodes.</a:t>
            </a:r>
            <a:endParaRPr lang="en-GB" sz="2800" b="1" smtClean="0"/>
          </a:p>
          <a:p>
            <a:pPr marL="0" indent="0" eaLnBrk="1" hangingPunct="1">
              <a:lnSpc>
                <a:spcPct val="90000"/>
              </a:lnSpc>
              <a:buFontTx/>
              <a:buNone/>
            </a:pPr>
            <a:r>
              <a:rPr lang="en-GB" sz="2800" b="1" smtClean="0"/>
              <a:t>Internodal distance = 45 cm / 6 = 7.5 cm</a:t>
            </a:r>
            <a:endParaRPr lang="en-GB" sz="2800" b="1" smtClean="0"/>
          </a:p>
          <a:p>
            <a:pPr marL="0" indent="0" eaLnBrk="1" hangingPunct="1">
              <a:lnSpc>
                <a:spcPct val="90000"/>
              </a:lnSpc>
              <a:buFontTx/>
              <a:buNone/>
            </a:pPr>
            <a:r>
              <a:rPr lang="en-GB" sz="2800" b="1" smtClean="0"/>
              <a:t>Therefore sound wavelength = 15 cm  [2 marks]</a:t>
            </a:r>
            <a:endParaRPr lang="en-GB" sz="2800" b="1" smtClean="0"/>
          </a:p>
          <a:p>
            <a:pPr marL="0" indent="0" eaLnBrk="1" hangingPunct="1">
              <a:lnSpc>
                <a:spcPct val="90000"/>
              </a:lnSpc>
              <a:buFontTx/>
              <a:buNone/>
            </a:pPr>
            <a:endParaRPr lang="en-GB" sz="2800" b="1" i="1" smtClean="0">
              <a:solidFill>
                <a:srgbClr val="FF0066"/>
              </a:solidFill>
            </a:endParaRPr>
          </a:p>
          <a:p>
            <a:pPr marL="0" indent="0" eaLnBrk="1" hangingPunct="1">
              <a:lnSpc>
                <a:spcPct val="90000"/>
              </a:lnSpc>
              <a:buFontTx/>
              <a:buNone/>
            </a:pPr>
            <a:r>
              <a:rPr lang="en-GB" sz="2800" b="1" i="1" smtClean="0">
                <a:solidFill>
                  <a:srgbClr val="FF0066"/>
                </a:solidFill>
              </a:rPr>
              <a:t>c = f x λ</a:t>
            </a:r>
            <a:endParaRPr lang="en-GB" sz="2800" b="1" i="1" smtClean="0">
              <a:solidFill>
                <a:srgbClr val="FF0066"/>
              </a:solidFill>
            </a:endParaRPr>
          </a:p>
          <a:p>
            <a:pPr marL="0" indent="0" eaLnBrk="1" hangingPunct="1">
              <a:lnSpc>
                <a:spcPct val="90000"/>
              </a:lnSpc>
              <a:buFontTx/>
              <a:buNone/>
            </a:pPr>
            <a:r>
              <a:rPr lang="en-GB" sz="2800" b="1" smtClean="0"/>
              <a:t>= 2.2 kHz x 15 cm</a:t>
            </a:r>
            <a:endParaRPr lang="en-GB" sz="2800" b="1" smtClean="0"/>
          </a:p>
          <a:p>
            <a:pPr marL="0" indent="0" eaLnBrk="1" hangingPunct="1">
              <a:lnSpc>
                <a:spcPct val="90000"/>
              </a:lnSpc>
              <a:buFontTx/>
              <a:buNone/>
            </a:pPr>
            <a:r>
              <a:rPr lang="en-GB" sz="2800" b="1" smtClean="0"/>
              <a:t>= 2 200 Hz x 0.15 m</a:t>
            </a:r>
            <a:endParaRPr lang="en-GB" sz="2800" b="1" smtClean="0"/>
          </a:p>
          <a:p>
            <a:pPr marL="0" indent="0" eaLnBrk="1" hangingPunct="1">
              <a:lnSpc>
                <a:spcPct val="90000"/>
              </a:lnSpc>
              <a:buFontTx/>
              <a:buNone/>
            </a:pPr>
            <a:endParaRPr lang="en-GB" sz="2800" b="1" smtClean="0">
              <a:solidFill>
                <a:srgbClr val="FF0066"/>
              </a:solidFill>
            </a:endParaRPr>
          </a:p>
          <a:p>
            <a:pPr marL="0" indent="0" eaLnBrk="1" hangingPunct="1">
              <a:lnSpc>
                <a:spcPct val="90000"/>
              </a:lnSpc>
              <a:buFontTx/>
              <a:buNone/>
            </a:pPr>
            <a:r>
              <a:rPr lang="en-GB" sz="2800" b="1" smtClean="0">
                <a:solidFill>
                  <a:srgbClr val="FF0066"/>
                </a:solidFill>
              </a:rPr>
              <a:t>speed of sound waves = 330 ms</a:t>
            </a:r>
            <a:r>
              <a:rPr lang="en-GB" sz="2800" b="1" baseline="30000" smtClean="0">
                <a:solidFill>
                  <a:srgbClr val="FF0066"/>
                </a:solidFill>
              </a:rPr>
              <a:t>-1</a:t>
            </a:r>
            <a:r>
              <a:rPr lang="en-GB" sz="2800" b="1" smtClean="0"/>
              <a:t>  	[2 marks]</a:t>
            </a:r>
            <a:endParaRPr lang="en-GB" sz="2800" b="1"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Question </a:t>
            </a:r>
            <a:r>
              <a:rPr lang="en-US" altLang="en-US" kern="1200" baseline="0" dirty="0">
                <a:latin typeface="+mj-lt"/>
                <a:ea typeface="+mj-ea"/>
                <a:cs typeface="+mj-cs"/>
              </a:rPr>
              <a:t>5</a:t>
            </a:r>
            <a:endParaRPr lang="en-US" altLang="en-US" kern="1200" baseline="0" dirty="0">
              <a:latin typeface="+mj-lt"/>
              <a:ea typeface="+mj-ea"/>
              <a:cs typeface="+mj-cs"/>
            </a:endParaRPr>
          </a:p>
        </p:txBody>
      </p:sp>
      <p:sp>
        <p:nvSpPr>
          <p:cNvPr id="156675" name="Rectangle 3"/>
          <p:cNvSpPr>
            <a:spLocks noGrp="1"/>
          </p:cNvSpPr>
          <p:nvPr>
            <p:ph idx="1"/>
          </p:nvPr>
        </p:nvSpPr>
        <p:spPr>
          <a:xfrm>
            <a:off x="457200" y="1165225"/>
            <a:ext cx="8229600" cy="4525963"/>
          </a:xfrm>
        </p:spPr>
        <p:txBody>
          <a:bodyPr vert="horz" wrap="square" lIns="91440" tIns="45720" rIns="91440" bIns="45720" anchor="t" anchorCtr="0"/>
          <a:p>
            <a:pPr marL="0" indent="0">
              <a:buNone/>
            </a:pPr>
            <a:r>
              <a:rPr lang="en-US" altLang="zh-CN" i="1" dirty="0"/>
              <a:t>Calculate the frequency of a wave in water of wavelength </a:t>
            </a:r>
            <a:r>
              <a:rPr lang="en-US" altLang="zh-CN" i="1" dirty="0">
                <a:solidFill>
                  <a:srgbClr val="00B050"/>
                </a:solidFill>
              </a:rPr>
              <a:t>2.0m</a:t>
            </a:r>
            <a:r>
              <a:rPr lang="en-US" altLang="zh-CN" i="1" dirty="0"/>
              <a:t> if its speed is </a:t>
            </a:r>
            <a:r>
              <a:rPr lang="en-US" altLang="zh-CN" i="1" dirty="0">
                <a:solidFill>
                  <a:srgbClr val="7030A0"/>
                </a:solidFill>
              </a:rPr>
              <a:t>16m/s.</a:t>
            </a:r>
            <a:endParaRPr lang="en-US" altLang="zh-CN" i="1" dirty="0">
              <a:solidFill>
                <a:srgbClr val="7030A0"/>
              </a:solidFill>
            </a:endParaRPr>
          </a:p>
          <a:p>
            <a:pPr marL="0" indent="0">
              <a:buNone/>
            </a:pPr>
            <a:r>
              <a:rPr lang="en-US" altLang="zh-CN" b="1" i="1" dirty="0">
                <a:solidFill>
                  <a:srgbClr val="FF0000"/>
                </a:solidFill>
              </a:rPr>
              <a:t>v</a:t>
            </a:r>
            <a:r>
              <a:rPr lang="en-US" altLang="zh-CN" b="1" dirty="0">
                <a:solidFill>
                  <a:srgbClr val="FF0000"/>
                </a:solidFill>
              </a:rPr>
              <a:t> </a:t>
            </a:r>
            <a:r>
              <a:rPr lang="en-US" altLang="zh-CN" b="1" dirty="0"/>
              <a:t>=</a:t>
            </a:r>
            <a:r>
              <a:rPr lang="en-US" altLang="zh-CN" b="1" dirty="0">
                <a:solidFill>
                  <a:srgbClr val="FF0000"/>
                </a:solidFill>
              </a:rPr>
              <a:t> </a:t>
            </a:r>
            <a:r>
              <a:rPr lang="en-US" altLang="zh-CN" b="1" i="1" dirty="0">
                <a:solidFill>
                  <a:srgbClr val="FF0000"/>
                </a:solidFill>
              </a:rPr>
              <a:t>f</a:t>
            </a:r>
            <a:r>
              <a:rPr lang="en-US" altLang="zh-CN" b="1" dirty="0">
                <a:solidFill>
                  <a:srgbClr val="FF0000"/>
                </a:solidFill>
              </a:rPr>
              <a:t> </a:t>
            </a:r>
            <a:r>
              <a:rPr lang="en-US" altLang="zh-CN" b="1" dirty="0"/>
              <a:t>x</a:t>
            </a:r>
            <a:r>
              <a:rPr lang="en-US" altLang="zh-CN" b="1" dirty="0">
                <a:solidFill>
                  <a:srgbClr val="FF0000"/>
                </a:solidFill>
              </a:rPr>
              <a:t> </a:t>
            </a:r>
            <a:r>
              <a:rPr lang="el-GR" altLang="x-none" b="1" i="1" dirty="0">
                <a:solidFill>
                  <a:srgbClr val="FF0000"/>
                </a:solidFill>
              </a:rPr>
              <a:t>λ</a:t>
            </a:r>
            <a:endParaRPr lang="en-US" altLang="zh-CN" b="1" i="1" dirty="0">
              <a:solidFill>
                <a:srgbClr val="FF0000"/>
              </a:solidFill>
            </a:endParaRPr>
          </a:p>
          <a:p>
            <a:pPr marL="0" indent="0">
              <a:buNone/>
            </a:pPr>
            <a:r>
              <a:rPr lang="en-US" altLang="zh-CN" i="1" dirty="0"/>
              <a:t>becomes:</a:t>
            </a:r>
            <a:endParaRPr lang="en-US" altLang="zh-CN" i="1" dirty="0"/>
          </a:p>
          <a:p>
            <a:pPr marL="0" indent="0">
              <a:lnSpc>
                <a:spcPct val="90000"/>
              </a:lnSpc>
              <a:buNone/>
            </a:pPr>
            <a:r>
              <a:rPr lang="en-US" altLang="zh-CN" b="1" i="1" dirty="0">
                <a:solidFill>
                  <a:srgbClr val="FF0000"/>
                </a:solidFill>
              </a:rPr>
              <a:t>f</a:t>
            </a:r>
            <a:r>
              <a:rPr lang="en-US" altLang="zh-CN" b="1" dirty="0">
                <a:solidFill>
                  <a:srgbClr val="FF0000"/>
                </a:solidFill>
              </a:rPr>
              <a:t> </a:t>
            </a:r>
            <a:r>
              <a:rPr lang="en-US" altLang="zh-CN" b="1" dirty="0"/>
              <a:t>=</a:t>
            </a:r>
            <a:r>
              <a:rPr lang="en-US" altLang="zh-CN" b="1" u="sng" dirty="0">
                <a:solidFill>
                  <a:srgbClr val="FF0000"/>
                </a:solidFill>
              </a:rPr>
              <a:t> </a:t>
            </a:r>
            <a:r>
              <a:rPr lang="en-US" altLang="zh-CN" b="1" i="1" u="sng" dirty="0">
                <a:solidFill>
                  <a:srgbClr val="FF0000"/>
                </a:solidFill>
              </a:rPr>
              <a:t>v </a:t>
            </a:r>
            <a:r>
              <a:rPr lang="en-US" altLang="zh-CN" b="1" i="1" dirty="0">
                <a:solidFill>
                  <a:srgbClr val="FF0000"/>
                </a:solidFill>
              </a:rPr>
              <a:t>	</a:t>
            </a:r>
            <a:r>
              <a:rPr lang="en-US" altLang="x-none" b="1" i="1" dirty="0"/>
              <a:t>	</a:t>
            </a:r>
            <a:endParaRPr lang="en-US" altLang="x-none" b="1" i="1" dirty="0"/>
          </a:p>
          <a:p>
            <a:pPr marL="0" indent="0">
              <a:lnSpc>
                <a:spcPct val="90000"/>
              </a:lnSpc>
              <a:buNone/>
            </a:pPr>
            <a:r>
              <a:rPr lang="en-US" altLang="zh-CN" b="1" i="1" dirty="0">
                <a:solidFill>
                  <a:srgbClr val="FF0000"/>
                </a:solidFill>
              </a:rPr>
              <a:t>     </a:t>
            </a:r>
            <a:r>
              <a:rPr lang="el-GR" altLang="x-none" b="1" i="1" dirty="0">
                <a:solidFill>
                  <a:srgbClr val="FF0000"/>
                </a:solidFill>
              </a:rPr>
              <a:t>λ</a:t>
            </a:r>
            <a:endParaRPr lang="en-US" altLang="zh-CN" b="1" i="1" dirty="0">
              <a:solidFill>
                <a:srgbClr val="FF0000"/>
              </a:solidFill>
            </a:endParaRPr>
          </a:p>
          <a:p>
            <a:pPr marL="0" indent="0">
              <a:spcBef>
                <a:spcPct val="0"/>
              </a:spcBef>
              <a:buNone/>
            </a:pPr>
            <a:r>
              <a:rPr lang="en-US" altLang="zh-CN" dirty="0"/>
              <a:t>=</a:t>
            </a:r>
            <a:r>
              <a:rPr lang="en-US" altLang="zh-CN" u="sng" dirty="0"/>
              <a:t> </a:t>
            </a:r>
            <a:r>
              <a:rPr lang="en-US" altLang="zh-CN" u="sng" dirty="0">
                <a:solidFill>
                  <a:srgbClr val="7030A0"/>
                </a:solidFill>
              </a:rPr>
              <a:t>16 m/s</a:t>
            </a:r>
            <a:endParaRPr lang="en-US" altLang="zh-CN" u="sng" dirty="0">
              <a:solidFill>
                <a:srgbClr val="7030A0"/>
              </a:solidFill>
            </a:endParaRPr>
          </a:p>
          <a:p>
            <a:pPr marL="0" indent="0">
              <a:spcBef>
                <a:spcPct val="0"/>
              </a:spcBef>
              <a:buNone/>
            </a:pPr>
            <a:r>
              <a:rPr lang="en-US" altLang="x-none" dirty="0">
                <a:solidFill>
                  <a:srgbClr val="00B050"/>
                </a:solidFill>
              </a:rPr>
              <a:t>     2</a:t>
            </a:r>
            <a:r>
              <a:rPr lang="en-US" altLang="en-US" dirty="0">
                <a:solidFill>
                  <a:srgbClr val="00B050"/>
                </a:solidFill>
              </a:rPr>
              <a:t>.0</a:t>
            </a:r>
            <a:r>
              <a:rPr lang="en-US" altLang="x-none" dirty="0">
                <a:solidFill>
                  <a:srgbClr val="00B050"/>
                </a:solidFill>
              </a:rPr>
              <a:t>m</a:t>
            </a:r>
            <a:endParaRPr lang="en-US" altLang="x-none" dirty="0">
              <a:solidFill>
                <a:srgbClr val="FF0000"/>
              </a:solidFill>
            </a:endParaRPr>
          </a:p>
          <a:p>
            <a:pPr marL="0" indent="0">
              <a:buNone/>
            </a:pPr>
            <a:r>
              <a:rPr lang="en-US" altLang="x-none" b="1" dirty="0">
                <a:solidFill>
                  <a:schemeClr val="accent2"/>
                </a:solidFill>
              </a:rPr>
              <a:t>frequency = 8</a:t>
            </a:r>
            <a:r>
              <a:rPr lang="en-US" altLang="en-US" b="1" dirty="0">
                <a:solidFill>
                  <a:schemeClr val="accent2"/>
                </a:solidFill>
              </a:rPr>
              <a:t>.0</a:t>
            </a:r>
            <a:r>
              <a:rPr lang="en-US" altLang="x-none" b="1" dirty="0">
                <a:solidFill>
                  <a:schemeClr val="accent2"/>
                </a:solidFill>
              </a:rPr>
              <a:t> Hz</a:t>
            </a:r>
            <a:endParaRPr lang="en-US" altLang="x-none" b="1" dirty="0">
              <a:solidFill>
                <a:schemeClr val="accent2"/>
              </a:solidFill>
            </a:endParaRPr>
          </a:p>
          <a:p>
            <a:pPr marL="0" indent="0">
              <a:buNone/>
            </a:pPr>
            <a:endParaRPr lang="en-US" altLang="x-none" sz="2800" b="1" dirty="0">
              <a:solidFill>
                <a:schemeClr val="accent2"/>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675">
                                            <p:txEl>
                                              <p:charRg st="85" end="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6675">
                                            <p:txEl>
                                              <p:charRg st="95" end="10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675">
                                            <p:txEl>
                                              <p:charRg st="104" end="11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6675">
                                            <p:txEl>
                                              <p:charRg st="113" end="12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6675">
                                            <p:txEl>
                                              <p:charRg st="115" end="13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6675">
                                            <p:txEl>
                                              <p:charRg st="129" end="13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6675">
                                            <p:txEl>
                                              <p:charRg st="131" end="14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GB" smtClean="0">
                <a:sym typeface="+mn-ea"/>
              </a:rPr>
              <a:t>Examination question</a:t>
            </a:r>
            <a:endParaRPr lang="en-US"/>
          </a:p>
        </p:txBody>
      </p:sp>
      <p:sp>
        <p:nvSpPr>
          <p:cNvPr id="33794" name="Rectangle 2"/>
          <p:cNvSpPr>
            <a:spLocks noGrp="1" noChangeArrowheads="1"/>
          </p:cNvSpPr>
          <p:nvPr>
            <p:ph idx="1"/>
          </p:nvPr>
        </p:nvSpPr>
        <p:spPr>
          <a:xfrm>
            <a:off x="168910" y="536575"/>
            <a:ext cx="8787765" cy="4526280"/>
          </a:xfrm>
        </p:spPr>
        <p:txBody>
          <a:bodyPr/>
          <a:lstStyle/>
          <a:p>
            <a:pPr marL="0" indent="0" eaLnBrk="1" hangingPunct="1">
              <a:lnSpc>
                <a:spcPct val="80000"/>
              </a:lnSpc>
              <a:buFontTx/>
              <a:buNone/>
            </a:pPr>
            <a:r>
              <a:rPr lang="en-GB" sz="2000" b="1" smtClean="0"/>
              <a:t>(c) </a:t>
            </a:r>
            <a:endParaRPr lang="en-GB" sz="2000" b="1" smtClean="0"/>
          </a:p>
          <a:p>
            <a:pPr marL="0" indent="0" eaLnBrk="1" hangingPunct="1">
              <a:lnSpc>
                <a:spcPct val="80000"/>
              </a:lnSpc>
              <a:buFontTx/>
              <a:buNone/>
            </a:pPr>
            <a:r>
              <a:rPr lang="en-GB" sz="2000" b="1" smtClean="0"/>
              <a:t>The amplitude of a sound wave decreases with distance due to its energy spreading out.  	</a:t>
            </a:r>
            <a:r>
              <a:rPr lang="en-US" altLang="en-GB" sz="2000" b="1" smtClean="0"/>
              <a:t>			</a:t>
            </a:r>
            <a:r>
              <a:rPr lang="en-GB" sz="2000" b="1" smtClean="0"/>
              <a:t>	</a:t>
            </a:r>
            <a:endParaRPr lang="en-GB" sz="2000" b="1" smtClean="0"/>
          </a:p>
          <a:p>
            <a:pPr marL="0" indent="0" eaLnBrk="1" hangingPunct="1">
              <a:lnSpc>
                <a:spcPct val="80000"/>
              </a:lnSpc>
              <a:buFontTx/>
              <a:buNone/>
            </a:pPr>
            <a:r>
              <a:rPr lang="en-US" altLang="en-GB" sz="2000" b="1" smtClean="0"/>
              <a:t>								</a:t>
            </a:r>
            <a:r>
              <a:rPr lang="en-GB" sz="2000" b="1" smtClean="0"/>
              <a:t>[1 mark]</a:t>
            </a:r>
            <a:endParaRPr lang="en-GB" sz="2000" b="1" smtClean="0"/>
          </a:p>
          <a:p>
            <a:pPr marL="0" indent="0" eaLnBrk="1" hangingPunct="1">
              <a:lnSpc>
                <a:spcPct val="80000"/>
              </a:lnSpc>
              <a:buFontTx/>
              <a:buNone/>
            </a:pPr>
            <a:endParaRPr lang="en-GB" sz="2000" b="1" smtClean="0"/>
          </a:p>
          <a:p>
            <a:pPr marL="0" indent="0" eaLnBrk="1" hangingPunct="1">
              <a:lnSpc>
                <a:spcPct val="80000"/>
              </a:lnSpc>
              <a:buFontTx/>
              <a:buNone/>
            </a:pPr>
            <a:r>
              <a:rPr lang="en-GB" sz="2000" b="1" smtClean="0"/>
              <a:t>The size of a peak just before reflection and that of a trough just after reflection will be similar and so almost perfect cancellation will occur and the consequent node produced will have a near zero amplitude. 		</a:t>
            </a:r>
            <a:r>
              <a:rPr lang="en-US" altLang="en-GB" sz="2000" b="1" smtClean="0"/>
              <a:t>						</a:t>
            </a:r>
            <a:r>
              <a:rPr lang="en-GB" sz="2000" b="1" smtClean="0"/>
              <a:t>[1 mark]</a:t>
            </a:r>
            <a:endParaRPr lang="en-GB" sz="2000" b="1" smtClean="0"/>
          </a:p>
          <a:p>
            <a:pPr marL="0" indent="0" eaLnBrk="1" hangingPunct="1">
              <a:lnSpc>
                <a:spcPct val="80000"/>
              </a:lnSpc>
              <a:buFontTx/>
              <a:buNone/>
            </a:pPr>
            <a:endParaRPr lang="en-GB" sz="2000" b="1" smtClean="0"/>
          </a:p>
          <a:p>
            <a:pPr marL="0" indent="0" eaLnBrk="1" hangingPunct="1">
              <a:lnSpc>
                <a:spcPct val="80000"/>
              </a:lnSpc>
              <a:buFontTx/>
              <a:buNone/>
            </a:pPr>
            <a:r>
              <a:rPr lang="en-GB" sz="2000" b="1" smtClean="0"/>
              <a:t>The size of a peak just after production by the loudspeaker will, however, be much larger than that of a trough after reflection and travel back to the speaker. Therefore incomplete cancellation will occur and the consequent node produced will still have a significant amplitude.  </a:t>
            </a:r>
            <a:endParaRPr lang="en-GB" sz="2000" b="1" smtClean="0"/>
          </a:p>
          <a:p>
            <a:pPr marL="0" indent="0" eaLnBrk="1" hangingPunct="1">
              <a:lnSpc>
                <a:spcPct val="80000"/>
              </a:lnSpc>
              <a:buFontTx/>
              <a:buNone/>
            </a:pPr>
            <a:r>
              <a:rPr lang="en-GB" sz="2000" b="1" smtClean="0"/>
              <a:t>			</a:t>
            </a:r>
            <a:r>
              <a:rPr lang="en-US" altLang="en-GB" sz="2000" b="1" smtClean="0"/>
              <a:t>				</a:t>
            </a:r>
            <a:r>
              <a:rPr lang="en-GB" sz="2000" b="1" smtClean="0"/>
              <a:t>	[1 mark]</a:t>
            </a:r>
            <a:endParaRPr lang="en-GB" sz="2000" b="1" smtClean="0"/>
          </a:p>
        </p:txBody>
      </p:sp>
      <p:grpSp>
        <p:nvGrpSpPr>
          <p:cNvPr id="33795" name="Group 5"/>
          <p:cNvGrpSpPr/>
          <p:nvPr/>
        </p:nvGrpSpPr>
        <p:grpSpPr bwMode="auto">
          <a:xfrm>
            <a:off x="4050030" y="4397375"/>
            <a:ext cx="2627630" cy="2468880"/>
            <a:chOff x="6421" y="11941"/>
            <a:chExt cx="3371" cy="3341"/>
          </a:xfrm>
        </p:grpSpPr>
        <p:sp>
          <p:nvSpPr>
            <p:cNvPr id="33796" name="Freeform 6"/>
            <p:cNvSpPr/>
            <p:nvPr/>
          </p:nvSpPr>
          <p:spPr bwMode="auto">
            <a:xfrm flipV="1">
              <a:off x="7850" y="14099"/>
              <a:ext cx="715" cy="653"/>
            </a:xfrm>
            <a:custGeom>
              <a:avLst/>
              <a:gdLst>
                <a:gd name="T0" fmla="*/ 0 w 715"/>
                <a:gd name="T1" fmla="*/ 653 h 1250"/>
                <a:gd name="T2" fmla="*/ 363 w 715"/>
                <a:gd name="T3" fmla="*/ 1 h 1250"/>
                <a:gd name="T4" fmla="*/ 715 w 715"/>
                <a:gd name="T5" fmla="*/ 647 h 1250"/>
                <a:gd name="T6" fmla="*/ 0 60000 65536"/>
                <a:gd name="T7" fmla="*/ 0 60000 65536"/>
                <a:gd name="T8" fmla="*/ 0 60000 65536"/>
              </a:gdLst>
              <a:ahLst/>
              <a:cxnLst>
                <a:cxn ang="T6">
                  <a:pos x="T0" y="T1"/>
                </a:cxn>
                <a:cxn ang="T7">
                  <a:pos x="T2" y="T3"/>
                </a:cxn>
                <a:cxn ang="T8">
                  <a:pos x="T4" y="T5"/>
                </a:cxn>
              </a:cxnLst>
              <a:rect l="0" t="0" r="r" b="b"/>
              <a:pathLst>
                <a:path w="715" h="1250">
                  <a:moveTo>
                    <a:pt x="0" y="1250"/>
                  </a:moveTo>
                  <a:cubicBezTo>
                    <a:pt x="122" y="627"/>
                    <a:pt x="244" y="4"/>
                    <a:pt x="363" y="2"/>
                  </a:cubicBezTo>
                  <a:cubicBezTo>
                    <a:pt x="482" y="0"/>
                    <a:pt x="598" y="619"/>
                    <a:pt x="715" y="1239"/>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33797" name="Freeform 7"/>
            <p:cNvSpPr/>
            <p:nvPr/>
          </p:nvSpPr>
          <p:spPr bwMode="auto">
            <a:xfrm>
              <a:off x="6421" y="11941"/>
              <a:ext cx="715" cy="1250"/>
            </a:xfrm>
            <a:custGeom>
              <a:avLst/>
              <a:gdLst>
                <a:gd name="T0" fmla="*/ 0 w 715"/>
                <a:gd name="T1" fmla="*/ 1250 h 1250"/>
                <a:gd name="T2" fmla="*/ 363 w 715"/>
                <a:gd name="T3" fmla="*/ 2 h 1250"/>
                <a:gd name="T4" fmla="*/ 715 w 715"/>
                <a:gd name="T5" fmla="*/ 1239 h 1250"/>
                <a:gd name="T6" fmla="*/ 0 60000 65536"/>
                <a:gd name="T7" fmla="*/ 0 60000 65536"/>
                <a:gd name="T8" fmla="*/ 0 60000 65536"/>
              </a:gdLst>
              <a:ahLst/>
              <a:cxnLst>
                <a:cxn ang="T6">
                  <a:pos x="T0" y="T1"/>
                </a:cxn>
                <a:cxn ang="T7">
                  <a:pos x="T2" y="T3"/>
                </a:cxn>
                <a:cxn ang="T8">
                  <a:pos x="T4" y="T5"/>
                </a:cxn>
              </a:cxnLst>
              <a:rect l="0" t="0" r="r" b="b"/>
              <a:pathLst>
                <a:path w="715" h="1250">
                  <a:moveTo>
                    <a:pt x="0" y="1250"/>
                  </a:moveTo>
                  <a:cubicBezTo>
                    <a:pt x="122" y="627"/>
                    <a:pt x="244" y="4"/>
                    <a:pt x="363" y="2"/>
                  </a:cubicBezTo>
                  <a:cubicBezTo>
                    <a:pt x="482" y="0"/>
                    <a:pt x="598" y="619"/>
                    <a:pt x="715" y="1239"/>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33798" name="Freeform 8"/>
            <p:cNvSpPr/>
            <p:nvPr/>
          </p:nvSpPr>
          <p:spPr bwMode="auto">
            <a:xfrm flipV="1">
              <a:off x="7665" y="12107"/>
              <a:ext cx="715" cy="1122"/>
            </a:xfrm>
            <a:custGeom>
              <a:avLst/>
              <a:gdLst>
                <a:gd name="T0" fmla="*/ 0 w 715"/>
                <a:gd name="T1" fmla="*/ 1122 h 1250"/>
                <a:gd name="T2" fmla="*/ 363 w 715"/>
                <a:gd name="T3" fmla="*/ 2 h 1250"/>
                <a:gd name="T4" fmla="*/ 715 w 715"/>
                <a:gd name="T5" fmla="*/ 1112 h 1250"/>
                <a:gd name="T6" fmla="*/ 0 60000 65536"/>
                <a:gd name="T7" fmla="*/ 0 60000 65536"/>
                <a:gd name="T8" fmla="*/ 0 60000 65536"/>
              </a:gdLst>
              <a:ahLst/>
              <a:cxnLst>
                <a:cxn ang="T6">
                  <a:pos x="T0" y="T1"/>
                </a:cxn>
                <a:cxn ang="T7">
                  <a:pos x="T2" y="T3"/>
                </a:cxn>
                <a:cxn ang="T8">
                  <a:pos x="T4" y="T5"/>
                </a:cxn>
              </a:cxnLst>
              <a:rect l="0" t="0" r="r" b="b"/>
              <a:pathLst>
                <a:path w="715" h="1250">
                  <a:moveTo>
                    <a:pt x="0" y="1250"/>
                  </a:moveTo>
                  <a:cubicBezTo>
                    <a:pt x="122" y="627"/>
                    <a:pt x="244" y="4"/>
                    <a:pt x="363" y="2"/>
                  </a:cubicBezTo>
                  <a:cubicBezTo>
                    <a:pt x="482" y="0"/>
                    <a:pt x="598" y="619"/>
                    <a:pt x="715" y="1239"/>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33799" name="Freeform 9"/>
            <p:cNvSpPr/>
            <p:nvPr/>
          </p:nvSpPr>
          <p:spPr bwMode="auto">
            <a:xfrm>
              <a:off x="6635" y="13658"/>
              <a:ext cx="715" cy="1624"/>
            </a:xfrm>
            <a:custGeom>
              <a:avLst/>
              <a:gdLst>
                <a:gd name="T0" fmla="*/ 0 w 715"/>
                <a:gd name="T1" fmla="*/ 1624 h 1250"/>
                <a:gd name="T2" fmla="*/ 363 w 715"/>
                <a:gd name="T3" fmla="*/ 3 h 1250"/>
                <a:gd name="T4" fmla="*/ 715 w 715"/>
                <a:gd name="T5" fmla="*/ 1610 h 1250"/>
                <a:gd name="T6" fmla="*/ 0 60000 65536"/>
                <a:gd name="T7" fmla="*/ 0 60000 65536"/>
                <a:gd name="T8" fmla="*/ 0 60000 65536"/>
              </a:gdLst>
              <a:ahLst/>
              <a:cxnLst>
                <a:cxn ang="T6">
                  <a:pos x="T0" y="T1"/>
                </a:cxn>
                <a:cxn ang="T7">
                  <a:pos x="T2" y="T3"/>
                </a:cxn>
                <a:cxn ang="T8">
                  <a:pos x="T4" y="T5"/>
                </a:cxn>
              </a:cxnLst>
              <a:rect l="0" t="0" r="r" b="b"/>
              <a:pathLst>
                <a:path w="715" h="1250">
                  <a:moveTo>
                    <a:pt x="0" y="1250"/>
                  </a:moveTo>
                  <a:cubicBezTo>
                    <a:pt x="122" y="627"/>
                    <a:pt x="244" y="4"/>
                    <a:pt x="363" y="2"/>
                  </a:cubicBezTo>
                  <a:cubicBezTo>
                    <a:pt x="482" y="0"/>
                    <a:pt x="598" y="619"/>
                    <a:pt x="715" y="1239"/>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grpSp>
          <p:nvGrpSpPr>
            <p:cNvPr id="33800" name="Group 10"/>
            <p:cNvGrpSpPr/>
            <p:nvPr/>
          </p:nvGrpSpPr>
          <p:grpSpPr bwMode="auto">
            <a:xfrm>
              <a:off x="7381" y="14176"/>
              <a:ext cx="480" cy="480"/>
              <a:chOff x="9707" y="12683"/>
              <a:chExt cx="480" cy="480"/>
            </a:xfrm>
          </p:grpSpPr>
          <p:sp>
            <p:nvSpPr>
              <p:cNvPr id="33808" name="Line 11"/>
              <p:cNvSpPr>
                <a:spLocks noChangeShapeType="1"/>
              </p:cNvSpPr>
              <p:nvPr/>
            </p:nvSpPr>
            <p:spPr bwMode="auto">
              <a:xfrm>
                <a:off x="9941" y="12683"/>
                <a:ext cx="0" cy="480"/>
              </a:xfrm>
              <a:prstGeom prst="line">
                <a:avLst/>
              </a:prstGeom>
              <a:noFill/>
              <a:ln w="38100">
                <a:solidFill>
                  <a:srgbClr val="000000"/>
                </a:solidFill>
                <a:roun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33809" name="Line 12"/>
              <p:cNvSpPr>
                <a:spLocks noChangeShapeType="1"/>
              </p:cNvSpPr>
              <p:nvPr/>
            </p:nvSpPr>
            <p:spPr bwMode="auto">
              <a:xfrm>
                <a:off x="9707" y="12928"/>
                <a:ext cx="480" cy="0"/>
              </a:xfrm>
              <a:prstGeom prst="line">
                <a:avLst/>
              </a:prstGeom>
              <a:noFill/>
              <a:ln w="38100">
                <a:solidFill>
                  <a:srgbClr val="000000"/>
                </a:solidFill>
                <a:roun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grpSp>
        <p:grpSp>
          <p:nvGrpSpPr>
            <p:cNvPr id="33801" name="Group 13"/>
            <p:cNvGrpSpPr/>
            <p:nvPr/>
          </p:nvGrpSpPr>
          <p:grpSpPr bwMode="auto">
            <a:xfrm>
              <a:off x="7180" y="12379"/>
              <a:ext cx="480" cy="480"/>
              <a:chOff x="9707" y="12683"/>
              <a:chExt cx="480" cy="480"/>
            </a:xfrm>
          </p:grpSpPr>
          <p:sp>
            <p:nvSpPr>
              <p:cNvPr id="33806" name="Line 14"/>
              <p:cNvSpPr>
                <a:spLocks noChangeShapeType="1"/>
              </p:cNvSpPr>
              <p:nvPr/>
            </p:nvSpPr>
            <p:spPr bwMode="auto">
              <a:xfrm>
                <a:off x="9941" y="12683"/>
                <a:ext cx="0" cy="480"/>
              </a:xfrm>
              <a:prstGeom prst="line">
                <a:avLst/>
              </a:prstGeom>
              <a:noFill/>
              <a:ln w="38100">
                <a:solidFill>
                  <a:srgbClr val="000000"/>
                </a:solidFill>
                <a:roun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33807" name="Line 15"/>
              <p:cNvSpPr>
                <a:spLocks noChangeShapeType="1"/>
              </p:cNvSpPr>
              <p:nvPr/>
            </p:nvSpPr>
            <p:spPr bwMode="auto">
              <a:xfrm>
                <a:off x="9707" y="12928"/>
                <a:ext cx="480" cy="0"/>
              </a:xfrm>
              <a:prstGeom prst="line">
                <a:avLst/>
              </a:prstGeom>
              <a:noFill/>
              <a:ln w="38100">
                <a:solidFill>
                  <a:srgbClr val="000000"/>
                </a:solidFill>
                <a:roun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grpSp>
        <p:sp>
          <p:nvSpPr>
            <p:cNvPr id="33802" name="Line 16"/>
            <p:cNvSpPr>
              <a:spLocks noChangeShapeType="1"/>
            </p:cNvSpPr>
            <p:nvPr/>
          </p:nvSpPr>
          <p:spPr bwMode="auto">
            <a:xfrm>
              <a:off x="8426" y="12640"/>
              <a:ext cx="491" cy="0"/>
            </a:xfrm>
            <a:prstGeom prst="line">
              <a:avLst/>
            </a:prstGeom>
            <a:noFill/>
            <a:ln w="38100">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33803" name="Freeform 17"/>
            <p:cNvSpPr/>
            <p:nvPr/>
          </p:nvSpPr>
          <p:spPr bwMode="auto">
            <a:xfrm>
              <a:off x="9045" y="12590"/>
              <a:ext cx="715" cy="77"/>
            </a:xfrm>
            <a:custGeom>
              <a:avLst/>
              <a:gdLst>
                <a:gd name="T0" fmla="*/ 0 w 715"/>
                <a:gd name="T1" fmla="*/ 77 h 1250"/>
                <a:gd name="T2" fmla="*/ 363 w 715"/>
                <a:gd name="T3" fmla="*/ 0 h 1250"/>
                <a:gd name="T4" fmla="*/ 715 w 715"/>
                <a:gd name="T5" fmla="*/ 76 h 1250"/>
                <a:gd name="T6" fmla="*/ 0 60000 65536"/>
                <a:gd name="T7" fmla="*/ 0 60000 65536"/>
                <a:gd name="T8" fmla="*/ 0 60000 65536"/>
              </a:gdLst>
              <a:ahLst/>
              <a:cxnLst>
                <a:cxn ang="T6">
                  <a:pos x="T0" y="T1"/>
                </a:cxn>
                <a:cxn ang="T7">
                  <a:pos x="T2" y="T3"/>
                </a:cxn>
                <a:cxn ang="T8">
                  <a:pos x="T4" y="T5"/>
                </a:cxn>
              </a:cxnLst>
              <a:rect l="0" t="0" r="r" b="b"/>
              <a:pathLst>
                <a:path w="715" h="1250">
                  <a:moveTo>
                    <a:pt x="0" y="1250"/>
                  </a:moveTo>
                  <a:cubicBezTo>
                    <a:pt x="122" y="627"/>
                    <a:pt x="244" y="4"/>
                    <a:pt x="363" y="2"/>
                  </a:cubicBezTo>
                  <a:cubicBezTo>
                    <a:pt x="482" y="0"/>
                    <a:pt x="598" y="619"/>
                    <a:pt x="715" y="1239"/>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33804" name="Freeform 18"/>
            <p:cNvSpPr/>
            <p:nvPr/>
          </p:nvSpPr>
          <p:spPr bwMode="auto">
            <a:xfrm>
              <a:off x="9077" y="14057"/>
              <a:ext cx="715" cy="675"/>
            </a:xfrm>
            <a:custGeom>
              <a:avLst/>
              <a:gdLst>
                <a:gd name="T0" fmla="*/ 0 w 715"/>
                <a:gd name="T1" fmla="*/ 675 h 1250"/>
                <a:gd name="T2" fmla="*/ 363 w 715"/>
                <a:gd name="T3" fmla="*/ 1 h 1250"/>
                <a:gd name="T4" fmla="*/ 715 w 715"/>
                <a:gd name="T5" fmla="*/ 669 h 1250"/>
                <a:gd name="T6" fmla="*/ 0 60000 65536"/>
                <a:gd name="T7" fmla="*/ 0 60000 65536"/>
                <a:gd name="T8" fmla="*/ 0 60000 65536"/>
              </a:gdLst>
              <a:ahLst/>
              <a:cxnLst>
                <a:cxn ang="T6">
                  <a:pos x="T0" y="T1"/>
                </a:cxn>
                <a:cxn ang="T7">
                  <a:pos x="T2" y="T3"/>
                </a:cxn>
                <a:cxn ang="T8">
                  <a:pos x="T4" y="T5"/>
                </a:cxn>
              </a:cxnLst>
              <a:rect l="0" t="0" r="r" b="b"/>
              <a:pathLst>
                <a:path w="715" h="1250">
                  <a:moveTo>
                    <a:pt x="0" y="1250"/>
                  </a:moveTo>
                  <a:cubicBezTo>
                    <a:pt x="122" y="627"/>
                    <a:pt x="244" y="4"/>
                    <a:pt x="363" y="2"/>
                  </a:cubicBezTo>
                  <a:cubicBezTo>
                    <a:pt x="482" y="0"/>
                    <a:pt x="598" y="619"/>
                    <a:pt x="715" y="1239"/>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33805" name="Line 19"/>
            <p:cNvSpPr>
              <a:spLocks noChangeShapeType="1"/>
            </p:cNvSpPr>
            <p:nvPr/>
          </p:nvSpPr>
          <p:spPr bwMode="auto">
            <a:xfrm>
              <a:off x="8565" y="14385"/>
              <a:ext cx="491" cy="0"/>
            </a:xfrm>
            <a:prstGeom prst="line">
              <a:avLst/>
            </a:prstGeom>
            <a:noFill/>
            <a:ln w="38100">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grpSp>
    </p:spTree>
  </p:cSld>
  <p:clrMapOvr>
    <a:masterClrMapping/>
  </p:clrMapOvr>
  <p:timing>
    <p:tnLst>
      <p:par>
        <p:cTn id="1" dur="indefinite" restart="never" nodeType="tmRoot"/>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5873" name="Rectangle 2"/>
          <p:cNvSpPr>
            <a:spLocks noGrp="1"/>
          </p:cNvSpPr>
          <p:nvPr>
            <p:ph type="title"/>
          </p:nvPr>
        </p:nvSpPr>
        <p:spPr>
          <a:xfrm>
            <a:off x="7938" y="12700"/>
            <a:ext cx="9128125" cy="517525"/>
          </a:xfrm>
        </p:spPr>
        <p:txBody>
          <a:bodyPr vert="horz" wrap="square" lIns="91440" tIns="45720" rIns="91440" bIns="45720" anchor="ctr" anchorCtr="0"/>
          <a:p>
            <a:pPr defTabSz="914400">
              <a:buNone/>
            </a:pPr>
            <a:r>
              <a:rPr lang="en-US" altLang="zh-CN" sz="2800" kern="1200" baseline="0">
                <a:latin typeface="+mj-lt"/>
                <a:ea typeface="+mj-ea"/>
                <a:cs typeface="+mj-cs"/>
              </a:rPr>
              <a:t>Sound Waves</a:t>
            </a:r>
            <a:endParaRPr lang="en-US" altLang="zh-CN" sz="1800" i="1" kern="1200" baseline="0">
              <a:latin typeface="+mj-lt"/>
              <a:ea typeface="+mj-ea"/>
              <a:cs typeface="+mj-cs"/>
            </a:endParaRPr>
          </a:p>
        </p:txBody>
      </p:sp>
      <p:sp>
        <p:nvSpPr>
          <p:cNvPr id="335874" name="Rectangle 3"/>
          <p:cNvSpPr>
            <a:spLocks noGrp="1"/>
          </p:cNvSpPr>
          <p:nvPr>
            <p:ph idx="1"/>
          </p:nvPr>
        </p:nvSpPr>
        <p:spPr>
          <a:xfrm>
            <a:off x="312738" y="720725"/>
            <a:ext cx="8229600" cy="4525963"/>
          </a:xfrm>
        </p:spPr>
        <p:txBody>
          <a:bodyPr vert="horz" wrap="square" lIns="91440" tIns="45720" rIns="91440" bIns="45720" anchor="t" anchorCtr="0"/>
          <a:p>
            <a:pPr marL="609600" indent="-609600">
              <a:lnSpc>
                <a:spcPct val="90000"/>
              </a:lnSpc>
              <a:buAutoNum type="arabicPeriod"/>
            </a:pPr>
            <a:r>
              <a:rPr lang="en-US" altLang="zh-CN" sz="2400"/>
              <a:t>With the aid of a diagram explain how a sound wave moves through air.</a:t>
            </a:r>
            <a:endParaRPr lang="en-US" altLang="zh-CN" sz="2400"/>
          </a:p>
          <a:p>
            <a:pPr marL="609600" indent="-609600">
              <a:lnSpc>
                <a:spcPct val="90000"/>
              </a:lnSpc>
              <a:buAutoNum type="arabicPeriod"/>
            </a:pPr>
            <a:r>
              <a:rPr lang="en-US" altLang="zh-CN" sz="2400"/>
              <a:t>Describe an experiment to show that sound needs a substance for transmission. </a:t>
            </a:r>
            <a:endParaRPr lang="en-US" altLang="zh-CN" sz="2400"/>
          </a:p>
          <a:p>
            <a:pPr marL="609600" indent="-609600">
              <a:lnSpc>
                <a:spcPct val="90000"/>
              </a:lnSpc>
              <a:buAutoNum type="arabicPeriod"/>
            </a:pPr>
            <a:r>
              <a:rPr lang="en-US" altLang="zh-CN" sz="2400"/>
              <a:t>(a) What is an echo? (b) Describe how the speed of sound through air can be found using echoes. </a:t>
            </a:r>
            <a:endParaRPr lang="en-US" altLang="zh-CN" sz="2400"/>
          </a:p>
          <a:p>
            <a:pPr marL="609600" indent="-609600">
              <a:lnSpc>
                <a:spcPct val="90000"/>
              </a:lnSpc>
              <a:buAutoNum type="arabicPeriod"/>
            </a:pPr>
            <a:r>
              <a:rPr lang="en-US" altLang="zh-CN" sz="2400"/>
              <a:t>(a) What is the normal audible range of a human? (b) What names are given to sounds above and below this range? </a:t>
            </a:r>
            <a:endParaRPr lang="en-US" altLang="zh-CN" sz="2400"/>
          </a:p>
          <a:p>
            <a:pPr marL="609600" indent="-609600">
              <a:lnSpc>
                <a:spcPct val="90000"/>
              </a:lnSpc>
              <a:buAutoNum type="arabicPeriod"/>
            </a:pPr>
            <a:r>
              <a:rPr lang="en-US" altLang="zh-CN" sz="2400"/>
              <a:t>Describe how a sound wave changes with (a) pitch; (b) loudness. </a:t>
            </a:r>
            <a:endParaRPr lang="en-US" altLang="zh-CN" sz="2400"/>
          </a:p>
          <a:p>
            <a:pPr marL="609600" indent="-609600">
              <a:lnSpc>
                <a:spcPct val="90000"/>
              </a:lnSpc>
              <a:buAutoNum type="arabicPeriod"/>
            </a:pPr>
            <a:r>
              <a:rPr lang="en-US" altLang="zh-CN" sz="2400"/>
              <a:t>Explain how the frequency of a sound wave can be found using an oscilloscope. </a:t>
            </a:r>
            <a:endParaRPr lang="en-US" altLang="zh-CN" sz="2400"/>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3825" name="Title 103425"/>
          <p:cNvSpPr>
            <a:spLocks noGrp="1"/>
          </p:cNvSpPr>
          <p:nvPr>
            <p:ph type="title"/>
          </p:nvPr>
        </p:nvSpPr>
        <p:spPr>
          <a:xfrm>
            <a:off x="19050" y="12700"/>
            <a:ext cx="9128125" cy="517525"/>
          </a:xfrm>
        </p:spPr>
        <p:txBody>
          <a:bodyPr anchor="ctr" anchorCtr="0"/>
          <a:p>
            <a:pPr defTabSz="914400">
              <a:buNone/>
            </a:pPr>
            <a:r>
              <a:rPr lang="en-US" altLang="x-none" sz="4000" kern="1200" baseline="0">
                <a:solidFill>
                  <a:schemeClr val="tx1"/>
                </a:solidFill>
                <a:latin typeface="+mj-lt"/>
                <a:ea typeface="+mj-ea"/>
                <a:cs typeface="+mj-cs"/>
              </a:rPr>
              <a:t>Online Simulations</a:t>
            </a:r>
            <a:endParaRPr lang="en-US" altLang="zh-CN" sz="4000" kern="1200" baseline="0">
              <a:solidFill>
                <a:schemeClr val="tx1"/>
              </a:solidFill>
              <a:latin typeface="+mj-lt"/>
              <a:ea typeface="+mj-ea"/>
              <a:cs typeface="+mj-cs"/>
            </a:endParaRPr>
          </a:p>
        </p:txBody>
      </p:sp>
      <p:sp>
        <p:nvSpPr>
          <p:cNvPr id="333826" name="Text Placeholder 103426"/>
          <p:cNvSpPr>
            <a:spLocks noGrp="1"/>
          </p:cNvSpPr>
          <p:nvPr>
            <p:ph idx="1"/>
          </p:nvPr>
        </p:nvSpPr>
        <p:spPr/>
        <p:txBody>
          <a:bodyPr anchor="t" anchorCtr="0"/>
          <a:p>
            <a:pPr marL="0" indent="0">
              <a:lnSpc>
                <a:spcPct val="80000"/>
              </a:lnSpc>
              <a:buNone/>
            </a:pPr>
            <a:r>
              <a:rPr lang="en-US" altLang="zh-CN" sz="1800" dirty="0">
                <a:hlinkClick r:id="rId1"/>
              </a:rPr>
              <a:t>Sound</a:t>
            </a:r>
            <a:r>
              <a:rPr lang="en-US" altLang="zh-CN" sz="1800" dirty="0"/>
              <a:t> - PhET </a:t>
            </a:r>
            <a:r>
              <a:rPr lang="en-US" altLang="zh-CN" sz="1800"/>
              <a:t>- This simulation lets you see sound waves. Adjust the frequency, volume, and harmonic content and you can see and hear how the wave changes. Move the listener around and hear what she hears </a:t>
            </a:r>
            <a:endParaRPr lang="en-US" altLang="zh-CN" sz="1800"/>
          </a:p>
          <a:p>
            <a:pPr marL="0" indent="0">
              <a:lnSpc>
                <a:spcPct val="80000"/>
              </a:lnSpc>
              <a:buNone/>
            </a:pPr>
            <a:r>
              <a:rPr lang="en-US" altLang="zh-CN" sz="1800" dirty="0">
                <a:hlinkClick r:id="rId2"/>
              </a:rPr>
              <a:t>Vend diagram quiz comparing light and sound waves</a:t>
            </a:r>
            <a:r>
              <a:rPr lang="en-US" altLang="zh-CN" sz="1800" dirty="0"/>
              <a:t> - eChalk </a:t>
            </a:r>
            <a:endParaRPr lang="en-US" altLang="zh-CN" sz="1800" dirty="0"/>
          </a:p>
          <a:p>
            <a:pPr marL="0" indent="0">
              <a:lnSpc>
                <a:spcPct val="80000"/>
              </a:lnSpc>
              <a:buNone/>
            </a:pPr>
            <a:r>
              <a:rPr lang="en-US" altLang="zh-CN" sz="1800">
                <a:hlinkClick r:id="rId3"/>
              </a:rPr>
              <a:t>Ultrasound scanning </a:t>
            </a:r>
            <a:r>
              <a:rPr lang="en-US" altLang="zh-CN" sz="1800"/>
              <a:t>- Explore Science </a:t>
            </a:r>
            <a:endParaRPr lang="en-US" altLang="zh-CN" sz="1800"/>
          </a:p>
          <a:p>
            <a:pPr marL="0" indent="0">
              <a:lnSpc>
                <a:spcPct val="80000"/>
              </a:lnSpc>
              <a:buNone/>
            </a:pPr>
            <a:r>
              <a:rPr lang="en-US" altLang="zh-CN" sz="1800">
                <a:hlinkClick r:id="rId4"/>
              </a:rPr>
              <a:t>Simple demonstration of longitudinal &amp; transverse waves</a:t>
            </a:r>
            <a:r>
              <a:rPr lang="en-US" altLang="zh-CN" sz="1800"/>
              <a:t> - Freezeway.com </a:t>
            </a:r>
            <a:endParaRPr lang="en-US" altLang="zh-CN" sz="1800"/>
          </a:p>
          <a:p>
            <a:pPr marL="0" indent="0">
              <a:lnSpc>
                <a:spcPct val="80000"/>
              </a:lnSpc>
              <a:buNone/>
            </a:pPr>
            <a:r>
              <a:rPr lang="en-US" altLang="zh-CN" sz="1800">
                <a:hlinkClick r:id="rId5"/>
              </a:rPr>
              <a:t>Wave lab</a:t>
            </a:r>
            <a:r>
              <a:rPr lang="en-US" altLang="zh-CN" sz="1800"/>
              <a:t> - shows simple transverse &amp; longitudinal waves with reflection causing a stationary wave - by eChalk </a:t>
            </a:r>
            <a:endParaRPr lang="en-US" altLang="zh-CN" sz="1800"/>
          </a:p>
          <a:p>
            <a:pPr marL="0" indent="0">
              <a:lnSpc>
                <a:spcPct val="80000"/>
              </a:lnSpc>
              <a:buNone/>
            </a:pPr>
            <a:r>
              <a:rPr lang="en-US" altLang="zh-CN" sz="1800">
                <a:hlinkClick r:id="rId6"/>
              </a:rPr>
              <a:t>Wave Effects</a:t>
            </a:r>
            <a:r>
              <a:rPr lang="en-US" altLang="zh-CN" sz="1800"/>
              <a:t> - PhET - Make waves with a dripping faucet, audio speaker, or laser! Add a second source or a pair of slits to create an interference pattern. Also shows diffraction. </a:t>
            </a:r>
            <a:endParaRPr lang="en-US" altLang="zh-CN" sz="1800"/>
          </a:p>
          <a:p>
            <a:pPr marL="0" indent="0">
              <a:lnSpc>
                <a:spcPct val="80000"/>
              </a:lnSpc>
              <a:buNone/>
            </a:pPr>
            <a:r>
              <a:rPr lang="en-US" altLang="zh-CN" sz="1800">
                <a:hlinkClick r:id="rId7"/>
              </a:rPr>
              <a:t>Simple longitudinal wave</a:t>
            </a:r>
            <a:r>
              <a:rPr lang="en-US" altLang="zh-CN" sz="1800"/>
              <a:t> - netfirms </a:t>
            </a:r>
            <a:endParaRPr lang="en-US" altLang="zh-CN" sz="1800"/>
          </a:p>
          <a:p>
            <a:pPr marL="0" indent="0">
              <a:lnSpc>
                <a:spcPct val="80000"/>
              </a:lnSpc>
              <a:buNone/>
            </a:pPr>
            <a:r>
              <a:rPr lang="en-US" altLang="zh-CN" sz="1800">
                <a:hlinkClick r:id="rId8"/>
              </a:rPr>
              <a:t>Simple wave comparison</a:t>
            </a:r>
            <a:r>
              <a:rPr lang="en-US" altLang="zh-CN" sz="1800"/>
              <a:t> - amplitude, wavelength - 7stones </a:t>
            </a:r>
            <a:endParaRPr lang="en-US" altLang="zh-CN" sz="1800"/>
          </a:p>
          <a:p>
            <a:pPr marL="0" indent="0">
              <a:lnSpc>
                <a:spcPct val="80000"/>
              </a:lnSpc>
              <a:buNone/>
            </a:pPr>
            <a:r>
              <a:rPr lang="en-US" altLang="zh-CN" sz="1800">
                <a:hlinkClick r:id="rId2"/>
              </a:rPr>
              <a:t>Vend diagram quiz comparing light and sound waves</a:t>
            </a:r>
            <a:r>
              <a:rPr lang="en-US" altLang="zh-CN" sz="1800"/>
              <a:t> - eChalk </a:t>
            </a:r>
            <a:endParaRPr lang="en-US" altLang="zh-CN" sz="1800"/>
          </a:p>
          <a:p>
            <a:pPr marL="0" indent="0">
              <a:lnSpc>
                <a:spcPct val="80000"/>
              </a:lnSpc>
              <a:buNone/>
            </a:pPr>
            <a:r>
              <a:rPr lang="en-US" altLang="zh-CN" sz="1800"/>
              <a:t>BBC AQA GCSE Bitesize Revision: </a:t>
            </a:r>
            <a:endParaRPr lang="en-US" altLang="zh-CN" sz="1800"/>
          </a:p>
          <a:p>
            <a:pPr marL="0" indent="0">
              <a:lnSpc>
                <a:spcPct val="80000"/>
              </a:lnSpc>
              <a:buNone/>
            </a:pPr>
            <a:r>
              <a:rPr lang="en-US" altLang="zh-CN" sz="1800">
                <a:hlinkClick r:id="rId9"/>
              </a:rPr>
              <a:t>What are waves</a:t>
            </a:r>
            <a:r>
              <a:rPr lang="en-US" altLang="zh-CN" sz="1800"/>
              <a:t> </a:t>
            </a:r>
            <a:endParaRPr lang="en-US" altLang="zh-CN" sz="1800"/>
          </a:p>
          <a:p>
            <a:pPr marL="0" indent="0">
              <a:lnSpc>
                <a:spcPct val="80000"/>
              </a:lnSpc>
              <a:buNone/>
            </a:pPr>
            <a:r>
              <a:rPr lang="en-US" altLang="zh-CN" sz="1800">
                <a:hlinkClick r:id="rId10"/>
              </a:rPr>
              <a:t>Amplitude, wavelength and frequency</a:t>
            </a:r>
            <a:r>
              <a:rPr lang="en-US" altLang="zh-CN" sz="1800"/>
              <a:t> </a:t>
            </a:r>
            <a:endParaRPr lang="en-US" altLang="zh-CN" sz="1800"/>
          </a:p>
          <a:p>
            <a:pPr marL="0" indent="0">
              <a:lnSpc>
                <a:spcPct val="80000"/>
              </a:lnSpc>
              <a:buNone/>
            </a:pPr>
            <a:r>
              <a:rPr lang="en-US" altLang="zh-CN" sz="1800">
                <a:hlinkClick r:id="rId11"/>
              </a:rPr>
              <a:t>Wave speed</a:t>
            </a:r>
            <a:r>
              <a:rPr lang="en-US" altLang="zh-CN" sz="1800"/>
              <a:t> </a:t>
            </a:r>
            <a:endParaRPr lang="en-US" altLang="zh-CN" sz="1800"/>
          </a:p>
          <a:p>
            <a:pPr marL="0" indent="0">
              <a:lnSpc>
                <a:spcPct val="80000"/>
              </a:lnSpc>
            </a:pPr>
            <a:endParaRPr lang="en-US" altLang="zh-CN" sz="1800"/>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8529" name="Title 2049"/>
          <p:cNvSpPr>
            <a:spLocks noGrp="1"/>
          </p:cNvSpPr>
          <p:nvPr>
            <p:ph type="ctrTitle"/>
          </p:nvPr>
        </p:nvSpPr>
        <p:spPr>
          <a:xfrm>
            <a:off x="460375" y="1482725"/>
            <a:ext cx="8223250" cy="3892550"/>
          </a:xfrm>
        </p:spPr>
        <p:txBody>
          <a:bodyPr anchor="ctr" anchorCtr="0"/>
          <a:p>
            <a:pPr defTabSz="914400">
              <a:buNone/>
            </a:pPr>
            <a:r>
              <a:rPr lang="en-US" altLang="en-US" sz="6600" kern="1200" baseline="0" dirty="0">
                <a:latin typeface="+mj-lt"/>
                <a:ea typeface="+mj-ea"/>
                <a:cs typeface="+mj-cs"/>
              </a:rPr>
              <a:t>Superposition and Interference</a:t>
            </a:r>
            <a:endParaRPr lang="en-US" altLang="en-US" sz="6600" kern="1200" baseline="0" dirty="0">
              <a:latin typeface="+mj-lt"/>
              <a:ea typeface="+mj-ea"/>
              <a:cs typeface="+mj-cs"/>
            </a:endParaRP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21" name="Title 1"/>
          <p:cNvSpPr>
            <a:spLocks noGrp="1"/>
          </p:cNvSpPr>
          <p:nvPr>
            <p:ph type="title"/>
          </p:nvPr>
        </p:nvSpPr>
        <p:spPr>
          <a:xfrm>
            <a:off x="19050" y="12700"/>
            <a:ext cx="9128125" cy="517525"/>
          </a:xfrm>
        </p:spPr>
        <p:txBody>
          <a:bodyPr anchor="ctr" anchorCtr="0"/>
          <a:p>
            <a:pPr defTabSz="914400">
              <a:buNone/>
            </a:pPr>
            <a:r>
              <a:rPr lang="en-US" altLang="zh-CN" sz="2400" kern="1200" baseline="0">
                <a:latin typeface="+mj-lt"/>
                <a:ea typeface="+mj-ea"/>
                <a:cs typeface="+mj-cs"/>
              </a:rPr>
              <a:t> Superposition of two opposite direction wave pulses </a:t>
            </a:r>
            <a:endParaRPr lang="en-US" altLang="zh-CN" sz="2400" kern="1200" baseline="0">
              <a:latin typeface="+mj-lt"/>
              <a:ea typeface="+mj-ea"/>
              <a:cs typeface="+mj-cs"/>
            </a:endParaRPr>
          </a:p>
        </p:txBody>
      </p:sp>
      <p:pic>
        <p:nvPicPr>
          <p:cNvPr id="337922" name="Content Placeholder 3" descr="pulses"/>
          <p:cNvPicPr>
            <a:picLocks noGrp="1" noChangeAspect="1"/>
          </p:cNvPicPr>
          <p:nvPr>
            <p:ph idx="1"/>
          </p:nvPr>
        </p:nvPicPr>
        <p:blipFill>
          <a:blip r:embed="rId1"/>
          <a:stretch>
            <a:fillRect/>
          </a:stretch>
        </p:blipFill>
        <p:spPr>
          <a:xfrm>
            <a:off x="1554163" y="1600200"/>
            <a:ext cx="6034087" cy="4525963"/>
          </a:xfrm>
        </p:spPr>
      </p:pic>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8945" name="Title 1"/>
          <p:cNvSpPr>
            <a:spLocks noGrp="1"/>
          </p:cNvSpPr>
          <p:nvPr>
            <p:ph type="title"/>
          </p:nvPr>
        </p:nvSpPr>
        <p:spPr>
          <a:xfrm>
            <a:off x="19050" y="12700"/>
            <a:ext cx="9128125" cy="517525"/>
          </a:xfrm>
        </p:spPr>
        <p:txBody>
          <a:bodyPr anchor="ctr" anchorCtr="0"/>
          <a:p>
            <a:pPr defTabSz="914400">
              <a:buNone/>
            </a:pPr>
            <a:r>
              <a:rPr lang="en-US" altLang="zh-CN" sz="3200" kern="1200" baseline="0">
                <a:latin typeface="+mj-lt"/>
                <a:ea typeface="+mj-ea"/>
                <a:cs typeface="+mj-cs"/>
              </a:rPr>
              <a:t> Constructive and Destructive Interference </a:t>
            </a:r>
            <a:endParaRPr lang="en-US" altLang="zh-CN" sz="3200" kern="1200" baseline="0">
              <a:latin typeface="+mj-lt"/>
              <a:ea typeface="+mj-ea"/>
              <a:cs typeface="+mj-cs"/>
            </a:endParaRPr>
          </a:p>
        </p:txBody>
      </p:sp>
      <p:pic>
        <p:nvPicPr>
          <p:cNvPr id="338946" name="Content Placeholder 4" descr="interference"/>
          <p:cNvPicPr>
            <a:picLocks noGrp="1" noChangeAspect="1"/>
          </p:cNvPicPr>
          <p:nvPr>
            <p:ph idx="1"/>
          </p:nvPr>
        </p:nvPicPr>
        <p:blipFill>
          <a:blip r:embed="rId1"/>
          <a:stretch>
            <a:fillRect/>
          </a:stretch>
        </p:blipFill>
        <p:spPr>
          <a:xfrm>
            <a:off x="1554163" y="1600200"/>
            <a:ext cx="6034087" cy="4525963"/>
          </a:xfrm>
        </p:spPr>
      </p:pic>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GB" smtClean="0"/>
              <a:t>Superposition of waves</a:t>
            </a:r>
            <a:endParaRPr lang="en-GB" smtClean="0"/>
          </a:p>
        </p:txBody>
      </p:sp>
      <p:sp>
        <p:nvSpPr>
          <p:cNvPr id="21507" name="Rectangle 4"/>
          <p:cNvSpPr>
            <a:spLocks noGrp="1" noChangeArrowheads="1"/>
          </p:cNvSpPr>
          <p:nvPr>
            <p:ph idx="1"/>
          </p:nvPr>
        </p:nvSpPr>
        <p:spPr>
          <a:xfrm>
            <a:off x="147955" y="1165860"/>
            <a:ext cx="4624070" cy="5458460"/>
          </a:xfrm>
        </p:spPr>
        <p:txBody>
          <a:bodyPr/>
          <a:lstStyle/>
          <a:p>
            <a:pPr marL="0" indent="0" eaLnBrk="1" hangingPunct="1">
              <a:lnSpc>
                <a:spcPct val="90000"/>
              </a:lnSpc>
              <a:buFontTx/>
              <a:buNone/>
            </a:pPr>
            <a:r>
              <a:rPr lang="en-GB" sz="2400" b="1" smtClean="0"/>
              <a:t>This is the process that occurs when two waves of the same type meet.</a:t>
            </a:r>
            <a:endParaRPr lang="en-GB" sz="2400" b="1" smtClean="0"/>
          </a:p>
          <a:p>
            <a:pPr marL="0" indent="0" eaLnBrk="1" hangingPunct="1">
              <a:lnSpc>
                <a:spcPct val="90000"/>
              </a:lnSpc>
              <a:buFontTx/>
              <a:buNone/>
            </a:pPr>
            <a:endParaRPr lang="en-GB" sz="2400" b="1" smtClean="0">
              <a:solidFill>
                <a:srgbClr val="FF0000"/>
              </a:solidFill>
            </a:endParaRPr>
          </a:p>
          <a:p>
            <a:pPr marL="0" indent="0" eaLnBrk="1" hangingPunct="1">
              <a:lnSpc>
                <a:spcPct val="90000"/>
              </a:lnSpc>
              <a:buFontTx/>
              <a:buNone/>
            </a:pPr>
            <a:r>
              <a:rPr lang="en-GB" sz="2400" b="1" smtClean="0">
                <a:solidFill>
                  <a:srgbClr val="FF0000"/>
                </a:solidFill>
              </a:rPr>
              <a:t>The principle of superposition</a:t>
            </a:r>
            <a:r>
              <a:rPr lang="en-GB" sz="2400" b="1" smtClean="0">
                <a:solidFill>
                  <a:srgbClr val="FF0066"/>
                </a:solidFill>
              </a:rPr>
              <a:t> </a:t>
            </a:r>
            <a:endParaRPr lang="en-GB" sz="2400" b="1" smtClean="0">
              <a:solidFill>
                <a:srgbClr val="FF0066"/>
              </a:solidFill>
            </a:endParaRPr>
          </a:p>
          <a:p>
            <a:pPr marL="0" indent="0" eaLnBrk="1" hangingPunct="1">
              <a:lnSpc>
                <a:spcPct val="90000"/>
              </a:lnSpc>
              <a:buFontTx/>
              <a:buNone/>
            </a:pPr>
            <a:r>
              <a:rPr lang="en-GB" sz="2400" b="1" smtClean="0"/>
              <a:t>When two waves meet, the total displacement at a point is equal to the sum of the individual displacements at that point</a:t>
            </a:r>
            <a:endParaRPr lang="en-GB" sz="2400" b="1" smtClean="0"/>
          </a:p>
        </p:txBody>
      </p:sp>
      <p:grpSp>
        <p:nvGrpSpPr>
          <p:cNvPr id="21508" name="Group 23"/>
          <p:cNvGrpSpPr/>
          <p:nvPr/>
        </p:nvGrpSpPr>
        <p:grpSpPr bwMode="auto">
          <a:xfrm>
            <a:off x="4932363" y="1412875"/>
            <a:ext cx="3671887" cy="3684588"/>
            <a:chOff x="3107" y="890"/>
            <a:chExt cx="2313" cy="2321"/>
          </a:xfrm>
        </p:grpSpPr>
        <p:sp>
          <p:nvSpPr>
            <p:cNvPr id="21509" name="Freeform 7"/>
            <p:cNvSpPr/>
            <p:nvPr/>
          </p:nvSpPr>
          <p:spPr bwMode="auto">
            <a:xfrm>
              <a:off x="3107" y="1163"/>
              <a:ext cx="447" cy="531"/>
            </a:xfrm>
            <a:custGeom>
              <a:avLst/>
              <a:gdLst>
                <a:gd name="T0" fmla="*/ 0 w 715"/>
                <a:gd name="T1" fmla="*/ 531 h 1250"/>
                <a:gd name="T2" fmla="*/ 227 w 715"/>
                <a:gd name="T3" fmla="*/ 1 h 1250"/>
                <a:gd name="T4" fmla="*/ 447 w 715"/>
                <a:gd name="T5" fmla="*/ 526 h 1250"/>
                <a:gd name="T6" fmla="*/ 0 60000 65536"/>
                <a:gd name="T7" fmla="*/ 0 60000 65536"/>
                <a:gd name="T8" fmla="*/ 0 60000 65536"/>
              </a:gdLst>
              <a:ahLst/>
              <a:cxnLst>
                <a:cxn ang="T6">
                  <a:pos x="T0" y="T1"/>
                </a:cxn>
                <a:cxn ang="T7">
                  <a:pos x="T2" y="T3"/>
                </a:cxn>
                <a:cxn ang="T8">
                  <a:pos x="T4" y="T5"/>
                </a:cxn>
              </a:cxnLst>
              <a:rect l="0" t="0" r="r" b="b"/>
              <a:pathLst>
                <a:path w="715" h="1250">
                  <a:moveTo>
                    <a:pt x="0" y="1250"/>
                  </a:moveTo>
                  <a:cubicBezTo>
                    <a:pt x="122" y="627"/>
                    <a:pt x="244" y="4"/>
                    <a:pt x="363" y="2"/>
                  </a:cubicBezTo>
                  <a:cubicBezTo>
                    <a:pt x="482" y="0"/>
                    <a:pt x="598" y="619"/>
                    <a:pt x="715" y="1239"/>
                  </a:cubicBezTo>
                </a:path>
              </a:pathLst>
            </a:custGeom>
            <a:noFill/>
            <a:ln w="19050" cmpd="sng">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grpSp>
          <p:nvGrpSpPr>
            <p:cNvPr id="21510" name="Group 8"/>
            <p:cNvGrpSpPr/>
            <p:nvPr/>
          </p:nvGrpSpPr>
          <p:grpSpPr bwMode="auto">
            <a:xfrm>
              <a:off x="3614" y="1268"/>
              <a:ext cx="300" cy="287"/>
              <a:chOff x="9707" y="12683"/>
              <a:chExt cx="480" cy="480"/>
            </a:xfrm>
          </p:grpSpPr>
          <p:sp>
            <p:nvSpPr>
              <p:cNvPr id="21523" name="Line 9"/>
              <p:cNvSpPr>
                <a:spLocks noChangeShapeType="1"/>
              </p:cNvSpPr>
              <p:nvPr/>
            </p:nvSpPr>
            <p:spPr bwMode="auto">
              <a:xfrm>
                <a:off x="9941" y="12683"/>
                <a:ext cx="0" cy="480"/>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1524" name="Line 10"/>
              <p:cNvSpPr>
                <a:spLocks noChangeShapeType="1"/>
              </p:cNvSpPr>
              <p:nvPr/>
            </p:nvSpPr>
            <p:spPr bwMode="auto">
              <a:xfrm>
                <a:off x="9707" y="12928"/>
                <a:ext cx="480" cy="0"/>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grpSp>
        <p:sp>
          <p:nvSpPr>
            <p:cNvPr id="21511" name="Line 11"/>
            <p:cNvSpPr>
              <a:spLocks noChangeShapeType="1"/>
            </p:cNvSpPr>
            <p:nvPr/>
          </p:nvSpPr>
          <p:spPr bwMode="auto">
            <a:xfrm>
              <a:off x="4459" y="1418"/>
              <a:ext cx="307" cy="0"/>
            </a:xfrm>
            <a:prstGeom prst="line">
              <a:avLst/>
            </a:prstGeom>
            <a:noFill/>
            <a:ln w="38100">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1512" name="Freeform 12"/>
            <p:cNvSpPr/>
            <p:nvPr/>
          </p:nvSpPr>
          <p:spPr bwMode="auto">
            <a:xfrm>
              <a:off x="4900" y="890"/>
              <a:ext cx="447" cy="1099"/>
            </a:xfrm>
            <a:custGeom>
              <a:avLst/>
              <a:gdLst>
                <a:gd name="T0" fmla="*/ 0 w 715"/>
                <a:gd name="T1" fmla="*/ 1099 h 1250"/>
                <a:gd name="T2" fmla="*/ 227 w 715"/>
                <a:gd name="T3" fmla="*/ 2 h 1250"/>
                <a:gd name="T4" fmla="*/ 447 w 715"/>
                <a:gd name="T5" fmla="*/ 1089 h 1250"/>
                <a:gd name="T6" fmla="*/ 0 60000 65536"/>
                <a:gd name="T7" fmla="*/ 0 60000 65536"/>
                <a:gd name="T8" fmla="*/ 0 60000 65536"/>
              </a:gdLst>
              <a:ahLst/>
              <a:cxnLst>
                <a:cxn ang="T6">
                  <a:pos x="T0" y="T1"/>
                </a:cxn>
                <a:cxn ang="T7">
                  <a:pos x="T2" y="T3"/>
                </a:cxn>
                <a:cxn ang="T8">
                  <a:pos x="T4" y="T5"/>
                </a:cxn>
              </a:cxnLst>
              <a:rect l="0" t="0" r="r" b="b"/>
              <a:pathLst>
                <a:path w="715" h="1250">
                  <a:moveTo>
                    <a:pt x="0" y="1250"/>
                  </a:moveTo>
                  <a:cubicBezTo>
                    <a:pt x="122" y="627"/>
                    <a:pt x="244" y="4"/>
                    <a:pt x="363" y="2"/>
                  </a:cubicBezTo>
                  <a:cubicBezTo>
                    <a:pt x="482" y="0"/>
                    <a:pt x="598" y="619"/>
                    <a:pt x="715" y="1239"/>
                  </a:cubicBezTo>
                </a:path>
              </a:pathLst>
            </a:custGeom>
            <a:noFill/>
            <a:ln w="19050" cmpd="sng">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21513" name="Freeform 13"/>
            <p:cNvSpPr/>
            <p:nvPr/>
          </p:nvSpPr>
          <p:spPr bwMode="auto">
            <a:xfrm>
              <a:off x="3934" y="1173"/>
              <a:ext cx="447" cy="531"/>
            </a:xfrm>
            <a:custGeom>
              <a:avLst/>
              <a:gdLst>
                <a:gd name="T0" fmla="*/ 0 w 715"/>
                <a:gd name="T1" fmla="*/ 531 h 1250"/>
                <a:gd name="T2" fmla="*/ 227 w 715"/>
                <a:gd name="T3" fmla="*/ 1 h 1250"/>
                <a:gd name="T4" fmla="*/ 447 w 715"/>
                <a:gd name="T5" fmla="*/ 526 h 1250"/>
                <a:gd name="T6" fmla="*/ 0 60000 65536"/>
                <a:gd name="T7" fmla="*/ 0 60000 65536"/>
                <a:gd name="T8" fmla="*/ 0 60000 65536"/>
              </a:gdLst>
              <a:ahLst/>
              <a:cxnLst>
                <a:cxn ang="T6">
                  <a:pos x="T0" y="T1"/>
                </a:cxn>
                <a:cxn ang="T7">
                  <a:pos x="T2" y="T3"/>
                </a:cxn>
                <a:cxn ang="T8">
                  <a:pos x="T4" y="T5"/>
                </a:cxn>
              </a:cxnLst>
              <a:rect l="0" t="0" r="r" b="b"/>
              <a:pathLst>
                <a:path w="715" h="1250">
                  <a:moveTo>
                    <a:pt x="0" y="1250"/>
                  </a:moveTo>
                  <a:cubicBezTo>
                    <a:pt x="122" y="627"/>
                    <a:pt x="244" y="4"/>
                    <a:pt x="363" y="2"/>
                  </a:cubicBezTo>
                  <a:cubicBezTo>
                    <a:pt x="482" y="0"/>
                    <a:pt x="598" y="619"/>
                    <a:pt x="715" y="1239"/>
                  </a:cubicBezTo>
                </a:path>
              </a:pathLst>
            </a:custGeom>
            <a:noFill/>
            <a:ln w="19050" cmpd="sng">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21514" name="Freeform 14"/>
            <p:cNvSpPr/>
            <p:nvPr/>
          </p:nvSpPr>
          <p:spPr bwMode="auto">
            <a:xfrm>
              <a:off x="3140" y="2309"/>
              <a:ext cx="447" cy="531"/>
            </a:xfrm>
            <a:custGeom>
              <a:avLst/>
              <a:gdLst>
                <a:gd name="T0" fmla="*/ 0 w 715"/>
                <a:gd name="T1" fmla="*/ 531 h 1250"/>
                <a:gd name="T2" fmla="*/ 227 w 715"/>
                <a:gd name="T3" fmla="*/ 1 h 1250"/>
                <a:gd name="T4" fmla="*/ 447 w 715"/>
                <a:gd name="T5" fmla="*/ 526 h 1250"/>
                <a:gd name="T6" fmla="*/ 0 60000 65536"/>
                <a:gd name="T7" fmla="*/ 0 60000 65536"/>
                <a:gd name="T8" fmla="*/ 0 60000 65536"/>
              </a:gdLst>
              <a:ahLst/>
              <a:cxnLst>
                <a:cxn ang="T6">
                  <a:pos x="T0" y="T1"/>
                </a:cxn>
                <a:cxn ang="T7">
                  <a:pos x="T2" y="T3"/>
                </a:cxn>
                <a:cxn ang="T8">
                  <a:pos x="T4" y="T5"/>
                </a:cxn>
              </a:cxnLst>
              <a:rect l="0" t="0" r="r" b="b"/>
              <a:pathLst>
                <a:path w="715" h="1250">
                  <a:moveTo>
                    <a:pt x="0" y="1250"/>
                  </a:moveTo>
                  <a:cubicBezTo>
                    <a:pt x="122" y="627"/>
                    <a:pt x="244" y="4"/>
                    <a:pt x="363" y="2"/>
                  </a:cubicBezTo>
                  <a:cubicBezTo>
                    <a:pt x="482" y="0"/>
                    <a:pt x="598" y="619"/>
                    <a:pt x="715" y="1239"/>
                  </a:cubicBezTo>
                </a:path>
              </a:pathLst>
            </a:custGeom>
            <a:noFill/>
            <a:ln w="19050" cmpd="sng">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grpSp>
          <p:nvGrpSpPr>
            <p:cNvPr id="21515" name="Group 15"/>
            <p:cNvGrpSpPr/>
            <p:nvPr/>
          </p:nvGrpSpPr>
          <p:grpSpPr bwMode="auto">
            <a:xfrm>
              <a:off x="3648" y="2414"/>
              <a:ext cx="300" cy="288"/>
              <a:chOff x="9707" y="12683"/>
              <a:chExt cx="480" cy="480"/>
            </a:xfrm>
          </p:grpSpPr>
          <p:sp>
            <p:nvSpPr>
              <p:cNvPr id="21521" name="Line 16"/>
              <p:cNvSpPr>
                <a:spLocks noChangeShapeType="1"/>
              </p:cNvSpPr>
              <p:nvPr/>
            </p:nvSpPr>
            <p:spPr bwMode="auto">
              <a:xfrm>
                <a:off x="9941" y="12683"/>
                <a:ext cx="0" cy="480"/>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1522" name="Line 17"/>
              <p:cNvSpPr>
                <a:spLocks noChangeShapeType="1"/>
              </p:cNvSpPr>
              <p:nvPr/>
            </p:nvSpPr>
            <p:spPr bwMode="auto">
              <a:xfrm>
                <a:off x="9707" y="12928"/>
                <a:ext cx="480" cy="0"/>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grpSp>
        <p:sp>
          <p:nvSpPr>
            <p:cNvPr id="21516" name="Line 18"/>
            <p:cNvSpPr>
              <a:spLocks noChangeShapeType="1"/>
            </p:cNvSpPr>
            <p:nvPr/>
          </p:nvSpPr>
          <p:spPr bwMode="auto">
            <a:xfrm>
              <a:off x="4493" y="2565"/>
              <a:ext cx="306" cy="0"/>
            </a:xfrm>
            <a:prstGeom prst="line">
              <a:avLst/>
            </a:prstGeom>
            <a:noFill/>
            <a:ln w="38100">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1517" name="Freeform 19"/>
            <p:cNvSpPr/>
            <p:nvPr/>
          </p:nvSpPr>
          <p:spPr bwMode="auto">
            <a:xfrm flipV="1">
              <a:off x="3967" y="2319"/>
              <a:ext cx="447" cy="531"/>
            </a:xfrm>
            <a:custGeom>
              <a:avLst/>
              <a:gdLst>
                <a:gd name="T0" fmla="*/ 0 w 715"/>
                <a:gd name="T1" fmla="*/ 531 h 1250"/>
                <a:gd name="T2" fmla="*/ 227 w 715"/>
                <a:gd name="T3" fmla="*/ 1 h 1250"/>
                <a:gd name="T4" fmla="*/ 447 w 715"/>
                <a:gd name="T5" fmla="*/ 526 h 1250"/>
                <a:gd name="T6" fmla="*/ 0 60000 65536"/>
                <a:gd name="T7" fmla="*/ 0 60000 65536"/>
                <a:gd name="T8" fmla="*/ 0 60000 65536"/>
              </a:gdLst>
              <a:ahLst/>
              <a:cxnLst>
                <a:cxn ang="T6">
                  <a:pos x="T0" y="T1"/>
                </a:cxn>
                <a:cxn ang="T7">
                  <a:pos x="T2" y="T3"/>
                </a:cxn>
                <a:cxn ang="T8">
                  <a:pos x="T4" y="T5"/>
                </a:cxn>
              </a:cxnLst>
              <a:rect l="0" t="0" r="r" b="b"/>
              <a:pathLst>
                <a:path w="715" h="1250">
                  <a:moveTo>
                    <a:pt x="0" y="1250"/>
                  </a:moveTo>
                  <a:cubicBezTo>
                    <a:pt x="122" y="627"/>
                    <a:pt x="244" y="4"/>
                    <a:pt x="363" y="2"/>
                  </a:cubicBezTo>
                  <a:cubicBezTo>
                    <a:pt x="482" y="0"/>
                    <a:pt x="598" y="619"/>
                    <a:pt x="715" y="1239"/>
                  </a:cubicBezTo>
                </a:path>
              </a:pathLst>
            </a:custGeom>
            <a:noFill/>
            <a:ln w="19050" cmpd="sng">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21518" name="Line 20"/>
            <p:cNvSpPr>
              <a:spLocks noChangeShapeType="1"/>
            </p:cNvSpPr>
            <p:nvPr/>
          </p:nvSpPr>
          <p:spPr bwMode="auto">
            <a:xfrm flipV="1">
              <a:off x="4987" y="2564"/>
              <a:ext cx="433" cy="6"/>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1519" name="Text Box 21"/>
            <p:cNvSpPr txBox="1">
              <a:spLocks noChangeArrowheads="1"/>
            </p:cNvSpPr>
            <p:nvPr/>
          </p:nvSpPr>
          <p:spPr bwMode="auto">
            <a:xfrm>
              <a:off x="3514" y="1751"/>
              <a:ext cx="1307" cy="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000000"/>
                  </a:solidFill>
                </a:rPr>
                <a:t>reinforcement</a:t>
              </a:r>
              <a:endParaRPr lang="en-GB" sz="1800" smtClean="0">
                <a:solidFill>
                  <a:srgbClr val="000000"/>
                </a:solidFill>
              </a:endParaRPr>
            </a:p>
          </p:txBody>
        </p:sp>
        <p:sp>
          <p:nvSpPr>
            <p:cNvPr id="21520" name="Text Box 22"/>
            <p:cNvSpPr txBox="1">
              <a:spLocks noChangeArrowheads="1"/>
            </p:cNvSpPr>
            <p:nvPr/>
          </p:nvSpPr>
          <p:spPr bwMode="auto">
            <a:xfrm>
              <a:off x="3515" y="2886"/>
              <a:ext cx="1306" cy="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000000"/>
                  </a:solidFill>
                </a:rPr>
                <a:t>cancellation</a:t>
              </a:r>
              <a:endParaRPr lang="en-GB" sz="1800" smtClean="0">
                <a:solidFill>
                  <a:srgbClr val="000000"/>
                </a:solidFill>
              </a:endParaRPr>
            </a:p>
          </p:txBody>
        </p:sp>
      </p:grpSp>
    </p:spTree>
  </p:cSld>
  <p:clrMapOvr>
    <a:masterClrMapping/>
  </p:clrMapOvr>
  <p:timing>
    <p:tnLst>
      <p:par>
        <p:cTn id="1" dur="indefinite" restart="never" nodeType="tmRoot"/>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8945" name="Title 1"/>
          <p:cNvSpPr>
            <a:spLocks noGrp="1"/>
          </p:cNvSpPr>
          <p:nvPr>
            <p:ph type="title"/>
          </p:nvPr>
        </p:nvSpPr>
        <p:spPr>
          <a:xfrm>
            <a:off x="19050" y="12700"/>
            <a:ext cx="9128125" cy="517525"/>
          </a:xfrm>
        </p:spPr>
        <p:txBody>
          <a:bodyPr anchor="ctr" anchorCtr="0"/>
          <a:p>
            <a:pPr defTabSz="914400">
              <a:buNone/>
            </a:pPr>
            <a:r>
              <a:rPr lang="en-US" altLang="zh-CN" sz="3200" kern="1200" baseline="0">
                <a:latin typeface="+mj-lt"/>
                <a:ea typeface="+mj-ea"/>
                <a:cs typeface="+mj-cs"/>
              </a:rPr>
              <a:t> Constructive Interference </a:t>
            </a:r>
            <a:endParaRPr lang="en-US" altLang="zh-CN" sz="3200" kern="1200" baseline="0">
              <a:latin typeface="+mj-lt"/>
              <a:ea typeface="+mj-ea"/>
              <a:cs typeface="+mj-cs"/>
            </a:endParaRPr>
          </a:p>
        </p:txBody>
      </p:sp>
      <p:sp>
        <p:nvSpPr>
          <p:cNvPr id="53251" name="Rectangle 3"/>
          <p:cNvSpPr>
            <a:spLocks noGrp="1" noChangeArrowheads="1"/>
          </p:cNvSpPr>
          <p:nvPr>
            <p:ph idx="1"/>
          </p:nvPr>
        </p:nvSpPr>
        <p:spPr>
          <a:xfrm>
            <a:off x="359410" y="4547870"/>
            <a:ext cx="8787765" cy="1350010"/>
          </a:xfrm>
        </p:spPr>
        <p:txBody>
          <a:bodyPr/>
          <a:lstStyle/>
          <a:p>
            <a:pPr marL="0" indent="0">
              <a:buNone/>
            </a:pPr>
            <a:r>
              <a:rPr lang="en-US"/>
              <a:t>ADD</a:t>
            </a:r>
            <a:r>
              <a:rPr lang="en-US" altLang="en-US"/>
              <a:t>ITION</a:t>
            </a:r>
            <a:r>
              <a:rPr lang="en-US"/>
              <a:t> to produce a greater amplitude </a:t>
            </a:r>
            <a:r>
              <a:rPr lang="en-US" altLang="en-US"/>
              <a:t>= </a:t>
            </a:r>
            <a:endParaRPr lang="en-US"/>
          </a:p>
          <a:p>
            <a:pPr marL="0" indent="0">
              <a:buNone/>
            </a:pPr>
            <a:r>
              <a:rPr lang="en-US"/>
              <a:t>CONSTRUCTIVE INTERFERENCE.</a:t>
            </a:r>
            <a:endParaRPr lang="en-US"/>
          </a:p>
        </p:txBody>
      </p:sp>
      <p:sp>
        <p:nvSpPr>
          <p:cNvPr id="53252" name="Slide Number Placeholder 5"/>
          <p:cNvSpPr>
            <a:spLocks noGrp="1"/>
          </p:cNvSpPr>
          <p:nvPr>
            <p:ph type="sldNum" sz="quarter" idx="4294967295"/>
          </p:nvPr>
        </p:nvSpPr>
        <p:spPr bwMode="auto">
          <a:xfrm>
            <a:off x="8454390" y="5311775"/>
            <a:ext cx="457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17CB83FC-8280-407C-87D7-402B7DC5B3EA}" type="slidenum">
              <a:rPr lang="en-US" sz="1400">
                <a:solidFill>
                  <a:srgbClr val="FFFFFF"/>
                </a:solidFill>
              </a:rPr>
            </a:fld>
            <a:endParaRPr lang="en-US" sz="1400">
              <a:solidFill>
                <a:srgbClr val="FFFFFF"/>
              </a:solidFill>
            </a:endParaRPr>
          </a:p>
        </p:txBody>
      </p:sp>
      <p:pic>
        <p:nvPicPr>
          <p:cNvPr id="53253" name="Picture 5" descr="wave interferenc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8435" y="707390"/>
            <a:ext cx="6777990" cy="1477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7" descr="wave interfer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0" y="2605405"/>
            <a:ext cx="6678295" cy="159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8945" name="Title 1"/>
          <p:cNvSpPr>
            <a:spLocks noGrp="1"/>
          </p:cNvSpPr>
          <p:nvPr>
            <p:ph type="title"/>
          </p:nvPr>
        </p:nvSpPr>
        <p:spPr>
          <a:xfrm>
            <a:off x="19050" y="12700"/>
            <a:ext cx="9128125" cy="517525"/>
          </a:xfrm>
        </p:spPr>
        <p:txBody>
          <a:bodyPr anchor="ctr" anchorCtr="0"/>
          <a:p>
            <a:pPr defTabSz="914400">
              <a:buNone/>
            </a:pPr>
            <a:r>
              <a:rPr lang="en-US" altLang="en-US" sz="3200" kern="1200" baseline="0">
                <a:latin typeface="+mj-lt"/>
                <a:ea typeface="+mj-ea"/>
                <a:cs typeface="+mj-cs"/>
              </a:rPr>
              <a:t>De</a:t>
            </a:r>
            <a:r>
              <a:rPr lang="en-US" altLang="zh-CN" sz="3200" kern="1200" baseline="0">
                <a:latin typeface="+mj-lt"/>
                <a:ea typeface="+mj-ea"/>
                <a:cs typeface="+mj-cs"/>
              </a:rPr>
              <a:t>structive Interference </a:t>
            </a:r>
            <a:endParaRPr lang="en-US" altLang="zh-CN" sz="3200" kern="1200" baseline="0">
              <a:latin typeface="+mj-lt"/>
              <a:ea typeface="+mj-ea"/>
              <a:cs typeface="+mj-cs"/>
            </a:endParaRPr>
          </a:p>
        </p:txBody>
      </p:sp>
      <p:sp>
        <p:nvSpPr>
          <p:cNvPr id="53251" name="Rectangle 3"/>
          <p:cNvSpPr>
            <a:spLocks noGrp="1" noChangeArrowheads="1"/>
          </p:cNvSpPr>
          <p:nvPr>
            <p:ph idx="1"/>
          </p:nvPr>
        </p:nvSpPr>
        <p:spPr>
          <a:xfrm>
            <a:off x="5335270" y="1527175"/>
            <a:ext cx="3723640" cy="3581400"/>
          </a:xfrm>
        </p:spPr>
        <p:txBody>
          <a:bodyPr/>
          <a:lstStyle/>
          <a:p>
            <a:pPr marL="0" indent="0">
              <a:buNone/>
            </a:pPr>
            <a:r>
              <a:rPr lang="en-US"/>
              <a:t>ADD</a:t>
            </a:r>
            <a:r>
              <a:rPr lang="en-US" altLang="en-US"/>
              <a:t>ITION</a:t>
            </a:r>
            <a:r>
              <a:rPr lang="en-US"/>
              <a:t> to produce a </a:t>
            </a:r>
            <a:r>
              <a:rPr lang="en-US" altLang="en-US"/>
              <a:t>smaller </a:t>
            </a:r>
            <a:r>
              <a:rPr lang="en-US"/>
              <a:t>amplitude </a:t>
            </a:r>
            <a:r>
              <a:rPr lang="en-US" altLang="en-US"/>
              <a:t>= </a:t>
            </a:r>
            <a:endParaRPr lang="en-US"/>
          </a:p>
          <a:p>
            <a:pPr marL="0" indent="0">
              <a:buNone/>
            </a:pPr>
            <a:r>
              <a:rPr lang="en-US" altLang="en-US"/>
              <a:t>DE</a:t>
            </a:r>
            <a:r>
              <a:rPr lang="en-US"/>
              <a:t>STRUCTIVE INTERFERENCE.</a:t>
            </a:r>
            <a:endParaRPr lang="en-US"/>
          </a:p>
        </p:txBody>
      </p:sp>
      <p:sp>
        <p:nvSpPr>
          <p:cNvPr id="53252" name="Slide Number Placeholder 5"/>
          <p:cNvSpPr>
            <a:spLocks noGrp="1"/>
          </p:cNvSpPr>
          <p:nvPr>
            <p:ph type="sldNum" sz="quarter" idx="4294967295"/>
          </p:nvPr>
        </p:nvSpPr>
        <p:spPr bwMode="auto">
          <a:xfrm>
            <a:off x="8454390" y="5311775"/>
            <a:ext cx="457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17CB83FC-8280-407C-87D7-402B7DC5B3EA}" type="slidenum">
              <a:rPr lang="en-US" sz="1400">
                <a:solidFill>
                  <a:srgbClr val="FFFFFF"/>
                </a:solidFill>
              </a:rPr>
            </a:fld>
            <a:endParaRPr lang="en-US" sz="1400">
              <a:solidFill>
                <a:srgbClr val="FFFFFF"/>
              </a:solidFill>
            </a:endParaRPr>
          </a:p>
        </p:txBody>
      </p:sp>
      <p:pic>
        <p:nvPicPr>
          <p:cNvPr id="55301" name="Picture 5" descr="wave interferenc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6045" y="614045"/>
            <a:ext cx="5082540" cy="1957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7" descr="wave interfer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2665095"/>
            <a:ext cx="5169535" cy="1991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9" descr="wave interfer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45" y="4533900"/>
            <a:ext cx="5033010"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8945" name="Title 1"/>
          <p:cNvSpPr>
            <a:spLocks noGrp="1"/>
          </p:cNvSpPr>
          <p:nvPr>
            <p:ph type="title"/>
          </p:nvPr>
        </p:nvSpPr>
        <p:spPr>
          <a:xfrm>
            <a:off x="19050" y="12700"/>
            <a:ext cx="9128125" cy="517525"/>
          </a:xfrm>
        </p:spPr>
        <p:txBody>
          <a:bodyPr anchor="ctr" anchorCtr="0"/>
          <a:p>
            <a:pPr defTabSz="914400">
              <a:buNone/>
            </a:pPr>
            <a:r>
              <a:rPr lang="en-US" altLang="zh-CN" sz="3200" kern="1200" baseline="0">
                <a:latin typeface="+mj-lt"/>
                <a:ea typeface="+mj-ea"/>
                <a:cs typeface="+mj-cs"/>
              </a:rPr>
              <a:t>Interference </a:t>
            </a:r>
            <a:endParaRPr lang="en-US" altLang="zh-CN" sz="3200" kern="1200" baseline="0">
              <a:latin typeface="+mj-lt"/>
              <a:ea typeface="+mj-ea"/>
              <a:cs typeface="+mj-cs"/>
            </a:endParaRPr>
          </a:p>
        </p:txBody>
      </p:sp>
      <p:sp>
        <p:nvSpPr>
          <p:cNvPr id="53252" name="Slide Number Placeholder 5"/>
          <p:cNvSpPr>
            <a:spLocks noGrp="1"/>
          </p:cNvSpPr>
          <p:nvPr>
            <p:ph type="sldNum" sz="quarter" idx="4294967295"/>
          </p:nvPr>
        </p:nvSpPr>
        <p:spPr bwMode="auto">
          <a:xfrm>
            <a:off x="8454390" y="5311775"/>
            <a:ext cx="457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17CB83FC-8280-407C-87D7-402B7DC5B3EA}" type="slidenum">
              <a:rPr lang="en-US" sz="1400">
                <a:solidFill>
                  <a:srgbClr val="FFFFFF"/>
                </a:solidFill>
              </a:rPr>
            </a:fld>
            <a:endParaRPr lang="en-US" sz="1400">
              <a:solidFill>
                <a:srgbClr val="FFFFFF"/>
              </a:solidFill>
            </a:endParaRPr>
          </a:p>
        </p:txBody>
      </p:sp>
      <p:sp>
        <p:nvSpPr>
          <p:cNvPr id="56323" name="Rectangle 3"/>
          <p:cNvSpPr>
            <a:spLocks noGrp="1" noChangeArrowheads="1"/>
          </p:cNvSpPr>
          <p:nvPr>
            <p:ph idx="1"/>
          </p:nvPr>
        </p:nvSpPr>
        <p:spPr>
          <a:xfrm>
            <a:off x="135890" y="645795"/>
            <a:ext cx="8855710" cy="1023620"/>
          </a:xfrm>
        </p:spPr>
        <p:txBody>
          <a:bodyPr/>
          <a:lstStyle/>
          <a:p>
            <a:pPr marL="0" indent="0">
              <a:buNone/>
            </a:pPr>
            <a:r>
              <a:rPr lang="en-US" sz="2800"/>
              <a:t>Which points will produce constructive interference and which will produce destructive interference?</a:t>
            </a:r>
            <a:endParaRPr lang="en-US" sz="2800"/>
          </a:p>
        </p:txBody>
      </p:sp>
      <p:pic>
        <p:nvPicPr>
          <p:cNvPr id="56325" name="Picture 5" descr="wave interferenc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5890" y="1669415"/>
            <a:ext cx="5668645" cy="50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8" name="Rectangle 6"/>
          <p:cNvSpPr>
            <a:spLocks noChangeArrowheads="1"/>
          </p:cNvSpPr>
          <p:nvPr/>
        </p:nvSpPr>
        <p:spPr bwMode="auto">
          <a:xfrm>
            <a:off x="5968365" y="2034540"/>
            <a:ext cx="2819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rgbClr val="00A2E6"/>
              </a:buClr>
              <a:buFont typeface="Wingdings" panose="05000000000000000000" pitchFamily="2" charset="2"/>
              <a:buChar char="©"/>
            </a:pPr>
            <a:r>
              <a:rPr lang="en-US" sz="2400"/>
              <a:t>Constructive</a:t>
            </a:r>
            <a:endParaRPr lang="en-US" sz="2400"/>
          </a:p>
          <a:p>
            <a:pPr marL="742950" lvl="1" indent="-285750">
              <a:spcBef>
                <a:spcPct val="20000"/>
              </a:spcBef>
              <a:buClr>
                <a:srgbClr val="00A2E6"/>
              </a:buClr>
              <a:buFont typeface="Wingdings" panose="05000000000000000000" pitchFamily="2" charset="2"/>
              <a:buChar char="©"/>
            </a:pPr>
            <a:r>
              <a:rPr lang="en-US" sz="2400"/>
              <a:t>G, J, M, N</a:t>
            </a:r>
            <a:endParaRPr lang="en-US" sz="2400"/>
          </a:p>
        </p:txBody>
      </p:sp>
      <p:sp>
        <p:nvSpPr>
          <p:cNvPr id="64519" name="Rectangle 7"/>
          <p:cNvSpPr>
            <a:spLocks noChangeArrowheads="1"/>
          </p:cNvSpPr>
          <p:nvPr/>
        </p:nvSpPr>
        <p:spPr bwMode="auto">
          <a:xfrm>
            <a:off x="5968365" y="3695700"/>
            <a:ext cx="28194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rgbClr val="00A2E6"/>
              </a:buClr>
              <a:buFont typeface="Wingdings" panose="05000000000000000000" pitchFamily="2" charset="2"/>
              <a:buChar char="©"/>
            </a:pPr>
            <a:r>
              <a:rPr lang="en-US" sz="2400"/>
              <a:t>Destructive</a:t>
            </a:r>
            <a:endParaRPr lang="en-US" sz="2400"/>
          </a:p>
          <a:p>
            <a:pPr marL="742950" lvl="1" indent="-285750">
              <a:spcBef>
                <a:spcPct val="20000"/>
              </a:spcBef>
              <a:buClr>
                <a:srgbClr val="00A2E6"/>
              </a:buClr>
              <a:buFont typeface="Wingdings" panose="05000000000000000000" pitchFamily="2" charset="2"/>
              <a:buChar char="©"/>
            </a:pPr>
            <a:r>
              <a:rPr lang="en-US" sz="2400"/>
              <a:t>H, I, K, L, O</a:t>
            </a:r>
            <a:endParaRPr 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4518"/>
                                        </p:tgtEl>
                                        <p:attrNameLst>
                                          <p:attrName>style.visibility</p:attrName>
                                        </p:attrNameLst>
                                      </p:cBhvr>
                                      <p:to>
                                        <p:strVal val="visible"/>
                                      </p:to>
                                    </p:set>
                                    <p:anim calcmode="lin" valueType="num">
                                      <p:cBhvr additive="base">
                                        <p:cTn id="7" dur="500" fill="hold"/>
                                        <p:tgtEl>
                                          <p:spTgt spid="64518"/>
                                        </p:tgtEl>
                                        <p:attrNameLst>
                                          <p:attrName>ppt_x</p:attrName>
                                        </p:attrNameLst>
                                      </p:cBhvr>
                                      <p:tavLst>
                                        <p:tav tm="0">
                                          <p:val>
                                            <p:strVal val="0-#ppt_w/2"/>
                                          </p:val>
                                        </p:tav>
                                        <p:tav tm="100000">
                                          <p:val>
                                            <p:strVal val="#ppt_x"/>
                                          </p:val>
                                        </p:tav>
                                      </p:tavLst>
                                    </p:anim>
                                    <p:anim calcmode="lin" valueType="num">
                                      <p:cBhvr additive="base">
                                        <p:cTn id="8" dur="500" fill="hold"/>
                                        <p:tgtEl>
                                          <p:spTgt spid="645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4519"/>
                                        </p:tgtEl>
                                        <p:attrNameLst>
                                          <p:attrName>style.visibility</p:attrName>
                                        </p:attrNameLst>
                                      </p:cBhvr>
                                      <p:to>
                                        <p:strVal val="visible"/>
                                      </p:to>
                                    </p:set>
                                    <p:anim calcmode="lin" valueType="num">
                                      <p:cBhvr additive="base">
                                        <p:cTn id="13" dur="500" fill="hold"/>
                                        <p:tgtEl>
                                          <p:spTgt spid="64519"/>
                                        </p:tgtEl>
                                        <p:attrNameLst>
                                          <p:attrName>ppt_x</p:attrName>
                                        </p:attrNameLst>
                                      </p:cBhvr>
                                      <p:tavLst>
                                        <p:tav tm="0">
                                          <p:val>
                                            <p:strVal val="0-#ppt_w/2"/>
                                          </p:val>
                                        </p:tav>
                                        <p:tav tm="100000">
                                          <p:val>
                                            <p:strVal val="#ppt_x"/>
                                          </p:val>
                                        </p:tav>
                                      </p:tavLst>
                                    </p:anim>
                                    <p:anim calcmode="lin" valueType="num">
                                      <p:cBhvr additive="base">
                                        <p:cTn id="14" dur="500" fill="hold"/>
                                        <p:tgtEl>
                                          <p:spTgt spid="645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8" grpId="0" bldLvl="0" animBg="1" autoUpdateAnimBg="0"/>
      <p:bldP spid="64519" grpId="0" bldLvl="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1"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Question </a:t>
            </a:r>
            <a:r>
              <a:rPr lang="en-US" altLang="en-US" kern="1200" baseline="0" dirty="0">
                <a:latin typeface="+mj-lt"/>
                <a:ea typeface="+mj-ea"/>
                <a:cs typeface="+mj-cs"/>
              </a:rPr>
              <a:t>6</a:t>
            </a:r>
            <a:endParaRPr lang="en-US" altLang="en-US" kern="1200" baseline="0" dirty="0">
              <a:latin typeface="+mj-lt"/>
              <a:ea typeface="+mj-ea"/>
              <a:cs typeface="+mj-cs"/>
            </a:endParaRPr>
          </a:p>
        </p:txBody>
      </p:sp>
      <p:sp>
        <p:nvSpPr>
          <p:cNvPr id="156675" name="Rectangle 3"/>
          <p:cNvSpPr>
            <a:spLocks noGrp="1"/>
          </p:cNvSpPr>
          <p:nvPr>
            <p:ph idx="1"/>
          </p:nvPr>
        </p:nvSpPr>
        <p:spPr>
          <a:xfrm>
            <a:off x="457200" y="927100"/>
            <a:ext cx="8229600" cy="4525963"/>
          </a:xfrm>
        </p:spPr>
        <p:txBody>
          <a:bodyPr vert="horz" wrap="square" lIns="91440" tIns="45720" rIns="91440" bIns="45720" anchor="t" anchorCtr="0"/>
          <a:p>
            <a:pPr marL="0" indent="0">
              <a:buNone/>
            </a:pPr>
            <a:r>
              <a:rPr lang="en-US" altLang="zh-CN" i="1" dirty="0"/>
              <a:t>Calculate the wavelength of a sound wave in water of frequency </a:t>
            </a:r>
            <a:r>
              <a:rPr lang="en-US" altLang="zh-CN" i="1" dirty="0">
                <a:solidFill>
                  <a:srgbClr val="00B0F0"/>
                </a:solidFill>
              </a:rPr>
              <a:t>300Hz</a:t>
            </a:r>
            <a:r>
              <a:rPr lang="en-US" altLang="zh-CN" i="1" dirty="0">
                <a:solidFill>
                  <a:srgbClr val="00B050"/>
                </a:solidFill>
              </a:rPr>
              <a:t> </a:t>
            </a:r>
            <a:r>
              <a:rPr lang="en-US" altLang="zh-CN" i="1" dirty="0"/>
              <a:t>if its speed is </a:t>
            </a:r>
            <a:r>
              <a:rPr lang="en-US" altLang="zh-CN" i="1" dirty="0">
                <a:solidFill>
                  <a:srgbClr val="7030A0"/>
                </a:solidFill>
              </a:rPr>
              <a:t>1500m/s.</a:t>
            </a:r>
            <a:endParaRPr lang="en-US" altLang="zh-CN" i="1" dirty="0"/>
          </a:p>
          <a:p>
            <a:pPr marL="0" indent="0">
              <a:buNone/>
            </a:pPr>
            <a:r>
              <a:rPr lang="en-US" altLang="zh-CN" b="1" i="1" dirty="0">
                <a:solidFill>
                  <a:srgbClr val="FF0000"/>
                </a:solidFill>
              </a:rPr>
              <a:t>v</a:t>
            </a:r>
            <a:r>
              <a:rPr lang="en-US" altLang="zh-CN" b="1" dirty="0">
                <a:solidFill>
                  <a:srgbClr val="FF0000"/>
                </a:solidFill>
              </a:rPr>
              <a:t> </a:t>
            </a:r>
            <a:r>
              <a:rPr lang="en-US" altLang="zh-CN" b="1" dirty="0"/>
              <a:t>=</a:t>
            </a:r>
            <a:r>
              <a:rPr lang="en-US" altLang="zh-CN" b="1" dirty="0">
                <a:solidFill>
                  <a:srgbClr val="FF0000"/>
                </a:solidFill>
              </a:rPr>
              <a:t> </a:t>
            </a:r>
            <a:r>
              <a:rPr lang="en-US" altLang="zh-CN" b="1" i="1" dirty="0">
                <a:solidFill>
                  <a:srgbClr val="FF0000"/>
                </a:solidFill>
              </a:rPr>
              <a:t>f</a:t>
            </a:r>
            <a:r>
              <a:rPr lang="en-US" altLang="zh-CN" b="1" dirty="0">
                <a:solidFill>
                  <a:srgbClr val="FF0000"/>
                </a:solidFill>
              </a:rPr>
              <a:t> </a:t>
            </a:r>
            <a:r>
              <a:rPr lang="en-US" altLang="zh-CN" b="1" dirty="0"/>
              <a:t>x</a:t>
            </a:r>
            <a:r>
              <a:rPr lang="en-US" altLang="zh-CN" b="1" dirty="0">
                <a:solidFill>
                  <a:srgbClr val="FF0000"/>
                </a:solidFill>
              </a:rPr>
              <a:t> </a:t>
            </a:r>
            <a:r>
              <a:rPr lang="el-GR" altLang="x-none" b="1" i="1" dirty="0">
                <a:solidFill>
                  <a:srgbClr val="FF0000"/>
                </a:solidFill>
              </a:rPr>
              <a:t>λ</a:t>
            </a:r>
            <a:endParaRPr lang="en-US" altLang="zh-CN" b="1" i="1" dirty="0">
              <a:solidFill>
                <a:srgbClr val="FF0000"/>
              </a:solidFill>
            </a:endParaRPr>
          </a:p>
          <a:p>
            <a:pPr marL="0" indent="0">
              <a:buNone/>
            </a:pPr>
            <a:r>
              <a:rPr lang="en-US" altLang="zh-CN" i="1" dirty="0"/>
              <a:t>becomes:</a:t>
            </a:r>
            <a:endParaRPr lang="en-US" altLang="zh-CN" i="1" dirty="0"/>
          </a:p>
          <a:p>
            <a:pPr marL="0" indent="0">
              <a:lnSpc>
                <a:spcPct val="90000"/>
              </a:lnSpc>
              <a:buNone/>
            </a:pPr>
            <a:r>
              <a:rPr lang="el-GR" altLang="x-none" b="1" i="1" dirty="0">
                <a:solidFill>
                  <a:srgbClr val="FF0000"/>
                </a:solidFill>
              </a:rPr>
              <a:t>λ</a:t>
            </a:r>
            <a:r>
              <a:rPr lang="en-US" altLang="zh-CN" b="1" i="1" dirty="0">
                <a:solidFill>
                  <a:srgbClr val="FF0000"/>
                </a:solidFill>
              </a:rPr>
              <a:t> </a:t>
            </a:r>
            <a:r>
              <a:rPr lang="en-US" altLang="zh-CN" b="1" dirty="0"/>
              <a:t>=</a:t>
            </a:r>
            <a:r>
              <a:rPr lang="en-US" altLang="zh-CN" b="1" u="sng" dirty="0">
                <a:solidFill>
                  <a:srgbClr val="FF0000"/>
                </a:solidFill>
              </a:rPr>
              <a:t> </a:t>
            </a:r>
            <a:r>
              <a:rPr lang="en-US" altLang="zh-CN" b="1" i="1" u="sng" dirty="0">
                <a:solidFill>
                  <a:srgbClr val="FF0000"/>
                </a:solidFill>
              </a:rPr>
              <a:t>v    </a:t>
            </a:r>
            <a:r>
              <a:rPr lang="en-US" altLang="zh-CN" b="1" u="sng" dirty="0">
                <a:solidFill>
                  <a:srgbClr val="FF0000"/>
                </a:solidFill>
              </a:rPr>
              <a:t> </a:t>
            </a:r>
            <a:endParaRPr lang="en-US" altLang="x-none" b="1" i="1" u="sng" dirty="0">
              <a:solidFill>
                <a:srgbClr val="FF0000"/>
              </a:solidFill>
            </a:endParaRPr>
          </a:p>
          <a:p>
            <a:pPr marL="0" indent="0">
              <a:lnSpc>
                <a:spcPct val="90000"/>
              </a:lnSpc>
              <a:buNone/>
            </a:pPr>
            <a:r>
              <a:rPr lang="en-US" altLang="zh-CN" b="1" i="1" dirty="0">
                <a:solidFill>
                  <a:srgbClr val="FF0000"/>
                </a:solidFill>
              </a:rPr>
              <a:t>      f</a:t>
            </a:r>
            <a:endParaRPr lang="en-US" altLang="x-none" b="1" i="1" dirty="0">
              <a:solidFill>
                <a:srgbClr val="FF0000"/>
              </a:solidFill>
            </a:endParaRPr>
          </a:p>
          <a:p>
            <a:pPr marL="0" indent="0">
              <a:lnSpc>
                <a:spcPct val="90000"/>
              </a:lnSpc>
              <a:buNone/>
            </a:pPr>
            <a:r>
              <a:rPr lang="el-GR" altLang="x-none" b="1" i="1" dirty="0">
                <a:solidFill>
                  <a:srgbClr val="FF0000"/>
                </a:solidFill>
              </a:rPr>
              <a:t>λ</a:t>
            </a:r>
            <a:r>
              <a:rPr lang="en-US" altLang="zh-CN" b="1" i="1" dirty="0">
                <a:solidFill>
                  <a:srgbClr val="FF0000"/>
                </a:solidFill>
              </a:rPr>
              <a:t> </a:t>
            </a:r>
            <a:r>
              <a:rPr lang="en-US" altLang="zh-CN" b="1" dirty="0"/>
              <a:t>= </a:t>
            </a:r>
            <a:r>
              <a:rPr lang="en-US" altLang="en-US" b="1" u="sng" dirty="0">
                <a:solidFill>
                  <a:srgbClr val="7030A0"/>
                </a:solidFill>
              </a:rPr>
              <a:t>1500</a:t>
            </a:r>
            <a:r>
              <a:rPr lang="en-US" altLang="zh-CN" b="1" i="1" u="sng" dirty="0">
                <a:solidFill>
                  <a:srgbClr val="7030A0"/>
                </a:solidFill>
              </a:rPr>
              <a:t>    </a:t>
            </a:r>
            <a:r>
              <a:rPr lang="en-US" altLang="zh-CN" b="1" u="sng" dirty="0">
                <a:solidFill>
                  <a:srgbClr val="7030A0"/>
                </a:solidFill>
              </a:rPr>
              <a:t> </a:t>
            </a:r>
            <a:endParaRPr lang="en-US" altLang="x-none" b="1" i="1" u="sng" dirty="0">
              <a:solidFill>
                <a:srgbClr val="00B0F0"/>
              </a:solidFill>
            </a:endParaRPr>
          </a:p>
          <a:p>
            <a:pPr marL="0" indent="0">
              <a:lnSpc>
                <a:spcPct val="90000"/>
              </a:lnSpc>
              <a:buNone/>
            </a:pPr>
            <a:r>
              <a:rPr lang="en-US" altLang="zh-CN" b="1" i="1" dirty="0">
                <a:solidFill>
                  <a:srgbClr val="FF0000"/>
                </a:solidFill>
              </a:rPr>
              <a:t>      </a:t>
            </a:r>
            <a:r>
              <a:rPr lang="en-US" altLang="en-US" b="1" i="1" dirty="0">
                <a:solidFill>
                  <a:srgbClr val="00B0F0"/>
                </a:solidFill>
              </a:rPr>
              <a:t>300</a:t>
            </a:r>
            <a:endParaRPr lang="en-US" altLang="en-US" b="1" i="1" dirty="0">
              <a:solidFill>
                <a:srgbClr val="FF0000"/>
              </a:solidFill>
            </a:endParaRPr>
          </a:p>
          <a:p>
            <a:pPr marL="0" indent="0">
              <a:lnSpc>
                <a:spcPct val="90000"/>
              </a:lnSpc>
              <a:buNone/>
            </a:pPr>
            <a:r>
              <a:rPr lang="en-US" altLang="x-none" b="1" dirty="0">
                <a:solidFill>
                  <a:schemeClr val="accent2"/>
                </a:solidFill>
              </a:rPr>
              <a:t>wavelength = </a:t>
            </a:r>
            <a:r>
              <a:rPr lang="en-US" altLang="x-none" b="1" u="sng" dirty="0">
                <a:solidFill>
                  <a:schemeClr val="accent2"/>
                </a:solidFill>
              </a:rPr>
              <a:t>5 metres</a:t>
            </a:r>
            <a:endParaRPr lang="en-US" altLang="x-none" b="1" dirty="0">
              <a:solidFill>
                <a:schemeClr val="accent2"/>
              </a:solidFill>
            </a:endParaRPr>
          </a:p>
          <a:p>
            <a:pPr marL="0" indent="0">
              <a:buNone/>
            </a:pPr>
            <a:endParaRPr lang="en-US" altLang="x-none" b="1" dirty="0">
              <a:solidFill>
                <a:schemeClr val="accent2"/>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675">
                                            <p:txEl>
                                              <p:charRg st="94" end="10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6675">
                                            <p:txEl>
                                              <p:charRg st="104" end="11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675">
                                            <p:txEl>
                                              <p:charRg st="113" end="12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6675">
                                            <p:txEl>
                                              <p:charRg st="113" end="12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6675">
                                            <p:txEl>
                                              <p:charRg st="132" end="14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6675">
                                            <p:txEl>
                                              <p:charRg st="146" end="15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6675">
                                            <p:txEl>
                                              <p:charRg st="156" end="17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smtClean="0"/>
              <a:t>Stationary waves</a:t>
            </a:r>
            <a:endParaRPr lang="en-GB" smtClean="0"/>
          </a:p>
        </p:txBody>
      </p:sp>
      <p:sp>
        <p:nvSpPr>
          <p:cNvPr id="22531" name="Rectangle 3"/>
          <p:cNvSpPr>
            <a:spLocks noGrp="1" noChangeArrowheads="1"/>
          </p:cNvSpPr>
          <p:nvPr>
            <p:ph idx="1"/>
          </p:nvPr>
        </p:nvSpPr>
        <p:spPr/>
        <p:txBody>
          <a:bodyPr/>
          <a:lstStyle/>
          <a:p>
            <a:pPr marL="0" indent="0" eaLnBrk="1" hangingPunct="1">
              <a:buFontTx/>
              <a:buNone/>
            </a:pPr>
            <a:r>
              <a:rPr lang="en-GB" b="1" smtClean="0"/>
              <a:t>A stationary wave can be formed by the superposition of two progressive waves of the same frequency travelling in opposite directions. </a:t>
            </a:r>
            <a:endParaRPr lang="en-GB" b="1" smtClean="0"/>
          </a:p>
          <a:p>
            <a:pPr marL="0" indent="0" eaLnBrk="1" hangingPunct="1">
              <a:buFontTx/>
              <a:buNone/>
            </a:pPr>
            <a:endParaRPr lang="en-GB" b="1" smtClean="0"/>
          </a:p>
          <a:p>
            <a:pPr marL="0" indent="0" eaLnBrk="1" hangingPunct="1">
              <a:buFontTx/>
              <a:buNone/>
            </a:pPr>
            <a:r>
              <a:rPr lang="en-GB" b="1" smtClean="0"/>
              <a:t>This is usually achieved by superposing a reflected wave with its incident wave.</a:t>
            </a:r>
            <a:endParaRPr lang="en-GB" b="1" smtClean="0"/>
          </a:p>
        </p:txBody>
      </p:sp>
      <p:sp>
        <p:nvSpPr>
          <p:cNvPr id="22532" name="Rectangle 4"/>
          <p:cNvSpPr>
            <a:spLocks noChangeArrowheads="1"/>
          </p:cNvSpPr>
          <p:nvPr/>
        </p:nvSpPr>
        <p:spPr bwMode="auto">
          <a:xfrm>
            <a:off x="1619250" y="4182269"/>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800" smtClean="0">
              <a:solidFill>
                <a:srgbClr val="000000"/>
              </a:solidFill>
            </a:endParaRPr>
          </a:p>
        </p:txBody>
      </p:sp>
      <p:sp>
        <p:nvSpPr>
          <p:cNvPr id="22533" name="Rectangle 5"/>
          <p:cNvSpPr>
            <a:spLocks noChangeArrowheads="1"/>
          </p:cNvSpPr>
          <p:nvPr/>
        </p:nvSpPr>
        <p:spPr bwMode="auto">
          <a:xfrm>
            <a:off x="0" y="4002882"/>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800" smtClean="0">
              <a:solidFill>
                <a:srgbClr val="000000"/>
              </a:solidFill>
            </a:endParaRPr>
          </a:p>
        </p:txBody>
      </p:sp>
    </p:spTree>
  </p:cSld>
  <p:clrMapOvr>
    <a:masterClrMapping/>
  </p:clrMapOvr>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US"/>
              <a:t>Formation of a stationary wave</a:t>
            </a:r>
            <a:endParaRPr lang="en-US"/>
          </a:p>
        </p:txBody>
      </p:sp>
      <p:sp>
        <p:nvSpPr>
          <p:cNvPr id="23554" name="Rectangle 3"/>
          <p:cNvSpPr>
            <a:spLocks noGrp="1" noChangeArrowheads="1"/>
          </p:cNvSpPr>
          <p:nvPr>
            <p:ph idx="1"/>
          </p:nvPr>
        </p:nvSpPr>
        <p:spPr>
          <a:xfrm>
            <a:off x="468630" y="734695"/>
            <a:ext cx="8229600" cy="4525963"/>
          </a:xfrm>
        </p:spPr>
        <p:txBody>
          <a:bodyPr/>
          <a:lstStyle/>
          <a:p>
            <a:pPr marL="0" indent="0" eaLnBrk="1" hangingPunct="1">
              <a:lnSpc>
                <a:spcPct val="80000"/>
              </a:lnSpc>
              <a:buFontTx/>
              <a:buNone/>
            </a:pPr>
            <a:r>
              <a:rPr lang="en-GB" sz="2800" b="1" smtClean="0"/>
              <a:t>Consider two waves, </a:t>
            </a:r>
            <a:r>
              <a:rPr lang="en-GB" sz="2800" b="1" smtClean="0">
                <a:solidFill>
                  <a:srgbClr val="FF0000"/>
                </a:solidFill>
              </a:rPr>
              <a:t>A</a:t>
            </a:r>
            <a:r>
              <a:rPr lang="en-GB" sz="2800" b="1" smtClean="0"/>
              <a:t> and </a:t>
            </a:r>
            <a:r>
              <a:rPr lang="en-GB" sz="2800" b="1" smtClean="0">
                <a:solidFill>
                  <a:schemeClr val="accent2"/>
                </a:solidFill>
              </a:rPr>
              <a:t>B</a:t>
            </a:r>
            <a:r>
              <a:rPr lang="en-GB" sz="2800" b="1" smtClean="0"/>
              <a:t>, each of amplitude </a:t>
            </a:r>
            <a:r>
              <a:rPr lang="en-GB" sz="2800" b="1" i="1" smtClean="0">
                <a:solidFill>
                  <a:srgbClr val="FF33CC"/>
                </a:solidFill>
              </a:rPr>
              <a:t>a</a:t>
            </a:r>
            <a:r>
              <a:rPr lang="en-GB" sz="2800" b="1" smtClean="0"/>
              <a:t>, frequency </a:t>
            </a:r>
            <a:r>
              <a:rPr lang="en-GB" sz="2800" b="1" i="1" smtClean="0">
                <a:solidFill>
                  <a:srgbClr val="FF33CC"/>
                </a:solidFill>
              </a:rPr>
              <a:t>f</a:t>
            </a:r>
            <a:r>
              <a:rPr lang="en-GB" sz="2800" b="1" smtClean="0">
                <a:solidFill>
                  <a:srgbClr val="FF0066"/>
                </a:solidFill>
              </a:rPr>
              <a:t> </a:t>
            </a:r>
            <a:r>
              <a:rPr lang="en-GB" sz="2800" b="1" smtClean="0"/>
              <a:t>and period </a:t>
            </a:r>
            <a:r>
              <a:rPr lang="en-GB" sz="2800" b="1" i="1" smtClean="0">
                <a:solidFill>
                  <a:srgbClr val="FF33CC"/>
                </a:solidFill>
              </a:rPr>
              <a:t>T</a:t>
            </a:r>
            <a:r>
              <a:rPr lang="en-GB" sz="2800" b="1" i="1" smtClean="0"/>
              <a:t> </a:t>
            </a:r>
            <a:r>
              <a:rPr lang="en-GB" sz="2800" b="1" smtClean="0"/>
              <a:t>travelling in opposite directions.</a:t>
            </a:r>
            <a:endParaRPr lang="en-GB" sz="2800" b="1" smtClean="0"/>
          </a:p>
          <a:p>
            <a:pPr marL="0" indent="0" eaLnBrk="1" hangingPunct="1">
              <a:lnSpc>
                <a:spcPct val="80000"/>
              </a:lnSpc>
              <a:buFontTx/>
              <a:buNone/>
            </a:pPr>
            <a:endParaRPr lang="en-GB" sz="2800" b="1" smtClean="0"/>
          </a:p>
          <a:p>
            <a:pPr marL="0" indent="0" eaLnBrk="1" hangingPunct="1">
              <a:lnSpc>
                <a:spcPct val="80000"/>
              </a:lnSpc>
              <a:buFontTx/>
              <a:buNone/>
            </a:pPr>
            <a:r>
              <a:rPr lang="en-GB" sz="2800" b="1" smtClean="0"/>
              <a:t>(1) At time, </a:t>
            </a:r>
            <a:r>
              <a:rPr lang="en-GB" sz="2800" b="1" i="1" smtClean="0">
                <a:solidFill>
                  <a:srgbClr val="FF33CC"/>
                </a:solidFill>
              </a:rPr>
              <a:t>t = 0</a:t>
            </a:r>
            <a:r>
              <a:rPr lang="en-GB" sz="2800" smtClean="0"/>
              <a:t> </a:t>
            </a:r>
            <a:endParaRPr lang="en-GB" sz="2800" smtClean="0"/>
          </a:p>
        </p:txBody>
      </p:sp>
      <p:sp>
        <p:nvSpPr>
          <p:cNvPr id="23555" name="Rectangle 5"/>
          <p:cNvSpPr>
            <a:spLocks noChangeArrowheads="1"/>
          </p:cNvSpPr>
          <p:nvPr/>
        </p:nvSpPr>
        <p:spPr bwMode="auto">
          <a:xfrm>
            <a:off x="0" y="4002882"/>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800" smtClean="0">
              <a:solidFill>
                <a:srgbClr val="000000"/>
              </a:solidFill>
            </a:endParaRPr>
          </a:p>
        </p:txBody>
      </p:sp>
      <p:sp>
        <p:nvSpPr>
          <p:cNvPr id="23556" name="Rectangle 4"/>
          <p:cNvSpPr>
            <a:spLocks noChangeArrowheads="1"/>
          </p:cNvSpPr>
          <p:nvPr/>
        </p:nvSpPr>
        <p:spPr bwMode="auto">
          <a:xfrm>
            <a:off x="1546225" y="4829969"/>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800" smtClean="0">
              <a:solidFill>
                <a:srgbClr val="000000"/>
              </a:solidFill>
            </a:endParaRPr>
          </a:p>
        </p:txBody>
      </p:sp>
      <p:grpSp>
        <p:nvGrpSpPr>
          <p:cNvPr id="23557" name="Group 7"/>
          <p:cNvGrpSpPr/>
          <p:nvPr/>
        </p:nvGrpSpPr>
        <p:grpSpPr bwMode="auto">
          <a:xfrm>
            <a:off x="1763713" y="5661025"/>
            <a:ext cx="1604962" cy="503238"/>
            <a:chOff x="5728" y="3825"/>
            <a:chExt cx="2048" cy="544"/>
          </a:xfrm>
        </p:grpSpPr>
        <p:sp>
          <p:nvSpPr>
            <p:cNvPr id="23566" name="Text Box 8"/>
            <p:cNvSpPr txBox="1">
              <a:spLocks noChangeArrowheads="1"/>
            </p:cNvSpPr>
            <p:nvPr/>
          </p:nvSpPr>
          <p:spPr bwMode="auto">
            <a:xfrm>
              <a:off x="6379" y="3825"/>
              <a:ext cx="1397"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3366FF"/>
                  </a:solidFill>
                </a:rPr>
                <a:t>Wave B</a:t>
              </a:r>
              <a:endParaRPr lang="en-GB" sz="1800" smtClean="0">
                <a:solidFill>
                  <a:srgbClr val="000000"/>
                </a:solidFill>
              </a:endParaRPr>
            </a:p>
          </p:txBody>
        </p:sp>
        <p:sp>
          <p:nvSpPr>
            <p:cNvPr id="23567" name="Line 9"/>
            <p:cNvSpPr>
              <a:spLocks noChangeShapeType="1"/>
            </p:cNvSpPr>
            <p:nvPr/>
          </p:nvSpPr>
          <p:spPr bwMode="auto">
            <a:xfrm flipH="1" flipV="1">
              <a:off x="5728" y="4011"/>
              <a:ext cx="672" cy="10"/>
            </a:xfrm>
            <a:prstGeom prst="line">
              <a:avLst/>
            </a:prstGeom>
            <a:noFill/>
            <a:ln w="28575">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grpSp>
      <p:sp>
        <p:nvSpPr>
          <p:cNvPr id="23558" name="Text Box 10"/>
          <p:cNvSpPr txBox="1">
            <a:spLocks noChangeArrowheads="1"/>
          </p:cNvSpPr>
          <p:nvPr/>
        </p:nvSpPr>
        <p:spPr bwMode="auto">
          <a:xfrm>
            <a:off x="5197475" y="5756275"/>
            <a:ext cx="203835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000000"/>
                </a:solidFill>
              </a:rPr>
              <a:t>Amplitude = 2a</a:t>
            </a:r>
            <a:endParaRPr lang="en-GB" sz="1800" smtClean="0">
              <a:solidFill>
                <a:srgbClr val="000000"/>
              </a:solidFill>
            </a:endParaRPr>
          </a:p>
        </p:txBody>
      </p:sp>
      <p:sp>
        <p:nvSpPr>
          <p:cNvPr id="23559" name="Freeform 12"/>
          <p:cNvSpPr/>
          <p:nvPr/>
        </p:nvSpPr>
        <p:spPr bwMode="auto">
          <a:xfrm>
            <a:off x="1042988" y="4079875"/>
            <a:ext cx="3033712" cy="1635125"/>
          </a:xfrm>
          <a:custGeom>
            <a:avLst/>
            <a:gdLst>
              <a:gd name="T0" fmla="*/ 0 w 4918"/>
              <a:gd name="T1" fmla="*/ 839284 h 1769"/>
              <a:gd name="T2" fmla="*/ 434269 w 4918"/>
              <a:gd name="T3" fmla="*/ 109994 h 1769"/>
              <a:gd name="T4" fmla="*/ 848798 w 4918"/>
              <a:gd name="T5" fmla="*/ 1500174 h 1769"/>
              <a:gd name="T6" fmla="*/ 1296637 w 4918"/>
              <a:gd name="T7" fmla="*/ 120162 h 1769"/>
              <a:gd name="T8" fmla="*/ 1783339 w 4918"/>
              <a:gd name="T9" fmla="*/ 1519585 h 1769"/>
              <a:gd name="T10" fmla="*/ 2210822 w 4918"/>
              <a:gd name="T11" fmla="*/ 149740 h 1769"/>
              <a:gd name="T12" fmla="*/ 2730834 w 4918"/>
              <a:gd name="T13" fmla="*/ 1539920 h 1769"/>
              <a:gd name="T14" fmla="*/ 3033712 w 4918"/>
              <a:gd name="T15" fmla="*/ 720971 h 17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18" h="1769">
                <a:moveTo>
                  <a:pt x="0" y="908"/>
                </a:moveTo>
                <a:cubicBezTo>
                  <a:pt x="237" y="454"/>
                  <a:pt x="475" y="0"/>
                  <a:pt x="704" y="119"/>
                </a:cubicBezTo>
                <a:cubicBezTo>
                  <a:pt x="933" y="238"/>
                  <a:pt x="1143" y="1621"/>
                  <a:pt x="1376" y="1623"/>
                </a:cubicBezTo>
                <a:cubicBezTo>
                  <a:pt x="1609" y="1625"/>
                  <a:pt x="1850" y="127"/>
                  <a:pt x="2102" y="130"/>
                </a:cubicBezTo>
                <a:cubicBezTo>
                  <a:pt x="2354" y="133"/>
                  <a:pt x="2644" y="1639"/>
                  <a:pt x="2891" y="1644"/>
                </a:cubicBezTo>
                <a:cubicBezTo>
                  <a:pt x="3138" y="1649"/>
                  <a:pt x="3328" y="158"/>
                  <a:pt x="3584" y="162"/>
                </a:cubicBezTo>
                <a:cubicBezTo>
                  <a:pt x="3840" y="166"/>
                  <a:pt x="4205" y="1563"/>
                  <a:pt x="4427" y="1666"/>
                </a:cubicBezTo>
                <a:cubicBezTo>
                  <a:pt x="4649" y="1769"/>
                  <a:pt x="4783" y="1274"/>
                  <a:pt x="4918" y="780"/>
                </a:cubicBezTo>
              </a:path>
            </a:pathLst>
          </a:custGeom>
          <a:noFill/>
          <a:ln w="28575" cmpd="sng">
            <a:solidFill>
              <a:srgbClr val="0000FF"/>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23560" name="Freeform 13"/>
          <p:cNvSpPr/>
          <p:nvPr/>
        </p:nvSpPr>
        <p:spPr bwMode="auto">
          <a:xfrm>
            <a:off x="1050925" y="3625850"/>
            <a:ext cx="3001963" cy="1635125"/>
          </a:xfrm>
          <a:custGeom>
            <a:avLst/>
            <a:gdLst>
              <a:gd name="T0" fmla="*/ 0 w 4918"/>
              <a:gd name="T1" fmla="*/ 839284 h 1769"/>
              <a:gd name="T2" fmla="*/ 429724 w 4918"/>
              <a:gd name="T3" fmla="*/ 109994 h 1769"/>
              <a:gd name="T4" fmla="*/ 839915 w 4918"/>
              <a:gd name="T5" fmla="*/ 1500174 h 1769"/>
              <a:gd name="T6" fmla="*/ 1283068 w 4918"/>
              <a:gd name="T7" fmla="*/ 120162 h 1769"/>
              <a:gd name="T8" fmla="*/ 1764676 w 4918"/>
              <a:gd name="T9" fmla="*/ 1519585 h 1769"/>
              <a:gd name="T10" fmla="*/ 2187685 w 4918"/>
              <a:gd name="T11" fmla="*/ 149740 h 1769"/>
              <a:gd name="T12" fmla="*/ 2702255 w 4918"/>
              <a:gd name="T13" fmla="*/ 1539920 h 1769"/>
              <a:gd name="T14" fmla="*/ 3001963 w 4918"/>
              <a:gd name="T15" fmla="*/ 720971 h 17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18" h="1769">
                <a:moveTo>
                  <a:pt x="0" y="908"/>
                </a:moveTo>
                <a:cubicBezTo>
                  <a:pt x="237" y="454"/>
                  <a:pt x="475" y="0"/>
                  <a:pt x="704" y="119"/>
                </a:cubicBezTo>
                <a:cubicBezTo>
                  <a:pt x="933" y="238"/>
                  <a:pt x="1143" y="1621"/>
                  <a:pt x="1376" y="1623"/>
                </a:cubicBezTo>
                <a:cubicBezTo>
                  <a:pt x="1609" y="1625"/>
                  <a:pt x="1850" y="127"/>
                  <a:pt x="2102" y="130"/>
                </a:cubicBezTo>
                <a:cubicBezTo>
                  <a:pt x="2354" y="133"/>
                  <a:pt x="2644" y="1639"/>
                  <a:pt x="2891" y="1644"/>
                </a:cubicBezTo>
                <a:cubicBezTo>
                  <a:pt x="3138" y="1649"/>
                  <a:pt x="3328" y="158"/>
                  <a:pt x="3584" y="162"/>
                </a:cubicBezTo>
                <a:cubicBezTo>
                  <a:pt x="3840" y="166"/>
                  <a:pt x="4205" y="1563"/>
                  <a:pt x="4427" y="1666"/>
                </a:cubicBezTo>
                <a:cubicBezTo>
                  <a:pt x="4649" y="1769"/>
                  <a:pt x="4783" y="1274"/>
                  <a:pt x="4918" y="780"/>
                </a:cubicBezTo>
              </a:path>
            </a:pathLst>
          </a:custGeom>
          <a:noFill/>
          <a:ln w="28575" cmpd="sng">
            <a:solidFill>
              <a:srgbClr val="FF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23561" name="Text Box 15"/>
          <p:cNvSpPr txBox="1">
            <a:spLocks noChangeArrowheads="1"/>
          </p:cNvSpPr>
          <p:nvPr/>
        </p:nvSpPr>
        <p:spPr bwMode="auto">
          <a:xfrm>
            <a:off x="1862138" y="3316288"/>
            <a:ext cx="10937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FF0000"/>
                </a:solidFill>
              </a:rPr>
              <a:t>Wave A</a:t>
            </a:r>
            <a:endParaRPr lang="en-GB" sz="1800" smtClean="0">
              <a:solidFill>
                <a:srgbClr val="000000"/>
              </a:solidFill>
            </a:endParaRPr>
          </a:p>
        </p:txBody>
      </p:sp>
      <p:sp>
        <p:nvSpPr>
          <p:cNvPr id="23562" name="Line 16"/>
          <p:cNvSpPr>
            <a:spLocks noChangeShapeType="1"/>
          </p:cNvSpPr>
          <p:nvPr/>
        </p:nvSpPr>
        <p:spPr bwMode="auto">
          <a:xfrm flipV="1">
            <a:off x="2843213" y="3500438"/>
            <a:ext cx="466725" cy="9525"/>
          </a:xfrm>
          <a:prstGeom prst="line">
            <a:avLst/>
          </a:prstGeom>
          <a:noFill/>
          <a:ln w="28575">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3563" name="Text Box 17"/>
          <p:cNvSpPr txBox="1">
            <a:spLocks noChangeArrowheads="1"/>
          </p:cNvSpPr>
          <p:nvPr/>
        </p:nvSpPr>
        <p:spPr bwMode="auto">
          <a:xfrm>
            <a:off x="4645025" y="2420938"/>
            <a:ext cx="3067050"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sz="1800" b="1" smtClean="0">
                <a:solidFill>
                  <a:srgbClr val="FF00FF"/>
                </a:solidFill>
              </a:rPr>
              <a:t>RESULTANT WAVEFORM</a:t>
            </a:r>
            <a:endParaRPr lang="en-GB" sz="1800" b="1" smtClean="0">
              <a:solidFill>
                <a:srgbClr val="FF00FF"/>
              </a:solidFill>
            </a:endParaRPr>
          </a:p>
          <a:p>
            <a:pPr algn="ctr" eaLnBrk="1" hangingPunct="1"/>
            <a:r>
              <a:rPr lang="en-GB" sz="1800" b="1" smtClean="0">
                <a:solidFill>
                  <a:srgbClr val="800080"/>
                </a:solidFill>
              </a:rPr>
              <a:t>REINFORCEMENT</a:t>
            </a:r>
            <a:endParaRPr lang="en-GB" sz="1800" smtClean="0">
              <a:solidFill>
                <a:srgbClr val="000000"/>
              </a:solidFill>
            </a:endParaRPr>
          </a:p>
        </p:txBody>
      </p:sp>
      <p:sp>
        <p:nvSpPr>
          <p:cNvPr id="23564" name="Text Box 19"/>
          <p:cNvSpPr txBox="1">
            <a:spLocks noChangeArrowheads="1"/>
          </p:cNvSpPr>
          <p:nvPr/>
        </p:nvSpPr>
        <p:spPr bwMode="auto">
          <a:xfrm>
            <a:off x="4259263" y="4297363"/>
            <a:ext cx="427355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   </a:t>
            </a:r>
            <a:r>
              <a:rPr lang="en-GB" sz="1800" b="1" smtClean="0">
                <a:solidFill>
                  <a:srgbClr val="000000"/>
                </a:solidFill>
              </a:rPr>
              <a:t>N  A  N  A  N  A  N  A  N  A  N  A  N</a:t>
            </a:r>
            <a:endParaRPr lang="en-GB" sz="1800" smtClean="0">
              <a:solidFill>
                <a:srgbClr val="000000"/>
              </a:solidFill>
            </a:endParaRPr>
          </a:p>
        </p:txBody>
      </p:sp>
      <p:sp>
        <p:nvSpPr>
          <p:cNvPr id="23565" name="Freeform 25"/>
          <p:cNvSpPr/>
          <p:nvPr/>
        </p:nvSpPr>
        <p:spPr bwMode="auto">
          <a:xfrm>
            <a:off x="4572000" y="3068638"/>
            <a:ext cx="3529013" cy="2689225"/>
          </a:xfrm>
          <a:custGeom>
            <a:avLst/>
            <a:gdLst>
              <a:gd name="T0" fmla="*/ 0 w 2223"/>
              <a:gd name="T1" fmla="*/ 1379538 h 1694"/>
              <a:gd name="T2" fmla="*/ 360363 w 2223"/>
              <a:gd name="T3" fmla="*/ 11113 h 1694"/>
              <a:gd name="T4" fmla="*/ 647700 w 2223"/>
              <a:gd name="T5" fmla="*/ 1450975 h 1694"/>
              <a:gd name="T6" fmla="*/ 936625 w 2223"/>
              <a:gd name="T7" fmla="*/ 2676525 h 1694"/>
              <a:gd name="T8" fmla="*/ 1223963 w 2223"/>
              <a:gd name="T9" fmla="*/ 1450975 h 1694"/>
              <a:gd name="T10" fmla="*/ 1512888 w 2223"/>
              <a:gd name="T11" fmla="*/ 11113 h 1694"/>
              <a:gd name="T12" fmla="*/ 1800225 w 2223"/>
              <a:gd name="T13" fmla="*/ 1450975 h 1694"/>
              <a:gd name="T14" fmla="*/ 2016125 w 2223"/>
              <a:gd name="T15" fmla="*/ 2676525 h 1694"/>
              <a:gd name="T16" fmla="*/ 2376488 w 2223"/>
              <a:gd name="T17" fmla="*/ 1379538 h 1694"/>
              <a:gd name="T18" fmla="*/ 2663825 w 2223"/>
              <a:gd name="T19" fmla="*/ 11113 h 1694"/>
              <a:gd name="T20" fmla="*/ 2952750 w 2223"/>
              <a:gd name="T21" fmla="*/ 1379538 h 1694"/>
              <a:gd name="T22" fmla="*/ 3240088 w 2223"/>
              <a:gd name="T23" fmla="*/ 2676525 h 1694"/>
              <a:gd name="T24" fmla="*/ 3529013 w 2223"/>
              <a:gd name="T25" fmla="*/ 1450975 h 16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23" h="1694">
                <a:moveTo>
                  <a:pt x="0" y="869"/>
                </a:moveTo>
                <a:cubicBezTo>
                  <a:pt x="79" y="434"/>
                  <a:pt x="159" y="0"/>
                  <a:pt x="227" y="7"/>
                </a:cubicBezTo>
                <a:cubicBezTo>
                  <a:pt x="295" y="14"/>
                  <a:pt x="348" y="634"/>
                  <a:pt x="408" y="914"/>
                </a:cubicBezTo>
                <a:cubicBezTo>
                  <a:pt x="468" y="1194"/>
                  <a:pt x="530" y="1686"/>
                  <a:pt x="590" y="1686"/>
                </a:cubicBezTo>
                <a:cubicBezTo>
                  <a:pt x="650" y="1686"/>
                  <a:pt x="711" y="1194"/>
                  <a:pt x="771" y="914"/>
                </a:cubicBezTo>
                <a:cubicBezTo>
                  <a:pt x="831" y="634"/>
                  <a:pt x="893" y="7"/>
                  <a:pt x="953" y="7"/>
                </a:cubicBezTo>
                <a:cubicBezTo>
                  <a:pt x="1013" y="7"/>
                  <a:pt x="1081" y="634"/>
                  <a:pt x="1134" y="914"/>
                </a:cubicBezTo>
                <a:cubicBezTo>
                  <a:pt x="1187" y="1194"/>
                  <a:pt x="1210" y="1694"/>
                  <a:pt x="1270" y="1686"/>
                </a:cubicBezTo>
                <a:cubicBezTo>
                  <a:pt x="1330" y="1678"/>
                  <a:pt x="1429" y="1149"/>
                  <a:pt x="1497" y="869"/>
                </a:cubicBezTo>
                <a:cubicBezTo>
                  <a:pt x="1565" y="589"/>
                  <a:pt x="1618" y="7"/>
                  <a:pt x="1678" y="7"/>
                </a:cubicBezTo>
                <a:cubicBezTo>
                  <a:pt x="1738" y="7"/>
                  <a:pt x="1800" y="589"/>
                  <a:pt x="1860" y="869"/>
                </a:cubicBezTo>
                <a:cubicBezTo>
                  <a:pt x="1920" y="1149"/>
                  <a:pt x="1980" y="1678"/>
                  <a:pt x="2041" y="1686"/>
                </a:cubicBezTo>
                <a:cubicBezTo>
                  <a:pt x="2102" y="1694"/>
                  <a:pt x="2162" y="1304"/>
                  <a:pt x="2223" y="914"/>
                </a:cubicBezTo>
              </a:path>
            </a:pathLst>
          </a:custGeom>
          <a:noFill/>
          <a:ln w="38100" cmpd="sng">
            <a:solidFill>
              <a:srgbClr val="FF33CC"/>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800" smtClean="0">
              <a:solidFill>
                <a:srgbClr val="000000"/>
              </a:solidFill>
            </a:endParaRPr>
          </a:p>
        </p:txBody>
      </p:sp>
    </p:spTree>
  </p:cSld>
  <p:clrMapOvr>
    <a:masterClrMapping/>
  </p:clrMapOvr>
  <p:timing>
    <p:tnLst>
      <p:par>
        <p:cTn id="1" dur="indefinite" restart="never" nodeType="tmRoot"/>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US"/>
              <a:t>Formation of a stationary wave</a:t>
            </a:r>
            <a:endParaRPr lang="en-US"/>
          </a:p>
        </p:txBody>
      </p:sp>
      <p:sp>
        <p:nvSpPr>
          <p:cNvPr id="24578" name="Rectangle 2"/>
          <p:cNvSpPr>
            <a:spLocks noGrp="1" noChangeArrowheads="1"/>
          </p:cNvSpPr>
          <p:nvPr>
            <p:ph idx="1"/>
          </p:nvPr>
        </p:nvSpPr>
        <p:spPr>
          <a:xfrm>
            <a:off x="710565" y="789305"/>
            <a:ext cx="8229600" cy="4525963"/>
          </a:xfrm>
        </p:spPr>
        <p:txBody>
          <a:bodyPr/>
          <a:lstStyle/>
          <a:p>
            <a:pPr marL="0" indent="0" eaLnBrk="1" hangingPunct="1">
              <a:lnSpc>
                <a:spcPct val="90000"/>
              </a:lnSpc>
              <a:buFontTx/>
              <a:buNone/>
            </a:pPr>
            <a:r>
              <a:rPr lang="en-GB" sz="2800" b="1" smtClean="0"/>
              <a:t>(2) One quarter of a cycle later, at time, </a:t>
            </a:r>
            <a:r>
              <a:rPr lang="en-GB" sz="2800" b="1" i="1" smtClean="0">
                <a:solidFill>
                  <a:srgbClr val="FF33CC"/>
                </a:solidFill>
              </a:rPr>
              <a:t>t = T/4</a:t>
            </a:r>
            <a:r>
              <a:rPr lang="en-GB" sz="2800" b="1" smtClean="0"/>
              <a:t> both waves have moved by a quarter of a wavelength in opposite directions.</a:t>
            </a:r>
            <a:r>
              <a:rPr lang="en-GB" sz="2800" smtClean="0"/>
              <a:t> </a:t>
            </a:r>
            <a:endParaRPr lang="en-GB" sz="2800" smtClean="0"/>
          </a:p>
        </p:txBody>
      </p:sp>
      <p:sp>
        <p:nvSpPr>
          <p:cNvPr id="24579" name="Rectangle 3"/>
          <p:cNvSpPr>
            <a:spLocks noChangeArrowheads="1"/>
          </p:cNvSpPr>
          <p:nvPr/>
        </p:nvSpPr>
        <p:spPr bwMode="auto">
          <a:xfrm>
            <a:off x="2124075" y="4039394"/>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800" smtClean="0">
              <a:solidFill>
                <a:srgbClr val="000000"/>
              </a:solidFill>
            </a:endParaRPr>
          </a:p>
        </p:txBody>
      </p:sp>
      <p:sp>
        <p:nvSpPr>
          <p:cNvPr id="24580" name="Rectangle 4"/>
          <p:cNvSpPr>
            <a:spLocks noChangeArrowheads="1"/>
          </p:cNvSpPr>
          <p:nvPr/>
        </p:nvSpPr>
        <p:spPr bwMode="auto">
          <a:xfrm>
            <a:off x="0" y="4002882"/>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800" smtClean="0">
              <a:solidFill>
                <a:srgbClr val="000000"/>
              </a:solidFill>
            </a:endParaRPr>
          </a:p>
        </p:txBody>
      </p:sp>
      <p:sp>
        <p:nvSpPr>
          <p:cNvPr id="24581" name="Line 20"/>
          <p:cNvSpPr>
            <a:spLocks noChangeShapeType="1"/>
          </p:cNvSpPr>
          <p:nvPr/>
        </p:nvSpPr>
        <p:spPr bwMode="auto">
          <a:xfrm>
            <a:off x="4821238" y="3673475"/>
            <a:ext cx="3468687" cy="0"/>
          </a:xfrm>
          <a:prstGeom prst="line">
            <a:avLst/>
          </a:prstGeom>
          <a:noFill/>
          <a:ln w="28575">
            <a:solidFill>
              <a:srgbClr val="FF00FF"/>
            </a:solidFill>
            <a:roun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4582" name="Freeform 21"/>
          <p:cNvSpPr/>
          <p:nvPr/>
        </p:nvSpPr>
        <p:spPr bwMode="auto">
          <a:xfrm>
            <a:off x="900113" y="3192463"/>
            <a:ext cx="3271837" cy="1855787"/>
          </a:xfrm>
          <a:custGeom>
            <a:avLst/>
            <a:gdLst>
              <a:gd name="T0" fmla="*/ 0 w 4918"/>
              <a:gd name="T1" fmla="*/ 952546 h 1769"/>
              <a:gd name="T2" fmla="*/ 468356 w 4918"/>
              <a:gd name="T3" fmla="*/ 124838 h 1769"/>
              <a:gd name="T4" fmla="*/ 915422 w 4918"/>
              <a:gd name="T5" fmla="*/ 1702624 h 1769"/>
              <a:gd name="T6" fmla="*/ 1398414 w 4918"/>
              <a:gd name="T7" fmla="*/ 136378 h 1769"/>
              <a:gd name="T8" fmla="*/ 1923319 w 4918"/>
              <a:gd name="T9" fmla="*/ 1724655 h 1769"/>
              <a:gd name="T10" fmla="*/ 2384356 w 4918"/>
              <a:gd name="T11" fmla="*/ 169948 h 1769"/>
              <a:gd name="T12" fmla="*/ 2945186 w 4918"/>
              <a:gd name="T13" fmla="*/ 1747734 h 1769"/>
              <a:gd name="T14" fmla="*/ 3271837 w 4918"/>
              <a:gd name="T15" fmla="*/ 818267 h 17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18" h="1769">
                <a:moveTo>
                  <a:pt x="0" y="908"/>
                </a:moveTo>
                <a:cubicBezTo>
                  <a:pt x="237" y="454"/>
                  <a:pt x="475" y="0"/>
                  <a:pt x="704" y="119"/>
                </a:cubicBezTo>
                <a:cubicBezTo>
                  <a:pt x="933" y="238"/>
                  <a:pt x="1143" y="1621"/>
                  <a:pt x="1376" y="1623"/>
                </a:cubicBezTo>
                <a:cubicBezTo>
                  <a:pt x="1609" y="1625"/>
                  <a:pt x="1850" y="127"/>
                  <a:pt x="2102" y="130"/>
                </a:cubicBezTo>
                <a:cubicBezTo>
                  <a:pt x="2354" y="133"/>
                  <a:pt x="2644" y="1639"/>
                  <a:pt x="2891" y="1644"/>
                </a:cubicBezTo>
                <a:cubicBezTo>
                  <a:pt x="3138" y="1649"/>
                  <a:pt x="3328" y="158"/>
                  <a:pt x="3584" y="162"/>
                </a:cubicBezTo>
                <a:cubicBezTo>
                  <a:pt x="3840" y="166"/>
                  <a:pt x="4205" y="1563"/>
                  <a:pt x="4427" y="1666"/>
                </a:cubicBezTo>
                <a:cubicBezTo>
                  <a:pt x="4649" y="1769"/>
                  <a:pt x="4783" y="1274"/>
                  <a:pt x="4918" y="780"/>
                </a:cubicBezTo>
              </a:path>
            </a:pathLst>
          </a:custGeom>
          <a:noFill/>
          <a:ln w="28575" cmpd="sng">
            <a:solidFill>
              <a:srgbClr val="0000FF"/>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24583" name="Freeform 22"/>
          <p:cNvSpPr/>
          <p:nvPr/>
        </p:nvSpPr>
        <p:spPr bwMode="auto">
          <a:xfrm>
            <a:off x="1368425" y="2733675"/>
            <a:ext cx="3236913" cy="1854200"/>
          </a:xfrm>
          <a:custGeom>
            <a:avLst/>
            <a:gdLst>
              <a:gd name="T0" fmla="*/ 0 w 4918"/>
              <a:gd name="T1" fmla="*/ 951732 h 1769"/>
              <a:gd name="T2" fmla="*/ 463356 w 4918"/>
              <a:gd name="T3" fmla="*/ 124731 h 1769"/>
              <a:gd name="T4" fmla="*/ 905651 w 4918"/>
              <a:gd name="T5" fmla="*/ 1701168 h 1769"/>
              <a:gd name="T6" fmla="*/ 1383487 w 4918"/>
              <a:gd name="T7" fmla="*/ 136261 h 1769"/>
              <a:gd name="T8" fmla="*/ 1902789 w 4918"/>
              <a:gd name="T9" fmla="*/ 1723180 h 1769"/>
              <a:gd name="T10" fmla="*/ 2358905 w 4918"/>
              <a:gd name="T11" fmla="*/ 169802 h 1769"/>
              <a:gd name="T12" fmla="*/ 2913748 w 4918"/>
              <a:gd name="T13" fmla="*/ 1746239 h 1769"/>
              <a:gd name="T14" fmla="*/ 3236913 w 4918"/>
              <a:gd name="T15" fmla="*/ 817567 h 17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18" h="1769">
                <a:moveTo>
                  <a:pt x="0" y="908"/>
                </a:moveTo>
                <a:cubicBezTo>
                  <a:pt x="237" y="454"/>
                  <a:pt x="475" y="0"/>
                  <a:pt x="704" y="119"/>
                </a:cubicBezTo>
                <a:cubicBezTo>
                  <a:pt x="933" y="238"/>
                  <a:pt x="1143" y="1621"/>
                  <a:pt x="1376" y="1623"/>
                </a:cubicBezTo>
                <a:cubicBezTo>
                  <a:pt x="1609" y="1625"/>
                  <a:pt x="1850" y="127"/>
                  <a:pt x="2102" y="130"/>
                </a:cubicBezTo>
                <a:cubicBezTo>
                  <a:pt x="2354" y="133"/>
                  <a:pt x="2644" y="1639"/>
                  <a:pt x="2891" y="1644"/>
                </a:cubicBezTo>
                <a:cubicBezTo>
                  <a:pt x="3138" y="1649"/>
                  <a:pt x="3328" y="158"/>
                  <a:pt x="3584" y="162"/>
                </a:cubicBezTo>
                <a:cubicBezTo>
                  <a:pt x="3840" y="166"/>
                  <a:pt x="4205" y="1563"/>
                  <a:pt x="4427" y="1666"/>
                </a:cubicBezTo>
                <a:cubicBezTo>
                  <a:pt x="4649" y="1769"/>
                  <a:pt x="4783" y="1274"/>
                  <a:pt x="4918" y="780"/>
                </a:cubicBezTo>
              </a:path>
            </a:pathLst>
          </a:custGeom>
          <a:noFill/>
          <a:ln w="28575" cmpd="sng">
            <a:solidFill>
              <a:srgbClr val="FF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grpSp>
        <p:nvGrpSpPr>
          <p:cNvPr id="24584" name="Group 23"/>
          <p:cNvGrpSpPr/>
          <p:nvPr/>
        </p:nvGrpSpPr>
        <p:grpSpPr bwMode="auto">
          <a:xfrm>
            <a:off x="1828800" y="5092700"/>
            <a:ext cx="1730375" cy="569913"/>
            <a:chOff x="5728" y="3825"/>
            <a:chExt cx="2048" cy="544"/>
          </a:xfrm>
        </p:grpSpPr>
        <p:sp>
          <p:nvSpPr>
            <p:cNvPr id="24590" name="Text Box 24"/>
            <p:cNvSpPr txBox="1">
              <a:spLocks noChangeArrowheads="1"/>
            </p:cNvSpPr>
            <p:nvPr/>
          </p:nvSpPr>
          <p:spPr bwMode="auto">
            <a:xfrm>
              <a:off x="6379" y="3825"/>
              <a:ext cx="1397"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3366FF"/>
                  </a:solidFill>
                </a:rPr>
                <a:t>Wave B</a:t>
              </a:r>
              <a:endParaRPr lang="en-GB" sz="1800" smtClean="0">
                <a:solidFill>
                  <a:srgbClr val="000000"/>
                </a:solidFill>
              </a:endParaRPr>
            </a:p>
          </p:txBody>
        </p:sp>
        <p:sp>
          <p:nvSpPr>
            <p:cNvPr id="24591" name="Line 25"/>
            <p:cNvSpPr>
              <a:spLocks noChangeShapeType="1"/>
            </p:cNvSpPr>
            <p:nvPr/>
          </p:nvSpPr>
          <p:spPr bwMode="auto">
            <a:xfrm flipH="1" flipV="1">
              <a:off x="5728" y="4011"/>
              <a:ext cx="672" cy="10"/>
            </a:xfrm>
            <a:prstGeom prst="line">
              <a:avLst/>
            </a:prstGeom>
            <a:noFill/>
            <a:ln w="28575">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grpSp>
      <p:sp>
        <p:nvSpPr>
          <p:cNvPr id="24585" name="Text Box 27"/>
          <p:cNvSpPr txBox="1">
            <a:spLocks noChangeArrowheads="1"/>
          </p:cNvSpPr>
          <p:nvPr/>
        </p:nvSpPr>
        <p:spPr bwMode="auto">
          <a:xfrm>
            <a:off x="1971675" y="2349500"/>
            <a:ext cx="1181100"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FF0000"/>
                </a:solidFill>
              </a:rPr>
              <a:t>Wave A</a:t>
            </a:r>
            <a:endParaRPr lang="en-GB" sz="1800" smtClean="0">
              <a:solidFill>
                <a:srgbClr val="000000"/>
              </a:solidFill>
            </a:endParaRPr>
          </a:p>
        </p:txBody>
      </p:sp>
      <p:sp>
        <p:nvSpPr>
          <p:cNvPr id="24586" name="Line 28"/>
          <p:cNvSpPr>
            <a:spLocks noChangeShapeType="1"/>
          </p:cNvSpPr>
          <p:nvPr/>
        </p:nvSpPr>
        <p:spPr bwMode="auto">
          <a:xfrm flipV="1">
            <a:off x="2987675" y="2565400"/>
            <a:ext cx="504825" cy="11113"/>
          </a:xfrm>
          <a:prstGeom prst="line">
            <a:avLst/>
          </a:prstGeom>
          <a:noFill/>
          <a:ln w="28575">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4587" name="Text Box 29"/>
          <p:cNvSpPr txBox="1">
            <a:spLocks noChangeArrowheads="1"/>
          </p:cNvSpPr>
          <p:nvPr/>
        </p:nvSpPr>
        <p:spPr bwMode="auto">
          <a:xfrm>
            <a:off x="4900613" y="2638425"/>
            <a:ext cx="330835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sz="1800" b="1" smtClean="0">
                <a:solidFill>
                  <a:srgbClr val="FF00FF"/>
                </a:solidFill>
              </a:rPr>
              <a:t>RESULTANT WAVEFORM</a:t>
            </a:r>
            <a:endParaRPr lang="en-GB" sz="1800" b="1" smtClean="0">
              <a:solidFill>
                <a:srgbClr val="FF00FF"/>
              </a:solidFill>
            </a:endParaRPr>
          </a:p>
          <a:p>
            <a:pPr algn="ctr" eaLnBrk="1" hangingPunct="1"/>
            <a:r>
              <a:rPr lang="en-GB" sz="1800" b="1" smtClean="0">
                <a:solidFill>
                  <a:srgbClr val="800080"/>
                </a:solidFill>
              </a:rPr>
              <a:t>CANCELLATION</a:t>
            </a:r>
            <a:endParaRPr lang="en-GB" sz="1800" smtClean="0">
              <a:solidFill>
                <a:srgbClr val="000000"/>
              </a:solidFill>
            </a:endParaRPr>
          </a:p>
        </p:txBody>
      </p:sp>
      <p:sp>
        <p:nvSpPr>
          <p:cNvPr id="24588" name="Text Box 30"/>
          <p:cNvSpPr txBox="1">
            <a:spLocks noChangeArrowheads="1"/>
          </p:cNvSpPr>
          <p:nvPr/>
        </p:nvSpPr>
        <p:spPr bwMode="auto">
          <a:xfrm>
            <a:off x="5794375" y="4006850"/>
            <a:ext cx="1873250"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000000"/>
                </a:solidFill>
              </a:rPr>
              <a:t>Amplitude = 0</a:t>
            </a:r>
            <a:endParaRPr lang="en-GB" sz="1800" smtClean="0">
              <a:solidFill>
                <a:srgbClr val="000000"/>
              </a:solidFill>
            </a:endParaRPr>
          </a:p>
        </p:txBody>
      </p:sp>
      <p:sp>
        <p:nvSpPr>
          <p:cNvPr id="24589" name="Text Box 31"/>
          <p:cNvSpPr txBox="1">
            <a:spLocks noChangeArrowheads="1"/>
          </p:cNvSpPr>
          <p:nvPr/>
        </p:nvSpPr>
        <p:spPr bwMode="auto">
          <a:xfrm>
            <a:off x="4559300" y="3462338"/>
            <a:ext cx="3830638"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   </a:t>
            </a:r>
            <a:r>
              <a:rPr lang="en-GB" sz="1800" b="1" smtClean="0">
                <a:solidFill>
                  <a:srgbClr val="000000"/>
                </a:solidFill>
              </a:rPr>
              <a:t>N  A  N  A  N  A  N  A  N  A  N  A </a:t>
            </a:r>
            <a:endParaRPr lang="en-GB" sz="1800" smtClean="0">
              <a:solidFill>
                <a:srgbClr val="000000"/>
              </a:solidFill>
            </a:endParaRPr>
          </a:p>
        </p:txBody>
      </p:sp>
    </p:spTree>
  </p:cSld>
  <p:clrMapOvr>
    <a:masterClrMapping/>
  </p:clrMapOvr>
  <p:timing>
    <p:tnLst>
      <p:par>
        <p:cTn id="1" dur="indefinite" restart="never" nodeType="tmRoot"/>
      </p:par>
    </p:tn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US"/>
              <a:t>Formation of a stationary wave</a:t>
            </a:r>
            <a:endParaRPr lang="en-US"/>
          </a:p>
        </p:txBody>
      </p:sp>
      <p:sp>
        <p:nvSpPr>
          <p:cNvPr id="25602" name="Rectangle 2"/>
          <p:cNvSpPr>
            <a:spLocks noGrp="1" noChangeArrowheads="1"/>
          </p:cNvSpPr>
          <p:nvPr>
            <p:ph idx="1"/>
          </p:nvPr>
        </p:nvSpPr>
        <p:spPr>
          <a:xfrm>
            <a:off x="662305" y="800100"/>
            <a:ext cx="8229600" cy="4525963"/>
          </a:xfrm>
        </p:spPr>
        <p:txBody>
          <a:bodyPr/>
          <a:lstStyle/>
          <a:p>
            <a:pPr marL="0" indent="0" eaLnBrk="1" hangingPunct="1">
              <a:lnSpc>
                <a:spcPct val="90000"/>
              </a:lnSpc>
              <a:buFontTx/>
              <a:buNone/>
            </a:pPr>
            <a:r>
              <a:rPr lang="en-GB" sz="2800" b="1" smtClean="0"/>
              <a:t>(3) After another quarter of a cycle, at time, </a:t>
            </a:r>
            <a:r>
              <a:rPr lang="en-GB" sz="2800" b="1" i="1" smtClean="0">
                <a:solidFill>
                  <a:srgbClr val="FF33CC"/>
                </a:solidFill>
              </a:rPr>
              <a:t>t = T/2</a:t>
            </a:r>
            <a:r>
              <a:rPr lang="en-GB" sz="2800" b="1" smtClean="0"/>
              <a:t> both waves have now moved by a half of a wavelength in opposite directions.</a:t>
            </a:r>
            <a:r>
              <a:rPr lang="en-GB" sz="2800" smtClean="0"/>
              <a:t> </a:t>
            </a:r>
            <a:endParaRPr lang="en-GB" sz="2800" smtClean="0"/>
          </a:p>
        </p:txBody>
      </p:sp>
      <p:sp>
        <p:nvSpPr>
          <p:cNvPr id="25603" name="Rectangle 3"/>
          <p:cNvSpPr>
            <a:spLocks noChangeArrowheads="1"/>
          </p:cNvSpPr>
          <p:nvPr/>
        </p:nvSpPr>
        <p:spPr bwMode="auto">
          <a:xfrm>
            <a:off x="1165225" y="3944144"/>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800" smtClean="0">
              <a:solidFill>
                <a:srgbClr val="000000"/>
              </a:solidFill>
            </a:endParaRPr>
          </a:p>
        </p:txBody>
      </p:sp>
      <p:sp>
        <p:nvSpPr>
          <p:cNvPr id="25604" name="Rectangle 4"/>
          <p:cNvSpPr>
            <a:spLocks noChangeArrowheads="1"/>
          </p:cNvSpPr>
          <p:nvPr/>
        </p:nvSpPr>
        <p:spPr bwMode="auto">
          <a:xfrm>
            <a:off x="0" y="4002882"/>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800" smtClean="0">
              <a:solidFill>
                <a:srgbClr val="000000"/>
              </a:solidFill>
            </a:endParaRPr>
          </a:p>
        </p:txBody>
      </p:sp>
      <p:sp>
        <p:nvSpPr>
          <p:cNvPr id="25605" name="Freeform 19"/>
          <p:cNvSpPr/>
          <p:nvPr/>
        </p:nvSpPr>
        <p:spPr bwMode="auto">
          <a:xfrm>
            <a:off x="877888" y="3378200"/>
            <a:ext cx="2844800" cy="1389063"/>
          </a:xfrm>
          <a:custGeom>
            <a:avLst/>
            <a:gdLst>
              <a:gd name="T0" fmla="*/ 0 w 4918"/>
              <a:gd name="T1" fmla="*/ 712984 h 1769"/>
              <a:gd name="T2" fmla="*/ 407226 w 4918"/>
              <a:gd name="T3" fmla="*/ 93442 h 1769"/>
              <a:gd name="T4" fmla="*/ 795942 w 4918"/>
              <a:gd name="T5" fmla="*/ 1274420 h 1769"/>
              <a:gd name="T6" fmla="*/ 1215895 w 4918"/>
              <a:gd name="T7" fmla="*/ 102079 h 1769"/>
              <a:gd name="T8" fmla="*/ 1672289 w 4918"/>
              <a:gd name="T9" fmla="*/ 1290910 h 1769"/>
              <a:gd name="T10" fmla="*/ 2073152 w 4918"/>
              <a:gd name="T11" fmla="*/ 127206 h 1769"/>
              <a:gd name="T12" fmla="*/ 2560783 w 4918"/>
              <a:gd name="T13" fmla="*/ 1308185 h 1769"/>
              <a:gd name="T14" fmla="*/ 2844800 w 4918"/>
              <a:gd name="T15" fmla="*/ 612475 h 17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18" h="1769">
                <a:moveTo>
                  <a:pt x="0" y="908"/>
                </a:moveTo>
                <a:cubicBezTo>
                  <a:pt x="237" y="454"/>
                  <a:pt x="475" y="0"/>
                  <a:pt x="704" y="119"/>
                </a:cubicBezTo>
                <a:cubicBezTo>
                  <a:pt x="933" y="238"/>
                  <a:pt x="1143" y="1621"/>
                  <a:pt x="1376" y="1623"/>
                </a:cubicBezTo>
                <a:cubicBezTo>
                  <a:pt x="1609" y="1625"/>
                  <a:pt x="1850" y="127"/>
                  <a:pt x="2102" y="130"/>
                </a:cubicBezTo>
                <a:cubicBezTo>
                  <a:pt x="2354" y="133"/>
                  <a:pt x="2644" y="1639"/>
                  <a:pt x="2891" y="1644"/>
                </a:cubicBezTo>
                <a:cubicBezTo>
                  <a:pt x="3138" y="1649"/>
                  <a:pt x="3328" y="158"/>
                  <a:pt x="3584" y="162"/>
                </a:cubicBezTo>
                <a:cubicBezTo>
                  <a:pt x="3840" y="166"/>
                  <a:pt x="4205" y="1563"/>
                  <a:pt x="4427" y="1666"/>
                </a:cubicBezTo>
                <a:cubicBezTo>
                  <a:pt x="4649" y="1769"/>
                  <a:pt x="4783" y="1274"/>
                  <a:pt x="4918" y="780"/>
                </a:cubicBezTo>
              </a:path>
            </a:pathLst>
          </a:custGeom>
          <a:noFill/>
          <a:ln w="28575" cmpd="sng">
            <a:solidFill>
              <a:srgbClr val="0000FF"/>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25606" name="Freeform 20"/>
          <p:cNvSpPr/>
          <p:nvPr/>
        </p:nvSpPr>
        <p:spPr bwMode="auto">
          <a:xfrm>
            <a:off x="1763713" y="3068638"/>
            <a:ext cx="2813050" cy="1389062"/>
          </a:xfrm>
          <a:custGeom>
            <a:avLst/>
            <a:gdLst>
              <a:gd name="T0" fmla="*/ 0 w 4918"/>
              <a:gd name="T1" fmla="*/ 712984 h 1769"/>
              <a:gd name="T2" fmla="*/ 402681 w 4918"/>
              <a:gd name="T3" fmla="*/ 93442 h 1769"/>
              <a:gd name="T4" fmla="*/ 787059 w 4918"/>
              <a:gd name="T5" fmla="*/ 1274419 h 1769"/>
              <a:gd name="T6" fmla="*/ 1202324 w 4918"/>
              <a:gd name="T7" fmla="*/ 102079 h 1769"/>
              <a:gd name="T8" fmla="*/ 1653625 w 4918"/>
              <a:gd name="T9" fmla="*/ 1290909 h 1769"/>
              <a:gd name="T10" fmla="*/ 2050014 w 4918"/>
              <a:gd name="T11" fmla="*/ 127206 h 1769"/>
              <a:gd name="T12" fmla="*/ 2532203 w 4918"/>
              <a:gd name="T13" fmla="*/ 1308184 h 1769"/>
              <a:gd name="T14" fmla="*/ 2813050 w 4918"/>
              <a:gd name="T15" fmla="*/ 612475 h 17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18" h="1769">
                <a:moveTo>
                  <a:pt x="0" y="908"/>
                </a:moveTo>
                <a:cubicBezTo>
                  <a:pt x="237" y="454"/>
                  <a:pt x="475" y="0"/>
                  <a:pt x="704" y="119"/>
                </a:cubicBezTo>
                <a:cubicBezTo>
                  <a:pt x="933" y="238"/>
                  <a:pt x="1143" y="1621"/>
                  <a:pt x="1376" y="1623"/>
                </a:cubicBezTo>
                <a:cubicBezTo>
                  <a:pt x="1609" y="1625"/>
                  <a:pt x="1850" y="127"/>
                  <a:pt x="2102" y="130"/>
                </a:cubicBezTo>
                <a:cubicBezTo>
                  <a:pt x="2354" y="133"/>
                  <a:pt x="2644" y="1639"/>
                  <a:pt x="2891" y="1644"/>
                </a:cubicBezTo>
                <a:cubicBezTo>
                  <a:pt x="3138" y="1649"/>
                  <a:pt x="3328" y="158"/>
                  <a:pt x="3584" y="162"/>
                </a:cubicBezTo>
                <a:cubicBezTo>
                  <a:pt x="3840" y="166"/>
                  <a:pt x="4205" y="1563"/>
                  <a:pt x="4427" y="1666"/>
                </a:cubicBezTo>
                <a:cubicBezTo>
                  <a:pt x="4649" y="1769"/>
                  <a:pt x="4783" y="1274"/>
                  <a:pt x="4918" y="780"/>
                </a:cubicBezTo>
              </a:path>
            </a:pathLst>
          </a:custGeom>
          <a:noFill/>
          <a:ln w="28575" cmpd="sng">
            <a:solidFill>
              <a:srgbClr val="FF0000"/>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25607" name="Text Box 22"/>
          <p:cNvSpPr txBox="1">
            <a:spLocks noChangeArrowheads="1"/>
          </p:cNvSpPr>
          <p:nvPr/>
        </p:nvSpPr>
        <p:spPr bwMode="auto">
          <a:xfrm>
            <a:off x="2398713" y="4808538"/>
            <a:ext cx="10255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3366FF"/>
                </a:solidFill>
              </a:rPr>
              <a:t>Wave B</a:t>
            </a:r>
            <a:endParaRPr lang="en-GB" sz="1800" smtClean="0">
              <a:solidFill>
                <a:srgbClr val="000000"/>
              </a:solidFill>
            </a:endParaRPr>
          </a:p>
        </p:txBody>
      </p:sp>
      <p:sp>
        <p:nvSpPr>
          <p:cNvPr id="25608" name="Line 23"/>
          <p:cNvSpPr>
            <a:spLocks noChangeShapeType="1"/>
          </p:cNvSpPr>
          <p:nvPr/>
        </p:nvSpPr>
        <p:spPr bwMode="auto">
          <a:xfrm flipH="1" flipV="1">
            <a:off x="1920875" y="4954588"/>
            <a:ext cx="493713" cy="7937"/>
          </a:xfrm>
          <a:prstGeom prst="line">
            <a:avLst/>
          </a:prstGeom>
          <a:noFill/>
          <a:ln w="28575">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5609" name="Text Box 25"/>
          <p:cNvSpPr txBox="1">
            <a:spLocks noChangeArrowheads="1"/>
          </p:cNvSpPr>
          <p:nvPr/>
        </p:nvSpPr>
        <p:spPr bwMode="auto">
          <a:xfrm>
            <a:off x="2044700" y="2755900"/>
            <a:ext cx="102711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FF0000"/>
                </a:solidFill>
              </a:rPr>
              <a:t>Wave A</a:t>
            </a:r>
            <a:endParaRPr lang="en-GB" sz="1800" smtClean="0">
              <a:solidFill>
                <a:srgbClr val="000000"/>
              </a:solidFill>
            </a:endParaRPr>
          </a:p>
        </p:txBody>
      </p:sp>
      <p:sp>
        <p:nvSpPr>
          <p:cNvPr id="25610" name="Line 26"/>
          <p:cNvSpPr>
            <a:spLocks noChangeShapeType="1"/>
          </p:cNvSpPr>
          <p:nvPr/>
        </p:nvSpPr>
        <p:spPr bwMode="auto">
          <a:xfrm flipV="1">
            <a:off x="3059113" y="2924175"/>
            <a:ext cx="438150" cy="7938"/>
          </a:xfrm>
          <a:prstGeom prst="line">
            <a:avLst/>
          </a:prstGeom>
          <a:noFill/>
          <a:ln w="28575">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5611" name="Text Box 31"/>
          <p:cNvSpPr txBox="1">
            <a:spLocks noChangeArrowheads="1"/>
          </p:cNvSpPr>
          <p:nvPr/>
        </p:nvSpPr>
        <p:spPr bwMode="auto">
          <a:xfrm>
            <a:off x="5556250" y="5324475"/>
            <a:ext cx="203835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b="1" smtClean="0">
                <a:solidFill>
                  <a:srgbClr val="000000"/>
                </a:solidFill>
              </a:rPr>
              <a:t>Amplitude = 2a</a:t>
            </a:r>
            <a:endParaRPr lang="en-GB" sz="1800" smtClean="0">
              <a:solidFill>
                <a:srgbClr val="000000"/>
              </a:solidFill>
            </a:endParaRPr>
          </a:p>
        </p:txBody>
      </p:sp>
      <p:sp>
        <p:nvSpPr>
          <p:cNvPr id="25612" name="Text Box 32"/>
          <p:cNvSpPr txBox="1">
            <a:spLocks noChangeArrowheads="1"/>
          </p:cNvSpPr>
          <p:nvPr/>
        </p:nvSpPr>
        <p:spPr bwMode="auto">
          <a:xfrm>
            <a:off x="5003800" y="1989138"/>
            <a:ext cx="3067050"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sz="1800" b="1" smtClean="0">
                <a:solidFill>
                  <a:srgbClr val="FF00FF"/>
                </a:solidFill>
              </a:rPr>
              <a:t>RESULTANT WAVEFORM</a:t>
            </a:r>
            <a:endParaRPr lang="en-GB" sz="1800" b="1" smtClean="0">
              <a:solidFill>
                <a:srgbClr val="FF00FF"/>
              </a:solidFill>
            </a:endParaRPr>
          </a:p>
          <a:p>
            <a:pPr algn="ctr" eaLnBrk="1" hangingPunct="1"/>
            <a:r>
              <a:rPr lang="en-GB" sz="1800" b="1" smtClean="0">
                <a:solidFill>
                  <a:srgbClr val="800080"/>
                </a:solidFill>
              </a:rPr>
              <a:t>REINFORCEMENT</a:t>
            </a:r>
            <a:endParaRPr lang="en-GB" sz="1800" smtClean="0">
              <a:solidFill>
                <a:srgbClr val="000000"/>
              </a:solidFill>
            </a:endParaRPr>
          </a:p>
        </p:txBody>
      </p:sp>
      <p:sp>
        <p:nvSpPr>
          <p:cNvPr id="25613" name="Text Box 33"/>
          <p:cNvSpPr txBox="1">
            <a:spLocks noChangeArrowheads="1"/>
          </p:cNvSpPr>
          <p:nvPr/>
        </p:nvSpPr>
        <p:spPr bwMode="auto">
          <a:xfrm>
            <a:off x="4618038" y="3865563"/>
            <a:ext cx="427355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   </a:t>
            </a:r>
            <a:r>
              <a:rPr lang="en-GB" sz="1800" b="1" smtClean="0">
                <a:solidFill>
                  <a:srgbClr val="000000"/>
                </a:solidFill>
              </a:rPr>
              <a:t>N  A  N  A  N  A  N  A  N  A  N  A  N</a:t>
            </a:r>
            <a:endParaRPr lang="en-GB" sz="1800" smtClean="0">
              <a:solidFill>
                <a:srgbClr val="000000"/>
              </a:solidFill>
            </a:endParaRPr>
          </a:p>
        </p:txBody>
      </p:sp>
      <p:sp>
        <p:nvSpPr>
          <p:cNvPr id="25614" name="Freeform 34"/>
          <p:cNvSpPr/>
          <p:nvPr/>
        </p:nvSpPr>
        <p:spPr bwMode="auto">
          <a:xfrm flipV="1">
            <a:off x="4932363" y="2636838"/>
            <a:ext cx="3529012" cy="2689225"/>
          </a:xfrm>
          <a:custGeom>
            <a:avLst/>
            <a:gdLst>
              <a:gd name="T0" fmla="*/ 0 w 2223"/>
              <a:gd name="T1" fmla="*/ 1379538 h 1694"/>
              <a:gd name="T2" fmla="*/ 360362 w 2223"/>
              <a:gd name="T3" fmla="*/ 11113 h 1694"/>
              <a:gd name="T4" fmla="*/ 647700 w 2223"/>
              <a:gd name="T5" fmla="*/ 1450975 h 1694"/>
              <a:gd name="T6" fmla="*/ 936625 w 2223"/>
              <a:gd name="T7" fmla="*/ 2676525 h 1694"/>
              <a:gd name="T8" fmla="*/ 1223962 w 2223"/>
              <a:gd name="T9" fmla="*/ 1450975 h 1694"/>
              <a:gd name="T10" fmla="*/ 1512887 w 2223"/>
              <a:gd name="T11" fmla="*/ 11113 h 1694"/>
              <a:gd name="T12" fmla="*/ 1800225 w 2223"/>
              <a:gd name="T13" fmla="*/ 1450975 h 1694"/>
              <a:gd name="T14" fmla="*/ 2016125 w 2223"/>
              <a:gd name="T15" fmla="*/ 2676525 h 1694"/>
              <a:gd name="T16" fmla="*/ 2376487 w 2223"/>
              <a:gd name="T17" fmla="*/ 1379538 h 1694"/>
              <a:gd name="T18" fmla="*/ 2663825 w 2223"/>
              <a:gd name="T19" fmla="*/ 11113 h 1694"/>
              <a:gd name="T20" fmla="*/ 2952750 w 2223"/>
              <a:gd name="T21" fmla="*/ 1379538 h 1694"/>
              <a:gd name="T22" fmla="*/ 3240087 w 2223"/>
              <a:gd name="T23" fmla="*/ 2676525 h 1694"/>
              <a:gd name="T24" fmla="*/ 3529012 w 2223"/>
              <a:gd name="T25" fmla="*/ 1450975 h 16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23" h="1694">
                <a:moveTo>
                  <a:pt x="0" y="869"/>
                </a:moveTo>
                <a:cubicBezTo>
                  <a:pt x="79" y="434"/>
                  <a:pt x="159" y="0"/>
                  <a:pt x="227" y="7"/>
                </a:cubicBezTo>
                <a:cubicBezTo>
                  <a:pt x="295" y="14"/>
                  <a:pt x="348" y="634"/>
                  <a:pt x="408" y="914"/>
                </a:cubicBezTo>
                <a:cubicBezTo>
                  <a:pt x="468" y="1194"/>
                  <a:pt x="530" y="1686"/>
                  <a:pt x="590" y="1686"/>
                </a:cubicBezTo>
                <a:cubicBezTo>
                  <a:pt x="650" y="1686"/>
                  <a:pt x="711" y="1194"/>
                  <a:pt x="771" y="914"/>
                </a:cubicBezTo>
                <a:cubicBezTo>
                  <a:pt x="831" y="634"/>
                  <a:pt x="893" y="7"/>
                  <a:pt x="953" y="7"/>
                </a:cubicBezTo>
                <a:cubicBezTo>
                  <a:pt x="1013" y="7"/>
                  <a:pt x="1081" y="634"/>
                  <a:pt x="1134" y="914"/>
                </a:cubicBezTo>
                <a:cubicBezTo>
                  <a:pt x="1187" y="1194"/>
                  <a:pt x="1210" y="1694"/>
                  <a:pt x="1270" y="1686"/>
                </a:cubicBezTo>
                <a:cubicBezTo>
                  <a:pt x="1330" y="1678"/>
                  <a:pt x="1429" y="1149"/>
                  <a:pt x="1497" y="869"/>
                </a:cubicBezTo>
                <a:cubicBezTo>
                  <a:pt x="1565" y="589"/>
                  <a:pt x="1618" y="7"/>
                  <a:pt x="1678" y="7"/>
                </a:cubicBezTo>
                <a:cubicBezTo>
                  <a:pt x="1738" y="7"/>
                  <a:pt x="1800" y="589"/>
                  <a:pt x="1860" y="869"/>
                </a:cubicBezTo>
                <a:cubicBezTo>
                  <a:pt x="1920" y="1149"/>
                  <a:pt x="1980" y="1678"/>
                  <a:pt x="2041" y="1686"/>
                </a:cubicBezTo>
                <a:cubicBezTo>
                  <a:pt x="2102" y="1694"/>
                  <a:pt x="2162" y="1304"/>
                  <a:pt x="2223" y="914"/>
                </a:cubicBezTo>
              </a:path>
            </a:pathLst>
          </a:custGeom>
          <a:noFill/>
          <a:ln w="38100" cmpd="sng">
            <a:solidFill>
              <a:srgbClr val="FF33CC"/>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800" smtClean="0">
              <a:solidFill>
                <a:srgbClr val="000000"/>
              </a:solidFill>
            </a:endParaRPr>
          </a:p>
        </p:txBody>
      </p:sp>
    </p:spTree>
  </p:cSld>
  <p:clrMapOvr>
    <a:masterClrMapping/>
  </p:clrMapOvr>
  <p:timing>
    <p:tnLst>
      <p:par>
        <p:cTn id="1" dur="indefinite" restart="never" nodeType="tmRoot"/>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r>
              <a:rPr lang="en-US"/>
              <a:t>Formation of a stationary wave</a:t>
            </a:r>
            <a:endParaRPr lang="en-US"/>
          </a:p>
        </p:txBody>
      </p:sp>
      <p:sp>
        <p:nvSpPr>
          <p:cNvPr id="26626" name="Rectangle 2"/>
          <p:cNvSpPr>
            <a:spLocks noGrp="1" noChangeArrowheads="1"/>
          </p:cNvSpPr>
          <p:nvPr>
            <p:ph idx="1"/>
          </p:nvPr>
        </p:nvSpPr>
        <p:spPr>
          <a:xfrm>
            <a:off x="336550" y="880745"/>
            <a:ext cx="8493760" cy="4244340"/>
          </a:xfrm>
        </p:spPr>
        <p:txBody>
          <a:bodyPr/>
          <a:lstStyle/>
          <a:p>
            <a:pPr marL="0" indent="0" eaLnBrk="1" hangingPunct="1">
              <a:lnSpc>
                <a:spcPct val="90000"/>
              </a:lnSpc>
              <a:buFontTx/>
              <a:buNone/>
            </a:pPr>
            <a:r>
              <a:rPr lang="en-GB" sz="2400" b="1" smtClean="0"/>
              <a:t>(4) One quarter of a cycle later, at time, </a:t>
            </a:r>
            <a:r>
              <a:rPr lang="en-GB" sz="2400" b="1" i="1" smtClean="0">
                <a:solidFill>
                  <a:srgbClr val="FF33CC"/>
                </a:solidFill>
              </a:rPr>
              <a:t>t = 3T/4</a:t>
            </a:r>
            <a:r>
              <a:rPr lang="en-GB" sz="2400" b="1" smtClean="0"/>
              <a:t> both waves will undergo cancellation again.</a:t>
            </a:r>
            <a:endParaRPr lang="en-GB" sz="2400" b="1" smtClean="0"/>
          </a:p>
          <a:p>
            <a:pPr marL="0" indent="0" eaLnBrk="1" hangingPunct="1">
              <a:lnSpc>
                <a:spcPct val="90000"/>
              </a:lnSpc>
              <a:buFontTx/>
              <a:buNone/>
            </a:pPr>
            <a:endParaRPr lang="en-GB" sz="2400" b="1" smtClean="0"/>
          </a:p>
          <a:p>
            <a:pPr marL="0" indent="0" eaLnBrk="1" hangingPunct="1">
              <a:lnSpc>
                <a:spcPct val="90000"/>
              </a:lnSpc>
              <a:buFontTx/>
              <a:buNone/>
            </a:pPr>
            <a:r>
              <a:rPr lang="en-GB" sz="2400" b="1" smtClean="0"/>
              <a:t>(5) One quarter of a cycle later, at time, </a:t>
            </a:r>
            <a:r>
              <a:rPr lang="en-GB" sz="2400" b="1" i="1" smtClean="0">
                <a:solidFill>
                  <a:srgbClr val="FF33CC"/>
                </a:solidFill>
              </a:rPr>
              <a:t>t = T</a:t>
            </a:r>
            <a:r>
              <a:rPr lang="en-GB" sz="2400" b="1" i="1" smtClean="0"/>
              <a:t> </a:t>
            </a:r>
            <a:r>
              <a:rPr lang="en-GB" sz="2400" b="1" smtClean="0"/>
              <a:t>the two waves will undergo superposition in the same way as at time, </a:t>
            </a:r>
            <a:r>
              <a:rPr lang="en-GB" sz="2400" b="1" i="1" smtClean="0">
                <a:solidFill>
                  <a:srgbClr val="FF33CC"/>
                </a:solidFill>
              </a:rPr>
              <a:t>t = 0</a:t>
            </a:r>
            <a:r>
              <a:rPr lang="en-GB" sz="2400" b="1" smtClean="0"/>
              <a:t> </a:t>
            </a:r>
            <a:endParaRPr lang="en-GB" sz="2400" b="1" smtClean="0"/>
          </a:p>
          <a:p>
            <a:pPr marL="0" indent="0" eaLnBrk="1" hangingPunct="1">
              <a:lnSpc>
                <a:spcPct val="90000"/>
              </a:lnSpc>
              <a:buFontTx/>
              <a:buNone/>
            </a:pPr>
            <a:endParaRPr lang="en-GB" sz="2400" b="1" smtClean="0"/>
          </a:p>
          <a:p>
            <a:pPr marL="0" indent="0" eaLnBrk="1" hangingPunct="1">
              <a:lnSpc>
                <a:spcPct val="90000"/>
              </a:lnSpc>
              <a:buFontTx/>
              <a:buNone/>
            </a:pPr>
            <a:r>
              <a:rPr lang="en-GB" sz="2400" b="1" smtClean="0"/>
              <a:t>(6) Placing all four resultant waveforms on top of each other gives:</a:t>
            </a:r>
            <a:endParaRPr lang="en-GB" sz="2400" b="1" smtClean="0"/>
          </a:p>
        </p:txBody>
      </p:sp>
      <p:sp>
        <p:nvSpPr>
          <p:cNvPr id="26627" name="Rectangle 3"/>
          <p:cNvSpPr>
            <a:spLocks noChangeArrowheads="1"/>
          </p:cNvSpPr>
          <p:nvPr/>
        </p:nvSpPr>
        <p:spPr bwMode="auto">
          <a:xfrm>
            <a:off x="1619250" y="4182269"/>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800" smtClean="0">
              <a:solidFill>
                <a:srgbClr val="000000"/>
              </a:solidFill>
            </a:endParaRPr>
          </a:p>
        </p:txBody>
      </p:sp>
      <p:sp>
        <p:nvSpPr>
          <p:cNvPr id="26628" name="Rectangle 4"/>
          <p:cNvSpPr>
            <a:spLocks noChangeArrowheads="1"/>
          </p:cNvSpPr>
          <p:nvPr/>
        </p:nvSpPr>
        <p:spPr bwMode="auto">
          <a:xfrm>
            <a:off x="0" y="4002882"/>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800" smtClean="0">
              <a:solidFill>
                <a:srgbClr val="000000"/>
              </a:solidFill>
            </a:endParaRPr>
          </a:p>
        </p:txBody>
      </p:sp>
      <p:sp>
        <p:nvSpPr>
          <p:cNvPr id="26629" name="Freeform 20"/>
          <p:cNvSpPr/>
          <p:nvPr/>
        </p:nvSpPr>
        <p:spPr bwMode="auto">
          <a:xfrm>
            <a:off x="3763963" y="4109085"/>
            <a:ext cx="3562350" cy="2668588"/>
          </a:xfrm>
          <a:custGeom>
            <a:avLst/>
            <a:gdLst>
              <a:gd name="T0" fmla="*/ 0 w 2244"/>
              <a:gd name="T1" fmla="*/ 1275440 h 1655"/>
              <a:gd name="T2" fmla="*/ 381000 w 2244"/>
              <a:gd name="T3" fmla="*/ 2457358 h 1655"/>
              <a:gd name="T4" fmla="*/ 1062038 w 2244"/>
              <a:gd name="T5" fmla="*/ 3225 h 1655"/>
              <a:gd name="T6" fmla="*/ 1809750 w 2244"/>
              <a:gd name="T7" fmla="*/ 2479933 h 1655"/>
              <a:gd name="T8" fmla="*/ 2514600 w 2244"/>
              <a:gd name="T9" fmla="*/ 24187 h 1655"/>
              <a:gd name="T10" fmla="*/ 3186113 w 2244"/>
              <a:gd name="T11" fmla="*/ 2457358 h 1655"/>
              <a:gd name="T12" fmla="*/ 3562350 w 2244"/>
              <a:gd name="T13" fmla="*/ 1264153 h 165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4" h="1655">
                <a:moveTo>
                  <a:pt x="0" y="791"/>
                </a:moveTo>
                <a:cubicBezTo>
                  <a:pt x="40" y="913"/>
                  <a:pt x="129" y="1655"/>
                  <a:pt x="240" y="1524"/>
                </a:cubicBezTo>
                <a:cubicBezTo>
                  <a:pt x="351" y="1393"/>
                  <a:pt x="519" y="0"/>
                  <a:pt x="669" y="2"/>
                </a:cubicBezTo>
                <a:cubicBezTo>
                  <a:pt x="819" y="4"/>
                  <a:pt x="988" y="1536"/>
                  <a:pt x="1140" y="1538"/>
                </a:cubicBezTo>
                <a:cubicBezTo>
                  <a:pt x="1292" y="1540"/>
                  <a:pt x="1440" y="17"/>
                  <a:pt x="1584" y="15"/>
                </a:cubicBezTo>
                <a:cubicBezTo>
                  <a:pt x="1728" y="13"/>
                  <a:pt x="1897" y="1396"/>
                  <a:pt x="2007" y="1524"/>
                </a:cubicBezTo>
                <a:cubicBezTo>
                  <a:pt x="2117" y="1652"/>
                  <a:pt x="2195" y="938"/>
                  <a:pt x="2244" y="784"/>
                </a:cubicBezTo>
              </a:path>
            </a:pathLst>
          </a:custGeom>
          <a:noFill/>
          <a:ln w="28575" cmpd="sng">
            <a:solidFill>
              <a:srgbClr val="FF00FF"/>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
        <p:nvSpPr>
          <p:cNvPr id="26630" name="Line 21"/>
          <p:cNvSpPr>
            <a:spLocks noChangeShapeType="1"/>
          </p:cNvSpPr>
          <p:nvPr/>
        </p:nvSpPr>
        <p:spPr bwMode="auto">
          <a:xfrm>
            <a:off x="3735388" y="5390198"/>
            <a:ext cx="3862387" cy="0"/>
          </a:xfrm>
          <a:prstGeom prst="line">
            <a:avLst/>
          </a:prstGeom>
          <a:noFill/>
          <a:ln w="28575">
            <a:solidFill>
              <a:srgbClr val="FF00FF"/>
            </a:solidFill>
            <a:round/>
          </a:ln>
          <a:extLst>
            <a:ext uri="{909E8E84-426E-40DD-AFC4-6F175D3DCCD1}">
              <a14:hiddenFill xmlns:a14="http://schemas.microsoft.com/office/drawing/2010/main">
                <a:noFill/>
              </a14:hiddenFill>
            </a:ext>
          </a:extLst>
        </p:spPr>
        <p:txBody>
          <a:bodyPr/>
          <a:lstStyle/>
          <a:p>
            <a:endParaRPr lang="en-GB" sz="1800" smtClean="0">
              <a:solidFill>
                <a:srgbClr val="000000"/>
              </a:solidFill>
            </a:endParaRPr>
          </a:p>
        </p:txBody>
      </p:sp>
      <p:sp>
        <p:nvSpPr>
          <p:cNvPr id="26631" name="Text Box 22"/>
          <p:cNvSpPr txBox="1">
            <a:spLocks noChangeArrowheads="1"/>
          </p:cNvSpPr>
          <p:nvPr/>
        </p:nvSpPr>
        <p:spPr bwMode="auto">
          <a:xfrm>
            <a:off x="3430588" y="5229860"/>
            <a:ext cx="431958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1800" smtClean="0">
                <a:solidFill>
                  <a:srgbClr val="000000"/>
                </a:solidFill>
              </a:rPr>
              <a:t>   </a:t>
            </a:r>
            <a:r>
              <a:rPr lang="en-GB" sz="1800" b="1" smtClean="0">
                <a:solidFill>
                  <a:srgbClr val="000000"/>
                </a:solidFill>
              </a:rPr>
              <a:t>N   A   N   A   N   A   N   A   N   A   N </a:t>
            </a:r>
            <a:endParaRPr lang="en-GB" sz="1800" smtClean="0">
              <a:solidFill>
                <a:srgbClr val="000000"/>
              </a:solidFill>
            </a:endParaRPr>
          </a:p>
        </p:txBody>
      </p:sp>
      <p:sp>
        <p:nvSpPr>
          <p:cNvPr id="26633" name="Freeform 27"/>
          <p:cNvSpPr/>
          <p:nvPr/>
        </p:nvSpPr>
        <p:spPr bwMode="auto">
          <a:xfrm flipV="1">
            <a:off x="3763963" y="3934460"/>
            <a:ext cx="3562350" cy="2659063"/>
          </a:xfrm>
          <a:custGeom>
            <a:avLst/>
            <a:gdLst>
              <a:gd name="T0" fmla="*/ 0 w 2244"/>
              <a:gd name="T1" fmla="*/ 1270888 h 1655"/>
              <a:gd name="T2" fmla="*/ 381000 w 2244"/>
              <a:gd name="T3" fmla="*/ 2448587 h 1655"/>
              <a:gd name="T4" fmla="*/ 1062038 w 2244"/>
              <a:gd name="T5" fmla="*/ 3213 h 1655"/>
              <a:gd name="T6" fmla="*/ 1809750 w 2244"/>
              <a:gd name="T7" fmla="*/ 2471081 h 1655"/>
              <a:gd name="T8" fmla="*/ 2514600 w 2244"/>
              <a:gd name="T9" fmla="*/ 24100 h 1655"/>
              <a:gd name="T10" fmla="*/ 3186113 w 2244"/>
              <a:gd name="T11" fmla="*/ 2448587 h 1655"/>
              <a:gd name="T12" fmla="*/ 3562350 w 2244"/>
              <a:gd name="T13" fmla="*/ 1259641 h 165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4" h="1655">
                <a:moveTo>
                  <a:pt x="0" y="791"/>
                </a:moveTo>
                <a:cubicBezTo>
                  <a:pt x="40" y="913"/>
                  <a:pt x="129" y="1655"/>
                  <a:pt x="240" y="1524"/>
                </a:cubicBezTo>
                <a:cubicBezTo>
                  <a:pt x="351" y="1393"/>
                  <a:pt x="519" y="0"/>
                  <a:pt x="669" y="2"/>
                </a:cubicBezTo>
                <a:cubicBezTo>
                  <a:pt x="819" y="4"/>
                  <a:pt x="988" y="1536"/>
                  <a:pt x="1140" y="1538"/>
                </a:cubicBezTo>
                <a:cubicBezTo>
                  <a:pt x="1292" y="1540"/>
                  <a:pt x="1440" y="17"/>
                  <a:pt x="1584" y="15"/>
                </a:cubicBezTo>
                <a:cubicBezTo>
                  <a:pt x="1728" y="13"/>
                  <a:pt x="1897" y="1396"/>
                  <a:pt x="2007" y="1524"/>
                </a:cubicBezTo>
                <a:cubicBezTo>
                  <a:pt x="2117" y="1652"/>
                  <a:pt x="2195" y="938"/>
                  <a:pt x="2244" y="784"/>
                </a:cubicBezTo>
              </a:path>
            </a:pathLst>
          </a:custGeom>
          <a:noFill/>
          <a:ln w="28575" cmpd="sng">
            <a:solidFill>
              <a:srgbClr val="FF00FF"/>
            </a:solidFill>
            <a:round/>
          </a:ln>
          <a:extLst>
            <a:ext uri="{909E8E84-426E-40DD-AFC4-6F175D3DCCD1}">
              <a14:hiddenFill xmlns:a14="http://schemas.microsoft.com/office/drawing/2010/main">
                <a:solidFill>
                  <a:srgbClr val="FFFFFF"/>
                </a:solidFill>
              </a14:hiddenFill>
            </a:ext>
          </a:extLst>
        </p:spPr>
        <p:txBody>
          <a:bodyPr/>
          <a:lstStyle/>
          <a:p>
            <a:endParaRPr lang="en-GB" sz="1800" smtClean="0">
              <a:solidFill>
                <a:srgbClr val="000000"/>
              </a:solidFill>
            </a:endParaRPr>
          </a:p>
        </p:txBody>
      </p:sp>
    </p:spTree>
  </p:cSld>
  <p:clrMapOvr>
    <a:masterClrMapping/>
  </p:clrMapOvr>
  <p:timing>
    <p:tnLst>
      <p:par>
        <p:cTn id="1" dur="indefinite" restart="never" nodeType="tmRoot"/>
      </p:par>
    </p:tn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8529" name="Title 2049"/>
          <p:cNvSpPr>
            <a:spLocks noGrp="1"/>
          </p:cNvSpPr>
          <p:nvPr>
            <p:ph type="ctrTitle"/>
          </p:nvPr>
        </p:nvSpPr>
        <p:spPr>
          <a:xfrm>
            <a:off x="460375" y="1482725"/>
            <a:ext cx="8223250" cy="3892550"/>
          </a:xfrm>
        </p:spPr>
        <p:txBody>
          <a:bodyPr anchor="ctr" anchorCtr="0"/>
          <a:p>
            <a:pPr defTabSz="914400">
              <a:buNone/>
            </a:pPr>
            <a:r>
              <a:rPr lang="en-US" altLang="en-US" sz="6600" kern="1200" baseline="0" dirty="0">
                <a:latin typeface="+mj-lt"/>
                <a:ea typeface="+mj-ea"/>
                <a:cs typeface="+mj-cs"/>
              </a:rPr>
              <a:t>Beats, Simple Harmonic Motion and Damping</a:t>
            </a:r>
            <a:endParaRPr lang="en-US" altLang="en-US" sz="6600" kern="1200" baseline="0" dirty="0">
              <a:latin typeface="+mj-lt"/>
              <a:ea typeface="+mj-ea"/>
              <a:cs typeface="+mj-cs"/>
            </a:endParaRPr>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0993" name="Title 1"/>
          <p:cNvSpPr>
            <a:spLocks noGrp="1"/>
          </p:cNvSpPr>
          <p:nvPr>
            <p:ph type="title"/>
          </p:nvPr>
        </p:nvSpPr>
        <p:spPr>
          <a:xfrm>
            <a:off x="19050" y="12700"/>
            <a:ext cx="9128125" cy="517525"/>
          </a:xfrm>
        </p:spPr>
        <p:txBody>
          <a:bodyPr anchor="ctr" anchorCtr="0"/>
          <a:p>
            <a:pPr defTabSz="914400">
              <a:buNone/>
            </a:pPr>
            <a:r>
              <a:rPr lang="en-US" altLang="zh-CN" sz="2800" kern="1200" baseline="0">
                <a:latin typeface="+mj-lt"/>
                <a:ea typeface="+mj-ea"/>
                <a:cs typeface="+mj-cs"/>
              </a:rPr>
              <a:t>Two sine waves with different frequencies: Beats</a:t>
            </a:r>
            <a:endParaRPr lang="en-US" altLang="zh-CN" sz="2800" kern="1200" baseline="0">
              <a:latin typeface="+mj-lt"/>
              <a:ea typeface="+mj-ea"/>
              <a:cs typeface="+mj-cs"/>
            </a:endParaRPr>
          </a:p>
        </p:txBody>
      </p:sp>
      <p:pic>
        <p:nvPicPr>
          <p:cNvPr id="340994" name="Content Placeholder 4" descr="beats"/>
          <p:cNvPicPr>
            <a:picLocks noGrp="1" noChangeAspect="1"/>
          </p:cNvPicPr>
          <p:nvPr>
            <p:ph idx="1"/>
          </p:nvPr>
        </p:nvPicPr>
        <p:blipFill>
          <a:blip r:embed="rId1"/>
          <a:stretch>
            <a:fillRect/>
          </a:stretch>
        </p:blipFill>
        <p:spPr>
          <a:xfrm>
            <a:off x="1554163" y="1600200"/>
            <a:ext cx="6034087" cy="4525963"/>
          </a:xfrm>
        </p:spPr>
      </p:pic>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2017" name="Title 1"/>
          <p:cNvSpPr>
            <a:spLocks noGrp="1"/>
          </p:cNvSpPr>
          <p:nvPr>
            <p:ph type="title"/>
          </p:nvPr>
        </p:nvSpPr>
        <p:spPr>
          <a:xfrm>
            <a:off x="19050" y="12700"/>
            <a:ext cx="9128125" cy="517525"/>
          </a:xfrm>
        </p:spPr>
        <p:txBody>
          <a:bodyPr anchor="ctr" anchorCtr="0"/>
          <a:p>
            <a:pPr defTabSz="914400">
              <a:buNone/>
            </a:pPr>
            <a:r>
              <a:rPr lang="en-US" altLang="zh-CN" sz="3200" kern="1200" baseline="0">
                <a:latin typeface="+mj-lt"/>
                <a:ea typeface="+mj-ea"/>
                <a:cs typeface="+mj-cs"/>
              </a:rPr>
              <a:t>The Simple Harmonic Oscillator</a:t>
            </a:r>
            <a:endParaRPr lang="en-US" altLang="zh-CN" sz="3200" kern="1200" baseline="0">
              <a:latin typeface="+mj-lt"/>
              <a:ea typeface="+mj-ea"/>
              <a:cs typeface="+mj-cs"/>
            </a:endParaRPr>
          </a:p>
        </p:txBody>
      </p:sp>
      <p:pic>
        <p:nvPicPr>
          <p:cNvPr id="342018" name="Content Placeholder 3" descr="masses"/>
          <p:cNvPicPr>
            <a:picLocks noGrp="1" noChangeAspect="1"/>
          </p:cNvPicPr>
          <p:nvPr>
            <p:ph idx="1"/>
          </p:nvPr>
        </p:nvPicPr>
        <p:blipFill>
          <a:blip r:embed="rId1"/>
          <a:stretch>
            <a:fillRect/>
          </a:stretch>
        </p:blipFill>
        <p:spPr>
          <a:xfrm>
            <a:off x="2690813" y="2700338"/>
            <a:ext cx="3762375" cy="2324100"/>
          </a:xfrm>
        </p:spPr>
      </p:pic>
      <p:sp>
        <p:nvSpPr>
          <p:cNvPr id="342019" name="Text Box 5"/>
          <p:cNvSpPr txBox="1"/>
          <p:nvPr/>
        </p:nvSpPr>
        <p:spPr>
          <a:xfrm>
            <a:off x="6811963" y="1411288"/>
            <a:ext cx="2135187" cy="3692525"/>
          </a:xfrm>
          <a:prstGeom prst="rect">
            <a:avLst/>
          </a:prstGeom>
          <a:noFill/>
          <a:ln w="9525">
            <a:noFill/>
          </a:ln>
        </p:spPr>
        <p:txBody>
          <a:bodyPr wrap="square" anchor="t" anchorCtr="0">
            <a:spAutoFit/>
          </a:bodyPr>
          <a:p>
            <a:r>
              <a:rPr lang="en-US" altLang="en-US">
                <a:latin typeface="Arial" panose="020B0604020202020204" pitchFamily="34" charset="0"/>
              </a:rPr>
              <a:t>T</a:t>
            </a:r>
            <a:r>
              <a:rPr lang="en-US" altLang="zh-CN">
                <a:latin typeface="Arial" panose="020B0604020202020204" pitchFamily="34" charset="0"/>
              </a:rPr>
              <a:t>he simple harmonic motion of </a:t>
            </a:r>
            <a:r>
              <a:rPr lang="en-US" altLang="en-US">
                <a:latin typeface="Arial" panose="020B0604020202020204" pitchFamily="34" charset="0"/>
              </a:rPr>
              <a:t>3 </a:t>
            </a:r>
            <a:r>
              <a:rPr lang="en-US" altLang="zh-CN">
                <a:latin typeface="Arial" panose="020B0604020202020204" pitchFamily="34" charset="0"/>
              </a:rPr>
              <a:t>undamped mass-spring systems, with natural frequencies (from left to right) of ωo, 2ωo, and 3ωo. All </a:t>
            </a:r>
            <a:r>
              <a:rPr lang="en-US" altLang="en-US">
                <a:latin typeface="Arial" panose="020B0604020202020204" pitchFamily="34" charset="0"/>
              </a:rPr>
              <a:t>3</a:t>
            </a:r>
            <a:r>
              <a:rPr lang="en-US" altLang="zh-CN">
                <a:latin typeface="Arial" panose="020B0604020202020204" pitchFamily="34" charset="0"/>
              </a:rPr>
              <a:t>systems are initially at rest, but displaced a distance xm from equilibrium.</a:t>
            </a:r>
            <a:endParaRPr lang="en-US" altLang="zh-CN">
              <a:latin typeface="Arial" panose="020B0604020202020204" pitchFamily="34" charset="0"/>
            </a:endParaRPr>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3041" name="Title 1"/>
          <p:cNvSpPr>
            <a:spLocks noGrp="1"/>
          </p:cNvSpPr>
          <p:nvPr>
            <p:ph type="title"/>
          </p:nvPr>
        </p:nvSpPr>
        <p:spPr>
          <a:xfrm>
            <a:off x="19050" y="12700"/>
            <a:ext cx="9128125" cy="720725"/>
          </a:xfrm>
        </p:spPr>
        <p:txBody>
          <a:bodyPr anchor="ctr" anchorCtr="0"/>
          <a:p>
            <a:pPr defTabSz="914400">
              <a:buNone/>
            </a:pPr>
            <a:r>
              <a:rPr lang="en-US" altLang="en-US" sz="2800" kern="1200" baseline="0">
                <a:latin typeface="+mj-lt"/>
                <a:ea typeface="+mj-ea"/>
                <a:cs typeface="+mj-cs"/>
              </a:rPr>
              <a:t>Comparing pendulum length and launch angle for the period of a pendulum</a:t>
            </a:r>
            <a:endParaRPr lang="en-US" altLang="en-US" sz="2800" kern="1200" baseline="0">
              <a:latin typeface="+mj-lt"/>
              <a:ea typeface="+mj-ea"/>
              <a:cs typeface="+mj-cs"/>
            </a:endParaRPr>
          </a:p>
        </p:txBody>
      </p:sp>
      <p:sp>
        <p:nvSpPr>
          <p:cNvPr id="343042" name="Content Placeholder 1"/>
          <p:cNvSpPr>
            <a:spLocks noGrp="1"/>
          </p:cNvSpPr>
          <p:nvPr>
            <p:ph idx="1"/>
          </p:nvPr>
        </p:nvSpPr>
        <p:spPr/>
        <p:txBody>
          <a:bodyPr anchor="t" anchorCtr="0"/>
          <a:p>
            <a:endParaRPr lang="en-US" altLang="zh-CN"/>
          </a:p>
        </p:txBody>
      </p:sp>
      <p:pic>
        <p:nvPicPr>
          <p:cNvPr id="343043" name="Picture 4" descr="compare-lengths"/>
          <p:cNvPicPr>
            <a:picLocks noChangeAspect="1"/>
          </p:cNvPicPr>
          <p:nvPr/>
        </p:nvPicPr>
        <p:blipFill>
          <a:blip r:embed="rId1"/>
          <a:stretch>
            <a:fillRect/>
          </a:stretch>
        </p:blipFill>
        <p:spPr>
          <a:xfrm>
            <a:off x="93663" y="1519238"/>
            <a:ext cx="4286250" cy="2228850"/>
          </a:xfrm>
          <a:prstGeom prst="rect">
            <a:avLst/>
          </a:prstGeom>
          <a:noFill/>
          <a:ln w="9525">
            <a:noFill/>
          </a:ln>
        </p:spPr>
      </p:pic>
      <p:pic>
        <p:nvPicPr>
          <p:cNvPr id="343044" name="Picture 6" descr="compare-angles"/>
          <p:cNvPicPr>
            <a:picLocks noChangeAspect="1"/>
          </p:cNvPicPr>
          <p:nvPr/>
        </p:nvPicPr>
        <p:blipFill>
          <a:blip r:embed="rId2"/>
          <a:stretch>
            <a:fillRect/>
          </a:stretch>
        </p:blipFill>
        <p:spPr>
          <a:xfrm>
            <a:off x="4675188" y="1519238"/>
            <a:ext cx="4286250" cy="2228850"/>
          </a:xfrm>
          <a:prstGeom prst="rect">
            <a:avLst/>
          </a:prstGeom>
          <a:noFill/>
          <a:ln w="9525">
            <a:noFill/>
          </a:ln>
        </p:spPr>
      </p:pic>
      <p:sp>
        <p:nvSpPr>
          <p:cNvPr id="343045" name="Text Box 7"/>
          <p:cNvSpPr txBox="1"/>
          <p:nvPr/>
        </p:nvSpPr>
        <p:spPr>
          <a:xfrm>
            <a:off x="747713" y="6051550"/>
            <a:ext cx="4897437" cy="644525"/>
          </a:xfrm>
          <a:prstGeom prst="rect">
            <a:avLst/>
          </a:prstGeom>
          <a:noFill/>
          <a:ln w="9525">
            <a:noFill/>
          </a:ln>
        </p:spPr>
        <p:txBody>
          <a:bodyPr wrap="square" anchor="t" anchorCtr="0">
            <a:spAutoFit/>
          </a:bodyPr>
          <a:p>
            <a:r>
              <a:rPr lang="en-US" altLang="en-US">
                <a:latin typeface="Arial" panose="020B0604020202020204" pitchFamily="34" charset="0"/>
              </a:rPr>
              <a:t>Animated GIFS from: </a:t>
            </a:r>
            <a:r>
              <a:rPr lang="en-US" altLang="zh-CN">
                <a:latin typeface="Arial" panose="020B0604020202020204" pitchFamily="34" charset="0"/>
              </a:rPr>
              <a:t>https://www.acs.psu.edu/drussell/demos.html </a:t>
            </a:r>
            <a:endParaRPr lang="en-US" altLang="zh-CN">
              <a:latin typeface="Arial" panose="020B0604020202020204" pitchFamily="34" charset="0"/>
            </a:endParaRPr>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4065" name="Title 1"/>
          <p:cNvSpPr>
            <a:spLocks noGrp="1"/>
          </p:cNvSpPr>
          <p:nvPr>
            <p:ph type="title"/>
          </p:nvPr>
        </p:nvSpPr>
        <p:spPr>
          <a:xfrm>
            <a:off x="19050" y="12700"/>
            <a:ext cx="9128125" cy="517525"/>
          </a:xfrm>
        </p:spPr>
        <p:txBody>
          <a:bodyPr anchor="ctr" anchorCtr="0"/>
          <a:p>
            <a:pPr defTabSz="914400">
              <a:buNone/>
            </a:pPr>
            <a:r>
              <a:rPr lang="en-US" altLang="zh-CN" sz="3200" kern="1200" baseline="0">
                <a:latin typeface="+mj-lt"/>
                <a:ea typeface="+mj-ea"/>
                <a:cs typeface="+mj-cs"/>
              </a:rPr>
              <a:t>The Simple Harmonic Oscillator </a:t>
            </a:r>
            <a:r>
              <a:rPr lang="en-US" altLang="en-US" sz="3200" kern="1200" baseline="0">
                <a:latin typeface="+mj-lt"/>
                <a:ea typeface="+mj-ea"/>
                <a:cs typeface="+mj-cs"/>
              </a:rPr>
              <a:t>with Damping</a:t>
            </a:r>
            <a:endParaRPr lang="en-US" altLang="en-US" sz="3200" kern="1200" baseline="0">
              <a:latin typeface="+mj-lt"/>
              <a:ea typeface="+mj-ea"/>
              <a:cs typeface="+mj-cs"/>
            </a:endParaRPr>
          </a:p>
        </p:txBody>
      </p:sp>
      <p:sp>
        <p:nvSpPr>
          <p:cNvPr id="344066" name="Content Placeholder 1"/>
          <p:cNvSpPr>
            <a:spLocks noGrp="1"/>
          </p:cNvSpPr>
          <p:nvPr>
            <p:ph idx="1"/>
          </p:nvPr>
        </p:nvSpPr>
        <p:spPr/>
        <p:txBody>
          <a:bodyPr anchor="t" anchorCtr="0"/>
          <a:p>
            <a:endParaRPr lang="en-US" altLang="zh-CN"/>
          </a:p>
        </p:txBody>
      </p:sp>
      <p:sp>
        <p:nvSpPr>
          <p:cNvPr id="344067" name="Text Box 5"/>
          <p:cNvSpPr txBox="1"/>
          <p:nvPr/>
        </p:nvSpPr>
        <p:spPr>
          <a:xfrm>
            <a:off x="6811963" y="1411288"/>
            <a:ext cx="2135187" cy="4800600"/>
          </a:xfrm>
          <a:prstGeom prst="rect">
            <a:avLst/>
          </a:prstGeom>
          <a:noFill/>
          <a:ln w="9525">
            <a:noFill/>
          </a:ln>
        </p:spPr>
        <p:txBody>
          <a:bodyPr wrap="square" anchor="t" anchorCtr="0">
            <a:spAutoFit/>
          </a:bodyPr>
          <a:p>
            <a:r>
              <a:rPr lang="en-US" altLang="zh-CN">
                <a:latin typeface="Arial" panose="020B0604020202020204" pitchFamily="34" charset="0"/>
              </a:rPr>
              <a:t>The black mass is undamped and the blue mass is damped (underdamped). After being released from rest the undamped (black) mass exhibits simple harmonic motion while the damped (blue) mass exhibits an oscillatory motion which decays with time. </a:t>
            </a:r>
            <a:endParaRPr lang="en-US" altLang="zh-CN">
              <a:latin typeface="Arial" panose="020B0604020202020204" pitchFamily="34" charset="0"/>
            </a:endParaRPr>
          </a:p>
        </p:txBody>
      </p:sp>
      <p:pic>
        <p:nvPicPr>
          <p:cNvPr id="344068" name="Picture 6" descr="damp"/>
          <p:cNvPicPr>
            <a:picLocks noChangeAspect="1"/>
          </p:cNvPicPr>
          <p:nvPr/>
        </p:nvPicPr>
        <p:blipFill>
          <a:blip r:embed="rId1"/>
          <a:stretch>
            <a:fillRect/>
          </a:stretch>
        </p:blipFill>
        <p:spPr>
          <a:xfrm>
            <a:off x="303213" y="1568450"/>
            <a:ext cx="6359525" cy="3929063"/>
          </a:xfrm>
          <a:prstGeom prst="rect">
            <a:avLst/>
          </a:prstGeom>
          <a:noFill/>
          <a:ln w="9525">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Question </a:t>
            </a:r>
            <a:r>
              <a:rPr lang="en-US" altLang="en-US" kern="1200" baseline="0" dirty="0">
                <a:latin typeface="+mj-lt"/>
                <a:ea typeface="+mj-ea"/>
                <a:cs typeface="+mj-cs"/>
              </a:rPr>
              <a:t>7</a:t>
            </a:r>
            <a:endParaRPr lang="en-US" altLang="en-US" kern="1200" baseline="0" dirty="0">
              <a:latin typeface="+mj-lt"/>
              <a:ea typeface="+mj-ea"/>
              <a:cs typeface="+mj-cs"/>
            </a:endParaRPr>
          </a:p>
        </p:txBody>
      </p:sp>
      <p:sp>
        <p:nvSpPr>
          <p:cNvPr id="156675" name="Rectangle 3"/>
          <p:cNvSpPr>
            <a:spLocks noGrp="1"/>
          </p:cNvSpPr>
          <p:nvPr>
            <p:ph idx="1"/>
          </p:nvPr>
        </p:nvSpPr>
        <p:spPr>
          <a:xfrm>
            <a:off x="557213" y="1165225"/>
            <a:ext cx="8229600" cy="4525963"/>
          </a:xfrm>
        </p:spPr>
        <p:txBody>
          <a:bodyPr vert="horz" wrap="square" lIns="91440" tIns="45720" rIns="91440" bIns="45720" anchor="t" anchorCtr="0"/>
          <a:p>
            <a:pPr marL="0" indent="0">
              <a:buNone/>
            </a:pPr>
            <a:r>
              <a:rPr lang="en-US" altLang="zh-CN" i="1" dirty="0"/>
              <a:t>Calculate the speed of a wave that has a wavelength of </a:t>
            </a:r>
            <a:r>
              <a:rPr lang="en-US" altLang="zh-CN" i="1" dirty="0">
                <a:solidFill>
                  <a:srgbClr val="00B050"/>
                </a:solidFill>
              </a:rPr>
              <a:t>30m</a:t>
            </a:r>
            <a:r>
              <a:rPr lang="en-US" altLang="zh-CN" i="1" dirty="0"/>
              <a:t> and time period </a:t>
            </a:r>
            <a:r>
              <a:rPr lang="en-US" altLang="zh-CN" i="1" dirty="0">
                <a:solidFill>
                  <a:srgbClr val="FFC000"/>
                </a:solidFill>
              </a:rPr>
              <a:t>0.04s.</a:t>
            </a:r>
            <a:endParaRPr lang="en-US" altLang="zh-CN" i="1" dirty="0"/>
          </a:p>
          <a:p>
            <a:pPr marL="0" indent="0">
              <a:buNone/>
            </a:pPr>
            <a:endParaRPr lang="en-US" altLang="zh-CN" dirty="0"/>
          </a:p>
          <a:p>
            <a:pPr marL="0" indent="0">
              <a:spcBef>
                <a:spcPct val="0"/>
              </a:spcBef>
              <a:buNone/>
            </a:pPr>
            <a:endParaRPr lang="en-US" altLang="zh-CN" dirty="0"/>
          </a:p>
          <a:p>
            <a:pPr marL="0" indent="0">
              <a:buNone/>
            </a:pPr>
            <a:r>
              <a:rPr lang="en-US" altLang="zh-CN" b="1" i="1" dirty="0">
                <a:solidFill>
                  <a:srgbClr val="FF0000"/>
                </a:solidFill>
              </a:rPr>
              <a:t>f</a:t>
            </a:r>
            <a:r>
              <a:rPr lang="en-US" altLang="x-none" b="1" dirty="0">
                <a:solidFill>
                  <a:schemeClr val="accent2"/>
                </a:solidFill>
              </a:rPr>
              <a:t> </a:t>
            </a:r>
            <a:r>
              <a:rPr lang="en-US" altLang="x-none" dirty="0"/>
              <a:t>= </a:t>
            </a:r>
            <a:r>
              <a:rPr lang="en-US" altLang="x-none" dirty="0">
                <a:solidFill>
                  <a:srgbClr val="00B0F0"/>
                </a:solidFill>
              </a:rPr>
              <a:t>25 </a:t>
            </a:r>
            <a:r>
              <a:rPr lang="en-US" altLang="zh-CN" dirty="0">
                <a:solidFill>
                  <a:srgbClr val="00B0F0"/>
                </a:solidFill>
              </a:rPr>
              <a:t>Hz</a:t>
            </a:r>
            <a:endParaRPr lang="en-US" altLang="x-none" dirty="0">
              <a:solidFill>
                <a:srgbClr val="00B0F0"/>
              </a:solidFill>
            </a:endParaRPr>
          </a:p>
          <a:p>
            <a:pPr marL="0" indent="0">
              <a:buNone/>
            </a:pPr>
            <a:r>
              <a:rPr lang="en-US" altLang="zh-CN" b="1" i="1" dirty="0">
                <a:solidFill>
                  <a:srgbClr val="FF0000"/>
                </a:solidFill>
              </a:rPr>
              <a:t>v</a:t>
            </a:r>
            <a:r>
              <a:rPr lang="en-US" altLang="zh-CN" b="1" dirty="0">
                <a:solidFill>
                  <a:srgbClr val="FF0000"/>
                </a:solidFill>
              </a:rPr>
              <a:t> </a:t>
            </a:r>
            <a:r>
              <a:rPr lang="en-US" altLang="zh-CN" b="1" dirty="0"/>
              <a:t>=</a:t>
            </a:r>
            <a:r>
              <a:rPr lang="en-US" altLang="zh-CN" b="1" dirty="0">
                <a:solidFill>
                  <a:srgbClr val="FF0000"/>
                </a:solidFill>
              </a:rPr>
              <a:t> </a:t>
            </a:r>
            <a:r>
              <a:rPr lang="en-US" altLang="zh-CN" b="1" i="1" dirty="0">
                <a:solidFill>
                  <a:srgbClr val="FF0000"/>
                </a:solidFill>
              </a:rPr>
              <a:t>f</a:t>
            </a:r>
            <a:r>
              <a:rPr lang="en-US" altLang="zh-CN" b="1" dirty="0">
                <a:solidFill>
                  <a:srgbClr val="FF0000"/>
                </a:solidFill>
              </a:rPr>
              <a:t> </a:t>
            </a:r>
            <a:r>
              <a:rPr lang="en-US" altLang="zh-CN" b="1" dirty="0"/>
              <a:t>x</a:t>
            </a:r>
            <a:r>
              <a:rPr lang="en-US" altLang="zh-CN" b="1" dirty="0">
                <a:solidFill>
                  <a:srgbClr val="FF0000"/>
                </a:solidFill>
              </a:rPr>
              <a:t> </a:t>
            </a:r>
            <a:r>
              <a:rPr lang="el-GR" altLang="x-none" b="1" i="1" dirty="0">
                <a:solidFill>
                  <a:srgbClr val="FF0000"/>
                </a:solidFill>
              </a:rPr>
              <a:t>λ</a:t>
            </a:r>
            <a:endParaRPr lang="en-US" altLang="zh-CN" b="1" i="1" dirty="0">
              <a:solidFill>
                <a:srgbClr val="FF0000"/>
              </a:solidFill>
            </a:endParaRPr>
          </a:p>
          <a:p>
            <a:pPr marL="0" indent="0">
              <a:buNone/>
            </a:pPr>
            <a:r>
              <a:rPr lang="en-US" altLang="zh-CN" dirty="0"/>
              <a:t>= </a:t>
            </a:r>
            <a:r>
              <a:rPr lang="en-US" altLang="zh-CN" dirty="0">
                <a:solidFill>
                  <a:srgbClr val="00B0F0"/>
                </a:solidFill>
              </a:rPr>
              <a:t>25Hz</a:t>
            </a:r>
            <a:r>
              <a:rPr lang="en-US" altLang="zh-CN" dirty="0"/>
              <a:t> x </a:t>
            </a:r>
            <a:r>
              <a:rPr lang="en-US" altLang="zh-CN" dirty="0">
                <a:solidFill>
                  <a:srgbClr val="00B050"/>
                </a:solidFill>
              </a:rPr>
              <a:t>30m</a:t>
            </a:r>
            <a:endParaRPr lang="en-US" altLang="zh-CN" dirty="0"/>
          </a:p>
          <a:p>
            <a:pPr marL="0" indent="0">
              <a:buNone/>
            </a:pPr>
            <a:r>
              <a:rPr lang="en-US" altLang="x-none" b="1" dirty="0">
                <a:solidFill>
                  <a:schemeClr val="accent2"/>
                </a:solidFill>
              </a:rPr>
              <a:t>speed = 750 m/s</a:t>
            </a:r>
            <a:endParaRPr lang="en-US" altLang="x-none" b="1" dirty="0">
              <a:solidFill>
                <a:schemeClr val="accent2"/>
              </a:solidFill>
            </a:endParaRPr>
          </a:p>
          <a:p>
            <a:pPr marL="0" indent="0">
              <a:buNone/>
            </a:pPr>
            <a:endParaRPr lang="en-US" altLang="x-none" b="1" dirty="0">
              <a:solidFill>
                <a:schemeClr val="accent2"/>
              </a:solidFill>
            </a:endParaRPr>
          </a:p>
          <a:p>
            <a:pPr marL="0" indent="0">
              <a:buNone/>
            </a:pPr>
            <a:endParaRPr lang="en-US" altLang="x-none" b="1" dirty="0">
              <a:solidFill>
                <a:schemeClr val="accent2"/>
              </a:solidFill>
              <a:ea typeface="Arial" panose="020B0604020202020204" pitchFamily="34" charset="0"/>
            </a:endParaRPr>
          </a:p>
        </p:txBody>
      </p:sp>
      <p:sp>
        <p:nvSpPr>
          <p:cNvPr id="53251" name="Text Box 306182"/>
          <p:cNvSpPr txBox="1"/>
          <p:nvPr/>
        </p:nvSpPr>
        <p:spPr>
          <a:xfrm>
            <a:off x="557213" y="2198688"/>
            <a:ext cx="2249487" cy="1076325"/>
          </a:xfrm>
          <a:prstGeom prst="rect">
            <a:avLst/>
          </a:prstGeom>
          <a:noFill/>
          <a:ln w="9525">
            <a:noFill/>
          </a:ln>
        </p:spPr>
        <p:txBody>
          <a:bodyPr wrap="square" anchor="t" anchorCtr="0">
            <a:spAutoFit/>
          </a:bodyPr>
          <a:p>
            <a:r>
              <a:rPr lang="en-US" altLang="zh-CN" sz="3200" b="1" i="1" dirty="0">
                <a:solidFill>
                  <a:srgbClr val="FF0000"/>
                </a:solidFill>
                <a:latin typeface="Arial" panose="020B0604020202020204" pitchFamily="34" charset="0"/>
              </a:rPr>
              <a:t>f </a:t>
            </a:r>
            <a:r>
              <a:rPr lang="en-US" altLang="zh-CN" sz="3200" b="1" i="1" dirty="0">
                <a:latin typeface="Arial" panose="020B0604020202020204" pitchFamily="34" charset="0"/>
              </a:rPr>
              <a:t>=</a:t>
            </a:r>
            <a:r>
              <a:rPr lang="en-US" altLang="zh-CN" sz="3200" b="1" i="1" dirty="0">
                <a:solidFill>
                  <a:srgbClr val="FF0000"/>
                </a:solidFill>
                <a:latin typeface="Arial" panose="020B0604020202020204" pitchFamily="34" charset="0"/>
              </a:rPr>
              <a:t> </a:t>
            </a:r>
            <a:r>
              <a:rPr lang="en-US" altLang="zh-CN" sz="3200" b="1" i="1" u="sng" dirty="0">
                <a:solidFill>
                  <a:srgbClr val="FF0000"/>
                </a:solidFill>
                <a:latin typeface="Arial" panose="020B0604020202020204" pitchFamily="34" charset="0"/>
              </a:rPr>
              <a:t>1</a:t>
            </a:r>
            <a:r>
              <a:rPr lang="en-US" altLang="zh-CN" sz="3200" b="1" i="1" dirty="0">
                <a:solidFill>
                  <a:srgbClr val="FF0000"/>
                </a:solidFill>
                <a:latin typeface="Arial" panose="020B0604020202020204" pitchFamily="34" charset="0"/>
              </a:rPr>
              <a:t> </a:t>
            </a:r>
            <a:r>
              <a:rPr lang="en-US" altLang="en-US" sz="3200" b="1" i="1" dirty="0">
                <a:solidFill>
                  <a:srgbClr val="FF0000"/>
                </a:solidFill>
                <a:latin typeface="Arial" panose="020B0604020202020204" pitchFamily="34" charset="0"/>
              </a:rPr>
              <a:t>= </a:t>
            </a:r>
            <a:r>
              <a:rPr lang="en-US" altLang="en-US" sz="3200" b="1" i="1" dirty="0">
                <a:latin typeface="Arial" panose="020B0604020202020204" pitchFamily="34" charset="0"/>
              </a:rPr>
              <a:t>  </a:t>
            </a:r>
            <a:r>
              <a:rPr lang="en-US" altLang="en-US" sz="3200" b="1" i="1" u="sng" dirty="0">
                <a:latin typeface="Arial" panose="020B0604020202020204" pitchFamily="34" charset="0"/>
              </a:rPr>
              <a:t>1</a:t>
            </a:r>
            <a:r>
              <a:rPr lang="en-US" altLang="zh-CN" sz="3200" b="1" i="1" dirty="0">
                <a:latin typeface="Arial" panose="020B0604020202020204" pitchFamily="34" charset="0"/>
              </a:rPr>
              <a:t> </a:t>
            </a:r>
            <a:endParaRPr lang="en-US" altLang="zh-CN" sz="3200" b="1" i="1" dirty="0">
              <a:solidFill>
                <a:srgbClr val="FF0000"/>
              </a:solidFill>
              <a:latin typeface="Arial" panose="020B0604020202020204" pitchFamily="34" charset="0"/>
            </a:endParaRPr>
          </a:p>
          <a:p>
            <a:r>
              <a:rPr lang="en-US" altLang="zh-CN" sz="3200" b="1" i="1" dirty="0">
                <a:solidFill>
                  <a:srgbClr val="FF0000"/>
                </a:solidFill>
                <a:latin typeface="Arial" panose="020B0604020202020204" pitchFamily="34" charset="0"/>
              </a:rPr>
              <a:t>     T</a:t>
            </a:r>
            <a:r>
              <a:rPr lang="en-US" altLang="en-US" sz="3200" b="1" i="1" dirty="0">
                <a:solidFill>
                  <a:srgbClr val="FF0000"/>
                </a:solidFill>
                <a:latin typeface="Arial" panose="020B0604020202020204" pitchFamily="34" charset="0"/>
              </a:rPr>
              <a:t>	   </a:t>
            </a:r>
            <a:r>
              <a:rPr lang="en-US" altLang="en-US" sz="3200" b="1" i="1" dirty="0">
                <a:solidFill>
                  <a:srgbClr val="FFC000"/>
                </a:solidFill>
                <a:latin typeface="Arial" panose="020B0604020202020204" pitchFamily="34" charset="0"/>
              </a:rPr>
              <a:t>0.04</a:t>
            </a:r>
            <a:endParaRPr lang="en-US" altLang="en-US" sz="3200" b="1" i="1" dirty="0">
              <a:solidFill>
                <a:srgbClr val="FFC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675">
                                            <p:txEl>
                                              <p:charRg st="105" end="11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6675">
                                            <p:txEl>
                                              <p:charRg st="118" end="12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675">
                                            <p:txEl>
                                              <p:charRg st="128" end="14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6675">
                                            <p:txEl>
                                              <p:charRg st="141" end="15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Question 8</a:t>
            </a:r>
            <a:endParaRPr lang="en-US" altLang="en-US"/>
          </a:p>
        </p:txBody>
      </p:sp>
      <p:sp>
        <p:nvSpPr>
          <p:cNvPr id="27650" name="Text Box 2"/>
          <p:cNvSpPr txBox="1"/>
          <p:nvPr/>
        </p:nvSpPr>
        <p:spPr>
          <a:xfrm>
            <a:off x="190500" y="801370"/>
            <a:ext cx="8686800" cy="1076325"/>
          </a:xfrm>
          <a:prstGeom prst="rect">
            <a:avLst/>
          </a:prstGeom>
          <a:noFill/>
          <a:ln w="9525">
            <a:noFill/>
          </a:ln>
        </p:spPr>
        <p:txBody>
          <a:bodyPr>
            <a:spAutoFit/>
          </a:bodyPr>
          <a:p>
            <a:r>
              <a:rPr lang="en-US" altLang="en-US" sz="3200" dirty="0">
                <a:latin typeface="Calibri" panose="020F0502020204030204" charset="0"/>
              </a:rPr>
              <a:t>What is the wavelength of a </a:t>
            </a:r>
            <a:r>
              <a:rPr lang="en-US" altLang="en-US" sz="3200" dirty="0">
                <a:solidFill>
                  <a:srgbClr val="FF0000"/>
                </a:solidFill>
                <a:latin typeface="Calibri" panose="020F0502020204030204" charset="0"/>
              </a:rPr>
              <a:t>89.1 MHz </a:t>
            </a:r>
            <a:r>
              <a:rPr lang="en-US" altLang="en-US" sz="3200" dirty="0">
                <a:latin typeface="Calibri" panose="020F0502020204030204" charset="0"/>
              </a:rPr>
              <a:t>FM radio signal?</a:t>
            </a:r>
            <a:endParaRPr lang="en-US" altLang="en-US" sz="3200" dirty="0">
              <a:latin typeface="Calibri" panose="020F0502020204030204" charset="0"/>
            </a:endParaRPr>
          </a:p>
        </p:txBody>
      </p:sp>
      <p:sp>
        <p:nvSpPr>
          <p:cNvPr id="37891" name="Text Box 3"/>
          <p:cNvSpPr txBox="1"/>
          <p:nvPr/>
        </p:nvSpPr>
        <p:spPr>
          <a:xfrm>
            <a:off x="190500" y="2001520"/>
            <a:ext cx="8763000" cy="2553335"/>
          </a:xfrm>
          <a:prstGeom prst="rect">
            <a:avLst/>
          </a:prstGeom>
          <a:noFill/>
          <a:ln w="9525">
            <a:noFill/>
          </a:ln>
        </p:spPr>
        <p:txBody>
          <a:bodyPr>
            <a:spAutoFit/>
          </a:bodyPr>
          <a:p>
            <a:r>
              <a:rPr lang="en-US" altLang="en-US" sz="3200" dirty="0">
                <a:latin typeface="Calibri" panose="020F0502020204030204" charset="0"/>
              </a:rPr>
              <a:t>v  = f </a:t>
            </a:r>
            <a:r>
              <a:rPr lang="en-US" altLang="en-US" sz="3200" dirty="0">
                <a:latin typeface="Calibri" panose="020F0502020204030204" charset="0"/>
                <a:sym typeface="Symbol" panose="05050102010706020507" pitchFamily="18" charset="2"/>
              </a:rPr>
              <a:t></a:t>
            </a:r>
            <a:endParaRPr lang="en-US" altLang="en-US" sz="3200" baseline="-25000" dirty="0">
              <a:latin typeface="Calibri" panose="020F0502020204030204" charset="0"/>
            </a:endParaRPr>
          </a:p>
          <a:p>
            <a:r>
              <a:rPr lang="en-US" altLang="en-US" sz="3200" dirty="0">
                <a:latin typeface="Calibri" panose="020F0502020204030204" charset="0"/>
                <a:sym typeface="Symbol" panose="05050102010706020507" pitchFamily="18" charset="2"/>
              </a:rPr>
              <a:t>= </a:t>
            </a:r>
            <a:r>
              <a:rPr lang="en-US" altLang="en-US" sz="3200" u="sng" dirty="0">
                <a:latin typeface="Calibri" panose="020F0502020204030204" charset="0"/>
                <a:sym typeface="Symbol" panose="05050102010706020507" pitchFamily="18" charset="2"/>
              </a:rPr>
              <a:t>v</a:t>
            </a:r>
            <a:endParaRPr lang="en-US" altLang="en-US" sz="3200" u="sng" dirty="0">
              <a:latin typeface="Calibri" panose="020F0502020204030204" charset="0"/>
              <a:sym typeface="Symbol" panose="05050102010706020507" pitchFamily="18" charset="2"/>
            </a:endParaRPr>
          </a:p>
          <a:p>
            <a:r>
              <a:rPr lang="en-US" altLang="en-US" sz="3200" dirty="0">
                <a:latin typeface="Calibri" panose="020F0502020204030204" charset="0"/>
                <a:sym typeface="Symbol" panose="05050102010706020507" pitchFamily="18" charset="2"/>
              </a:rPr>
              <a:t>        f </a:t>
            </a:r>
            <a:endParaRPr lang="en-US" altLang="en-US" sz="3200" dirty="0">
              <a:latin typeface="Calibri" panose="020F0502020204030204" charset="0"/>
              <a:sym typeface="Symbol" panose="05050102010706020507" pitchFamily="18" charset="2"/>
            </a:endParaRPr>
          </a:p>
          <a:p>
            <a:r>
              <a:rPr lang="en-US" altLang="en-US" sz="3200" dirty="0">
                <a:latin typeface="Calibri" panose="020F0502020204030204" charset="0"/>
                <a:sym typeface="Symbol" panose="05050102010706020507" pitchFamily="18" charset="2"/>
              </a:rPr>
              <a:t>= </a:t>
            </a:r>
            <a:r>
              <a:rPr lang="en-US" altLang="en-US" sz="3200" u="sng" dirty="0">
                <a:latin typeface="Calibri" panose="020F0502020204030204" charset="0"/>
                <a:sym typeface="Symbol" panose="05050102010706020507" pitchFamily="18" charset="2"/>
              </a:rPr>
              <a:t>(3.00 x 10</a:t>
            </a:r>
            <a:r>
              <a:rPr lang="en-US" altLang="en-US" sz="3200" u="sng" baseline="30000" dirty="0">
                <a:latin typeface="Calibri" panose="020F0502020204030204" charset="0"/>
                <a:sym typeface="Symbol" panose="05050102010706020507" pitchFamily="18" charset="2"/>
              </a:rPr>
              <a:t>8</a:t>
            </a:r>
            <a:r>
              <a:rPr lang="en-US" altLang="en-US" sz="3200" u="sng" dirty="0">
                <a:latin typeface="Calibri" panose="020F0502020204030204" charset="0"/>
                <a:sym typeface="Symbol" panose="05050102010706020507" pitchFamily="18" charset="2"/>
              </a:rPr>
              <a:t> m/s)  </a:t>
            </a:r>
            <a:r>
              <a:rPr lang="en-US" altLang="en-US" sz="3200" dirty="0">
                <a:latin typeface="Calibri" panose="020F0502020204030204" charset="0"/>
                <a:sym typeface="Symbol" panose="05050102010706020507" pitchFamily="18" charset="2"/>
              </a:rPr>
              <a:t>= </a:t>
            </a:r>
            <a:r>
              <a:rPr lang="en-US" altLang="en-US" sz="3200" b="1" dirty="0">
                <a:latin typeface="Calibri" panose="020F0502020204030204" charset="0"/>
                <a:sym typeface="Symbol" panose="05050102010706020507" pitchFamily="18" charset="2"/>
              </a:rPr>
              <a:t>3.367 m</a:t>
            </a:r>
            <a:endParaRPr lang="en-US" altLang="en-US" sz="3200" dirty="0">
              <a:latin typeface="Calibri" panose="020F0502020204030204" charset="0"/>
              <a:sym typeface="Symbol" panose="05050102010706020507" pitchFamily="18" charset="2"/>
            </a:endParaRPr>
          </a:p>
          <a:p>
            <a:r>
              <a:rPr lang="en-US" altLang="en-US" sz="3200" dirty="0">
                <a:solidFill>
                  <a:srgbClr val="FF0000"/>
                </a:solidFill>
                <a:latin typeface="Calibri" panose="020F0502020204030204" charset="0"/>
                <a:sym typeface="Symbol" panose="05050102010706020507" pitchFamily="18" charset="2"/>
              </a:rPr>
              <a:t>        (89.1 x 10</a:t>
            </a:r>
            <a:r>
              <a:rPr lang="en-US" altLang="en-US" sz="3200" baseline="30000" dirty="0">
                <a:solidFill>
                  <a:srgbClr val="FF0000"/>
                </a:solidFill>
                <a:latin typeface="Calibri" panose="020F0502020204030204" charset="0"/>
                <a:sym typeface="Symbol" panose="05050102010706020507" pitchFamily="18" charset="2"/>
              </a:rPr>
              <a:t>6</a:t>
            </a:r>
            <a:r>
              <a:rPr lang="en-US" altLang="en-US" sz="3200" dirty="0">
                <a:solidFill>
                  <a:srgbClr val="FF0000"/>
                </a:solidFill>
                <a:latin typeface="Calibri" panose="020F0502020204030204" charset="0"/>
                <a:sym typeface="Symbol" panose="05050102010706020507" pitchFamily="18" charset="2"/>
              </a:rPr>
              <a:t> Hz) </a:t>
            </a:r>
            <a:endParaRPr lang="en-US" altLang="en-US" sz="3200" dirty="0">
              <a:solidFill>
                <a:srgbClr val="FF0000"/>
              </a:solidFill>
              <a:latin typeface="Calibri" panose="020F0502020204030204" charset="0"/>
              <a:sym typeface="Symbol" panose="05050102010706020507" pitchFamily="18" charset="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7891">
                                            <p:txEl>
                                              <p:charRg st="0"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7891">
                                            <p:txEl>
                                              <p:charRg st="8" end="6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Question 9</a:t>
            </a:r>
            <a:endParaRPr lang="en-US" altLang="en-US"/>
          </a:p>
        </p:txBody>
      </p:sp>
      <p:sp>
        <p:nvSpPr>
          <p:cNvPr id="28674" name="Text Box 2"/>
          <p:cNvSpPr txBox="1"/>
          <p:nvPr/>
        </p:nvSpPr>
        <p:spPr>
          <a:xfrm>
            <a:off x="228600" y="761365"/>
            <a:ext cx="8686800" cy="1568450"/>
          </a:xfrm>
          <a:prstGeom prst="rect">
            <a:avLst/>
          </a:prstGeom>
          <a:noFill/>
          <a:ln w="9525">
            <a:noFill/>
          </a:ln>
        </p:spPr>
        <p:txBody>
          <a:bodyPr>
            <a:spAutoFit/>
          </a:bodyPr>
          <a:p>
            <a:r>
              <a:rPr lang="en-US" altLang="en-US" sz="3200" dirty="0">
                <a:latin typeface="Calibri" panose="020F0502020204030204" charset="0"/>
              </a:rPr>
              <a:t>What is the frequency of a sound wave that has a wavelength of </a:t>
            </a:r>
            <a:r>
              <a:rPr lang="en-US" altLang="en-US" sz="3200" dirty="0">
                <a:solidFill>
                  <a:srgbClr val="0070C0"/>
                </a:solidFill>
                <a:latin typeface="Calibri" panose="020F0502020204030204" charset="0"/>
              </a:rPr>
              <a:t>45 cm</a:t>
            </a:r>
            <a:r>
              <a:rPr lang="en-US" altLang="en-US" sz="3200" dirty="0">
                <a:latin typeface="Calibri" panose="020F0502020204030204" charset="0"/>
              </a:rPr>
              <a:t>, where the speed of sound is </a:t>
            </a:r>
            <a:r>
              <a:rPr lang="en-US" altLang="en-US" sz="3200" dirty="0">
                <a:solidFill>
                  <a:srgbClr val="00B050"/>
                </a:solidFill>
                <a:latin typeface="Calibri" panose="020F0502020204030204" charset="0"/>
              </a:rPr>
              <a:t>335 m/s</a:t>
            </a:r>
            <a:endParaRPr lang="en-US" altLang="en-US" sz="3200" dirty="0">
              <a:solidFill>
                <a:srgbClr val="00B050"/>
              </a:solidFill>
              <a:latin typeface="Calibri" panose="020F0502020204030204" charset="0"/>
            </a:endParaRPr>
          </a:p>
        </p:txBody>
      </p:sp>
      <p:sp>
        <p:nvSpPr>
          <p:cNvPr id="38915" name="Text Box 3"/>
          <p:cNvSpPr txBox="1"/>
          <p:nvPr/>
        </p:nvSpPr>
        <p:spPr>
          <a:xfrm>
            <a:off x="228600" y="2890520"/>
            <a:ext cx="8763000" cy="2553335"/>
          </a:xfrm>
          <a:prstGeom prst="rect">
            <a:avLst/>
          </a:prstGeom>
          <a:noFill/>
          <a:ln w="9525">
            <a:noFill/>
          </a:ln>
        </p:spPr>
        <p:txBody>
          <a:bodyPr>
            <a:spAutoFit/>
          </a:bodyPr>
          <a:p>
            <a:r>
              <a:rPr lang="en-US" altLang="en-US" sz="3200" dirty="0">
                <a:solidFill>
                  <a:srgbClr val="00B050"/>
                </a:solidFill>
                <a:latin typeface="Calibri" panose="020F0502020204030204" charset="0"/>
              </a:rPr>
              <a:t>v</a:t>
            </a:r>
            <a:r>
              <a:rPr lang="en-US" altLang="en-US" sz="3200" dirty="0">
                <a:latin typeface="Calibri" panose="020F0502020204030204" charset="0"/>
              </a:rPr>
              <a:t> = f </a:t>
            </a:r>
            <a:r>
              <a:rPr lang="en-US" altLang="en-US" sz="3200" dirty="0">
                <a:solidFill>
                  <a:srgbClr val="0070C0"/>
                </a:solidFill>
                <a:latin typeface="Calibri" panose="020F0502020204030204" charset="0"/>
                <a:sym typeface="Symbol" panose="05050102010706020507" pitchFamily="18" charset="2"/>
              </a:rPr>
              <a:t></a:t>
            </a:r>
            <a:endParaRPr lang="en-US" altLang="en-US" sz="3200" baseline="-25000" dirty="0">
              <a:latin typeface="Calibri" panose="020F0502020204030204" charset="0"/>
            </a:endParaRPr>
          </a:p>
          <a:p>
            <a:r>
              <a:rPr lang="en-US" altLang="en-US" sz="3200" dirty="0">
                <a:latin typeface="Calibri" panose="020F0502020204030204" charset="0"/>
                <a:sym typeface="Symbol" panose="05050102010706020507" pitchFamily="18" charset="2"/>
              </a:rPr>
              <a:t>f =</a:t>
            </a:r>
            <a:r>
              <a:rPr lang="en-US" altLang="en-US" sz="3200" u="sng" dirty="0">
                <a:latin typeface="Calibri" panose="020F0502020204030204" charset="0"/>
                <a:sym typeface="Symbol" panose="05050102010706020507" pitchFamily="18" charset="2"/>
              </a:rPr>
              <a:t> </a:t>
            </a:r>
            <a:r>
              <a:rPr lang="en-US" altLang="en-US" sz="3200" u="sng" dirty="0">
                <a:solidFill>
                  <a:srgbClr val="00B050"/>
                </a:solidFill>
                <a:latin typeface="Calibri" panose="020F0502020204030204" charset="0"/>
                <a:sym typeface="Symbol" panose="05050102010706020507" pitchFamily="18" charset="2"/>
              </a:rPr>
              <a:t>v</a:t>
            </a:r>
            <a:endParaRPr lang="en-US" altLang="en-US" sz="3200" dirty="0">
              <a:latin typeface="Calibri" panose="020F0502020204030204" charset="0"/>
              <a:sym typeface="Symbol" panose="05050102010706020507" pitchFamily="18" charset="2"/>
            </a:endParaRPr>
          </a:p>
          <a:p>
            <a:r>
              <a:rPr lang="en-US" altLang="en-US" sz="3200" dirty="0">
                <a:latin typeface="Calibri" panose="020F0502020204030204" charset="0"/>
                <a:sym typeface="Symbol" panose="05050102010706020507" pitchFamily="18" charset="2"/>
              </a:rPr>
              <a:t>     </a:t>
            </a:r>
            <a:r>
              <a:rPr lang="en-US" altLang="en-US" sz="3200" dirty="0">
                <a:solidFill>
                  <a:srgbClr val="0070C0"/>
                </a:solidFill>
                <a:latin typeface="Calibri" panose="020F0502020204030204" charset="0"/>
                <a:sym typeface="Symbol" panose="05050102010706020507" pitchFamily="18" charset="2"/>
              </a:rPr>
              <a:t></a:t>
            </a:r>
            <a:r>
              <a:rPr lang="en-US" altLang="en-US" sz="3200" dirty="0">
                <a:latin typeface="Calibri" panose="020F0502020204030204" charset="0"/>
                <a:sym typeface="Symbol" panose="05050102010706020507" pitchFamily="18" charset="2"/>
              </a:rPr>
              <a:t> </a:t>
            </a:r>
            <a:endParaRPr lang="en-US" altLang="en-US" sz="3200" dirty="0">
              <a:latin typeface="Calibri" panose="020F0502020204030204" charset="0"/>
              <a:sym typeface="Symbol" panose="05050102010706020507" pitchFamily="18" charset="2"/>
            </a:endParaRPr>
          </a:p>
          <a:p>
            <a:r>
              <a:rPr lang="en-US" altLang="en-US" sz="3200" dirty="0">
                <a:latin typeface="Calibri" panose="020F0502020204030204" charset="0"/>
                <a:sym typeface="Symbol" panose="05050102010706020507" pitchFamily="18" charset="2"/>
              </a:rPr>
              <a:t>f = </a:t>
            </a:r>
            <a:r>
              <a:rPr lang="en-US" altLang="en-US" sz="3200" u="sng" dirty="0">
                <a:solidFill>
                  <a:srgbClr val="00B050"/>
                </a:solidFill>
                <a:latin typeface="Calibri" panose="020F0502020204030204" charset="0"/>
                <a:sym typeface="Symbol" panose="05050102010706020507" pitchFamily="18" charset="2"/>
              </a:rPr>
              <a:t>(335 m/s) </a:t>
            </a:r>
            <a:r>
              <a:rPr lang="en-US" altLang="en-US" sz="3200" dirty="0">
                <a:latin typeface="Calibri" panose="020F0502020204030204" charset="0"/>
                <a:sym typeface="Symbol" panose="05050102010706020507" pitchFamily="18" charset="2"/>
              </a:rPr>
              <a:t>= 744.444 = 740 Hz</a:t>
            </a:r>
            <a:endParaRPr lang="en-US" altLang="en-US" sz="3200" dirty="0">
              <a:latin typeface="Calibri" panose="020F0502020204030204" charset="0"/>
              <a:sym typeface="Symbol" panose="05050102010706020507" pitchFamily="18" charset="2"/>
            </a:endParaRPr>
          </a:p>
          <a:p>
            <a:r>
              <a:rPr lang="en-US" altLang="en-US" sz="3200" dirty="0">
                <a:solidFill>
                  <a:srgbClr val="0070C0"/>
                </a:solidFill>
                <a:latin typeface="Calibri" panose="020F0502020204030204" charset="0"/>
                <a:sym typeface="Symbol" panose="05050102010706020507" pitchFamily="18" charset="2"/>
              </a:rPr>
              <a:t>     (0.45 m) </a:t>
            </a:r>
            <a:endParaRPr lang="en-US" altLang="en-US" sz="3200" dirty="0">
              <a:solidFill>
                <a:srgbClr val="0070C0"/>
              </a:solidFill>
              <a:latin typeface="Calibri" panose="020F0502020204030204" charset="0"/>
              <a:sym typeface="Symbol" panose="05050102010706020507" pitchFamily="18" charset="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915">
                                            <p:txEl>
                                              <p:charRg st="0"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8915">
                                            <p:txEl>
                                              <p:charRg st="8" end="5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Question 10</a:t>
            </a:r>
            <a:endParaRPr lang="en-US" altLang="en-US"/>
          </a:p>
        </p:txBody>
      </p:sp>
      <p:sp>
        <p:nvSpPr>
          <p:cNvPr id="29698" name="Text Box 2"/>
          <p:cNvSpPr txBox="1"/>
          <p:nvPr/>
        </p:nvSpPr>
        <p:spPr>
          <a:xfrm>
            <a:off x="228600" y="572770"/>
            <a:ext cx="8686800" cy="583565"/>
          </a:xfrm>
          <a:prstGeom prst="rect">
            <a:avLst/>
          </a:prstGeom>
          <a:noFill/>
          <a:ln w="9525">
            <a:noFill/>
          </a:ln>
        </p:spPr>
        <p:txBody>
          <a:bodyPr>
            <a:spAutoFit/>
          </a:bodyPr>
          <a:p>
            <a:r>
              <a:rPr lang="en-US" altLang="en-US" sz="3200" dirty="0">
                <a:latin typeface="Calibri" panose="020F0502020204030204" charset="0"/>
              </a:rPr>
              <a:t>What is the period of a </a:t>
            </a:r>
            <a:r>
              <a:rPr lang="en-US" altLang="en-US" sz="3200" dirty="0">
                <a:solidFill>
                  <a:srgbClr val="0070C0"/>
                </a:solidFill>
                <a:latin typeface="Calibri" panose="020F0502020204030204" charset="0"/>
              </a:rPr>
              <a:t>12.0 m</a:t>
            </a:r>
            <a:r>
              <a:rPr lang="en-US" altLang="en-US" sz="3200" dirty="0">
                <a:latin typeface="Calibri" panose="020F0502020204030204" charset="0"/>
              </a:rPr>
              <a:t> long radio wave?</a:t>
            </a:r>
            <a:endParaRPr lang="en-US" altLang="en-US" sz="3200" dirty="0">
              <a:latin typeface="Calibri" panose="020F0502020204030204" charset="0"/>
            </a:endParaRPr>
          </a:p>
        </p:txBody>
      </p:sp>
      <p:sp>
        <p:nvSpPr>
          <p:cNvPr id="39939" name="Text Box 3"/>
          <p:cNvSpPr txBox="1"/>
          <p:nvPr/>
        </p:nvSpPr>
        <p:spPr>
          <a:xfrm>
            <a:off x="228600" y="1532255"/>
            <a:ext cx="8763000" cy="5015865"/>
          </a:xfrm>
          <a:prstGeom prst="rect">
            <a:avLst/>
          </a:prstGeom>
          <a:noFill/>
          <a:ln w="9525">
            <a:noFill/>
          </a:ln>
        </p:spPr>
        <p:txBody>
          <a:bodyPr>
            <a:spAutoFit/>
          </a:bodyPr>
          <a:p>
            <a:r>
              <a:rPr lang="en-US" altLang="en-US" sz="3200" dirty="0">
                <a:latin typeface="Calibri" panose="020F0502020204030204" charset="0"/>
              </a:rPr>
              <a:t>v = f</a:t>
            </a:r>
            <a:r>
              <a:rPr lang="en-US" altLang="en-US" sz="3200" dirty="0">
                <a:solidFill>
                  <a:srgbClr val="0070C0"/>
                </a:solidFill>
                <a:latin typeface="Calibri" panose="020F0502020204030204" charset="0"/>
              </a:rPr>
              <a:t> </a:t>
            </a:r>
            <a:r>
              <a:rPr lang="en-US" altLang="en-US" sz="3200" dirty="0">
                <a:solidFill>
                  <a:srgbClr val="0070C0"/>
                </a:solidFill>
                <a:latin typeface="Calibri" panose="020F0502020204030204" charset="0"/>
                <a:sym typeface="Symbol" panose="05050102010706020507" pitchFamily="18" charset="2"/>
              </a:rPr>
              <a:t></a:t>
            </a:r>
            <a:endParaRPr lang="en-US" altLang="en-US" sz="3200" dirty="0">
              <a:solidFill>
                <a:srgbClr val="0070C0"/>
              </a:solidFill>
              <a:latin typeface="Calibri" panose="020F0502020204030204" charset="0"/>
              <a:sym typeface="Symbol" panose="05050102010706020507" pitchFamily="18" charset="2"/>
            </a:endParaRPr>
          </a:p>
          <a:p>
            <a:r>
              <a:rPr lang="en-US" altLang="en-US" sz="3200" dirty="0">
                <a:latin typeface="Calibri" panose="020F0502020204030204" charset="0"/>
                <a:sym typeface="Symbol" panose="05050102010706020507" pitchFamily="18" charset="2"/>
              </a:rPr>
              <a:t>f =</a:t>
            </a:r>
            <a:r>
              <a:rPr lang="en-US" altLang="en-US" sz="3200" u="sng" dirty="0">
                <a:latin typeface="Calibri" panose="020F0502020204030204" charset="0"/>
                <a:sym typeface="Symbol" panose="05050102010706020507" pitchFamily="18" charset="2"/>
              </a:rPr>
              <a:t> v</a:t>
            </a:r>
            <a:endParaRPr lang="en-US" altLang="en-US" sz="3200" u="sng" dirty="0">
              <a:latin typeface="Calibri" panose="020F0502020204030204" charset="0"/>
              <a:sym typeface="Symbol" panose="05050102010706020507" pitchFamily="18" charset="2"/>
            </a:endParaRPr>
          </a:p>
          <a:p>
            <a:r>
              <a:rPr lang="en-US" altLang="en-US" sz="3200" dirty="0">
                <a:latin typeface="Calibri" panose="020F0502020204030204" charset="0"/>
                <a:sym typeface="Symbol" panose="05050102010706020507" pitchFamily="18" charset="2"/>
              </a:rPr>
              <a:t>    </a:t>
            </a:r>
            <a:r>
              <a:rPr lang="en-US" altLang="en-US" sz="3200" dirty="0">
                <a:solidFill>
                  <a:srgbClr val="0070C0"/>
                </a:solidFill>
                <a:latin typeface="Calibri" panose="020F0502020204030204" charset="0"/>
                <a:sym typeface="Symbol" panose="05050102010706020507" pitchFamily="18" charset="2"/>
              </a:rPr>
              <a:t> </a:t>
            </a:r>
            <a:r>
              <a:rPr lang="en-US" altLang="en-US" sz="3200" dirty="0">
                <a:latin typeface="Calibri" panose="020F0502020204030204" charset="0"/>
                <a:sym typeface="Symbol" panose="05050102010706020507" pitchFamily="18" charset="2"/>
              </a:rPr>
              <a:t> </a:t>
            </a:r>
            <a:endParaRPr lang="en-US" altLang="en-US" sz="3200" dirty="0">
              <a:latin typeface="Calibri" panose="020F0502020204030204" charset="0"/>
              <a:sym typeface="Symbol" panose="05050102010706020507" pitchFamily="18" charset="2"/>
            </a:endParaRPr>
          </a:p>
          <a:p>
            <a:r>
              <a:rPr lang="en-US" altLang="en-US" sz="3200" dirty="0">
                <a:latin typeface="Calibri" panose="020F0502020204030204" charset="0"/>
                <a:sym typeface="Symbol" panose="05050102010706020507" pitchFamily="18" charset="2"/>
              </a:rPr>
              <a:t>f = </a:t>
            </a:r>
            <a:r>
              <a:rPr lang="en-US" altLang="en-US" sz="3200" u="sng" dirty="0">
                <a:latin typeface="Calibri" panose="020F0502020204030204" charset="0"/>
                <a:sym typeface="Symbol" panose="05050102010706020507" pitchFamily="18" charset="2"/>
              </a:rPr>
              <a:t>(3.00 x 10</a:t>
            </a:r>
            <a:r>
              <a:rPr lang="en-US" altLang="en-US" sz="3200" u="sng" baseline="30000" dirty="0">
                <a:latin typeface="Calibri" panose="020F0502020204030204" charset="0"/>
                <a:sym typeface="Symbol" panose="05050102010706020507" pitchFamily="18" charset="2"/>
              </a:rPr>
              <a:t>8</a:t>
            </a:r>
            <a:r>
              <a:rPr lang="en-US" altLang="en-US" sz="3200" u="sng" dirty="0">
                <a:latin typeface="Calibri" panose="020F0502020204030204" charset="0"/>
                <a:sym typeface="Symbol" panose="05050102010706020507" pitchFamily="18" charset="2"/>
              </a:rPr>
              <a:t> m/s)</a:t>
            </a:r>
            <a:r>
              <a:rPr lang="en-US" altLang="en-US" sz="3200" dirty="0">
                <a:latin typeface="Calibri" panose="020F0502020204030204" charset="0"/>
                <a:sym typeface="Symbol" panose="05050102010706020507" pitchFamily="18" charset="2"/>
              </a:rPr>
              <a:t> = 25,000,000 Hz</a:t>
            </a:r>
            <a:endParaRPr lang="en-US" altLang="en-US" sz="3200" u="sng" dirty="0">
              <a:latin typeface="Calibri" panose="020F0502020204030204" charset="0"/>
              <a:sym typeface="Symbol" panose="05050102010706020507" pitchFamily="18" charset="2"/>
            </a:endParaRPr>
          </a:p>
          <a:p>
            <a:r>
              <a:rPr lang="en-US" altLang="en-US" sz="3200" dirty="0">
                <a:latin typeface="Calibri" panose="020F0502020204030204" charset="0"/>
                <a:sym typeface="Symbol" panose="05050102010706020507" pitchFamily="18" charset="2"/>
              </a:rPr>
              <a:t>          </a:t>
            </a:r>
            <a:r>
              <a:rPr lang="en-US" altLang="en-US" sz="3200" dirty="0">
                <a:solidFill>
                  <a:srgbClr val="0070C0"/>
                </a:solidFill>
                <a:latin typeface="Calibri" panose="020F0502020204030204" charset="0"/>
                <a:sym typeface="Symbol" panose="05050102010706020507" pitchFamily="18" charset="2"/>
              </a:rPr>
              <a:t>(12.0 m) </a:t>
            </a:r>
            <a:endParaRPr lang="en-US" altLang="en-US" sz="3200" dirty="0">
              <a:latin typeface="Calibri" panose="020F0502020204030204" charset="0"/>
              <a:sym typeface="Symbol" panose="05050102010706020507" pitchFamily="18" charset="2"/>
            </a:endParaRPr>
          </a:p>
          <a:p>
            <a:r>
              <a:rPr lang="en-US" altLang="en-US" sz="3200" dirty="0">
                <a:latin typeface="Calibri" panose="020F0502020204030204" charset="0"/>
              </a:rPr>
              <a:t>T = </a:t>
            </a:r>
            <a:r>
              <a:rPr lang="en-US" altLang="en-US" sz="3200" u="sng" dirty="0">
                <a:latin typeface="Calibri" panose="020F0502020204030204" charset="0"/>
              </a:rPr>
              <a:t>1</a:t>
            </a:r>
            <a:r>
              <a:rPr lang="en-US" altLang="en-US" sz="3200" dirty="0">
                <a:latin typeface="Calibri" panose="020F0502020204030204" charset="0"/>
              </a:rPr>
              <a:t> =             </a:t>
            </a:r>
            <a:r>
              <a:rPr lang="en-US" altLang="en-US" sz="3200" u="sng" dirty="0">
                <a:latin typeface="Calibri" panose="020F0502020204030204" charset="0"/>
              </a:rPr>
              <a:t> 1	</a:t>
            </a:r>
            <a:r>
              <a:rPr lang="en-US" altLang="en-US" sz="3200" dirty="0">
                <a:latin typeface="Calibri" panose="020F0502020204030204" charset="0"/>
              </a:rPr>
              <a:t>		= </a:t>
            </a:r>
            <a:r>
              <a:rPr lang="en-US" altLang="en-US" sz="3200" dirty="0">
                <a:latin typeface="Calibri" panose="020F0502020204030204" charset="0"/>
                <a:sym typeface="Symbol" panose="05050102010706020507" pitchFamily="18" charset="2"/>
              </a:rPr>
              <a:t> </a:t>
            </a:r>
            <a:r>
              <a:rPr lang="en-US" altLang="en-US" sz="3200" b="1" dirty="0">
                <a:latin typeface="Calibri" panose="020F0502020204030204" charset="0"/>
                <a:sym typeface="Symbol" panose="05050102010706020507" pitchFamily="18" charset="2"/>
              </a:rPr>
              <a:t>4.00 x 10</a:t>
            </a:r>
            <a:r>
              <a:rPr lang="en-US" altLang="en-US" sz="3200" b="1" baseline="30000" dirty="0">
                <a:latin typeface="Calibri" panose="020F0502020204030204" charset="0"/>
                <a:sym typeface="Symbol" panose="05050102010706020507" pitchFamily="18" charset="2"/>
              </a:rPr>
              <a:t>-8</a:t>
            </a:r>
            <a:r>
              <a:rPr lang="en-US" altLang="en-US" sz="3200" b="1" dirty="0">
                <a:latin typeface="Calibri" panose="020F0502020204030204" charset="0"/>
                <a:sym typeface="Symbol" panose="05050102010706020507" pitchFamily="18" charset="2"/>
              </a:rPr>
              <a:t> s</a:t>
            </a:r>
            <a:endParaRPr lang="en-US" altLang="en-US" sz="3200" b="1" u="sng" dirty="0">
              <a:latin typeface="Calibri" panose="020F0502020204030204" charset="0"/>
            </a:endParaRPr>
          </a:p>
          <a:p>
            <a:r>
              <a:rPr lang="en-US" altLang="en-US" sz="3200" dirty="0">
                <a:latin typeface="Calibri" panose="020F0502020204030204" charset="0"/>
              </a:rPr>
              <a:t>       f      </a:t>
            </a:r>
            <a:r>
              <a:rPr lang="en-US" altLang="en-US" sz="3200" dirty="0">
                <a:latin typeface="Calibri" panose="020F0502020204030204" charset="0"/>
                <a:sym typeface="Symbol" panose="05050102010706020507" pitchFamily="18" charset="2"/>
              </a:rPr>
              <a:t>(25,000,000 Hz)</a:t>
            </a:r>
            <a:endParaRPr lang="en-US" altLang="en-US" sz="3200" dirty="0">
              <a:latin typeface="Calibri" panose="020F0502020204030204" charset="0"/>
            </a:endParaRPr>
          </a:p>
          <a:p>
            <a:endParaRPr lang="en-US" altLang="en-US" sz="3200" dirty="0">
              <a:latin typeface="Calibri" panose="020F0502020204030204" charset="0"/>
              <a:sym typeface="Symbol" panose="05050102010706020507" pitchFamily="18" charset="2"/>
            </a:endParaRPr>
          </a:p>
          <a:p>
            <a:r>
              <a:rPr lang="en-US" altLang="en-US" sz="3200" dirty="0">
                <a:latin typeface="Calibri" panose="020F0502020204030204" charset="0"/>
                <a:sym typeface="Symbol" panose="05050102010706020507" pitchFamily="18" charset="2"/>
              </a:rPr>
              <a:t>OR v = </a:t>
            </a:r>
            <a:r>
              <a:rPr lang="en-US" altLang="en-US" sz="3200" u="sng" dirty="0">
                <a:latin typeface="Calibri" panose="020F0502020204030204" charset="0"/>
                <a:sym typeface="Symbol" panose="05050102010706020507" pitchFamily="18" charset="2"/>
              </a:rPr>
              <a:t>s</a:t>
            </a:r>
            <a:r>
              <a:rPr lang="en-US" altLang="en-US" sz="3200" dirty="0">
                <a:latin typeface="Calibri" panose="020F0502020204030204" charset="0"/>
                <a:sym typeface="Symbol" panose="05050102010706020507" pitchFamily="18" charset="2"/>
              </a:rPr>
              <a:t>   → t = </a:t>
            </a:r>
            <a:r>
              <a:rPr lang="en-US" altLang="en-US" sz="3200" u="sng" dirty="0">
                <a:latin typeface="Calibri" panose="020F0502020204030204" charset="0"/>
                <a:sym typeface="Symbol" panose="05050102010706020507" pitchFamily="18" charset="2"/>
              </a:rPr>
              <a:t>s	</a:t>
            </a:r>
            <a:r>
              <a:rPr lang="en-US" altLang="en-US" sz="3200" dirty="0">
                <a:latin typeface="Calibri" panose="020F0502020204030204" charset="0"/>
                <a:sym typeface="Symbol" panose="05050102010706020507" pitchFamily="18" charset="2"/>
              </a:rPr>
              <a:t>  =         </a:t>
            </a:r>
            <a:r>
              <a:rPr lang="en-US" altLang="en-US" sz="3200" u="sng" dirty="0">
                <a:latin typeface="Calibri" panose="020F0502020204030204" charset="0"/>
                <a:sym typeface="Symbol" panose="05050102010706020507" pitchFamily="18" charset="2"/>
              </a:rPr>
              <a:t>(12 m)</a:t>
            </a:r>
            <a:r>
              <a:rPr lang="en-US" altLang="en-US" sz="3200" dirty="0">
                <a:latin typeface="Calibri" panose="020F0502020204030204" charset="0"/>
                <a:sym typeface="+mn-ea"/>
              </a:rPr>
              <a:t>	      = </a:t>
            </a:r>
            <a:r>
              <a:rPr lang="en-US" altLang="en-US" sz="3200" dirty="0">
                <a:latin typeface="Calibri" panose="020F0502020204030204" charset="0"/>
                <a:sym typeface="Symbol" panose="05050102010706020507" pitchFamily="18" charset="2"/>
              </a:rPr>
              <a:t> </a:t>
            </a:r>
            <a:r>
              <a:rPr lang="en-US" altLang="en-US" sz="3200" b="1" dirty="0">
                <a:latin typeface="Calibri" panose="020F0502020204030204" charset="0"/>
                <a:sym typeface="Symbol" panose="05050102010706020507" pitchFamily="18" charset="2"/>
              </a:rPr>
              <a:t>4.00 x 10</a:t>
            </a:r>
            <a:r>
              <a:rPr lang="en-US" altLang="en-US" sz="3200" b="1" baseline="30000" dirty="0">
                <a:latin typeface="Calibri" panose="020F0502020204030204" charset="0"/>
                <a:sym typeface="Symbol" panose="05050102010706020507" pitchFamily="18" charset="2"/>
              </a:rPr>
              <a:t>-8</a:t>
            </a:r>
            <a:r>
              <a:rPr lang="en-US" altLang="en-US" sz="3200" b="1" dirty="0">
                <a:latin typeface="Calibri" panose="020F0502020204030204" charset="0"/>
                <a:sym typeface="Symbol" panose="05050102010706020507" pitchFamily="18" charset="2"/>
              </a:rPr>
              <a:t> s</a:t>
            </a:r>
            <a:endParaRPr lang="en-US" altLang="en-US" sz="3200" b="1" u="sng" dirty="0">
              <a:latin typeface="Calibri" panose="020F0502020204030204" charset="0"/>
            </a:endParaRPr>
          </a:p>
          <a:p>
            <a:r>
              <a:rPr lang="en-US" altLang="en-US" sz="3200" dirty="0">
                <a:latin typeface="Calibri" panose="020F0502020204030204" charset="0"/>
                <a:sym typeface="Symbol" panose="05050102010706020507" pitchFamily="18" charset="2"/>
              </a:rPr>
              <a:t>             t             v       (3.00 x 10</a:t>
            </a:r>
            <a:r>
              <a:rPr lang="en-US" altLang="en-US" sz="3200" baseline="30000" dirty="0">
                <a:latin typeface="Calibri" panose="020F0502020204030204" charset="0"/>
                <a:sym typeface="Symbol" panose="05050102010706020507" pitchFamily="18" charset="2"/>
              </a:rPr>
              <a:t>8</a:t>
            </a:r>
            <a:r>
              <a:rPr lang="en-US" altLang="en-US" sz="3200" dirty="0">
                <a:latin typeface="Calibri" panose="020F0502020204030204" charset="0"/>
                <a:sym typeface="Symbol" panose="05050102010706020507" pitchFamily="18" charset="2"/>
              </a:rPr>
              <a:t> m/s)</a:t>
            </a:r>
            <a:endParaRPr lang="en-US" altLang="en-US" sz="3200" dirty="0">
              <a:latin typeface="Calibri" panose="020F0502020204030204" charset="0"/>
              <a:sym typeface="Symbol" panose="05050102010706020507" pitchFamily="18" charset="2"/>
            </a:endParaRPr>
          </a:p>
        </p:txBody>
      </p:sp>
      <p:sp>
        <p:nvSpPr>
          <p:cNvPr id="3" name="Rectangle 2"/>
          <p:cNvSpPr/>
          <p:nvPr/>
        </p:nvSpPr>
        <p:spPr>
          <a:xfrm>
            <a:off x="201295" y="5225415"/>
            <a:ext cx="8693150" cy="1341120"/>
          </a:xfrm>
          <a:prstGeom prst="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9939">
                                            <p:txEl>
                                              <p:charRg st="0"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uiExpand="1" build="p"/>
      <p:bldP spid="3"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Rectangle 2"/>
          <p:cNvSpPr>
            <a:spLocks noGrp="1"/>
          </p:cNvSpPr>
          <p:nvPr>
            <p:ph type="title"/>
          </p:nvPr>
        </p:nvSpPr>
        <p:spPr>
          <a:xfrm>
            <a:off x="19050" y="12700"/>
            <a:ext cx="9128125" cy="517525"/>
          </a:xfrm>
        </p:spPr>
        <p:txBody>
          <a:bodyPr anchor="ctr" anchorCtr="0"/>
          <a:p>
            <a:pPr defTabSz="914400">
              <a:buNone/>
            </a:pPr>
            <a:r>
              <a:rPr lang="en-US" altLang="en-GB" kern="1200" baseline="0" dirty="0">
                <a:latin typeface="+mj-lt"/>
                <a:ea typeface="+mj-ea"/>
                <a:cs typeface="+mj-cs"/>
              </a:rPr>
              <a:t>Complete</a:t>
            </a:r>
            <a:endParaRPr lang="en-US" altLang="en-GB" kern="1200" baseline="0" dirty="0">
              <a:latin typeface="+mj-lt"/>
              <a:ea typeface="+mj-ea"/>
              <a:cs typeface="+mj-cs"/>
            </a:endParaRPr>
          </a:p>
        </p:txBody>
      </p:sp>
      <p:sp>
        <p:nvSpPr>
          <p:cNvPr id="61442" name="Rectangle 3"/>
          <p:cNvSpPr/>
          <p:nvPr/>
        </p:nvSpPr>
        <p:spPr>
          <a:xfrm>
            <a:off x="1579563" y="2878138"/>
            <a:ext cx="309562" cy="368300"/>
          </a:xfrm>
          <a:prstGeom prst="rect">
            <a:avLst/>
          </a:prstGeom>
          <a:noFill/>
          <a:ln w="9525">
            <a:noFill/>
          </a:ln>
        </p:spPr>
        <p:txBody>
          <a:bodyPr wrap="none" anchor="ctr" anchorCtr="0">
            <a:spAutoFit/>
          </a:bodyPr>
          <a:p>
            <a:endParaRPr lang="en-US" altLang="zh-CN">
              <a:latin typeface="Arial" panose="020B0604020202020204" pitchFamily="34" charset="0"/>
            </a:endParaRPr>
          </a:p>
        </p:txBody>
      </p:sp>
      <p:sp>
        <p:nvSpPr>
          <p:cNvPr id="61443" name="Rectangle 4"/>
          <p:cNvSpPr/>
          <p:nvPr/>
        </p:nvSpPr>
        <p:spPr>
          <a:xfrm>
            <a:off x="-39687" y="2698750"/>
            <a:ext cx="309562" cy="368300"/>
          </a:xfrm>
          <a:prstGeom prst="rect">
            <a:avLst/>
          </a:prstGeom>
          <a:noFill/>
          <a:ln w="9525">
            <a:noFill/>
          </a:ln>
        </p:spPr>
        <p:txBody>
          <a:bodyPr wrap="none" anchor="ctr" anchorCtr="0">
            <a:spAutoFit/>
          </a:bodyPr>
          <a:p>
            <a:endParaRPr lang="en-US" altLang="zh-CN">
              <a:latin typeface="Arial" panose="020B0604020202020204" pitchFamily="34" charset="0"/>
            </a:endParaRPr>
          </a:p>
        </p:txBody>
      </p:sp>
      <p:graphicFrame>
        <p:nvGraphicFramePr>
          <p:cNvPr id="228357" name="Group 5"/>
          <p:cNvGraphicFramePr>
            <a:graphicFrameLocks noGrp="1"/>
          </p:cNvGraphicFramePr>
          <p:nvPr/>
        </p:nvGraphicFramePr>
        <p:xfrm>
          <a:off x="500063" y="1536700"/>
          <a:ext cx="7921625" cy="3414911"/>
        </p:xfrm>
        <a:graphic>
          <a:graphicData uri="http://schemas.openxmlformats.org/drawingml/2006/table">
            <a:tbl>
              <a:tblPr/>
              <a:tblGrid>
                <a:gridCol w="1979612"/>
                <a:gridCol w="1979613"/>
                <a:gridCol w="1979612"/>
                <a:gridCol w="1982788"/>
              </a:tblGrid>
              <a:tr h="649288">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dirty="0" smtClean="0">
                          <a:ln>
                            <a:noFill/>
                          </a:ln>
                          <a:solidFill>
                            <a:srgbClr val="000000"/>
                          </a:solidFill>
                          <a:effectLst/>
                          <a:latin typeface="Arial" panose="020B0604020202020204" pitchFamily="34" charset="0"/>
                          <a:cs typeface="Times New Roman" panose="02020603050405020304" pitchFamily="18" charset="0"/>
                        </a:rPr>
                        <a:t>Wave speed</a:t>
                      </a:r>
                      <a:endParaRPr kumimoji="0" lang="en-GB" sz="24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Frequency</a:t>
                      </a:r>
                      <a:endParaRPr kumimoji="0" lang="en-GB"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Wavelength</a:t>
                      </a:r>
                      <a:endParaRPr kumimoji="0" lang="en-GB"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Period</a:t>
                      </a:r>
                      <a:endParaRPr kumimoji="0" lang="en-GB"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19335">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dirty="0" smtClean="0">
                          <a:ln>
                            <a:noFill/>
                          </a:ln>
                          <a:solidFill>
                            <a:srgbClr val="000000"/>
                          </a:solidFill>
                          <a:effectLst/>
                          <a:latin typeface="Arial" panose="020B0604020202020204" pitchFamily="34" charset="0"/>
                          <a:cs typeface="Times New Roman" panose="02020603050405020304" pitchFamily="18" charset="0"/>
                        </a:rPr>
                        <a:t>100 Hz</a:t>
                      </a:r>
                      <a:endParaRPr kumimoji="0" lang="en-GB" sz="24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6 m</a:t>
                      </a:r>
                      <a:endParaRPr kumimoji="0" lang="en-GB"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2625">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0.5 cm</a:t>
                      </a:r>
                      <a:endParaRPr kumimoji="0" lang="en-GB"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0.5 ms</a:t>
                      </a:r>
                      <a:endParaRPr kumimoji="0" lang="en-GB"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340 ms</a:t>
                      </a:r>
                      <a:r>
                        <a:rPr kumimoji="0" lang="en-GB" sz="2400" b="1" i="0" u="none" strike="noStrike" cap="none" normalizeH="0" baseline="30000" smtClean="0">
                          <a:ln>
                            <a:noFill/>
                          </a:ln>
                          <a:solidFill>
                            <a:srgbClr val="000000"/>
                          </a:solidFill>
                          <a:effectLst/>
                          <a:latin typeface="Arial" panose="020B0604020202020204" pitchFamily="34" charset="0"/>
                          <a:cs typeface="Times New Roman" panose="02020603050405020304" pitchFamily="18" charset="0"/>
                        </a:rPr>
                        <a:t>-1</a:t>
                      </a:r>
                      <a:endParaRPr kumimoji="0" lang="en-GB"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170 Hz</a:t>
                      </a:r>
                      <a:endParaRPr kumimoji="0" lang="en-GB"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262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3 x 10</a:t>
                      </a:r>
                      <a:r>
                        <a:rPr kumimoji="0" lang="en-GB" sz="2400" b="1" i="0" u="none" strike="noStrike" cap="none" normalizeH="0" baseline="30000" smtClean="0">
                          <a:ln>
                            <a:noFill/>
                          </a:ln>
                          <a:solidFill>
                            <a:srgbClr val="000000"/>
                          </a:solidFill>
                          <a:effectLst/>
                          <a:latin typeface="Arial" panose="020B0604020202020204" pitchFamily="34" charset="0"/>
                          <a:cs typeface="Times New Roman" panose="02020603050405020304" pitchFamily="18" charset="0"/>
                        </a:rPr>
                        <a:t>8</a:t>
                      </a:r>
                      <a:r>
                        <a:rPr kumimoji="0" lang="en-GB" sz="2400" b="1" i="0" u="none" strike="noStrike" cap="none" normalizeH="0" baseline="0" smtClean="0">
                          <a:ln>
                            <a:noFill/>
                          </a:ln>
                          <a:solidFill>
                            <a:srgbClr val="000000"/>
                          </a:solidFill>
                          <a:effectLst/>
                          <a:latin typeface="Arial" panose="020B0604020202020204" pitchFamily="34" charset="0"/>
                          <a:cs typeface="Times New Roman" panose="02020603050405020304" pitchFamily="18" charset="0"/>
                        </a:rPr>
                        <a:t> ms</a:t>
                      </a:r>
                      <a:r>
                        <a:rPr kumimoji="0" lang="en-GB" sz="2400" b="1" i="0" u="none" strike="noStrike" cap="none" normalizeH="0" baseline="30000" smtClean="0">
                          <a:ln>
                            <a:noFill/>
                          </a:ln>
                          <a:solidFill>
                            <a:srgbClr val="000000"/>
                          </a:solidFill>
                          <a:effectLst/>
                          <a:latin typeface="Arial" panose="020B0604020202020204" pitchFamily="34" charset="0"/>
                          <a:cs typeface="Times New Roman" panose="02020603050405020304" pitchFamily="18" charset="0"/>
                        </a:rPr>
                        <a:t>-1</a:t>
                      </a:r>
                      <a:endParaRPr kumimoji="0" lang="en-GB"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GB" sz="24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GB" sz="2400" b="1" i="0" u="none" strike="noStrike" cap="none" normalizeH="0" baseline="0" dirty="0" smtClean="0">
                          <a:ln>
                            <a:noFill/>
                          </a:ln>
                          <a:solidFill>
                            <a:srgbClr val="000000"/>
                          </a:solidFill>
                          <a:effectLst/>
                          <a:latin typeface="Arial" panose="020B0604020202020204" pitchFamily="34" charset="0"/>
                          <a:cs typeface="Times New Roman" panose="02020603050405020304" pitchFamily="18" charset="0"/>
                        </a:rPr>
                        <a:t>5 x 10</a:t>
                      </a:r>
                      <a:r>
                        <a:rPr kumimoji="0" lang="en-GB" sz="2400" b="1" i="0" u="none" strike="noStrike" cap="none" normalizeH="0" baseline="30000" dirty="0" smtClean="0">
                          <a:ln>
                            <a:noFill/>
                          </a:ln>
                          <a:solidFill>
                            <a:srgbClr val="000000"/>
                          </a:solidFill>
                          <a:effectLst/>
                          <a:latin typeface="Arial" panose="020B0604020202020204" pitchFamily="34" charset="0"/>
                          <a:cs typeface="Times New Roman" panose="02020603050405020304" pitchFamily="18" charset="0"/>
                        </a:rPr>
                        <a:t>-6</a:t>
                      </a:r>
                      <a:r>
                        <a:rPr kumimoji="0" lang="en-GB" sz="2400" b="1" i="0" u="none" strike="noStrike" cap="none" normalizeH="0" baseline="0" dirty="0" smtClean="0">
                          <a:ln>
                            <a:noFill/>
                          </a:ln>
                          <a:solidFill>
                            <a:srgbClr val="000000"/>
                          </a:solidFill>
                          <a:effectLst/>
                          <a:latin typeface="Arial" panose="020B0604020202020204" pitchFamily="34" charset="0"/>
                          <a:cs typeface="Times New Roman" panose="02020603050405020304" pitchFamily="18" charset="0"/>
                        </a:rPr>
                        <a:t> s</a:t>
                      </a:r>
                      <a:endParaRPr kumimoji="0" lang="en-GB" sz="24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1476" name="Rectangle 37"/>
          <p:cNvSpPr/>
          <p:nvPr/>
        </p:nvSpPr>
        <p:spPr>
          <a:xfrm>
            <a:off x="-39687" y="2957513"/>
            <a:ext cx="309562" cy="368300"/>
          </a:xfrm>
          <a:prstGeom prst="rect">
            <a:avLst/>
          </a:prstGeom>
          <a:noFill/>
          <a:ln w="9525">
            <a:noFill/>
          </a:ln>
        </p:spPr>
        <p:txBody>
          <a:bodyPr wrap="none" anchor="ctr" anchorCtr="0">
            <a:spAutoFit/>
          </a:bodyPr>
          <a:p>
            <a:endParaRPr lang="en-US" altLang="zh-CN">
              <a:latin typeface="Arial" panose="020B0604020202020204" pitchFamily="34" charset="0"/>
            </a:endParaRPr>
          </a:p>
        </p:txBody>
      </p:sp>
      <p:sp>
        <p:nvSpPr>
          <p:cNvPr id="61477" name="Rectangle 1"/>
          <p:cNvSpPr/>
          <p:nvPr/>
        </p:nvSpPr>
        <p:spPr>
          <a:xfrm>
            <a:off x="815975" y="2309813"/>
            <a:ext cx="1154113" cy="368300"/>
          </a:xfrm>
          <a:prstGeom prst="rect">
            <a:avLst/>
          </a:prstGeom>
          <a:noFill/>
          <a:ln w="9525">
            <a:noFill/>
          </a:ln>
        </p:spPr>
        <p:txBody>
          <a:bodyPr wrap="none" anchor="t" anchorCtr="0">
            <a:spAutoFit/>
          </a:bodyPr>
          <a:p>
            <a:pPr algn="ctr"/>
            <a:r>
              <a:rPr lang="en-GB" altLang="en-US" b="1" dirty="0">
                <a:solidFill>
                  <a:srgbClr val="FF0000"/>
                </a:solidFill>
                <a:latin typeface="Arial" panose="020B0604020202020204" pitchFamily="34" charset="0"/>
              </a:rPr>
              <a:t>600 m s</a:t>
            </a:r>
            <a:r>
              <a:rPr lang="en-GB" altLang="en-US" b="1" baseline="30000" dirty="0">
                <a:solidFill>
                  <a:srgbClr val="FF0000"/>
                </a:solidFill>
                <a:latin typeface="Arial" panose="020B0604020202020204" pitchFamily="34" charset="0"/>
              </a:rPr>
              <a:t>-1</a:t>
            </a:r>
            <a:endParaRPr lang="en-GB" altLang="en-US" dirty="0">
              <a:latin typeface="Arial" panose="020B0604020202020204" pitchFamily="34" charset="0"/>
            </a:endParaRPr>
          </a:p>
        </p:txBody>
      </p:sp>
      <p:sp>
        <p:nvSpPr>
          <p:cNvPr id="3" name="Rectangle 2"/>
          <p:cNvSpPr/>
          <p:nvPr/>
        </p:nvSpPr>
        <p:spPr>
          <a:xfrm>
            <a:off x="6946900" y="2236788"/>
            <a:ext cx="817563" cy="368300"/>
          </a:xfrm>
          <a:prstGeom prst="rect">
            <a:avLst/>
          </a:prstGeom>
          <a:noFill/>
          <a:ln w="9525">
            <a:noFill/>
          </a:ln>
        </p:spPr>
        <p:txBody>
          <a:bodyPr wrap="none" anchor="t" anchorCtr="0">
            <a:spAutoFit/>
          </a:bodyPr>
          <a:p>
            <a:pPr algn="ctr"/>
            <a:r>
              <a:rPr lang="en-GB" altLang="en-US" b="1" dirty="0">
                <a:solidFill>
                  <a:srgbClr val="FF0000"/>
                </a:solidFill>
                <a:latin typeface="Arial" panose="020B0604020202020204" pitchFamily="34" charset="0"/>
              </a:rPr>
              <a:t>0.01 s</a:t>
            </a:r>
            <a:endParaRPr lang="en-GB" altLang="en-US" dirty="0">
              <a:latin typeface="Arial" panose="020B0604020202020204" pitchFamily="34" charset="0"/>
            </a:endParaRPr>
          </a:p>
        </p:txBody>
      </p:sp>
      <p:sp>
        <p:nvSpPr>
          <p:cNvPr id="4" name="Rectangle 3"/>
          <p:cNvSpPr/>
          <p:nvPr/>
        </p:nvSpPr>
        <p:spPr>
          <a:xfrm>
            <a:off x="879475" y="2959100"/>
            <a:ext cx="1027113" cy="368300"/>
          </a:xfrm>
          <a:prstGeom prst="rect">
            <a:avLst/>
          </a:prstGeom>
          <a:noFill/>
          <a:ln w="9525">
            <a:noFill/>
          </a:ln>
        </p:spPr>
        <p:txBody>
          <a:bodyPr wrap="none" anchor="t" anchorCtr="0">
            <a:spAutoFit/>
          </a:bodyPr>
          <a:p>
            <a:pPr algn="ctr"/>
            <a:r>
              <a:rPr lang="en-GB" altLang="en-US" b="1" dirty="0">
                <a:solidFill>
                  <a:srgbClr val="FF0000"/>
                </a:solidFill>
                <a:latin typeface="Arial" panose="020B0604020202020204" pitchFamily="34" charset="0"/>
              </a:rPr>
              <a:t>10 m s</a:t>
            </a:r>
            <a:r>
              <a:rPr lang="en-GB" altLang="en-US" b="1" baseline="30000" dirty="0">
                <a:solidFill>
                  <a:srgbClr val="FF0000"/>
                </a:solidFill>
                <a:latin typeface="Arial" panose="020B0604020202020204" pitchFamily="34" charset="0"/>
              </a:rPr>
              <a:t>-1</a:t>
            </a:r>
            <a:endParaRPr lang="en-GB" altLang="en-US" dirty="0">
              <a:latin typeface="Arial" panose="020B0604020202020204" pitchFamily="34" charset="0"/>
            </a:endParaRPr>
          </a:p>
        </p:txBody>
      </p:sp>
      <p:sp>
        <p:nvSpPr>
          <p:cNvPr id="5" name="Rectangle 4"/>
          <p:cNvSpPr/>
          <p:nvPr/>
        </p:nvSpPr>
        <p:spPr>
          <a:xfrm>
            <a:off x="3052763" y="2909888"/>
            <a:ext cx="779462" cy="368300"/>
          </a:xfrm>
          <a:prstGeom prst="rect">
            <a:avLst/>
          </a:prstGeom>
          <a:noFill/>
          <a:ln w="9525">
            <a:noFill/>
          </a:ln>
        </p:spPr>
        <p:txBody>
          <a:bodyPr wrap="none" anchor="t" anchorCtr="0">
            <a:spAutoFit/>
          </a:bodyPr>
          <a:p>
            <a:pPr algn="ctr"/>
            <a:r>
              <a:rPr lang="en-GB" altLang="en-US" b="1" dirty="0">
                <a:solidFill>
                  <a:srgbClr val="FF0000"/>
                </a:solidFill>
                <a:latin typeface="Arial" panose="020B0604020202020204" pitchFamily="34" charset="0"/>
              </a:rPr>
              <a:t>2 kHz</a:t>
            </a:r>
            <a:endParaRPr lang="en-GB" altLang="en-US" dirty="0">
              <a:latin typeface="Arial" panose="020B0604020202020204" pitchFamily="34" charset="0"/>
            </a:endParaRPr>
          </a:p>
        </p:txBody>
      </p:sp>
      <p:sp>
        <p:nvSpPr>
          <p:cNvPr id="6" name="Rectangle 5"/>
          <p:cNvSpPr/>
          <p:nvPr/>
        </p:nvSpPr>
        <p:spPr>
          <a:xfrm>
            <a:off x="5105400" y="3636963"/>
            <a:ext cx="576263" cy="368300"/>
          </a:xfrm>
          <a:prstGeom prst="rect">
            <a:avLst/>
          </a:prstGeom>
          <a:noFill/>
          <a:ln w="9525">
            <a:noFill/>
          </a:ln>
        </p:spPr>
        <p:txBody>
          <a:bodyPr wrap="none" anchor="t" anchorCtr="0">
            <a:spAutoFit/>
          </a:bodyPr>
          <a:p>
            <a:pPr algn="ctr"/>
            <a:r>
              <a:rPr lang="en-GB" altLang="en-US" b="1" dirty="0">
                <a:solidFill>
                  <a:srgbClr val="FF0000"/>
                </a:solidFill>
                <a:latin typeface="Arial" panose="020B0604020202020204" pitchFamily="34" charset="0"/>
              </a:rPr>
              <a:t>2 m</a:t>
            </a:r>
            <a:endParaRPr lang="en-GB" altLang="en-US" dirty="0">
              <a:latin typeface="Arial" panose="020B0604020202020204" pitchFamily="34" charset="0"/>
            </a:endParaRPr>
          </a:p>
        </p:txBody>
      </p:sp>
      <p:sp>
        <p:nvSpPr>
          <p:cNvPr id="7" name="Rectangle 6"/>
          <p:cNvSpPr/>
          <p:nvPr/>
        </p:nvSpPr>
        <p:spPr>
          <a:xfrm>
            <a:off x="6845300" y="3636963"/>
            <a:ext cx="1020763" cy="368300"/>
          </a:xfrm>
          <a:prstGeom prst="rect">
            <a:avLst/>
          </a:prstGeom>
          <a:noFill/>
          <a:ln w="9525">
            <a:noFill/>
          </a:ln>
        </p:spPr>
        <p:txBody>
          <a:bodyPr wrap="none" anchor="t" anchorCtr="0">
            <a:spAutoFit/>
          </a:bodyPr>
          <a:p>
            <a:pPr algn="ctr"/>
            <a:r>
              <a:rPr lang="en-GB" altLang="en-US" b="1" dirty="0">
                <a:solidFill>
                  <a:srgbClr val="FF0000"/>
                </a:solidFill>
                <a:latin typeface="Arial" panose="020B0604020202020204" pitchFamily="34" charset="0"/>
              </a:rPr>
              <a:t>5.88 </a:t>
            </a:r>
            <a:r>
              <a:rPr lang="en-GB" altLang="en-US" b="1" dirty="0" err="1">
                <a:solidFill>
                  <a:srgbClr val="FF0000"/>
                </a:solidFill>
                <a:latin typeface="Arial" panose="020B0604020202020204" pitchFamily="34" charset="0"/>
              </a:rPr>
              <a:t>ms</a:t>
            </a:r>
            <a:endParaRPr lang="en-GB" altLang="en-US" dirty="0">
              <a:latin typeface="Arial" panose="020B0604020202020204" pitchFamily="34" charset="0"/>
            </a:endParaRPr>
          </a:p>
        </p:txBody>
      </p:sp>
      <p:sp>
        <p:nvSpPr>
          <p:cNvPr id="8" name="Rectangle 7"/>
          <p:cNvSpPr/>
          <p:nvPr/>
        </p:nvSpPr>
        <p:spPr>
          <a:xfrm>
            <a:off x="2925763" y="4284663"/>
            <a:ext cx="1033462" cy="368300"/>
          </a:xfrm>
          <a:prstGeom prst="rect">
            <a:avLst/>
          </a:prstGeom>
          <a:noFill/>
          <a:ln w="9525">
            <a:noFill/>
          </a:ln>
        </p:spPr>
        <p:txBody>
          <a:bodyPr wrap="none" anchor="t" anchorCtr="0">
            <a:spAutoFit/>
          </a:bodyPr>
          <a:p>
            <a:pPr algn="ctr"/>
            <a:r>
              <a:rPr lang="en-GB" altLang="en-US" b="1" dirty="0">
                <a:solidFill>
                  <a:srgbClr val="FF0000"/>
                </a:solidFill>
                <a:latin typeface="Arial" panose="020B0604020202020204" pitchFamily="34" charset="0"/>
              </a:rPr>
              <a:t>200 kHz</a:t>
            </a:r>
            <a:endParaRPr lang="en-GB" altLang="en-US" dirty="0">
              <a:latin typeface="Arial" panose="020B0604020202020204" pitchFamily="34" charset="0"/>
            </a:endParaRPr>
          </a:p>
        </p:txBody>
      </p:sp>
      <p:sp>
        <p:nvSpPr>
          <p:cNvPr id="9" name="Rectangle 8"/>
          <p:cNvSpPr/>
          <p:nvPr/>
        </p:nvSpPr>
        <p:spPr>
          <a:xfrm>
            <a:off x="4914900" y="4284663"/>
            <a:ext cx="957263" cy="368300"/>
          </a:xfrm>
          <a:prstGeom prst="rect">
            <a:avLst/>
          </a:prstGeom>
          <a:noFill/>
          <a:ln w="9525">
            <a:noFill/>
          </a:ln>
        </p:spPr>
        <p:txBody>
          <a:bodyPr wrap="none" anchor="t" anchorCtr="0">
            <a:spAutoFit/>
          </a:bodyPr>
          <a:p>
            <a:pPr algn="ctr"/>
            <a:r>
              <a:rPr lang="en-GB" altLang="en-US" b="1" dirty="0">
                <a:solidFill>
                  <a:srgbClr val="FF0000"/>
                </a:solidFill>
                <a:latin typeface="Arial" panose="020B0604020202020204" pitchFamily="34" charset="0"/>
              </a:rPr>
              <a:t>1500 m</a:t>
            </a:r>
            <a:endParaRPr lang="en-GB" altLang="en-US" dirty="0">
              <a:latin typeface="Arial" panose="020B06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6147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9" name="Title 301057"/>
          <p:cNvSpPr>
            <a:spLocks noGrp="1"/>
          </p:cNvSpPr>
          <p:nvPr>
            <p:ph type="title"/>
          </p:nvPr>
        </p:nvSpPr>
        <p:spPr>
          <a:xfrm>
            <a:off x="19050" y="12700"/>
            <a:ext cx="9128125" cy="517525"/>
          </a:xfrm>
        </p:spPr>
        <p:txBody>
          <a:bodyPr anchor="ctr" anchorCtr="0"/>
          <a:p>
            <a:pPr defTabSz="914400">
              <a:buNone/>
            </a:pPr>
            <a:r>
              <a:rPr lang="en-US" altLang="zh-CN" kern="1200" baseline="0" dirty="0">
                <a:latin typeface="+mj-lt"/>
                <a:ea typeface="+mj-ea"/>
                <a:cs typeface="+mj-cs"/>
              </a:rPr>
              <a:t>Transverse</a:t>
            </a:r>
            <a:r>
              <a:rPr lang="en-US" altLang="zh-CN" kern="1200" baseline="0">
                <a:latin typeface="+mj-lt"/>
                <a:ea typeface="+mj-ea"/>
                <a:cs typeface="+mj-cs"/>
              </a:rPr>
              <a:t> Waves</a:t>
            </a:r>
            <a:endParaRPr lang="en-US" altLang="zh-CN" kern="1200" baseline="0">
              <a:latin typeface="+mj-lt"/>
              <a:ea typeface="+mj-ea"/>
              <a:cs typeface="+mj-cs"/>
            </a:endParaRPr>
          </a:p>
        </p:txBody>
      </p:sp>
      <p:sp>
        <p:nvSpPr>
          <p:cNvPr id="301059" name="Text Placeholder 301058"/>
          <p:cNvSpPr>
            <a:spLocks noGrp="1"/>
          </p:cNvSpPr>
          <p:nvPr>
            <p:ph type="body" sz="half"/>
          </p:nvPr>
        </p:nvSpPr>
        <p:spPr>
          <a:xfrm>
            <a:off x="19050" y="702945"/>
            <a:ext cx="5756275" cy="2886075"/>
          </a:xfrm>
        </p:spPr>
        <p:txBody>
          <a:bodyPr anchor="t" anchorCtr="0"/>
          <a:lstStyle>
            <a:lvl1pPr lvl="0">
              <a:defRPr sz="2800"/>
            </a:lvl1pPr>
            <a:lvl2pPr lvl="1">
              <a:defRPr sz="2400"/>
            </a:lvl2pPr>
            <a:lvl3pPr lvl="2">
              <a:defRPr sz="2000"/>
            </a:lvl3pPr>
            <a:lvl4pPr lvl="3">
              <a:defRPr sz="1800"/>
            </a:lvl4pPr>
            <a:lvl5pPr lvl="4">
              <a:defRPr sz="1800"/>
            </a:lvl5pPr>
          </a:lstStyle>
          <a:p>
            <a:pPr marL="0" lvl="0" indent="0">
              <a:buNone/>
            </a:pPr>
            <a:r>
              <a:rPr lang="en-US" altLang="zh-CN" sz="2400" b="1">
                <a:solidFill>
                  <a:srgbClr val="FF0000"/>
                </a:solidFill>
              </a:rPr>
              <a:t>Transverse</a:t>
            </a:r>
            <a:r>
              <a:rPr lang="en-US" altLang="zh-CN" sz="2400" b="1" dirty="0"/>
              <a:t> waves </a:t>
            </a:r>
            <a:endParaRPr lang="en-US" altLang="zh-CN" sz="2400" b="1" dirty="0"/>
          </a:p>
          <a:p>
            <a:pPr marL="0" lvl="0" indent="0">
              <a:buNone/>
            </a:pPr>
            <a:r>
              <a:rPr lang="en-US" altLang="zh-CN" sz="2400" b="1" u="sng" dirty="0"/>
              <a:t>vibrations</a:t>
            </a:r>
            <a:r>
              <a:rPr lang="en-US" altLang="zh-CN" sz="2400" b="1" dirty="0"/>
              <a:t> </a:t>
            </a:r>
            <a:r>
              <a:rPr lang="en-US" altLang="en-US" sz="2400" b="1" dirty="0"/>
              <a:t>are</a:t>
            </a:r>
            <a:r>
              <a:rPr lang="en-US" altLang="zh-CN" sz="2400" b="1" dirty="0"/>
              <a:t> </a:t>
            </a:r>
            <a:r>
              <a:rPr lang="en-US" altLang="en-US" sz="2400" b="1" u="sng" dirty="0"/>
              <a:t>perpendicular</a:t>
            </a:r>
            <a:r>
              <a:rPr lang="en-US" altLang="zh-CN" sz="2400" b="1" u="sng" dirty="0"/>
              <a:t> </a:t>
            </a:r>
            <a:r>
              <a:rPr lang="en-US" altLang="en-US" sz="2400" b="1" dirty="0"/>
              <a:t>(</a:t>
            </a:r>
            <a:r>
              <a:rPr lang="en-US" altLang="zh-CN" sz="2400" b="1" dirty="0"/>
              <a:t>90</a:t>
            </a:r>
            <a:r>
              <a:rPr lang="en-US" altLang="x-none" sz="2400" b="1" dirty="0"/>
              <a:t>°</a:t>
            </a:r>
            <a:r>
              <a:rPr lang="en-US" altLang="en-US" sz="2400" b="1" dirty="0"/>
              <a:t>)</a:t>
            </a:r>
            <a:r>
              <a:rPr lang="en-US" altLang="zh-CN" sz="2400" b="1"/>
              <a:t> to the direction </a:t>
            </a:r>
            <a:r>
              <a:rPr lang="en-US" altLang="en-US" sz="2400" b="1"/>
              <a:t>of </a:t>
            </a:r>
            <a:r>
              <a:rPr lang="en-US" altLang="en-US" sz="2400" b="1" u="sng"/>
              <a:t>propagation </a:t>
            </a:r>
            <a:r>
              <a:rPr lang="en-US" altLang="en-US" sz="2400" b="1"/>
              <a:t>(</a:t>
            </a:r>
            <a:r>
              <a:rPr lang="en-US" altLang="zh-CN" sz="2400" b="1"/>
              <a:t>travel</a:t>
            </a:r>
            <a:r>
              <a:rPr lang="en-US" altLang="en-US" sz="2400" b="1"/>
              <a:t>)</a:t>
            </a:r>
            <a:r>
              <a:rPr lang="en-US" altLang="zh-CN" sz="2400" b="1"/>
              <a:t>. </a:t>
            </a:r>
            <a:endParaRPr lang="en-US" altLang="zh-CN" sz="2400" b="1" i="1" dirty="0"/>
          </a:p>
          <a:p>
            <a:pPr marL="0" lvl="0" indent="0">
              <a:buNone/>
            </a:pPr>
            <a:r>
              <a:rPr lang="en-US" altLang="en-US" sz="2400" b="1" i="1" dirty="0"/>
              <a:t>e.g.</a:t>
            </a:r>
            <a:r>
              <a:rPr lang="en-US" altLang="zh-CN" sz="2400" b="1" i="1" dirty="0"/>
              <a:t> water waves</a:t>
            </a:r>
            <a:endParaRPr lang="en-US" altLang="zh-CN" sz="2400" b="1" i="1" dirty="0"/>
          </a:p>
          <a:p>
            <a:pPr marL="0" lvl="0" indent="0">
              <a:buNone/>
            </a:pPr>
            <a:r>
              <a:rPr lang="en-US" altLang="en-US" sz="2400" b="1" i="1" dirty="0"/>
              <a:t>       electromagnetic waves</a:t>
            </a:r>
            <a:endParaRPr lang="en-US" altLang="zh-CN" sz="2400" b="1" i="1"/>
          </a:p>
          <a:p>
            <a:pPr marL="0" lvl="0" indent="0">
              <a:buNone/>
            </a:pPr>
            <a:endParaRPr lang="en-US" altLang="zh-CN" sz="2400" b="1" i="1"/>
          </a:p>
        </p:txBody>
      </p:sp>
      <p:grpSp>
        <p:nvGrpSpPr>
          <p:cNvPr id="301060" name="Group 301059"/>
          <p:cNvGrpSpPr/>
          <p:nvPr/>
        </p:nvGrpSpPr>
        <p:grpSpPr>
          <a:xfrm>
            <a:off x="6068704" y="762000"/>
            <a:ext cx="2927976" cy="1641230"/>
            <a:chOff x="3107" y="2750"/>
            <a:chExt cx="1711" cy="1034"/>
          </a:xfrm>
        </p:grpSpPr>
        <p:sp>
          <p:nvSpPr>
            <p:cNvPr id="12292" name="Straight Connector 301060"/>
            <p:cNvSpPr/>
            <p:nvPr/>
          </p:nvSpPr>
          <p:spPr>
            <a:xfrm flipH="1" flipV="1">
              <a:off x="3606" y="2795"/>
              <a:ext cx="11" cy="989"/>
            </a:xfrm>
            <a:prstGeom prst="line">
              <a:avLst/>
            </a:prstGeom>
            <a:ln w="76200" cap="flat" cmpd="sng">
              <a:solidFill>
                <a:srgbClr val="0000FF"/>
              </a:solidFill>
              <a:prstDash val="solid"/>
              <a:round/>
              <a:headEnd type="triangle" w="med" len="med"/>
              <a:tailEnd type="triangle" w="med" len="med"/>
            </a:ln>
          </p:spPr>
        </p:sp>
        <p:sp>
          <p:nvSpPr>
            <p:cNvPr id="12293" name="Straight Connector 301061"/>
            <p:cNvSpPr/>
            <p:nvPr/>
          </p:nvSpPr>
          <p:spPr>
            <a:xfrm>
              <a:off x="3107" y="3294"/>
              <a:ext cx="1044" cy="0"/>
            </a:xfrm>
            <a:prstGeom prst="line">
              <a:avLst/>
            </a:prstGeom>
            <a:ln w="76200" cap="flat" cmpd="sng">
              <a:solidFill>
                <a:srgbClr val="FF0000"/>
              </a:solidFill>
              <a:prstDash val="solid"/>
              <a:round/>
              <a:headEnd type="none" w="med" len="med"/>
              <a:tailEnd type="triangle" w="med" len="med"/>
            </a:ln>
          </p:spPr>
        </p:sp>
        <p:sp>
          <p:nvSpPr>
            <p:cNvPr id="12294" name="Text Box 301062"/>
            <p:cNvSpPr txBox="1"/>
            <p:nvPr/>
          </p:nvSpPr>
          <p:spPr>
            <a:xfrm>
              <a:off x="3742" y="3339"/>
              <a:ext cx="1076" cy="239"/>
            </a:xfrm>
            <a:prstGeom prst="rect">
              <a:avLst/>
            </a:prstGeom>
            <a:noFill/>
            <a:ln w="9525">
              <a:noFill/>
            </a:ln>
          </p:spPr>
          <p:txBody>
            <a:bodyPr anchor="t" anchorCtr="0"/>
            <a:p>
              <a:r>
                <a:rPr lang="en-US" altLang="zh-CN" sz="2000">
                  <a:solidFill>
                    <a:srgbClr val="FF0000"/>
                  </a:solidFill>
                  <a:latin typeface="Arial" panose="020B0604020202020204" pitchFamily="34" charset="0"/>
                </a:rPr>
                <a:t>wave direction</a:t>
              </a:r>
              <a:endParaRPr lang="en-US" altLang="zh-CN" sz="2000">
                <a:solidFill>
                  <a:srgbClr val="FF0000"/>
                </a:solidFill>
                <a:latin typeface="Arial" panose="020B0604020202020204" pitchFamily="34" charset="0"/>
              </a:endParaRPr>
            </a:p>
          </p:txBody>
        </p:sp>
        <p:sp>
          <p:nvSpPr>
            <p:cNvPr id="12295" name="Text Box 301063"/>
            <p:cNvSpPr txBox="1"/>
            <p:nvPr/>
          </p:nvSpPr>
          <p:spPr>
            <a:xfrm>
              <a:off x="3696" y="2750"/>
              <a:ext cx="953" cy="223"/>
            </a:xfrm>
            <a:prstGeom prst="rect">
              <a:avLst/>
            </a:prstGeom>
            <a:noFill/>
            <a:ln w="9525">
              <a:noFill/>
            </a:ln>
          </p:spPr>
          <p:txBody>
            <a:bodyPr anchor="t" anchorCtr="0"/>
            <a:p>
              <a:r>
                <a:rPr lang="en-US" altLang="zh-CN" sz="2000">
                  <a:solidFill>
                    <a:srgbClr val="0000FF"/>
                  </a:solidFill>
                  <a:latin typeface="Arial" panose="020B0604020202020204" pitchFamily="34" charset="0"/>
                </a:rPr>
                <a:t>vibrations</a:t>
              </a:r>
              <a:endParaRPr lang="en-US" altLang="zh-CN" sz="2000">
                <a:solidFill>
                  <a:srgbClr val="0000FF"/>
                </a:solidFill>
                <a:latin typeface="Arial" panose="020B0604020202020204" pitchFamily="34" charset="0"/>
              </a:endParaRPr>
            </a:p>
          </p:txBody>
        </p:sp>
      </p:grpSp>
      <p:graphicFrame>
        <p:nvGraphicFramePr>
          <p:cNvPr id="301066" name="Content Placeholder 301065"/>
          <p:cNvGraphicFramePr>
            <a:graphicFrameLocks noGrp="1"/>
          </p:cNvGraphicFramePr>
          <p:nvPr>
            <p:ph idx="1"/>
          </p:nvPr>
        </p:nvGraphicFramePr>
        <p:xfrm>
          <a:off x="1439545" y="3282950"/>
          <a:ext cx="6778625" cy="3499485"/>
        </p:xfrm>
        <a:graphic>
          <a:graphicData uri="http://schemas.openxmlformats.org/presentationml/2006/ole">
            <mc:AlternateContent xmlns:mc="http://schemas.openxmlformats.org/markup-compatibility/2006">
              <mc:Choice xmlns:v="urn:schemas-microsoft-com:vml" Requires="v">
                <p:oleObj spid="_x0000_s3077" name="" r:id="rId1" imgW="3752850" imgH="1571625" progId="Paint.Picture">
                  <p:embed/>
                </p:oleObj>
              </mc:Choice>
              <mc:Fallback>
                <p:oleObj name="" r:id="rId1" imgW="3752850" imgH="1571625" progId="Paint.Picture">
                  <p:embed/>
                  <p:pic>
                    <p:nvPicPr>
                      <p:cNvPr id="0" name="Picture 3076"/>
                      <p:cNvPicPr/>
                      <p:nvPr/>
                    </p:nvPicPr>
                    <p:blipFill>
                      <a:blip r:embed="rId2"/>
                      <a:stretch>
                        <a:fillRect/>
                      </a:stretch>
                    </p:blipFill>
                    <p:spPr>
                      <a:xfrm>
                        <a:off x="1439545" y="3282950"/>
                        <a:ext cx="6778625" cy="3499485"/>
                      </a:xfrm>
                      <a:prstGeom prst="rect">
                        <a:avLst/>
                      </a:prstGeom>
                      <a:noFill/>
                      <a:ln w="38100">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10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10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10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105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59"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3489" name="Text Box 294913"/>
          <p:cNvSpPr txBox="1"/>
          <p:nvPr/>
        </p:nvSpPr>
        <p:spPr>
          <a:xfrm>
            <a:off x="395288" y="333375"/>
            <a:ext cx="8193087" cy="4584700"/>
          </a:xfrm>
          <a:prstGeom prst="rect">
            <a:avLst/>
          </a:prstGeom>
          <a:solidFill>
            <a:schemeClr val="bg1"/>
          </a:solidFill>
          <a:ln w="9525">
            <a:noFill/>
          </a:ln>
        </p:spPr>
        <p:txBody>
          <a:bodyPr anchor="t" anchorCtr="0">
            <a:spAutoFit/>
          </a:bodyPr>
          <a:p>
            <a:pPr eaLnBrk="0" hangingPunct="0">
              <a:spcBef>
                <a:spcPct val="50000"/>
              </a:spcBef>
            </a:pPr>
            <a:r>
              <a:rPr lang="en-US" altLang="zh-CN" sz="2800" b="1">
                <a:solidFill>
                  <a:srgbClr val="FF3300"/>
                </a:solidFill>
                <a:latin typeface="Times New Roman" panose="02020603050405020304" pitchFamily="18" charset="0"/>
              </a:rPr>
              <a:t>Choose appropriate words to fill in the gaps below:</a:t>
            </a:r>
            <a:endParaRPr lang="en-US" altLang="zh-CN" sz="2800" b="1">
              <a:solidFill>
                <a:srgbClr val="FF3300"/>
              </a:solidFill>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A wave transfers _______ without the movement of _______ from one place to another. </a:t>
            </a:r>
            <a:endParaRPr lang="en-US" altLang="zh-CN" sz="2400" b="1" dirty="0">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In a __________ wave the particle ____________ are perpendicular to the direction of wave travel.</a:t>
            </a:r>
            <a:endParaRPr lang="en-US" altLang="zh-CN" sz="2400" b="1" dirty="0">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Frequency is equal to the number of waves produced by a source in one _________. Time period is equal to the ___________ of the frequency.</a:t>
            </a:r>
            <a:endParaRPr lang="en-US" altLang="zh-CN" sz="2400" b="1" dirty="0">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The speed of a wave in m/s is equal to its __________ in metres multiplied by its __________ in hertz.</a:t>
            </a:r>
            <a:endParaRPr lang="en-US" altLang="zh-CN" sz="2400" b="1">
              <a:latin typeface="Times New Roman" panose="02020603050405020304" pitchFamily="18" charset="0"/>
            </a:endParaRPr>
          </a:p>
        </p:txBody>
      </p:sp>
      <p:sp>
        <p:nvSpPr>
          <p:cNvPr id="294915" name="Text Box 294914"/>
          <p:cNvSpPr txBox="1"/>
          <p:nvPr/>
        </p:nvSpPr>
        <p:spPr>
          <a:xfrm>
            <a:off x="5805488" y="4111625"/>
            <a:ext cx="1565275"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wavelength</a:t>
            </a:r>
            <a:endParaRPr lang="en-US" altLang="zh-CN" b="1">
              <a:solidFill>
                <a:schemeClr val="accent2"/>
              </a:solidFill>
              <a:latin typeface="Arial" panose="020B0604020202020204" pitchFamily="34" charset="0"/>
            </a:endParaRPr>
          </a:p>
        </p:txBody>
      </p:sp>
      <p:sp>
        <p:nvSpPr>
          <p:cNvPr id="294916" name="Text Box 294915"/>
          <p:cNvSpPr txBox="1"/>
          <p:nvPr/>
        </p:nvSpPr>
        <p:spPr>
          <a:xfrm>
            <a:off x="5197475" y="1919288"/>
            <a:ext cx="1400175"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vibrations</a:t>
            </a:r>
            <a:endParaRPr lang="en-US" altLang="zh-CN" b="1">
              <a:solidFill>
                <a:schemeClr val="accent2"/>
              </a:solidFill>
              <a:latin typeface="Arial" panose="020B0604020202020204" pitchFamily="34" charset="0"/>
            </a:endParaRPr>
          </a:p>
        </p:txBody>
      </p:sp>
      <p:sp>
        <p:nvSpPr>
          <p:cNvPr id="294917" name="Text Box 294916"/>
          <p:cNvSpPr txBox="1"/>
          <p:nvPr/>
        </p:nvSpPr>
        <p:spPr>
          <a:xfrm>
            <a:off x="641350" y="3530600"/>
            <a:ext cx="1457325"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reciprocal</a:t>
            </a:r>
            <a:endParaRPr lang="en-US" altLang="zh-CN" b="1">
              <a:solidFill>
                <a:schemeClr val="accent2"/>
              </a:solidFill>
              <a:latin typeface="Arial" panose="020B0604020202020204" pitchFamily="34" charset="0"/>
            </a:endParaRPr>
          </a:p>
        </p:txBody>
      </p:sp>
      <p:sp>
        <p:nvSpPr>
          <p:cNvPr id="294918" name="Text Box 294917"/>
          <p:cNvSpPr txBox="1"/>
          <p:nvPr/>
        </p:nvSpPr>
        <p:spPr>
          <a:xfrm>
            <a:off x="1104900" y="1876425"/>
            <a:ext cx="1512888"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transverse</a:t>
            </a:r>
            <a:endParaRPr lang="en-US" altLang="zh-CN" b="1">
              <a:solidFill>
                <a:schemeClr val="accent2"/>
              </a:solidFill>
              <a:latin typeface="Arial" panose="020B0604020202020204" pitchFamily="34" charset="0"/>
            </a:endParaRPr>
          </a:p>
        </p:txBody>
      </p:sp>
      <p:sp>
        <p:nvSpPr>
          <p:cNvPr id="294919" name="Text Box 294918"/>
          <p:cNvSpPr txBox="1"/>
          <p:nvPr/>
        </p:nvSpPr>
        <p:spPr>
          <a:xfrm>
            <a:off x="2867025" y="976313"/>
            <a:ext cx="958850"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energy</a:t>
            </a:r>
            <a:endParaRPr lang="en-US" altLang="zh-CN" b="1">
              <a:solidFill>
                <a:schemeClr val="accent2"/>
              </a:solidFill>
              <a:latin typeface="Arial" panose="020B0604020202020204" pitchFamily="34" charset="0"/>
            </a:endParaRPr>
          </a:p>
        </p:txBody>
      </p:sp>
      <p:sp>
        <p:nvSpPr>
          <p:cNvPr id="294920" name="Text Box 294919"/>
          <p:cNvSpPr txBox="1"/>
          <p:nvPr/>
        </p:nvSpPr>
        <p:spPr>
          <a:xfrm>
            <a:off x="2443163" y="3168650"/>
            <a:ext cx="1093787"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second</a:t>
            </a:r>
            <a:endParaRPr lang="en-US" altLang="zh-CN" b="1">
              <a:solidFill>
                <a:schemeClr val="accent2"/>
              </a:solidFill>
              <a:latin typeface="Arial" panose="020B0604020202020204" pitchFamily="34" charset="0"/>
            </a:endParaRPr>
          </a:p>
        </p:txBody>
      </p:sp>
      <p:sp>
        <p:nvSpPr>
          <p:cNvPr id="294921" name="Text Box 294920"/>
          <p:cNvSpPr txBox="1"/>
          <p:nvPr/>
        </p:nvSpPr>
        <p:spPr>
          <a:xfrm>
            <a:off x="3044825" y="5045075"/>
            <a:ext cx="2663825" cy="368300"/>
          </a:xfrm>
          <a:prstGeom prst="rect">
            <a:avLst/>
          </a:prstGeom>
          <a:noFill/>
          <a:ln w="9525">
            <a:noFill/>
          </a:ln>
        </p:spPr>
        <p:txBody>
          <a:bodyPr anchor="t" anchorCtr="0">
            <a:spAutoFit/>
          </a:bodyPr>
          <a:p>
            <a:pPr>
              <a:spcBef>
                <a:spcPct val="50000"/>
              </a:spcBef>
            </a:pPr>
            <a:r>
              <a:rPr lang="en-US" altLang="zh-CN" b="1" i="1">
                <a:latin typeface="Arial" panose="020B0604020202020204" pitchFamily="34" charset="0"/>
              </a:rPr>
              <a:t>WORD SELECTION:</a:t>
            </a:r>
            <a:endParaRPr lang="en-US" altLang="zh-CN" b="1" i="1">
              <a:latin typeface="Arial" panose="020B0604020202020204" pitchFamily="34" charset="0"/>
            </a:endParaRPr>
          </a:p>
        </p:txBody>
      </p:sp>
      <p:sp>
        <p:nvSpPr>
          <p:cNvPr id="294922" name="Text Box 294921"/>
          <p:cNvSpPr txBox="1"/>
          <p:nvPr/>
        </p:nvSpPr>
        <p:spPr>
          <a:xfrm>
            <a:off x="7264400" y="976313"/>
            <a:ext cx="1008063"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matter</a:t>
            </a:r>
            <a:endParaRPr lang="en-US" altLang="zh-CN" b="1">
              <a:solidFill>
                <a:schemeClr val="accent2"/>
              </a:solidFill>
              <a:latin typeface="Arial" panose="020B0604020202020204" pitchFamily="34" charset="0"/>
            </a:endParaRPr>
          </a:p>
        </p:txBody>
      </p:sp>
      <p:sp>
        <p:nvSpPr>
          <p:cNvPr id="294930" name="Text Box 294929"/>
          <p:cNvSpPr txBox="1"/>
          <p:nvPr/>
        </p:nvSpPr>
        <p:spPr>
          <a:xfrm>
            <a:off x="3773488" y="4460875"/>
            <a:ext cx="1309687"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frequency</a:t>
            </a:r>
            <a:endParaRPr lang="en-US" altLang="zh-CN" b="1">
              <a:solidFill>
                <a:schemeClr val="accent2"/>
              </a:solidFill>
              <a:latin typeface="Arial" panose="020B0604020202020204" pitchFamily="34" charset="0"/>
            </a:endParaRPr>
          </a:p>
        </p:txBody>
      </p:sp>
      <p:sp>
        <p:nvSpPr>
          <p:cNvPr id="294931" name="Text Box 294930"/>
          <p:cNvSpPr txBox="1"/>
          <p:nvPr/>
        </p:nvSpPr>
        <p:spPr>
          <a:xfrm>
            <a:off x="4516438" y="5359400"/>
            <a:ext cx="1457325"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reciprocal</a:t>
            </a:r>
            <a:endParaRPr lang="en-US" altLang="zh-CN" b="1">
              <a:solidFill>
                <a:schemeClr val="accent2"/>
              </a:solidFill>
              <a:latin typeface="Arial" panose="020B0604020202020204" pitchFamily="34" charset="0"/>
            </a:endParaRPr>
          </a:p>
        </p:txBody>
      </p:sp>
      <p:sp>
        <p:nvSpPr>
          <p:cNvPr id="294932" name="Text Box 294931"/>
          <p:cNvSpPr txBox="1"/>
          <p:nvPr/>
        </p:nvSpPr>
        <p:spPr>
          <a:xfrm>
            <a:off x="3238500" y="5359400"/>
            <a:ext cx="1512888"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transverse</a:t>
            </a:r>
            <a:endParaRPr lang="en-US" altLang="zh-CN" b="1">
              <a:solidFill>
                <a:schemeClr val="accent2"/>
              </a:solidFill>
              <a:latin typeface="Arial" panose="020B0604020202020204" pitchFamily="34" charset="0"/>
            </a:endParaRPr>
          </a:p>
        </p:txBody>
      </p:sp>
      <p:sp>
        <p:nvSpPr>
          <p:cNvPr id="294933" name="Text Box 294932"/>
          <p:cNvSpPr txBox="1"/>
          <p:nvPr/>
        </p:nvSpPr>
        <p:spPr>
          <a:xfrm>
            <a:off x="5797550" y="5359400"/>
            <a:ext cx="958850"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energy</a:t>
            </a:r>
            <a:endParaRPr lang="en-US" altLang="zh-CN" b="1">
              <a:solidFill>
                <a:schemeClr val="accent2"/>
              </a:solidFill>
              <a:latin typeface="Arial" panose="020B0604020202020204" pitchFamily="34" charset="0"/>
            </a:endParaRPr>
          </a:p>
        </p:txBody>
      </p:sp>
      <p:sp>
        <p:nvSpPr>
          <p:cNvPr id="294934" name="Text Box 294933"/>
          <p:cNvSpPr txBox="1"/>
          <p:nvPr/>
        </p:nvSpPr>
        <p:spPr>
          <a:xfrm>
            <a:off x="2032000" y="5359400"/>
            <a:ext cx="1512888"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frequency</a:t>
            </a:r>
            <a:endParaRPr lang="en-US" altLang="zh-CN" b="1">
              <a:solidFill>
                <a:schemeClr val="accent2"/>
              </a:solidFill>
              <a:latin typeface="Arial" panose="020B0604020202020204" pitchFamily="34" charset="0"/>
            </a:endParaRPr>
          </a:p>
        </p:txBody>
      </p:sp>
      <p:sp>
        <p:nvSpPr>
          <p:cNvPr id="294935" name="Text Box 294934"/>
          <p:cNvSpPr txBox="1"/>
          <p:nvPr/>
        </p:nvSpPr>
        <p:spPr>
          <a:xfrm>
            <a:off x="4325938" y="5721350"/>
            <a:ext cx="1565275"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wavelength</a:t>
            </a:r>
            <a:endParaRPr lang="en-US" altLang="zh-CN" b="1">
              <a:solidFill>
                <a:schemeClr val="accent2"/>
              </a:solidFill>
              <a:latin typeface="Arial" panose="020B0604020202020204" pitchFamily="34" charset="0"/>
            </a:endParaRPr>
          </a:p>
        </p:txBody>
      </p:sp>
      <p:sp>
        <p:nvSpPr>
          <p:cNvPr id="294936" name="Text Box 294935"/>
          <p:cNvSpPr txBox="1"/>
          <p:nvPr/>
        </p:nvSpPr>
        <p:spPr>
          <a:xfrm>
            <a:off x="3065463" y="5721350"/>
            <a:ext cx="1400175"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vibrations</a:t>
            </a:r>
            <a:endParaRPr lang="en-US" altLang="zh-CN" b="1">
              <a:solidFill>
                <a:schemeClr val="accent2"/>
              </a:solidFill>
              <a:latin typeface="Arial" panose="020B0604020202020204" pitchFamily="34" charset="0"/>
            </a:endParaRPr>
          </a:p>
        </p:txBody>
      </p:sp>
      <p:sp>
        <p:nvSpPr>
          <p:cNvPr id="294937" name="Text Box 294936"/>
          <p:cNvSpPr txBox="1"/>
          <p:nvPr/>
        </p:nvSpPr>
        <p:spPr>
          <a:xfrm>
            <a:off x="2111375" y="5721350"/>
            <a:ext cx="1093788"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second</a:t>
            </a:r>
            <a:endParaRPr lang="en-US" altLang="zh-CN" b="1">
              <a:solidFill>
                <a:schemeClr val="accent2"/>
              </a:solidFill>
              <a:latin typeface="Arial" panose="020B0604020202020204" pitchFamily="34" charset="0"/>
            </a:endParaRPr>
          </a:p>
        </p:txBody>
      </p:sp>
      <p:sp>
        <p:nvSpPr>
          <p:cNvPr id="294938" name="Text Box 294937"/>
          <p:cNvSpPr txBox="1"/>
          <p:nvPr/>
        </p:nvSpPr>
        <p:spPr>
          <a:xfrm>
            <a:off x="5711825" y="5721350"/>
            <a:ext cx="1008063"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matter</a:t>
            </a:r>
            <a:endParaRPr lang="en-US" altLang="zh-CN" b="1">
              <a:solidFill>
                <a:schemeClr val="accent2"/>
              </a:solidFill>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49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49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49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49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49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49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49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49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49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4919"/>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29493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94922"/>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29493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4918"/>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29493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94916"/>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29493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94920"/>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29493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94917"/>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294931"/>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94915"/>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294935"/>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94930"/>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294934"/>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2949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5" grpId="0"/>
      <p:bldP spid="294916" grpId="0"/>
      <p:bldP spid="294917" grpId="0"/>
      <p:bldP spid="294918" grpId="0"/>
      <p:bldP spid="294919" grpId="0"/>
      <p:bldP spid="294920" grpId="0"/>
      <p:bldP spid="294921" grpId="0"/>
      <p:bldP spid="294921" grpId="1"/>
      <p:bldP spid="294922" grpId="0"/>
      <p:bldP spid="294930" grpId="0"/>
      <p:bldP spid="294931" grpId="0"/>
      <p:bldP spid="294931" grpId="1"/>
      <p:bldP spid="294932" grpId="0"/>
      <p:bldP spid="294932" grpId="1"/>
      <p:bldP spid="294933" grpId="0"/>
      <p:bldP spid="294933" grpId="1"/>
      <p:bldP spid="294934" grpId="0"/>
      <p:bldP spid="294934" grpId="1"/>
      <p:bldP spid="294935" grpId="0"/>
      <p:bldP spid="294935" grpId="1"/>
      <p:bldP spid="294936" grpId="0"/>
      <p:bldP spid="294936" grpId="1"/>
      <p:bldP spid="294937" grpId="0"/>
      <p:bldP spid="294937" grpId="1"/>
      <p:bldP spid="294938" grpId="0"/>
      <p:bldP spid="294938" grpId="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5" name="Title 79873"/>
          <p:cNvSpPr>
            <a:spLocks noGrp="1"/>
          </p:cNvSpPr>
          <p:nvPr>
            <p:ph type="title"/>
          </p:nvPr>
        </p:nvSpPr>
        <p:spPr>
          <a:xfrm>
            <a:off x="19050" y="12700"/>
            <a:ext cx="9128125" cy="517525"/>
          </a:xfrm>
        </p:spPr>
        <p:txBody>
          <a:bodyPr anchor="ctr" anchorCtr="0"/>
          <a:p>
            <a:pPr defTabSz="914400">
              <a:buNone/>
            </a:pPr>
            <a:r>
              <a:rPr lang="en-US" altLang="zh-CN" sz="4000" kern="1200" baseline="0" dirty="0">
                <a:latin typeface="+mj-lt"/>
                <a:ea typeface="+mj-ea"/>
                <a:cs typeface="+mj-cs"/>
              </a:rPr>
              <a:t>Properties of Waves</a:t>
            </a:r>
            <a:endParaRPr lang="en-US" altLang="zh-CN" sz="2400" i="1" kern="1200" baseline="0">
              <a:latin typeface="+mj-lt"/>
              <a:ea typeface="+mj-ea"/>
              <a:cs typeface="+mj-cs"/>
            </a:endParaRPr>
          </a:p>
        </p:txBody>
      </p:sp>
      <p:sp>
        <p:nvSpPr>
          <p:cNvPr id="67586" name="Text Placeholder 79874"/>
          <p:cNvSpPr>
            <a:spLocks noGrp="1"/>
          </p:cNvSpPr>
          <p:nvPr>
            <p:ph idx="1"/>
          </p:nvPr>
        </p:nvSpPr>
        <p:spPr/>
        <p:txBody>
          <a:bodyPr anchor="t" anchorCtr="0"/>
          <a:p>
            <a:pPr marL="609600" indent="-609600">
              <a:lnSpc>
                <a:spcPct val="80000"/>
              </a:lnSpc>
              <a:buAutoNum type="arabicPeriod"/>
            </a:pPr>
            <a:r>
              <a:rPr lang="en-US" altLang="zh-CN" sz="2000" dirty="0"/>
              <a:t>(a) What is a wave? (b) Explain the difference between a transverse and longitudinal wave </a:t>
            </a:r>
            <a:endParaRPr lang="en-US" altLang="zh-CN" sz="2000" dirty="0"/>
          </a:p>
          <a:p>
            <a:pPr marL="609600" indent="-609600">
              <a:lnSpc>
                <a:spcPct val="80000"/>
              </a:lnSpc>
              <a:buAutoNum type="arabicPeriod"/>
            </a:pPr>
            <a:r>
              <a:rPr lang="en-US" altLang="zh-CN" sz="2000" dirty="0"/>
              <a:t>Define what is meant by (a) amplitude; (b) wavelength; (c) frequency and (d) time period. </a:t>
            </a:r>
            <a:endParaRPr lang="en-US" altLang="zh-CN" sz="2000" dirty="0"/>
          </a:p>
          <a:p>
            <a:pPr marL="609600" indent="-609600">
              <a:lnSpc>
                <a:spcPct val="80000"/>
              </a:lnSpc>
              <a:buAutoNum type="arabicPeriod"/>
            </a:pPr>
            <a:r>
              <a:rPr lang="en-US" altLang="zh-CN" sz="2000" dirty="0"/>
              <a:t>(a) State the wave equation. (b) Calculate the wavelength of a radio wave of frequency 10MHz, speed 300 000km/s.</a:t>
            </a:r>
            <a:endParaRPr lang="en-US" altLang="zh-CN" sz="2000" dirty="0"/>
          </a:p>
          <a:p>
            <a:pPr marL="0" indent="0">
              <a:lnSpc>
                <a:spcPct val="80000"/>
              </a:lnSpc>
              <a:buNone/>
            </a:pPr>
            <a:endParaRPr lang="en-US" altLang="zh-CN" sz="2000" i="1"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5" name="Title 79873"/>
          <p:cNvSpPr>
            <a:spLocks noGrp="1"/>
          </p:cNvSpPr>
          <p:nvPr>
            <p:ph type="title"/>
          </p:nvPr>
        </p:nvSpPr>
        <p:spPr>
          <a:xfrm>
            <a:off x="19050" y="12700"/>
            <a:ext cx="9128125" cy="517525"/>
          </a:xfrm>
        </p:spPr>
        <p:txBody>
          <a:bodyPr anchor="ctr" anchorCtr="0"/>
          <a:p>
            <a:pPr defTabSz="914400">
              <a:buNone/>
            </a:pPr>
            <a:r>
              <a:rPr lang="en-US" altLang="zh-CN" sz="4000" kern="1200" baseline="0" dirty="0">
                <a:latin typeface="+mj-lt"/>
                <a:ea typeface="+mj-ea"/>
                <a:cs typeface="+mj-cs"/>
              </a:rPr>
              <a:t>Properties of Waves</a:t>
            </a:r>
            <a:endParaRPr lang="en-US" altLang="zh-CN" sz="2400" i="1" kern="1200" baseline="0">
              <a:latin typeface="+mj-lt"/>
              <a:ea typeface="+mj-ea"/>
              <a:cs typeface="+mj-cs"/>
            </a:endParaRPr>
          </a:p>
        </p:txBody>
      </p:sp>
      <p:sp>
        <p:nvSpPr>
          <p:cNvPr id="67586" name="Text Placeholder 79874"/>
          <p:cNvSpPr>
            <a:spLocks noGrp="1"/>
          </p:cNvSpPr>
          <p:nvPr>
            <p:ph idx="1"/>
          </p:nvPr>
        </p:nvSpPr>
        <p:spPr/>
        <p:txBody>
          <a:bodyPr anchor="t" anchorCtr="0"/>
          <a:p>
            <a:pPr marL="609600" indent="-609600">
              <a:lnSpc>
                <a:spcPct val="80000"/>
              </a:lnSpc>
              <a:buAutoNum type="arabicPeriod"/>
            </a:pPr>
            <a:r>
              <a:rPr lang="en-US" altLang="zh-CN" sz="2000" dirty="0"/>
              <a:t>(a) What is a wave? (b) Explain the difference between a transverse and longitudinal wave </a:t>
            </a:r>
            <a:endParaRPr lang="en-US" altLang="zh-CN" sz="2000" dirty="0"/>
          </a:p>
          <a:p>
            <a:pPr marL="609600" indent="-609600">
              <a:lnSpc>
                <a:spcPct val="80000"/>
              </a:lnSpc>
              <a:buAutoNum type="arabicPeriod"/>
            </a:pPr>
            <a:r>
              <a:rPr lang="en-US" altLang="zh-CN" sz="2000" dirty="0"/>
              <a:t>Define what is meant by (a) amplitude; (b) wavelength; (c) frequency and (d) time period. </a:t>
            </a:r>
            <a:endParaRPr lang="en-US" altLang="zh-CN" sz="2000" dirty="0"/>
          </a:p>
          <a:p>
            <a:pPr marL="609600" indent="-609600">
              <a:lnSpc>
                <a:spcPct val="80000"/>
              </a:lnSpc>
              <a:buAutoNum type="arabicPeriod"/>
            </a:pPr>
            <a:r>
              <a:rPr lang="en-US" altLang="zh-CN" sz="2000" dirty="0"/>
              <a:t>(a) State the wave equation. (b) Calculate the wavelength of a radio wave of frequency 10MHz, speed 300 000km/s.</a:t>
            </a:r>
            <a:endParaRPr lang="en-US" altLang="zh-CN" sz="2000" dirty="0"/>
          </a:p>
          <a:p>
            <a:pPr marL="0" indent="0">
              <a:lnSpc>
                <a:spcPct val="80000"/>
              </a:lnSpc>
              <a:buNone/>
            </a:pPr>
            <a:endParaRPr lang="en-US" altLang="zh-CN" sz="2000" i="1" dirty="0"/>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9633" name="Title 2049"/>
          <p:cNvSpPr>
            <a:spLocks noGrp="1"/>
          </p:cNvSpPr>
          <p:nvPr>
            <p:ph type="ctrTitle"/>
          </p:nvPr>
        </p:nvSpPr>
        <p:spPr>
          <a:xfrm>
            <a:off x="563563" y="2195513"/>
            <a:ext cx="7772400" cy="1470025"/>
          </a:xfrm>
        </p:spPr>
        <p:txBody>
          <a:bodyPr anchor="ctr" anchorCtr="0"/>
          <a:p>
            <a:pPr defTabSz="914400">
              <a:buNone/>
            </a:pPr>
            <a:r>
              <a:rPr lang="en-US" altLang="en-US" sz="7200" kern="1200" baseline="0" dirty="0">
                <a:latin typeface="+mj-lt"/>
                <a:ea typeface="+mj-ea"/>
                <a:cs typeface="+mj-cs"/>
              </a:rPr>
              <a:t>Diffraction</a:t>
            </a:r>
            <a:endParaRPr lang="en-US" altLang="en-US" sz="7200" kern="1200" baseline="0" dirty="0">
              <a:latin typeface="+mj-lt"/>
              <a:ea typeface="+mj-ea"/>
              <a:cs typeface="+mj-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Title 316417"/>
          <p:cNvSpPr>
            <a:spLocks noGrp="1"/>
          </p:cNvSpPr>
          <p:nvPr>
            <p:ph type="title"/>
          </p:nvPr>
        </p:nvSpPr>
        <p:spPr>
          <a:xfrm>
            <a:off x="19050" y="12700"/>
            <a:ext cx="9128125" cy="517525"/>
          </a:xfrm>
        </p:spPr>
        <p:txBody>
          <a:bodyPr anchor="ctr" anchorCtr="0"/>
          <a:p>
            <a:pPr defTabSz="914400">
              <a:buNone/>
            </a:pPr>
            <a:r>
              <a:rPr lang="en-US" altLang="zh-CN" sz="4000" kern="1200" baseline="0">
                <a:latin typeface="+mj-lt"/>
                <a:ea typeface="+mj-ea"/>
                <a:cs typeface="+mj-cs"/>
              </a:rPr>
              <a:t>Diffraction</a:t>
            </a:r>
            <a:endParaRPr lang="en-US" altLang="zh-CN" sz="4000" kern="1200" baseline="0">
              <a:latin typeface="+mj-lt"/>
              <a:ea typeface="+mj-ea"/>
              <a:cs typeface="+mj-cs"/>
            </a:endParaRPr>
          </a:p>
        </p:txBody>
      </p:sp>
      <p:sp>
        <p:nvSpPr>
          <p:cNvPr id="316419" name="Content Placeholder 316418"/>
          <p:cNvSpPr>
            <a:spLocks noGrp="1"/>
          </p:cNvSpPr>
          <p:nvPr>
            <p:ph idx="1"/>
          </p:nvPr>
        </p:nvSpPr>
        <p:spPr>
          <a:xfrm>
            <a:off x="389890" y="799465"/>
            <a:ext cx="8572500" cy="1625600"/>
          </a:xfrm>
        </p:spPr>
        <p:txBody>
          <a:bodyPr anchor="t" anchorCtr="0"/>
          <a:p>
            <a:pPr marL="0" indent="0">
              <a:spcBef>
                <a:spcPct val="0"/>
              </a:spcBef>
              <a:buNone/>
            </a:pPr>
            <a:r>
              <a:rPr lang="en-US" altLang="zh-CN" sz="2800">
                <a:solidFill>
                  <a:srgbClr val="000000"/>
                </a:solidFill>
              </a:rPr>
              <a:t>Diffraction occurs when waves spread out after passing through a gap or </a:t>
            </a:r>
            <a:r>
              <a:rPr lang="en-US" altLang="en-US" sz="2800">
                <a:solidFill>
                  <a:srgbClr val="000000"/>
                </a:solidFill>
              </a:rPr>
              <a:t>going a</a:t>
            </a:r>
            <a:r>
              <a:rPr lang="en-US" altLang="zh-CN" sz="2800">
                <a:solidFill>
                  <a:srgbClr val="000000"/>
                </a:solidFill>
              </a:rPr>
              <a:t>round an obstacle. </a:t>
            </a:r>
            <a:r>
              <a:rPr lang="en-US" altLang="en-US" sz="2800">
                <a:solidFill>
                  <a:srgbClr val="000000"/>
                </a:solidFill>
              </a:rPr>
              <a:t>The waves energy also spreads out.</a:t>
            </a:r>
            <a:endParaRPr lang="en-US" altLang="en-US" sz="2800">
              <a:solidFill>
                <a:srgbClr val="000000"/>
              </a:solidFill>
              <a:ea typeface="Times New Roman" panose="02020603050405020304" pitchFamily="18" charset="0"/>
            </a:endParaRPr>
          </a:p>
        </p:txBody>
      </p:sp>
      <p:pic>
        <p:nvPicPr>
          <p:cNvPr id="18436" name="Picture 5" descr="Wave refraction at Sitges"/>
          <p:cNvPicPr>
            <a:picLocks noChangeAspect="1"/>
          </p:cNvPicPr>
          <p:nvPr/>
        </p:nvPicPr>
        <p:blipFill>
          <a:blip r:embed="rId1"/>
          <a:srcRect b="12801"/>
          <a:stretch>
            <a:fillRect/>
          </a:stretch>
        </p:blipFill>
        <p:spPr>
          <a:xfrm>
            <a:off x="3180715" y="2783205"/>
            <a:ext cx="2969260" cy="3448685"/>
          </a:xfrm>
          <a:prstGeom prst="rect">
            <a:avLst/>
          </a:prstGeom>
          <a:noFill/>
          <a:ln w="9525" cap="flat" cmpd="sng">
            <a:noFill/>
            <a:prstDash val="solid"/>
            <a:miter/>
            <a:headEnd type="none" w="med" len="med"/>
            <a:tailEnd type="none" w="med" len="med"/>
          </a:ln>
        </p:spPr>
      </p:pic>
      <p:grpSp>
        <p:nvGrpSpPr>
          <p:cNvPr id="316423" name="Group 316422"/>
          <p:cNvGrpSpPr/>
          <p:nvPr/>
        </p:nvGrpSpPr>
        <p:grpSpPr>
          <a:xfrm>
            <a:off x="-115252" y="2424430"/>
            <a:ext cx="3448050" cy="3814763"/>
            <a:chOff x="385" y="1480"/>
            <a:chExt cx="2172" cy="2403"/>
          </a:xfrm>
        </p:grpSpPr>
        <p:pic>
          <p:nvPicPr>
            <p:cNvPr id="71687" name="Content Placeholder 316423" descr="diffraction"/>
            <p:cNvPicPr>
              <a:picLocks noGrp="1" noChangeAspect="1"/>
            </p:cNvPicPr>
            <p:nvPr>
              <p:ph sz="quarter" idx="4294967295"/>
            </p:nvPr>
          </p:nvPicPr>
          <p:blipFill>
            <a:blip r:embed="rId2"/>
            <a:stretch>
              <a:fillRect/>
            </a:stretch>
          </p:blipFill>
          <p:spPr>
            <a:xfrm>
              <a:off x="385" y="1706"/>
              <a:ext cx="2172" cy="2177"/>
            </a:xfrm>
          </p:spPr>
        </p:pic>
        <p:sp>
          <p:nvSpPr>
            <p:cNvPr id="71688" name="Text Box 316424"/>
            <p:cNvSpPr txBox="1"/>
            <p:nvPr/>
          </p:nvSpPr>
          <p:spPr>
            <a:xfrm>
              <a:off x="703" y="1480"/>
              <a:ext cx="1543" cy="231"/>
            </a:xfrm>
            <a:prstGeom prst="rect">
              <a:avLst/>
            </a:prstGeom>
            <a:noFill/>
            <a:ln w="9525">
              <a:noFill/>
            </a:ln>
          </p:spPr>
          <p:txBody>
            <a:bodyPr anchor="t" anchorCtr="0">
              <a:spAutoFit/>
            </a:bodyPr>
            <a:p>
              <a:pPr algn="ctr">
                <a:spcBef>
                  <a:spcPct val="50000"/>
                </a:spcBef>
              </a:pPr>
              <a:r>
                <a:rPr lang="en-US" altLang="zh-CN" b="1">
                  <a:latin typeface="Arial" panose="020B0604020202020204" pitchFamily="34" charset="0"/>
                </a:rPr>
                <a:t>Sea wave diffraction</a:t>
              </a:r>
              <a:endParaRPr lang="en-US" altLang="zh-CN" b="1">
                <a:latin typeface="Arial" panose="020B0604020202020204" pitchFamily="34" charset="0"/>
              </a:endParaRPr>
            </a:p>
          </p:txBody>
        </p:sp>
      </p:grpSp>
      <p:grpSp>
        <p:nvGrpSpPr>
          <p:cNvPr id="316420" name="Group 316419"/>
          <p:cNvGrpSpPr/>
          <p:nvPr/>
        </p:nvGrpSpPr>
        <p:grpSpPr>
          <a:xfrm>
            <a:off x="6149975" y="3213100"/>
            <a:ext cx="2997200" cy="2703830"/>
            <a:chOff x="2880" y="1616"/>
            <a:chExt cx="2178" cy="1905"/>
          </a:xfrm>
        </p:grpSpPr>
        <p:pic>
          <p:nvPicPr>
            <p:cNvPr id="71684" name="Picture 316420" descr="diffractionfigure2"/>
            <p:cNvPicPr>
              <a:picLocks noChangeAspect="1"/>
            </p:cNvPicPr>
            <p:nvPr/>
          </p:nvPicPr>
          <p:blipFill>
            <a:blip r:embed="rId3"/>
            <a:stretch>
              <a:fillRect/>
            </a:stretch>
          </p:blipFill>
          <p:spPr>
            <a:xfrm>
              <a:off x="2880" y="1616"/>
              <a:ext cx="2178" cy="1829"/>
            </a:xfrm>
            <a:prstGeom prst="rect">
              <a:avLst/>
            </a:prstGeom>
            <a:noFill/>
            <a:ln w="9525">
              <a:noFill/>
            </a:ln>
          </p:spPr>
        </p:pic>
        <p:sp>
          <p:nvSpPr>
            <p:cNvPr id="71685" name="Rectangle 316421"/>
            <p:cNvSpPr/>
            <p:nvPr/>
          </p:nvSpPr>
          <p:spPr>
            <a:xfrm>
              <a:off x="3696" y="3294"/>
              <a:ext cx="590" cy="227"/>
            </a:xfrm>
            <a:prstGeom prst="rect">
              <a:avLst/>
            </a:prstGeom>
            <a:solidFill>
              <a:schemeClr val="bg1"/>
            </a:solidFill>
            <a:ln w="9525">
              <a:noFill/>
            </a:ln>
          </p:spPr>
          <p:txBody>
            <a:bodyPr anchor="t" anchorCtr="0"/>
            <a:p>
              <a:endParaRPr lang="en-US" altLang="zh-CN">
                <a:latin typeface="Arial" panose="020B0604020202020204" pitchFamily="3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6419">
                                            <p:txEl>
                                              <p:charRg st="0" end="9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64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6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19"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GB"/>
              <a:t>Diffraction</a:t>
            </a:r>
            <a:endParaRPr lang="en-GB"/>
          </a:p>
        </p:txBody>
      </p:sp>
      <p:sp>
        <p:nvSpPr>
          <p:cNvPr id="4100" name="Text Box 4"/>
          <p:cNvSpPr txBox="1">
            <a:spLocks noChangeArrowheads="1"/>
          </p:cNvSpPr>
          <p:nvPr/>
        </p:nvSpPr>
        <p:spPr bwMode="auto">
          <a:xfrm>
            <a:off x="-20320" y="4321175"/>
            <a:ext cx="9049385" cy="1445260"/>
          </a:xfrm>
          <a:prstGeom prst="rect">
            <a:avLst/>
          </a:prstGeom>
          <a:solidFill>
            <a:schemeClr val="bg1"/>
          </a:solidFill>
          <a:ln w="9525">
            <a:noFill/>
            <a:miter lim="800000"/>
          </a:ln>
          <a:effectLst/>
        </p:spPr>
        <p:txBody>
          <a:bodyPr wrap="square">
            <a:spAutoFit/>
          </a:bodyPr>
          <a:lstStyle/>
          <a:p>
            <a:r>
              <a:rPr lang="en-GB" sz="2800">
                <a:solidFill>
                  <a:srgbClr val="000099"/>
                </a:solidFill>
                <a:cs typeface="Arial" panose="020B0604020202020204" pitchFamily="34" charset="0"/>
              </a:rPr>
              <a:t>    Gap &lt;&lt; </a:t>
            </a:r>
            <a:r>
              <a:rPr lang="en-GB" sz="2800">
                <a:solidFill>
                  <a:srgbClr val="000099"/>
                </a:solidFill>
                <a:cs typeface="Arial" panose="020B0604020202020204" pitchFamily="34" charset="0"/>
                <a:sym typeface="Symbol" panose="05050102010706020507" pitchFamily="18" charset="2"/>
              </a:rPr>
              <a:t> 	</a:t>
            </a:r>
            <a:r>
              <a:rPr lang="en-GB" sz="2800">
                <a:solidFill>
                  <a:srgbClr val="000099"/>
                </a:solidFill>
                <a:cs typeface="Arial" panose="020B0604020202020204" pitchFamily="34" charset="0"/>
                <a:sym typeface="Wingdings" panose="05000000000000000000" pitchFamily="2" charset="2"/>
              </a:rPr>
              <a:t></a:t>
            </a:r>
            <a:r>
              <a:rPr lang="en-GB" sz="2800">
                <a:solidFill>
                  <a:srgbClr val="000099"/>
                </a:solidFill>
                <a:cs typeface="Arial" panose="020B0604020202020204" pitchFamily="34" charset="0"/>
                <a:sym typeface="Symbol" panose="05050102010706020507" pitchFamily="18" charset="2"/>
              </a:rPr>
              <a:t> Little energy can pass through.</a:t>
            </a:r>
            <a:endParaRPr lang="en-GB" sz="2800">
              <a:solidFill>
                <a:srgbClr val="000099"/>
              </a:solidFill>
              <a:cs typeface="Arial" panose="020B0604020202020204" pitchFamily="34" charset="0"/>
              <a:sym typeface="Symbol" panose="05050102010706020507" pitchFamily="18" charset="2"/>
            </a:endParaRPr>
          </a:p>
          <a:p>
            <a:r>
              <a:rPr lang="en-GB" sz="2800">
                <a:solidFill>
                  <a:srgbClr val="000099"/>
                </a:solidFill>
                <a:cs typeface="Arial" panose="020B0604020202020204" pitchFamily="34" charset="0"/>
              </a:rPr>
              <a:t>    Gap </a:t>
            </a:r>
            <a:r>
              <a:rPr lang="en-GB" sz="3200">
                <a:solidFill>
                  <a:srgbClr val="000099"/>
                </a:solidFill>
                <a:cs typeface="Arial" panose="020B0604020202020204" pitchFamily="34" charset="0"/>
                <a:sym typeface="Symbol" panose="05050102010706020507" pitchFamily="18" charset="2"/>
              </a:rPr>
              <a:t></a:t>
            </a:r>
            <a:r>
              <a:rPr lang="en-GB" sz="2800">
                <a:solidFill>
                  <a:srgbClr val="000099"/>
                </a:solidFill>
                <a:cs typeface="Arial" panose="020B0604020202020204" pitchFamily="34" charset="0"/>
                <a:sym typeface="Symbol" panose="05050102010706020507" pitchFamily="18" charset="2"/>
              </a:rPr>
              <a:t> </a:t>
            </a:r>
            <a:r>
              <a:rPr lang="en-GB" sz="2800">
                <a:solidFill>
                  <a:srgbClr val="000099"/>
                </a:solidFill>
                <a:cs typeface="Arial" panose="020B0604020202020204" pitchFamily="34" charset="0"/>
              </a:rPr>
              <a:t> 	</a:t>
            </a:r>
            <a:r>
              <a:rPr lang="en-GB" sz="2800">
                <a:solidFill>
                  <a:srgbClr val="000099"/>
                </a:solidFill>
                <a:cs typeface="Arial" panose="020B0604020202020204" pitchFamily="34" charset="0"/>
                <a:sym typeface="Wingdings" panose="05000000000000000000" pitchFamily="2" charset="2"/>
              </a:rPr>
              <a:t> </a:t>
            </a:r>
            <a:r>
              <a:rPr lang="en-GB" sz="2800">
                <a:solidFill>
                  <a:srgbClr val="000099"/>
                </a:solidFill>
                <a:cs typeface="Arial" panose="020B0604020202020204" pitchFamily="34" charset="0"/>
              </a:rPr>
              <a:t>Diffraction effects are greatest</a:t>
            </a:r>
            <a:r>
              <a:rPr lang="en-GB" sz="2800">
                <a:solidFill>
                  <a:srgbClr val="000099"/>
                </a:solidFill>
                <a:cs typeface="Arial" panose="020B0604020202020204" pitchFamily="34" charset="0"/>
                <a:sym typeface="Symbol" panose="05050102010706020507" pitchFamily="18" charset="2"/>
              </a:rPr>
              <a:t>.</a:t>
            </a:r>
            <a:endParaRPr lang="en-GB" sz="2800">
              <a:solidFill>
                <a:srgbClr val="000099"/>
              </a:solidFill>
              <a:cs typeface="Arial" panose="020B0604020202020204" pitchFamily="34" charset="0"/>
              <a:sym typeface="Symbol" panose="05050102010706020507" pitchFamily="18" charset="2"/>
            </a:endParaRPr>
          </a:p>
          <a:p>
            <a:r>
              <a:rPr lang="en-GB" sz="2800">
                <a:solidFill>
                  <a:srgbClr val="000099"/>
                </a:solidFill>
                <a:cs typeface="Arial" panose="020B0604020202020204" pitchFamily="34" charset="0"/>
                <a:sym typeface="Symbol" panose="05050102010706020507" pitchFamily="18" charset="2"/>
              </a:rPr>
              <a:t>    Gap &gt;&gt;  	</a:t>
            </a:r>
            <a:r>
              <a:rPr lang="en-GB" sz="2800">
                <a:solidFill>
                  <a:srgbClr val="000099"/>
                </a:solidFill>
                <a:cs typeface="Arial" panose="020B0604020202020204" pitchFamily="34" charset="0"/>
                <a:sym typeface="Wingdings" panose="05000000000000000000" pitchFamily="2" charset="2"/>
              </a:rPr>
              <a:t> </a:t>
            </a:r>
            <a:r>
              <a:rPr lang="en-GB" sz="2800">
                <a:solidFill>
                  <a:srgbClr val="000099"/>
                </a:solidFill>
                <a:cs typeface="Arial" panose="020B0604020202020204" pitchFamily="34" charset="0"/>
                <a:sym typeface="Symbol" panose="05050102010706020507" pitchFamily="18" charset="2"/>
              </a:rPr>
              <a:t>Diffraction occurs only at the edges.</a:t>
            </a:r>
            <a:endParaRPr lang="en-GB" altLang="zh-CN" sz="2800">
              <a:solidFill>
                <a:srgbClr val="000099"/>
              </a:solidFill>
              <a:ea typeface="宋体" panose="02010600030101010101" charset="-122"/>
              <a:cs typeface="Arial" panose="020B0604020202020204" pitchFamily="34" charset="0"/>
              <a:sym typeface="Symbol" panose="05050102010706020507" pitchFamily="18" charset="2"/>
            </a:endParaRPr>
          </a:p>
        </p:txBody>
      </p:sp>
      <p:sp>
        <p:nvSpPr>
          <p:cNvPr id="4101" name="Rectangle 5"/>
          <p:cNvSpPr>
            <a:spLocks noChangeArrowheads="1"/>
          </p:cNvSpPr>
          <p:nvPr/>
        </p:nvSpPr>
        <p:spPr bwMode="auto">
          <a:xfrm>
            <a:off x="4779963" y="1138238"/>
            <a:ext cx="144462" cy="1295400"/>
          </a:xfrm>
          <a:prstGeom prst="rect">
            <a:avLst/>
          </a:prstGeom>
          <a:solidFill>
            <a:schemeClr val="accent1"/>
          </a:solidFill>
          <a:ln w="9525">
            <a:solidFill>
              <a:schemeClr val="tx1"/>
            </a:solidFill>
            <a:miter lim="800000"/>
          </a:ln>
          <a:effectLst/>
        </p:spPr>
        <p:txBody>
          <a:bodyPr wrap="none" anchor="ctr"/>
          <a:lstStyle/>
          <a:p>
            <a:endParaRPr lang="zh-CN" altLang="en-US"/>
          </a:p>
        </p:txBody>
      </p:sp>
      <p:sp>
        <p:nvSpPr>
          <p:cNvPr id="4102" name="Rectangle 6"/>
          <p:cNvSpPr>
            <a:spLocks noChangeArrowheads="1"/>
          </p:cNvSpPr>
          <p:nvPr/>
        </p:nvSpPr>
        <p:spPr bwMode="auto">
          <a:xfrm>
            <a:off x="4779963" y="2722563"/>
            <a:ext cx="144462" cy="1366837"/>
          </a:xfrm>
          <a:prstGeom prst="rect">
            <a:avLst/>
          </a:prstGeom>
          <a:solidFill>
            <a:schemeClr val="accent1"/>
          </a:solidFill>
          <a:ln w="9525">
            <a:solidFill>
              <a:schemeClr val="tx1"/>
            </a:solidFill>
            <a:miter lim="800000"/>
          </a:ln>
          <a:effectLst/>
        </p:spPr>
        <p:txBody>
          <a:bodyPr wrap="none" anchor="ctr"/>
          <a:lstStyle/>
          <a:p>
            <a:endParaRPr lang="zh-CN" altLang="en-US"/>
          </a:p>
        </p:txBody>
      </p:sp>
      <p:grpSp>
        <p:nvGrpSpPr>
          <p:cNvPr id="2" name="Group 39"/>
          <p:cNvGrpSpPr/>
          <p:nvPr/>
        </p:nvGrpSpPr>
        <p:grpSpPr bwMode="auto">
          <a:xfrm>
            <a:off x="3557588" y="1138238"/>
            <a:ext cx="2387600" cy="2952750"/>
            <a:chOff x="2337" y="981"/>
            <a:chExt cx="1504" cy="1860"/>
          </a:xfrm>
        </p:grpSpPr>
        <p:sp>
          <p:nvSpPr>
            <p:cNvPr id="4103" name="Line 7"/>
            <p:cNvSpPr>
              <a:spLocks noChangeShapeType="1"/>
            </p:cNvSpPr>
            <p:nvPr/>
          </p:nvSpPr>
          <p:spPr bwMode="auto">
            <a:xfrm>
              <a:off x="2337" y="981"/>
              <a:ext cx="0" cy="1860"/>
            </a:xfrm>
            <a:prstGeom prst="line">
              <a:avLst/>
            </a:prstGeom>
            <a:noFill/>
            <a:ln w="9525">
              <a:solidFill>
                <a:schemeClr val="tx1"/>
              </a:solidFill>
              <a:round/>
            </a:ln>
            <a:effectLst/>
          </p:spPr>
          <p:txBody>
            <a:bodyPr/>
            <a:lstStyle/>
            <a:p>
              <a:endParaRPr lang="zh-CN" altLang="en-US"/>
            </a:p>
          </p:txBody>
        </p:sp>
        <p:sp>
          <p:nvSpPr>
            <p:cNvPr id="4104" name="Line 8"/>
            <p:cNvSpPr>
              <a:spLocks noChangeShapeType="1"/>
            </p:cNvSpPr>
            <p:nvPr/>
          </p:nvSpPr>
          <p:spPr bwMode="auto">
            <a:xfrm>
              <a:off x="2473" y="981"/>
              <a:ext cx="0" cy="1860"/>
            </a:xfrm>
            <a:prstGeom prst="line">
              <a:avLst/>
            </a:prstGeom>
            <a:noFill/>
            <a:ln w="9525">
              <a:solidFill>
                <a:schemeClr val="tx1"/>
              </a:solidFill>
              <a:round/>
            </a:ln>
            <a:effectLst/>
          </p:spPr>
          <p:txBody>
            <a:bodyPr/>
            <a:lstStyle/>
            <a:p>
              <a:endParaRPr lang="zh-CN" altLang="en-US"/>
            </a:p>
          </p:txBody>
        </p:sp>
        <p:sp>
          <p:nvSpPr>
            <p:cNvPr id="4105" name="Line 9"/>
            <p:cNvSpPr>
              <a:spLocks noChangeShapeType="1"/>
            </p:cNvSpPr>
            <p:nvPr/>
          </p:nvSpPr>
          <p:spPr bwMode="auto">
            <a:xfrm>
              <a:off x="2609" y="981"/>
              <a:ext cx="0" cy="1860"/>
            </a:xfrm>
            <a:prstGeom prst="line">
              <a:avLst/>
            </a:prstGeom>
            <a:noFill/>
            <a:ln w="9525">
              <a:solidFill>
                <a:schemeClr val="tx1"/>
              </a:solidFill>
              <a:round/>
            </a:ln>
            <a:effectLst/>
          </p:spPr>
          <p:txBody>
            <a:bodyPr/>
            <a:lstStyle/>
            <a:p>
              <a:endParaRPr lang="zh-CN" altLang="en-US"/>
            </a:p>
          </p:txBody>
        </p:sp>
        <p:sp>
          <p:nvSpPr>
            <p:cNvPr id="4106" name="Line 10"/>
            <p:cNvSpPr>
              <a:spLocks noChangeShapeType="1"/>
            </p:cNvSpPr>
            <p:nvPr/>
          </p:nvSpPr>
          <p:spPr bwMode="auto">
            <a:xfrm>
              <a:off x="2745" y="981"/>
              <a:ext cx="0" cy="1860"/>
            </a:xfrm>
            <a:prstGeom prst="line">
              <a:avLst/>
            </a:prstGeom>
            <a:noFill/>
            <a:ln w="9525">
              <a:solidFill>
                <a:schemeClr val="tx1"/>
              </a:solidFill>
              <a:round/>
            </a:ln>
            <a:effectLst/>
          </p:spPr>
          <p:txBody>
            <a:bodyPr/>
            <a:lstStyle/>
            <a:p>
              <a:endParaRPr lang="zh-CN" altLang="en-US"/>
            </a:p>
          </p:txBody>
        </p:sp>
        <p:sp>
          <p:nvSpPr>
            <p:cNvPr id="4107" name="Line 11"/>
            <p:cNvSpPr>
              <a:spLocks noChangeShapeType="1"/>
            </p:cNvSpPr>
            <p:nvPr/>
          </p:nvSpPr>
          <p:spPr bwMode="auto">
            <a:xfrm>
              <a:off x="2881" y="981"/>
              <a:ext cx="0" cy="1860"/>
            </a:xfrm>
            <a:prstGeom prst="line">
              <a:avLst/>
            </a:prstGeom>
            <a:noFill/>
            <a:ln w="9525">
              <a:solidFill>
                <a:schemeClr val="tx1"/>
              </a:solidFill>
              <a:round/>
            </a:ln>
            <a:effectLst/>
          </p:spPr>
          <p:txBody>
            <a:bodyPr/>
            <a:lstStyle/>
            <a:p>
              <a:endParaRPr lang="zh-CN" altLang="en-US"/>
            </a:p>
          </p:txBody>
        </p:sp>
        <p:sp>
          <p:nvSpPr>
            <p:cNvPr id="4108" name="Line 12"/>
            <p:cNvSpPr>
              <a:spLocks noChangeShapeType="1"/>
            </p:cNvSpPr>
            <p:nvPr/>
          </p:nvSpPr>
          <p:spPr bwMode="auto">
            <a:xfrm>
              <a:off x="3017" y="981"/>
              <a:ext cx="0" cy="1860"/>
            </a:xfrm>
            <a:prstGeom prst="line">
              <a:avLst/>
            </a:prstGeom>
            <a:noFill/>
            <a:ln w="9525">
              <a:solidFill>
                <a:schemeClr val="tx1"/>
              </a:solidFill>
              <a:round/>
            </a:ln>
            <a:effectLst/>
          </p:spPr>
          <p:txBody>
            <a:bodyPr/>
            <a:lstStyle/>
            <a:p>
              <a:endParaRPr lang="zh-CN" altLang="en-US"/>
            </a:p>
          </p:txBody>
        </p:sp>
        <p:sp>
          <p:nvSpPr>
            <p:cNvPr id="4109" name="Line 13"/>
            <p:cNvSpPr>
              <a:spLocks noChangeShapeType="1"/>
            </p:cNvSpPr>
            <p:nvPr/>
          </p:nvSpPr>
          <p:spPr bwMode="auto">
            <a:xfrm>
              <a:off x="3153" y="1797"/>
              <a:ext cx="0" cy="182"/>
            </a:xfrm>
            <a:prstGeom prst="line">
              <a:avLst/>
            </a:prstGeom>
            <a:noFill/>
            <a:ln w="9525">
              <a:solidFill>
                <a:schemeClr val="tx1"/>
              </a:solidFill>
              <a:round/>
            </a:ln>
            <a:effectLst/>
          </p:spPr>
          <p:txBody>
            <a:bodyPr/>
            <a:lstStyle/>
            <a:p>
              <a:endParaRPr lang="zh-CN" altLang="en-US"/>
            </a:p>
          </p:txBody>
        </p:sp>
        <p:grpSp>
          <p:nvGrpSpPr>
            <p:cNvPr id="3" name="Group 20"/>
            <p:cNvGrpSpPr/>
            <p:nvPr/>
          </p:nvGrpSpPr>
          <p:grpSpPr bwMode="auto">
            <a:xfrm>
              <a:off x="3243" y="1299"/>
              <a:ext cx="598" cy="1178"/>
              <a:chOff x="1156" y="1344"/>
              <a:chExt cx="598" cy="1178"/>
            </a:xfrm>
          </p:grpSpPr>
          <p:sp>
            <p:nvSpPr>
              <p:cNvPr id="4111" name="Arc 15"/>
              <p:cNvSpPr/>
              <p:nvPr/>
            </p:nvSpPr>
            <p:spPr bwMode="auto">
              <a:xfrm flipV="1">
                <a:off x="1156" y="1616"/>
                <a:ext cx="322" cy="634"/>
              </a:xfrm>
              <a:custGeom>
                <a:avLst/>
                <a:gdLst>
                  <a:gd name="G0" fmla="+- 338 0 0"/>
                  <a:gd name="G1" fmla="+- 21600 0 0"/>
                  <a:gd name="G2" fmla="+- 21600 0 0"/>
                  <a:gd name="T0" fmla="*/ 338 w 21938"/>
                  <a:gd name="T1" fmla="*/ 0 h 43200"/>
                  <a:gd name="T2" fmla="*/ 0 w 21938"/>
                  <a:gd name="T3" fmla="*/ 43197 h 43200"/>
                  <a:gd name="T4" fmla="*/ 338 w 21938"/>
                  <a:gd name="T5" fmla="*/ 21600 h 43200"/>
                </a:gdLst>
                <a:ahLst/>
                <a:cxnLst>
                  <a:cxn ang="0">
                    <a:pos x="T0" y="T1"/>
                  </a:cxn>
                  <a:cxn ang="0">
                    <a:pos x="T2" y="T3"/>
                  </a:cxn>
                  <a:cxn ang="0">
                    <a:pos x="T4" y="T5"/>
                  </a:cxn>
                </a:cxnLst>
                <a:rect l="0" t="0" r="r" b="b"/>
                <a:pathLst>
                  <a:path w="21938" h="43200" fill="none" extrusionOk="0">
                    <a:moveTo>
                      <a:pt x="337" y="0"/>
                    </a:moveTo>
                    <a:cubicBezTo>
                      <a:pt x="12267" y="0"/>
                      <a:pt x="21938" y="9670"/>
                      <a:pt x="21938" y="21600"/>
                    </a:cubicBezTo>
                    <a:cubicBezTo>
                      <a:pt x="21938" y="33529"/>
                      <a:pt x="12267" y="43200"/>
                      <a:pt x="338" y="43200"/>
                    </a:cubicBezTo>
                    <a:cubicBezTo>
                      <a:pt x="225" y="43200"/>
                      <a:pt x="112" y="43199"/>
                      <a:pt x="-1" y="43197"/>
                    </a:cubicBezTo>
                  </a:path>
                  <a:path w="21938" h="43200" stroke="0" extrusionOk="0">
                    <a:moveTo>
                      <a:pt x="337" y="0"/>
                    </a:moveTo>
                    <a:cubicBezTo>
                      <a:pt x="12267" y="0"/>
                      <a:pt x="21938" y="9670"/>
                      <a:pt x="21938" y="21600"/>
                    </a:cubicBezTo>
                    <a:cubicBezTo>
                      <a:pt x="21938" y="33529"/>
                      <a:pt x="12267" y="43200"/>
                      <a:pt x="338" y="43200"/>
                    </a:cubicBezTo>
                    <a:cubicBezTo>
                      <a:pt x="225" y="43200"/>
                      <a:pt x="112" y="43199"/>
                      <a:pt x="-1" y="43197"/>
                    </a:cubicBezTo>
                    <a:lnTo>
                      <a:pt x="338" y="21600"/>
                    </a:lnTo>
                    <a:close/>
                  </a:path>
                </a:pathLst>
              </a:custGeom>
              <a:noFill/>
              <a:ln w="9525">
                <a:solidFill>
                  <a:schemeClr val="tx1"/>
                </a:solidFill>
                <a:round/>
              </a:ln>
              <a:effectLst/>
            </p:spPr>
            <p:txBody>
              <a:bodyPr wrap="none" anchor="ctr"/>
              <a:lstStyle/>
              <a:p>
                <a:endParaRPr lang="zh-CN" altLang="en-US"/>
              </a:p>
            </p:txBody>
          </p:sp>
          <p:sp>
            <p:nvSpPr>
              <p:cNvPr id="4112" name="Arc 16"/>
              <p:cNvSpPr/>
              <p:nvPr/>
            </p:nvSpPr>
            <p:spPr bwMode="auto">
              <a:xfrm flipV="1">
                <a:off x="1156" y="1752"/>
                <a:ext cx="184" cy="362"/>
              </a:xfrm>
              <a:custGeom>
                <a:avLst/>
                <a:gdLst>
                  <a:gd name="G0" fmla="+- 338 0 0"/>
                  <a:gd name="G1" fmla="+- 21600 0 0"/>
                  <a:gd name="G2" fmla="+- 21600 0 0"/>
                  <a:gd name="T0" fmla="*/ 338 w 21938"/>
                  <a:gd name="T1" fmla="*/ 0 h 43200"/>
                  <a:gd name="T2" fmla="*/ 0 w 21938"/>
                  <a:gd name="T3" fmla="*/ 43197 h 43200"/>
                  <a:gd name="T4" fmla="*/ 338 w 21938"/>
                  <a:gd name="T5" fmla="*/ 21600 h 43200"/>
                </a:gdLst>
                <a:ahLst/>
                <a:cxnLst>
                  <a:cxn ang="0">
                    <a:pos x="T0" y="T1"/>
                  </a:cxn>
                  <a:cxn ang="0">
                    <a:pos x="T2" y="T3"/>
                  </a:cxn>
                  <a:cxn ang="0">
                    <a:pos x="T4" y="T5"/>
                  </a:cxn>
                </a:cxnLst>
                <a:rect l="0" t="0" r="r" b="b"/>
                <a:pathLst>
                  <a:path w="21938" h="43200" fill="none" extrusionOk="0">
                    <a:moveTo>
                      <a:pt x="337" y="0"/>
                    </a:moveTo>
                    <a:cubicBezTo>
                      <a:pt x="12267" y="0"/>
                      <a:pt x="21938" y="9670"/>
                      <a:pt x="21938" y="21600"/>
                    </a:cubicBezTo>
                    <a:cubicBezTo>
                      <a:pt x="21938" y="33529"/>
                      <a:pt x="12267" y="43200"/>
                      <a:pt x="338" y="43200"/>
                    </a:cubicBezTo>
                    <a:cubicBezTo>
                      <a:pt x="225" y="43200"/>
                      <a:pt x="112" y="43199"/>
                      <a:pt x="-1" y="43197"/>
                    </a:cubicBezTo>
                  </a:path>
                  <a:path w="21938" h="43200" stroke="0" extrusionOk="0">
                    <a:moveTo>
                      <a:pt x="337" y="0"/>
                    </a:moveTo>
                    <a:cubicBezTo>
                      <a:pt x="12267" y="0"/>
                      <a:pt x="21938" y="9670"/>
                      <a:pt x="21938" y="21600"/>
                    </a:cubicBezTo>
                    <a:cubicBezTo>
                      <a:pt x="21938" y="33529"/>
                      <a:pt x="12267" y="43200"/>
                      <a:pt x="338" y="43200"/>
                    </a:cubicBezTo>
                    <a:cubicBezTo>
                      <a:pt x="225" y="43200"/>
                      <a:pt x="112" y="43199"/>
                      <a:pt x="-1" y="43197"/>
                    </a:cubicBezTo>
                    <a:lnTo>
                      <a:pt x="338" y="21600"/>
                    </a:lnTo>
                    <a:close/>
                  </a:path>
                </a:pathLst>
              </a:custGeom>
              <a:noFill/>
              <a:ln w="9525">
                <a:solidFill>
                  <a:schemeClr val="tx1"/>
                </a:solidFill>
                <a:round/>
              </a:ln>
              <a:effectLst/>
            </p:spPr>
            <p:txBody>
              <a:bodyPr wrap="none" anchor="ctr"/>
              <a:lstStyle/>
              <a:p>
                <a:endParaRPr lang="zh-CN" altLang="en-US"/>
              </a:p>
            </p:txBody>
          </p:sp>
          <p:sp>
            <p:nvSpPr>
              <p:cNvPr id="4113" name="Arc 17"/>
              <p:cNvSpPr/>
              <p:nvPr/>
            </p:nvSpPr>
            <p:spPr bwMode="auto">
              <a:xfrm flipV="1">
                <a:off x="1156" y="1480"/>
                <a:ext cx="460" cy="906"/>
              </a:xfrm>
              <a:custGeom>
                <a:avLst/>
                <a:gdLst>
                  <a:gd name="G0" fmla="+- 338 0 0"/>
                  <a:gd name="G1" fmla="+- 21600 0 0"/>
                  <a:gd name="G2" fmla="+- 21600 0 0"/>
                  <a:gd name="T0" fmla="*/ 338 w 21938"/>
                  <a:gd name="T1" fmla="*/ 0 h 43200"/>
                  <a:gd name="T2" fmla="*/ 0 w 21938"/>
                  <a:gd name="T3" fmla="*/ 43197 h 43200"/>
                  <a:gd name="T4" fmla="*/ 338 w 21938"/>
                  <a:gd name="T5" fmla="*/ 21600 h 43200"/>
                </a:gdLst>
                <a:ahLst/>
                <a:cxnLst>
                  <a:cxn ang="0">
                    <a:pos x="T0" y="T1"/>
                  </a:cxn>
                  <a:cxn ang="0">
                    <a:pos x="T2" y="T3"/>
                  </a:cxn>
                  <a:cxn ang="0">
                    <a:pos x="T4" y="T5"/>
                  </a:cxn>
                </a:cxnLst>
                <a:rect l="0" t="0" r="r" b="b"/>
                <a:pathLst>
                  <a:path w="21938" h="43200" fill="none" extrusionOk="0">
                    <a:moveTo>
                      <a:pt x="337" y="0"/>
                    </a:moveTo>
                    <a:cubicBezTo>
                      <a:pt x="12267" y="0"/>
                      <a:pt x="21938" y="9670"/>
                      <a:pt x="21938" y="21600"/>
                    </a:cubicBezTo>
                    <a:cubicBezTo>
                      <a:pt x="21938" y="33529"/>
                      <a:pt x="12267" y="43200"/>
                      <a:pt x="338" y="43200"/>
                    </a:cubicBezTo>
                    <a:cubicBezTo>
                      <a:pt x="225" y="43200"/>
                      <a:pt x="112" y="43199"/>
                      <a:pt x="-1" y="43197"/>
                    </a:cubicBezTo>
                  </a:path>
                  <a:path w="21938" h="43200" stroke="0" extrusionOk="0">
                    <a:moveTo>
                      <a:pt x="337" y="0"/>
                    </a:moveTo>
                    <a:cubicBezTo>
                      <a:pt x="12267" y="0"/>
                      <a:pt x="21938" y="9670"/>
                      <a:pt x="21938" y="21600"/>
                    </a:cubicBezTo>
                    <a:cubicBezTo>
                      <a:pt x="21938" y="33529"/>
                      <a:pt x="12267" y="43200"/>
                      <a:pt x="338" y="43200"/>
                    </a:cubicBezTo>
                    <a:cubicBezTo>
                      <a:pt x="225" y="43200"/>
                      <a:pt x="112" y="43199"/>
                      <a:pt x="-1" y="43197"/>
                    </a:cubicBezTo>
                    <a:lnTo>
                      <a:pt x="338" y="21600"/>
                    </a:lnTo>
                    <a:close/>
                  </a:path>
                </a:pathLst>
              </a:custGeom>
              <a:noFill/>
              <a:ln w="9525">
                <a:solidFill>
                  <a:schemeClr val="tx1"/>
                </a:solidFill>
                <a:round/>
              </a:ln>
              <a:effectLst/>
            </p:spPr>
            <p:txBody>
              <a:bodyPr wrap="none" anchor="ctr"/>
              <a:lstStyle/>
              <a:p>
                <a:endParaRPr lang="zh-CN" altLang="en-US"/>
              </a:p>
            </p:txBody>
          </p:sp>
          <p:sp>
            <p:nvSpPr>
              <p:cNvPr id="4114" name="Arc 18"/>
              <p:cNvSpPr/>
              <p:nvPr/>
            </p:nvSpPr>
            <p:spPr bwMode="auto">
              <a:xfrm flipV="1">
                <a:off x="1156" y="1344"/>
                <a:ext cx="598" cy="1178"/>
              </a:xfrm>
              <a:custGeom>
                <a:avLst/>
                <a:gdLst>
                  <a:gd name="G0" fmla="+- 338 0 0"/>
                  <a:gd name="G1" fmla="+- 21600 0 0"/>
                  <a:gd name="G2" fmla="+- 21600 0 0"/>
                  <a:gd name="T0" fmla="*/ 338 w 21938"/>
                  <a:gd name="T1" fmla="*/ 0 h 43200"/>
                  <a:gd name="T2" fmla="*/ 0 w 21938"/>
                  <a:gd name="T3" fmla="*/ 43197 h 43200"/>
                  <a:gd name="T4" fmla="*/ 338 w 21938"/>
                  <a:gd name="T5" fmla="*/ 21600 h 43200"/>
                </a:gdLst>
                <a:ahLst/>
                <a:cxnLst>
                  <a:cxn ang="0">
                    <a:pos x="T0" y="T1"/>
                  </a:cxn>
                  <a:cxn ang="0">
                    <a:pos x="T2" y="T3"/>
                  </a:cxn>
                  <a:cxn ang="0">
                    <a:pos x="T4" y="T5"/>
                  </a:cxn>
                </a:cxnLst>
                <a:rect l="0" t="0" r="r" b="b"/>
                <a:pathLst>
                  <a:path w="21938" h="43200" fill="none" extrusionOk="0">
                    <a:moveTo>
                      <a:pt x="337" y="0"/>
                    </a:moveTo>
                    <a:cubicBezTo>
                      <a:pt x="12267" y="0"/>
                      <a:pt x="21938" y="9670"/>
                      <a:pt x="21938" y="21600"/>
                    </a:cubicBezTo>
                    <a:cubicBezTo>
                      <a:pt x="21938" y="33529"/>
                      <a:pt x="12267" y="43200"/>
                      <a:pt x="338" y="43200"/>
                    </a:cubicBezTo>
                    <a:cubicBezTo>
                      <a:pt x="225" y="43200"/>
                      <a:pt x="112" y="43199"/>
                      <a:pt x="-1" y="43197"/>
                    </a:cubicBezTo>
                  </a:path>
                  <a:path w="21938" h="43200" stroke="0" extrusionOk="0">
                    <a:moveTo>
                      <a:pt x="337" y="0"/>
                    </a:moveTo>
                    <a:cubicBezTo>
                      <a:pt x="12267" y="0"/>
                      <a:pt x="21938" y="9670"/>
                      <a:pt x="21938" y="21600"/>
                    </a:cubicBezTo>
                    <a:cubicBezTo>
                      <a:pt x="21938" y="33529"/>
                      <a:pt x="12267" y="43200"/>
                      <a:pt x="338" y="43200"/>
                    </a:cubicBezTo>
                    <a:cubicBezTo>
                      <a:pt x="225" y="43200"/>
                      <a:pt x="112" y="43199"/>
                      <a:pt x="-1" y="43197"/>
                    </a:cubicBezTo>
                    <a:lnTo>
                      <a:pt x="338" y="21600"/>
                    </a:lnTo>
                    <a:close/>
                  </a:path>
                </a:pathLst>
              </a:custGeom>
              <a:noFill/>
              <a:ln w="9525">
                <a:solidFill>
                  <a:schemeClr val="tx1"/>
                </a:solidFill>
                <a:round/>
              </a:ln>
              <a:effectLst/>
            </p:spPr>
            <p:txBody>
              <a:bodyPr wrap="none" anchor="ctr"/>
              <a:lstStyle/>
              <a:p>
                <a:endParaRPr lang="zh-CN" altLang="en-US"/>
              </a:p>
            </p:txBody>
          </p:sp>
          <p:sp>
            <p:nvSpPr>
              <p:cNvPr id="4115" name="Arc 19"/>
              <p:cNvSpPr/>
              <p:nvPr/>
            </p:nvSpPr>
            <p:spPr bwMode="auto">
              <a:xfrm flipV="1">
                <a:off x="1156" y="1888"/>
                <a:ext cx="45" cy="91"/>
              </a:xfrm>
              <a:custGeom>
                <a:avLst/>
                <a:gdLst>
                  <a:gd name="G0" fmla="+- 338 0 0"/>
                  <a:gd name="G1" fmla="+- 21600 0 0"/>
                  <a:gd name="G2" fmla="+- 21600 0 0"/>
                  <a:gd name="T0" fmla="*/ 338 w 21938"/>
                  <a:gd name="T1" fmla="*/ 0 h 43200"/>
                  <a:gd name="T2" fmla="*/ 0 w 21938"/>
                  <a:gd name="T3" fmla="*/ 43197 h 43200"/>
                  <a:gd name="T4" fmla="*/ 338 w 21938"/>
                  <a:gd name="T5" fmla="*/ 21600 h 43200"/>
                </a:gdLst>
                <a:ahLst/>
                <a:cxnLst>
                  <a:cxn ang="0">
                    <a:pos x="T0" y="T1"/>
                  </a:cxn>
                  <a:cxn ang="0">
                    <a:pos x="T2" y="T3"/>
                  </a:cxn>
                  <a:cxn ang="0">
                    <a:pos x="T4" y="T5"/>
                  </a:cxn>
                </a:cxnLst>
                <a:rect l="0" t="0" r="r" b="b"/>
                <a:pathLst>
                  <a:path w="21938" h="43200" fill="none" extrusionOk="0">
                    <a:moveTo>
                      <a:pt x="337" y="0"/>
                    </a:moveTo>
                    <a:cubicBezTo>
                      <a:pt x="12267" y="0"/>
                      <a:pt x="21938" y="9670"/>
                      <a:pt x="21938" y="21600"/>
                    </a:cubicBezTo>
                    <a:cubicBezTo>
                      <a:pt x="21938" y="33529"/>
                      <a:pt x="12267" y="43200"/>
                      <a:pt x="338" y="43200"/>
                    </a:cubicBezTo>
                    <a:cubicBezTo>
                      <a:pt x="225" y="43200"/>
                      <a:pt x="112" y="43199"/>
                      <a:pt x="-1" y="43197"/>
                    </a:cubicBezTo>
                  </a:path>
                  <a:path w="21938" h="43200" stroke="0" extrusionOk="0">
                    <a:moveTo>
                      <a:pt x="337" y="0"/>
                    </a:moveTo>
                    <a:cubicBezTo>
                      <a:pt x="12267" y="0"/>
                      <a:pt x="21938" y="9670"/>
                      <a:pt x="21938" y="21600"/>
                    </a:cubicBezTo>
                    <a:cubicBezTo>
                      <a:pt x="21938" y="33529"/>
                      <a:pt x="12267" y="43200"/>
                      <a:pt x="338" y="43200"/>
                    </a:cubicBezTo>
                    <a:cubicBezTo>
                      <a:pt x="225" y="43200"/>
                      <a:pt x="112" y="43199"/>
                      <a:pt x="-1" y="43197"/>
                    </a:cubicBezTo>
                    <a:lnTo>
                      <a:pt x="338" y="21600"/>
                    </a:lnTo>
                    <a:close/>
                  </a:path>
                </a:pathLst>
              </a:custGeom>
              <a:noFill/>
              <a:ln w="9525">
                <a:solidFill>
                  <a:schemeClr val="tx1"/>
                </a:solidFill>
                <a:round/>
              </a:ln>
              <a:effectLst/>
            </p:spPr>
            <p:txBody>
              <a:bodyPr wrap="none" anchor="ctr"/>
              <a:lstStyle/>
              <a:p>
                <a:endParaRPr lang="zh-CN" altLang="en-US"/>
              </a:p>
            </p:txBody>
          </p:sp>
        </p:grpSp>
      </p:grpSp>
      <p:grpSp>
        <p:nvGrpSpPr>
          <p:cNvPr id="4" name="Group 37"/>
          <p:cNvGrpSpPr/>
          <p:nvPr/>
        </p:nvGrpSpPr>
        <p:grpSpPr bwMode="auto">
          <a:xfrm>
            <a:off x="6364288" y="1136650"/>
            <a:ext cx="2374900" cy="2952750"/>
            <a:chOff x="4105" y="980"/>
            <a:chExt cx="1496" cy="1860"/>
          </a:xfrm>
        </p:grpSpPr>
        <p:sp>
          <p:nvSpPr>
            <p:cNvPr id="4126" name="AutoShape 30"/>
            <p:cNvSpPr/>
            <p:nvPr/>
          </p:nvSpPr>
          <p:spPr bwMode="auto">
            <a:xfrm>
              <a:off x="4921" y="1524"/>
              <a:ext cx="136" cy="726"/>
            </a:xfrm>
            <a:prstGeom prst="rightBracket">
              <a:avLst>
                <a:gd name="adj" fmla="val 102464"/>
              </a:avLst>
            </a:prstGeom>
            <a:noFill/>
            <a:ln w="9525">
              <a:solidFill>
                <a:schemeClr val="tx1"/>
              </a:solidFill>
              <a:round/>
            </a:ln>
            <a:effectLst/>
          </p:spPr>
          <p:txBody>
            <a:bodyPr wrap="none" anchor="ctr"/>
            <a:lstStyle/>
            <a:p>
              <a:endParaRPr lang="zh-CN" altLang="en-US"/>
            </a:p>
          </p:txBody>
        </p:sp>
        <p:sp>
          <p:nvSpPr>
            <p:cNvPr id="4119" name="Line 23"/>
            <p:cNvSpPr>
              <a:spLocks noChangeShapeType="1"/>
            </p:cNvSpPr>
            <p:nvPr/>
          </p:nvSpPr>
          <p:spPr bwMode="auto">
            <a:xfrm>
              <a:off x="4105" y="980"/>
              <a:ext cx="0" cy="1860"/>
            </a:xfrm>
            <a:prstGeom prst="line">
              <a:avLst/>
            </a:prstGeom>
            <a:noFill/>
            <a:ln w="9525">
              <a:solidFill>
                <a:schemeClr val="tx1"/>
              </a:solidFill>
              <a:round/>
            </a:ln>
            <a:effectLst/>
          </p:spPr>
          <p:txBody>
            <a:bodyPr/>
            <a:lstStyle/>
            <a:p>
              <a:endParaRPr lang="zh-CN" altLang="en-US"/>
            </a:p>
          </p:txBody>
        </p:sp>
        <p:sp>
          <p:nvSpPr>
            <p:cNvPr id="4120" name="Line 24"/>
            <p:cNvSpPr>
              <a:spLocks noChangeShapeType="1"/>
            </p:cNvSpPr>
            <p:nvPr/>
          </p:nvSpPr>
          <p:spPr bwMode="auto">
            <a:xfrm>
              <a:off x="4241" y="980"/>
              <a:ext cx="0" cy="1860"/>
            </a:xfrm>
            <a:prstGeom prst="line">
              <a:avLst/>
            </a:prstGeom>
            <a:noFill/>
            <a:ln w="9525">
              <a:solidFill>
                <a:schemeClr val="tx1"/>
              </a:solidFill>
              <a:round/>
            </a:ln>
            <a:effectLst/>
          </p:spPr>
          <p:txBody>
            <a:bodyPr/>
            <a:lstStyle/>
            <a:p>
              <a:endParaRPr lang="zh-CN" altLang="en-US"/>
            </a:p>
          </p:txBody>
        </p:sp>
        <p:sp>
          <p:nvSpPr>
            <p:cNvPr id="4121" name="Line 25"/>
            <p:cNvSpPr>
              <a:spLocks noChangeShapeType="1"/>
            </p:cNvSpPr>
            <p:nvPr/>
          </p:nvSpPr>
          <p:spPr bwMode="auto">
            <a:xfrm>
              <a:off x="4377" y="980"/>
              <a:ext cx="0" cy="1860"/>
            </a:xfrm>
            <a:prstGeom prst="line">
              <a:avLst/>
            </a:prstGeom>
            <a:noFill/>
            <a:ln w="9525">
              <a:solidFill>
                <a:schemeClr val="tx1"/>
              </a:solidFill>
              <a:round/>
            </a:ln>
            <a:effectLst/>
          </p:spPr>
          <p:txBody>
            <a:bodyPr/>
            <a:lstStyle/>
            <a:p>
              <a:endParaRPr lang="zh-CN" altLang="en-US"/>
            </a:p>
          </p:txBody>
        </p:sp>
        <p:sp>
          <p:nvSpPr>
            <p:cNvPr id="4122" name="Line 26"/>
            <p:cNvSpPr>
              <a:spLocks noChangeShapeType="1"/>
            </p:cNvSpPr>
            <p:nvPr/>
          </p:nvSpPr>
          <p:spPr bwMode="auto">
            <a:xfrm>
              <a:off x="4513" y="980"/>
              <a:ext cx="0" cy="1860"/>
            </a:xfrm>
            <a:prstGeom prst="line">
              <a:avLst/>
            </a:prstGeom>
            <a:noFill/>
            <a:ln w="9525">
              <a:solidFill>
                <a:schemeClr val="tx1"/>
              </a:solidFill>
              <a:round/>
            </a:ln>
            <a:effectLst/>
          </p:spPr>
          <p:txBody>
            <a:bodyPr/>
            <a:lstStyle/>
            <a:p>
              <a:endParaRPr lang="zh-CN" altLang="en-US"/>
            </a:p>
          </p:txBody>
        </p:sp>
        <p:sp>
          <p:nvSpPr>
            <p:cNvPr id="4123" name="Line 27"/>
            <p:cNvSpPr>
              <a:spLocks noChangeShapeType="1"/>
            </p:cNvSpPr>
            <p:nvPr/>
          </p:nvSpPr>
          <p:spPr bwMode="auto">
            <a:xfrm>
              <a:off x="4649" y="980"/>
              <a:ext cx="0" cy="1860"/>
            </a:xfrm>
            <a:prstGeom prst="line">
              <a:avLst/>
            </a:prstGeom>
            <a:noFill/>
            <a:ln w="9525">
              <a:solidFill>
                <a:schemeClr val="tx1"/>
              </a:solidFill>
              <a:round/>
            </a:ln>
            <a:effectLst/>
          </p:spPr>
          <p:txBody>
            <a:bodyPr/>
            <a:lstStyle/>
            <a:p>
              <a:endParaRPr lang="zh-CN" altLang="en-US"/>
            </a:p>
          </p:txBody>
        </p:sp>
        <p:sp>
          <p:nvSpPr>
            <p:cNvPr id="4124" name="Line 28"/>
            <p:cNvSpPr>
              <a:spLocks noChangeShapeType="1"/>
            </p:cNvSpPr>
            <p:nvPr/>
          </p:nvSpPr>
          <p:spPr bwMode="auto">
            <a:xfrm>
              <a:off x="4785" y="980"/>
              <a:ext cx="0" cy="1860"/>
            </a:xfrm>
            <a:prstGeom prst="line">
              <a:avLst/>
            </a:prstGeom>
            <a:noFill/>
            <a:ln w="9525">
              <a:solidFill>
                <a:schemeClr val="tx1"/>
              </a:solidFill>
              <a:round/>
            </a:ln>
            <a:effectLst/>
          </p:spPr>
          <p:txBody>
            <a:bodyPr/>
            <a:lstStyle/>
            <a:p>
              <a:endParaRPr lang="zh-CN" altLang="en-US"/>
            </a:p>
          </p:txBody>
        </p:sp>
        <p:sp>
          <p:nvSpPr>
            <p:cNvPr id="4125" name="Line 29"/>
            <p:cNvSpPr>
              <a:spLocks noChangeShapeType="1"/>
            </p:cNvSpPr>
            <p:nvPr/>
          </p:nvSpPr>
          <p:spPr bwMode="auto">
            <a:xfrm>
              <a:off x="4921" y="1570"/>
              <a:ext cx="0" cy="635"/>
            </a:xfrm>
            <a:prstGeom prst="line">
              <a:avLst/>
            </a:prstGeom>
            <a:noFill/>
            <a:ln w="9525">
              <a:solidFill>
                <a:schemeClr val="tx1"/>
              </a:solidFill>
              <a:round/>
            </a:ln>
            <a:effectLst/>
          </p:spPr>
          <p:txBody>
            <a:bodyPr/>
            <a:lstStyle/>
            <a:p>
              <a:endParaRPr lang="zh-CN" altLang="en-US"/>
            </a:p>
          </p:txBody>
        </p:sp>
        <p:sp>
          <p:nvSpPr>
            <p:cNvPr id="4127" name="AutoShape 31"/>
            <p:cNvSpPr/>
            <p:nvPr/>
          </p:nvSpPr>
          <p:spPr bwMode="auto">
            <a:xfrm>
              <a:off x="5057" y="1434"/>
              <a:ext cx="136" cy="861"/>
            </a:xfrm>
            <a:prstGeom prst="rightBracket">
              <a:avLst>
                <a:gd name="adj" fmla="val 150065"/>
              </a:avLst>
            </a:prstGeom>
            <a:noFill/>
            <a:ln w="9525">
              <a:solidFill>
                <a:schemeClr val="tx1"/>
              </a:solidFill>
              <a:round/>
            </a:ln>
            <a:effectLst/>
          </p:spPr>
          <p:txBody>
            <a:bodyPr wrap="none" anchor="ctr"/>
            <a:lstStyle/>
            <a:p>
              <a:endParaRPr lang="zh-CN" altLang="en-US"/>
            </a:p>
          </p:txBody>
        </p:sp>
        <p:sp>
          <p:nvSpPr>
            <p:cNvPr id="4128" name="AutoShape 32"/>
            <p:cNvSpPr/>
            <p:nvPr/>
          </p:nvSpPr>
          <p:spPr bwMode="auto">
            <a:xfrm>
              <a:off x="5193" y="1343"/>
              <a:ext cx="136" cy="1044"/>
            </a:xfrm>
            <a:prstGeom prst="rightBracket">
              <a:avLst>
                <a:gd name="adj" fmla="val 199020"/>
              </a:avLst>
            </a:prstGeom>
            <a:noFill/>
            <a:ln w="9525">
              <a:solidFill>
                <a:schemeClr val="tx1"/>
              </a:solidFill>
              <a:round/>
            </a:ln>
            <a:effectLst/>
          </p:spPr>
          <p:txBody>
            <a:bodyPr wrap="none" anchor="ctr"/>
            <a:lstStyle/>
            <a:p>
              <a:endParaRPr lang="zh-CN" altLang="en-US"/>
            </a:p>
          </p:txBody>
        </p:sp>
        <p:sp>
          <p:nvSpPr>
            <p:cNvPr id="4129" name="AutoShape 33"/>
            <p:cNvSpPr/>
            <p:nvPr/>
          </p:nvSpPr>
          <p:spPr bwMode="auto">
            <a:xfrm>
              <a:off x="5329" y="1252"/>
              <a:ext cx="136" cy="1224"/>
            </a:xfrm>
            <a:prstGeom prst="rightBracket">
              <a:avLst>
                <a:gd name="adj" fmla="val 273750"/>
              </a:avLst>
            </a:prstGeom>
            <a:noFill/>
            <a:ln w="9525">
              <a:solidFill>
                <a:schemeClr val="tx1"/>
              </a:solidFill>
              <a:round/>
            </a:ln>
            <a:effectLst/>
          </p:spPr>
          <p:txBody>
            <a:bodyPr wrap="none" anchor="ctr"/>
            <a:lstStyle/>
            <a:p>
              <a:endParaRPr lang="zh-CN" altLang="en-US"/>
            </a:p>
          </p:txBody>
        </p:sp>
        <p:sp>
          <p:nvSpPr>
            <p:cNvPr id="4130" name="AutoShape 34"/>
            <p:cNvSpPr/>
            <p:nvPr/>
          </p:nvSpPr>
          <p:spPr bwMode="auto">
            <a:xfrm>
              <a:off x="5465" y="1161"/>
              <a:ext cx="136" cy="1407"/>
            </a:xfrm>
            <a:prstGeom prst="rightBracket">
              <a:avLst>
                <a:gd name="adj" fmla="val 314678"/>
              </a:avLst>
            </a:prstGeom>
            <a:noFill/>
            <a:ln w="9525">
              <a:solidFill>
                <a:schemeClr val="tx1"/>
              </a:solidFill>
              <a:round/>
            </a:ln>
            <a:effectLst/>
          </p:spPr>
          <p:txBody>
            <a:bodyPr wrap="none" anchor="ctr"/>
            <a:lstStyle/>
            <a:p>
              <a:endParaRPr lang="zh-CN" altLang="en-US"/>
            </a:p>
          </p:txBody>
        </p:sp>
      </p:grpSp>
      <p:grpSp>
        <p:nvGrpSpPr>
          <p:cNvPr id="5" name="Group 38"/>
          <p:cNvGrpSpPr/>
          <p:nvPr/>
        </p:nvGrpSpPr>
        <p:grpSpPr bwMode="auto">
          <a:xfrm>
            <a:off x="7588250" y="1136650"/>
            <a:ext cx="144463" cy="2951163"/>
            <a:chOff x="4876" y="980"/>
            <a:chExt cx="91" cy="1859"/>
          </a:xfrm>
        </p:grpSpPr>
        <p:sp>
          <p:nvSpPr>
            <p:cNvPr id="4117" name="Rectangle 21"/>
            <p:cNvSpPr>
              <a:spLocks noChangeArrowheads="1"/>
            </p:cNvSpPr>
            <p:nvPr/>
          </p:nvSpPr>
          <p:spPr bwMode="auto">
            <a:xfrm>
              <a:off x="4876" y="980"/>
              <a:ext cx="91" cy="590"/>
            </a:xfrm>
            <a:prstGeom prst="rect">
              <a:avLst/>
            </a:prstGeom>
            <a:solidFill>
              <a:schemeClr val="accent1"/>
            </a:solidFill>
            <a:ln w="9525">
              <a:solidFill>
                <a:schemeClr val="tx1"/>
              </a:solidFill>
              <a:miter lim="800000"/>
            </a:ln>
            <a:effectLst/>
          </p:spPr>
          <p:txBody>
            <a:bodyPr wrap="none" anchor="ctr"/>
            <a:lstStyle/>
            <a:p>
              <a:endParaRPr lang="zh-CN" altLang="en-US"/>
            </a:p>
          </p:txBody>
        </p:sp>
        <p:sp>
          <p:nvSpPr>
            <p:cNvPr id="4118" name="Rectangle 22"/>
            <p:cNvSpPr>
              <a:spLocks noChangeArrowheads="1"/>
            </p:cNvSpPr>
            <p:nvPr/>
          </p:nvSpPr>
          <p:spPr bwMode="auto">
            <a:xfrm>
              <a:off x="4876" y="2205"/>
              <a:ext cx="91" cy="634"/>
            </a:xfrm>
            <a:prstGeom prst="rect">
              <a:avLst/>
            </a:prstGeom>
            <a:solidFill>
              <a:schemeClr val="accent1"/>
            </a:solidFill>
            <a:ln w="9525">
              <a:solidFill>
                <a:schemeClr val="tx1"/>
              </a:solidFill>
              <a:miter lim="800000"/>
            </a:ln>
            <a:effectLst/>
          </p:spPr>
          <p:txBody>
            <a:bodyPr wrap="none" anchor="ctr"/>
            <a:lstStyle/>
            <a:p>
              <a:endParaRPr lang="zh-CN" altLang="en-US"/>
            </a:p>
          </p:txBody>
        </p:sp>
      </p:grpSp>
      <p:grpSp>
        <p:nvGrpSpPr>
          <p:cNvPr id="6" name="Group 58"/>
          <p:cNvGrpSpPr/>
          <p:nvPr/>
        </p:nvGrpSpPr>
        <p:grpSpPr bwMode="auto">
          <a:xfrm>
            <a:off x="747713" y="1138238"/>
            <a:ext cx="2387600" cy="2952750"/>
            <a:chOff x="567" y="981"/>
            <a:chExt cx="1504" cy="1860"/>
          </a:xfrm>
        </p:grpSpPr>
        <p:sp>
          <p:nvSpPr>
            <p:cNvPr id="4137" name="Line 41"/>
            <p:cNvSpPr>
              <a:spLocks noChangeShapeType="1"/>
            </p:cNvSpPr>
            <p:nvPr/>
          </p:nvSpPr>
          <p:spPr bwMode="auto">
            <a:xfrm>
              <a:off x="567" y="981"/>
              <a:ext cx="0" cy="1860"/>
            </a:xfrm>
            <a:prstGeom prst="line">
              <a:avLst/>
            </a:prstGeom>
            <a:noFill/>
            <a:ln w="9525">
              <a:solidFill>
                <a:schemeClr val="tx1"/>
              </a:solidFill>
              <a:round/>
            </a:ln>
            <a:effectLst/>
          </p:spPr>
          <p:txBody>
            <a:bodyPr/>
            <a:lstStyle/>
            <a:p>
              <a:endParaRPr lang="zh-CN" altLang="en-US"/>
            </a:p>
          </p:txBody>
        </p:sp>
        <p:sp>
          <p:nvSpPr>
            <p:cNvPr id="4138" name="Line 42"/>
            <p:cNvSpPr>
              <a:spLocks noChangeShapeType="1"/>
            </p:cNvSpPr>
            <p:nvPr/>
          </p:nvSpPr>
          <p:spPr bwMode="auto">
            <a:xfrm>
              <a:off x="703" y="981"/>
              <a:ext cx="0" cy="1860"/>
            </a:xfrm>
            <a:prstGeom prst="line">
              <a:avLst/>
            </a:prstGeom>
            <a:noFill/>
            <a:ln w="9525">
              <a:solidFill>
                <a:schemeClr val="tx1"/>
              </a:solidFill>
              <a:round/>
            </a:ln>
            <a:effectLst/>
          </p:spPr>
          <p:txBody>
            <a:bodyPr/>
            <a:lstStyle/>
            <a:p>
              <a:endParaRPr lang="zh-CN" altLang="en-US"/>
            </a:p>
          </p:txBody>
        </p:sp>
        <p:sp>
          <p:nvSpPr>
            <p:cNvPr id="4139" name="Line 43"/>
            <p:cNvSpPr>
              <a:spLocks noChangeShapeType="1"/>
            </p:cNvSpPr>
            <p:nvPr/>
          </p:nvSpPr>
          <p:spPr bwMode="auto">
            <a:xfrm>
              <a:off x="839" y="981"/>
              <a:ext cx="0" cy="1860"/>
            </a:xfrm>
            <a:prstGeom prst="line">
              <a:avLst/>
            </a:prstGeom>
            <a:noFill/>
            <a:ln w="9525">
              <a:solidFill>
                <a:schemeClr val="tx1"/>
              </a:solidFill>
              <a:round/>
            </a:ln>
            <a:effectLst/>
          </p:spPr>
          <p:txBody>
            <a:bodyPr/>
            <a:lstStyle/>
            <a:p>
              <a:endParaRPr lang="zh-CN" altLang="en-US"/>
            </a:p>
          </p:txBody>
        </p:sp>
        <p:sp>
          <p:nvSpPr>
            <p:cNvPr id="4140" name="Line 44"/>
            <p:cNvSpPr>
              <a:spLocks noChangeShapeType="1"/>
            </p:cNvSpPr>
            <p:nvPr/>
          </p:nvSpPr>
          <p:spPr bwMode="auto">
            <a:xfrm>
              <a:off x="975" y="981"/>
              <a:ext cx="0" cy="1860"/>
            </a:xfrm>
            <a:prstGeom prst="line">
              <a:avLst/>
            </a:prstGeom>
            <a:noFill/>
            <a:ln w="9525">
              <a:solidFill>
                <a:schemeClr val="tx1"/>
              </a:solidFill>
              <a:round/>
            </a:ln>
            <a:effectLst/>
          </p:spPr>
          <p:txBody>
            <a:bodyPr/>
            <a:lstStyle/>
            <a:p>
              <a:endParaRPr lang="zh-CN" altLang="en-US"/>
            </a:p>
          </p:txBody>
        </p:sp>
        <p:sp>
          <p:nvSpPr>
            <p:cNvPr id="4141" name="Line 45"/>
            <p:cNvSpPr>
              <a:spLocks noChangeShapeType="1"/>
            </p:cNvSpPr>
            <p:nvPr/>
          </p:nvSpPr>
          <p:spPr bwMode="auto">
            <a:xfrm>
              <a:off x="1111" y="981"/>
              <a:ext cx="0" cy="1860"/>
            </a:xfrm>
            <a:prstGeom prst="line">
              <a:avLst/>
            </a:prstGeom>
            <a:noFill/>
            <a:ln w="9525">
              <a:solidFill>
                <a:schemeClr val="tx1"/>
              </a:solidFill>
              <a:round/>
            </a:ln>
            <a:effectLst/>
          </p:spPr>
          <p:txBody>
            <a:bodyPr/>
            <a:lstStyle/>
            <a:p>
              <a:endParaRPr lang="zh-CN" altLang="en-US"/>
            </a:p>
          </p:txBody>
        </p:sp>
        <p:sp>
          <p:nvSpPr>
            <p:cNvPr id="4142" name="Line 46"/>
            <p:cNvSpPr>
              <a:spLocks noChangeShapeType="1"/>
            </p:cNvSpPr>
            <p:nvPr/>
          </p:nvSpPr>
          <p:spPr bwMode="auto">
            <a:xfrm>
              <a:off x="1247" y="981"/>
              <a:ext cx="0" cy="1860"/>
            </a:xfrm>
            <a:prstGeom prst="line">
              <a:avLst/>
            </a:prstGeom>
            <a:noFill/>
            <a:ln w="9525">
              <a:solidFill>
                <a:schemeClr val="tx1"/>
              </a:solidFill>
              <a:round/>
            </a:ln>
            <a:effectLst/>
          </p:spPr>
          <p:txBody>
            <a:bodyPr/>
            <a:lstStyle/>
            <a:p>
              <a:endParaRPr lang="zh-CN" altLang="en-US"/>
            </a:p>
          </p:txBody>
        </p:sp>
        <p:sp>
          <p:nvSpPr>
            <p:cNvPr id="4143" name="Line 47"/>
            <p:cNvSpPr>
              <a:spLocks noChangeShapeType="1"/>
            </p:cNvSpPr>
            <p:nvPr/>
          </p:nvSpPr>
          <p:spPr bwMode="auto">
            <a:xfrm>
              <a:off x="1383" y="1797"/>
              <a:ext cx="0" cy="182"/>
            </a:xfrm>
            <a:prstGeom prst="line">
              <a:avLst/>
            </a:prstGeom>
            <a:noFill/>
            <a:ln w="9525">
              <a:solidFill>
                <a:schemeClr val="tx1"/>
              </a:solidFill>
              <a:round/>
            </a:ln>
            <a:effectLst/>
          </p:spPr>
          <p:txBody>
            <a:bodyPr/>
            <a:lstStyle/>
            <a:p>
              <a:endParaRPr lang="zh-CN" altLang="en-US"/>
            </a:p>
          </p:txBody>
        </p:sp>
        <p:sp>
          <p:nvSpPr>
            <p:cNvPr id="4145" name="Arc 49"/>
            <p:cNvSpPr/>
            <p:nvPr/>
          </p:nvSpPr>
          <p:spPr bwMode="auto">
            <a:xfrm flipV="1">
              <a:off x="1477" y="1681"/>
              <a:ext cx="317" cy="387"/>
            </a:xfrm>
            <a:custGeom>
              <a:avLst/>
              <a:gdLst>
                <a:gd name="G0" fmla="+- 0 0 0"/>
                <a:gd name="G1" fmla="+- 12303 0 0"/>
                <a:gd name="G2" fmla="+- 21600 0 0"/>
                <a:gd name="T0" fmla="*/ 17754 w 21600"/>
                <a:gd name="T1" fmla="*/ 0 h 26329"/>
                <a:gd name="T2" fmla="*/ 16427 w 21600"/>
                <a:gd name="T3" fmla="*/ 26329 h 26329"/>
                <a:gd name="T4" fmla="*/ 0 w 21600"/>
                <a:gd name="T5" fmla="*/ 12303 h 26329"/>
              </a:gdLst>
              <a:ahLst/>
              <a:cxnLst>
                <a:cxn ang="0">
                  <a:pos x="T0" y="T1"/>
                </a:cxn>
                <a:cxn ang="0">
                  <a:pos x="T2" y="T3"/>
                </a:cxn>
                <a:cxn ang="0">
                  <a:pos x="T4" y="T5"/>
                </a:cxn>
              </a:cxnLst>
              <a:rect l="0" t="0" r="r" b="b"/>
              <a:pathLst>
                <a:path w="21600" h="26329" fill="none" extrusionOk="0">
                  <a:moveTo>
                    <a:pt x="17753" y="0"/>
                  </a:moveTo>
                  <a:cubicBezTo>
                    <a:pt x="20258" y="3614"/>
                    <a:pt x="21600" y="7906"/>
                    <a:pt x="21600" y="12303"/>
                  </a:cubicBezTo>
                  <a:cubicBezTo>
                    <a:pt x="21600" y="17444"/>
                    <a:pt x="19765" y="22418"/>
                    <a:pt x="16426" y="26328"/>
                  </a:cubicBezTo>
                </a:path>
                <a:path w="21600" h="26329" stroke="0" extrusionOk="0">
                  <a:moveTo>
                    <a:pt x="17753" y="0"/>
                  </a:moveTo>
                  <a:cubicBezTo>
                    <a:pt x="20258" y="3614"/>
                    <a:pt x="21600" y="7906"/>
                    <a:pt x="21600" y="12303"/>
                  </a:cubicBezTo>
                  <a:cubicBezTo>
                    <a:pt x="21600" y="17444"/>
                    <a:pt x="19765" y="22418"/>
                    <a:pt x="16426" y="26328"/>
                  </a:cubicBezTo>
                  <a:lnTo>
                    <a:pt x="0" y="12303"/>
                  </a:lnTo>
                  <a:close/>
                </a:path>
              </a:pathLst>
            </a:custGeom>
            <a:noFill/>
            <a:ln w="9525">
              <a:solidFill>
                <a:schemeClr val="tx1"/>
              </a:solidFill>
              <a:round/>
            </a:ln>
            <a:effectLst/>
          </p:spPr>
          <p:txBody>
            <a:bodyPr wrap="none" anchor="ctr"/>
            <a:lstStyle/>
            <a:p>
              <a:endParaRPr lang="zh-CN" altLang="en-US"/>
            </a:p>
          </p:txBody>
        </p:sp>
        <p:sp>
          <p:nvSpPr>
            <p:cNvPr id="4146" name="Arc 50"/>
            <p:cNvSpPr/>
            <p:nvPr/>
          </p:nvSpPr>
          <p:spPr bwMode="auto">
            <a:xfrm flipV="1">
              <a:off x="1475" y="1751"/>
              <a:ext cx="181" cy="248"/>
            </a:xfrm>
            <a:custGeom>
              <a:avLst/>
              <a:gdLst>
                <a:gd name="G0" fmla="+- 0 0 0"/>
                <a:gd name="G1" fmla="+- 13326 0 0"/>
                <a:gd name="G2" fmla="+- 21600 0 0"/>
                <a:gd name="T0" fmla="*/ 16999 w 21600"/>
                <a:gd name="T1" fmla="*/ 0 h 29800"/>
                <a:gd name="T2" fmla="*/ 13970 w 21600"/>
                <a:gd name="T3" fmla="*/ 29800 h 29800"/>
                <a:gd name="T4" fmla="*/ 0 w 21600"/>
                <a:gd name="T5" fmla="*/ 13326 h 29800"/>
              </a:gdLst>
              <a:ahLst/>
              <a:cxnLst>
                <a:cxn ang="0">
                  <a:pos x="T0" y="T1"/>
                </a:cxn>
                <a:cxn ang="0">
                  <a:pos x="T2" y="T3"/>
                </a:cxn>
                <a:cxn ang="0">
                  <a:pos x="T4" y="T5"/>
                </a:cxn>
              </a:cxnLst>
              <a:rect l="0" t="0" r="r" b="b"/>
              <a:pathLst>
                <a:path w="21600" h="29800" fill="none" extrusionOk="0">
                  <a:moveTo>
                    <a:pt x="16999" y="-1"/>
                  </a:moveTo>
                  <a:cubicBezTo>
                    <a:pt x="19980" y="3802"/>
                    <a:pt x="21600" y="8494"/>
                    <a:pt x="21600" y="13326"/>
                  </a:cubicBezTo>
                  <a:cubicBezTo>
                    <a:pt x="21600" y="19671"/>
                    <a:pt x="18809" y="25696"/>
                    <a:pt x="13970" y="29800"/>
                  </a:cubicBezTo>
                </a:path>
                <a:path w="21600" h="29800" stroke="0" extrusionOk="0">
                  <a:moveTo>
                    <a:pt x="16999" y="-1"/>
                  </a:moveTo>
                  <a:cubicBezTo>
                    <a:pt x="19980" y="3802"/>
                    <a:pt x="21600" y="8494"/>
                    <a:pt x="21600" y="13326"/>
                  </a:cubicBezTo>
                  <a:cubicBezTo>
                    <a:pt x="21600" y="19671"/>
                    <a:pt x="18809" y="25696"/>
                    <a:pt x="13970" y="29800"/>
                  </a:cubicBezTo>
                  <a:lnTo>
                    <a:pt x="0" y="13326"/>
                  </a:lnTo>
                  <a:close/>
                </a:path>
              </a:pathLst>
            </a:custGeom>
            <a:noFill/>
            <a:ln w="9525">
              <a:solidFill>
                <a:schemeClr val="tx1"/>
              </a:solidFill>
              <a:round/>
            </a:ln>
            <a:effectLst/>
          </p:spPr>
          <p:txBody>
            <a:bodyPr wrap="none" anchor="ctr"/>
            <a:lstStyle/>
            <a:p>
              <a:endParaRPr lang="zh-CN" altLang="en-US"/>
            </a:p>
          </p:txBody>
        </p:sp>
        <p:sp>
          <p:nvSpPr>
            <p:cNvPr id="4147" name="Arc 51"/>
            <p:cNvSpPr/>
            <p:nvPr/>
          </p:nvSpPr>
          <p:spPr bwMode="auto">
            <a:xfrm flipV="1">
              <a:off x="1480" y="1613"/>
              <a:ext cx="453" cy="528"/>
            </a:xfrm>
            <a:custGeom>
              <a:avLst/>
              <a:gdLst>
                <a:gd name="G0" fmla="+- 0 0 0"/>
                <a:gd name="G1" fmla="+- 12056 0 0"/>
                <a:gd name="G2" fmla="+- 21600 0 0"/>
                <a:gd name="T0" fmla="*/ 17922 w 21600"/>
                <a:gd name="T1" fmla="*/ 0 h 25164"/>
                <a:gd name="T2" fmla="*/ 17168 w 21600"/>
                <a:gd name="T3" fmla="*/ 25164 h 25164"/>
                <a:gd name="T4" fmla="*/ 0 w 21600"/>
                <a:gd name="T5" fmla="*/ 12056 h 25164"/>
              </a:gdLst>
              <a:ahLst/>
              <a:cxnLst>
                <a:cxn ang="0">
                  <a:pos x="T0" y="T1"/>
                </a:cxn>
                <a:cxn ang="0">
                  <a:pos x="T2" y="T3"/>
                </a:cxn>
                <a:cxn ang="0">
                  <a:pos x="T4" y="T5"/>
                </a:cxn>
              </a:cxnLst>
              <a:rect l="0" t="0" r="r" b="b"/>
              <a:pathLst>
                <a:path w="21600" h="25164" fill="none" extrusionOk="0">
                  <a:moveTo>
                    <a:pt x="17922" y="-1"/>
                  </a:moveTo>
                  <a:cubicBezTo>
                    <a:pt x="20319" y="3563"/>
                    <a:pt x="21600" y="7761"/>
                    <a:pt x="21600" y="12056"/>
                  </a:cubicBezTo>
                  <a:cubicBezTo>
                    <a:pt x="21600" y="16793"/>
                    <a:pt x="20042" y="21398"/>
                    <a:pt x="17168" y="25164"/>
                  </a:cubicBezTo>
                </a:path>
                <a:path w="21600" h="25164" stroke="0" extrusionOk="0">
                  <a:moveTo>
                    <a:pt x="17922" y="-1"/>
                  </a:moveTo>
                  <a:cubicBezTo>
                    <a:pt x="20319" y="3563"/>
                    <a:pt x="21600" y="7761"/>
                    <a:pt x="21600" y="12056"/>
                  </a:cubicBezTo>
                  <a:cubicBezTo>
                    <a:pt x="21600" y="16793"/>
                    <a:pt x="20042" y="21398"/>
                    <a:pt x="17168" y="25164"/>
                  </a:cubicBezTo>
                  <a:lnTo>
                    <a:pt x="0" y="12056"/>
                  </a:lnTo>
                  <a:close/>
                </a:path>
              </a:pathLst>
            </a:custGeom>
            <a:noFill/>
            <a:ln w="9525">
              <a:solidFill>
                <a:schemeClr val="tx1"/>
              </a:solidFill>
              <a:round/>
            </a:ln>
            <a:effectLst/>
          </p:spPr>
          <p:txBody>
            <a:bodyPr wrap="none" anchor="ctr"/>
            <a:lstStyle/>
            <a:p>
              <a:endParaRPr lang="zh-CN" altLang="en-US"/>
            </a:p>
          </p:txBody>
        </p:sp>
        <p:sp>
          <p:nvSpPr>
            <p:cNvPr id="4148" name="Arc 52"/>
            <p:cNvSpPr/>
            <p:nvPr/>
          </p:nvSpPr>
          <p:spPr bwMode="auto">
            <a:xfrm flipV="1">
              <a:off x="1482" y="1547"/>
              <a:ext cx="589" cy="661"/>
            </a:xfrm>
            <a:custGeom>
              <a:avLst/>
              <a:gdLst>
                <a:gd name="G0" fmla="+- 0 0 0"/>
                <a:gd name="G1" fmla="+- 11772 0 0"/>
                <a:gd name="G2" fmla="+- 21600 0 0"/>
                <a:gd name="T0" fmla="*/ 18110 w 21600"/>
                <a:gd name="T1" fmla="*/ 0 h 24257"/>
                <a:gd name="T2" fmla="*/ 17626 w 21600"/>
                <a:gd name="T3" fmla="*/ 24257 h 24257"/>
                <a:gd name="T4" fmla="*/ 0 w 21600"/>
                <a:gd name="T5" fmla="*/ 11772 h 24257"/>
              </a:gdLst>
              <a:ahLst/>
              <a:cxnLst>
                <a:cxn ang="0">
                  <a:pos x="T0" y="T1"/>
                </a:cxn>
                <a:cxn ang="0">
                  <a:pos x="T2" y="T3"/>
                </a:cxn>
                <a:cxn ang="0">
                  <a:pos x="T4" y="T5"/>
                </a:cxn>
              </a:cxnLst>
              <a:rect l="0" t="0" r="r" b="b"/>
              <a:pathLst>
                <a:path w="21600" h="24257" fill="none" extrusionOk="0">
                  <a:moveTo>
                    <a:pt x="18110" y="-1"/>
                  </a:moveTo>
                  <a:cubicBezTo>
                    <a:pt x="20387" y="3503"/>
                    <a:pt x="21600" y="7592"/>
                    <a:pt x="21600" y="11772"/>
                  </a:cubicBezTo>
                  <a:cubicBezTo>
                    <a:pt x="21600" y="16244"/>
                    <a:pt x="20211" y="20607"/>
                    <a:pt x="17626" y="24257"/>
                  </a:cubicBezTo>
                </a:path>
                <a:path w="21600" h="24257" stroke="0" extrusionOk="0">
                  <a:moveTo>
                    <a:pt x="18110" y="-1"/>
                  </a:moveTo>
                  <a:cubicBezTo>
                    <a:pt x="20387" y="3503"/>
                    <a:pt x="21600" y="7592"/>
                    <a:pt x="21600" y="11772"/>
                  </a:cubicBezTo>
                  <a:cubicBezTo>
                    <a:pt x="21600" y="16244"/>
                    <a:pt x="20211" y="20607"/>
                    <a:pt x="17626" y="24257"/>
                  </a:cubicBezTo>
                  <a:lnTo>
                    <a:pt x="0" y="11772"/>
                  </a:lnTo>
                  <a:close/>
                </a:path>
              </a:pathLst>
            </a:custGeom>
            <a:noFill/>
            <a:ln w="9525">
              <a:solidFill>
                <a:schemeClr val="tx1"/>
              </a:solidFill>
              <a:round/>
            </a:ln>
            <a:effectLst/>
          </p:spPr>
          <p:txBody>
            <a:bodyPr wrap="none" anchor="ctr"/>
            <a:lstStyle/>
            <a:p>
              <a:endParaRPr lang="zh-CN" altLang="en-US"/>
            </a:p>
          </p:txBody>
        </p:sp>
        <p:sp>
          <p:nvSpPr>
            <p:cNvPr id="4149" name="Arc 53"/>
            <p:cNvSpPr/>
            <p:nvPr/>
          </p:nvSpPr>
          <p:spPr bwMode="auto">
            <a:xfrm flipV="1">
              <a:off x="1474" y="1802"/>
              <a:ext cx="45" cy="125"/>
            </a:xfrm>
            <a:custGeom>
              <a:avLst/>
              <a:gdLst>
                <a:gd name="G0" fmla="+- 0 0 0"/>
                <a:gd name="G1" fmla="+- 20013 0 0"/>
                <a:gd name="G2" fmla="+- 21600 0 0"/>
                <a:gd name="T0" fmla="*/ 8126 w 21600"/>
                <a:gd name="T1" fmla="*/ 0 h 39534"/>
                <a:gd name="T2" fmla="*/ 9245 w 21600"/>
                <a:gd name="T3" fmla="*/ 39534 h 39534"/>
                <a:gd name="T4" fmla="*/ 0 w 21600"/>
                <a:gd name="T5" fmla="*/ 20013 h 39534"/>
              </a:gdLst>
              <a:ahLst/>
              <a:cxnLst>
                <a:cxn ang="0">
                  <a:pos x="T0" y="T1"/>
                </a:cxn>
                <a:cxn ang="0">
                  <a:pos x="T2" y="T3"/>
                </a:cxn>
                <a:cxn ang="0">
                  <a:pos x="T4" y="T5"/>
                </a:cxn>
              </a:cxnLst>
              <a:rect l="0" t="0" r="r" b="b"/>
              <a:pathLst>
                <a:path w="21600" h="39534" fill="none" extrusionOk="0">
                  <a:moveTo>
                    <a:pt x="8126" y="-1"/>
                  </a:moveTo>
                  <a:cubicBezTo>
                    <a:pt x="16271" y="3307"/>
                    <a:pt x="21600" y="11221"/>
                    <a:pt x="21600" y="20013"/>
                  </a:cubicBezTo>
                  <a:cubicBezTo>
                    <a:pt x="21600" y="28360"/>
                    <a:pt x="16789" y="35961"/>
                    <a:pt x="9245" y="39534"/>
                  </a:cubicBezTo>
                </a:path>
                <a:path w="21600" h="39534" stroke="0" extrusionOk="0">
                  <a:moveTo>
                    <a:pt x="8126" y="-1"/>
                  </a:moveTo>
                  <a:cubicBezTo>
                    <a:pt x="16271" y="3307"/>
                    <a:pt x="21600" y="11221"/>
                    <a:pt x="21600" y="20013"/>
                  </a:cubicBezTo>
                  <a:cubicBezTo>
                    <a:pt x="21600" y="28360"/>
                    <a:pt x="16789" y="35961"/>
                    <a:pt x="9245" y="39534"/>
                  </a:cubicBezTo>
                  <a:lnTo>
                    <a:pt x="0" y="20013"/>
                  </a:lnTo>
                  <a:close/>
                </a:path>
              </a:pathLst>
            </a:custGeom>
            <a:noFill/>
            <a:ln w="9525">
              <a:solidFill>
                <a:schemeClr val="tx1"/>
              </a:solidFill>
              <a:round/>
            </a:ln>
            <a:effectLst/>
          </p:spPr>
          <p:txBody>
            <a:bodyPr wrap="none" anchor="ctr"/>
            <a:lstStyle/>
            <a:p>
              <a:endParaRPr lang="zh-CN" altLang="en-US"/>
            </a:p>
          </p:txBody>
        </p:sp>
      </p:grpSp>
      <p:sp>
        <p:nvSpPr>
          <p:cNvPr id="4150" name="Rectangle 54"/>
          <p:cNvSpPr>
            <a:spLocks noChangeArrowheads="1"/>
          </p:cNvSpPr>
          <p:nvPr/>
        </p:nvSpPr>
        <p:spPr bwMode="auto">
          <a:xfrm>
            <a:off x="1971675" y="1138238"/>
            <a:ext cx="144463" cy="1366837"/>
          </a:xfrm>
          <a:prstGeom prst="rect">
            <a:avLst/>
          </a:prstGeom>
          <a:solidFill>
            <a:schemeClr val="accent1"/>
          </a:solidFill>
          <a:ln w="9525">
            <a:solidFill>
              <a:schemeClr val="tx1"/>
            </a:solidFill>
            <a:miter lim="800000"/>
          </a:ln>
          <a:effectLst/>
        </p:spPr>
        <p:txBody>
          <a:bodyPr wrap="none" anchor="ctr"/>
          <a:lstStyle/>
          <a:p>
            <a:endParaRPr lang="zh-CN" altLang="en-US"/>
          </a:p>
        </p:txBody>
      </p:sp>
      <p:sp>
        <p:nvSpPr>
          <p:cNvPr id="4151" name="Rectangle 55"/>
          <p:cNvSpPr>
            <a:spLocks noChangeArrowheads="1"/>
          </p:cNvSpPr>
          <p:nvPr/>
        </p:nvSpPr>
        <p:spPr bwMode="auto">
          <a:xfrm>
            <a:off x="1971675" y="2578100"/>
            <a:ext cx="144463" cy="1511300"/>
          </a:xfrm>
          <a:prstGeom prst="rect">
            <a:avLst/>
          </a:prstGeom>
          <a:solidFill>
            <a:schemeClr val="accent1"/>
          </a:solidFill>
          <a:ln w="9525">
            <a:solidFill>
              <a:schemeClr val="tx1"/>
            </a:solidFill>
            <a:miter lim="800000"/>
          </a:ln>
          <a:effectLst/>
        </p:spPr>
        <p:txBody>
          <a:bodyPr wrap="none" anchor="ctr"/>
          <a:lstStyle/>
          <a:p>
            <a:endParaRPr lang="zh-CN" altLang="en-US"/>
          </a:p>
        </p:txBody>
      </p:sp>
      <p:sp>
        <p:nvSpPr>
          <p:cNvPr id="7" name="Text Box 6"/>
          <p:cNvSpPr txBox="1"/>
          <p:nvPr/>
        </p:nvSpPr>
        <p:spPr>
          <a:xfrm>
            <a:off x="161925" y="5918835"/>
            <a:ext cx="8820150" cy="829945"/>
          </a:xfrm>
          <a:prstGeom prst="rect">
            <a:avLst/>
          </a:prstGeom>
          <a:noFill/>
        </p:spPr>
        <p:txBody>
          <a:bodyPr wrap="square" rtlCol="0">
            <a:spAutoFit/>
          </a:bodyPr>
          <a:p>
            <a:r>
              <a:rPr lang="en-US" altLang="en-US" sz="2400"/>
              <a:t>Considering this, think of some situations where diffraction is likely to occur and where it is not likely to occur.</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repeatCount="1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repeatCount="1000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repeatCount="1000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100">
                                            <p:txEl>
                                              <p:pRg st="0" end="0"/>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100">
                                            <p:txEl>
                                              <p:pRg st="1" end="1"/>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100">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3729" name="Title 1"/>
          <p:cNvSpPr>
            <a:spLocks noGrp="1"/>
          </p:cNvSpPr>
          <p:nvPr>
            <p:ph type="title"/>
          </p:nvPr>
        </p:nvSpPr>
        <p:spPr>
          <a:xfrm>
            <a:off x="19050" y="12700"/>
            <a:ext cx="9128125" cy="517525"/>
          </a:xfrm>
        </p:spPr>
        <p:txBody>
          <a:bodyPr anchor="ctr" anchorCtr="0"/>
          <a:p>
            <a:pPr defTabSz="914400">
              <a:buNone/>
            </a:pPr>
            <a:endParaRPr lang="en-US" altLang="zh-CN" kern="1200" baseline="0">
              <a:latin typeface="+mj-lt"/>
              <a:ea typeface="+mj-ea"/>
              <a:cs typeface="+mj-cs"/>
            </a:endParaRPr>
          </a:p>
        </p:txBody>
      </p:sp>
      <p:sp>
        <p:nvSpPr>
          <p:cNvPr id="73732" name="Rectangle 3"/>
          <p:cNvSpPr>
            <a:spLocks noGrp="1"/>
          </p:cNvSpPr>
          <p:nvPr>
            <p:ph type="body" sz="half"/>
          </p:nvPr>
        </p:nvSpPr>
        <p:spPr>
          <a:xfrm>
            <a:off x="244475" y="977900"/>
            <a:ext cx="8229600" cy="4292600"/>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0" lvl="0" indent="0">
              <a:lnSpc>
                <a:spcPct val="80000"/>
              </a:lnSpc>
              <a:spcBef>
                <a:spcPct val="0"/>
              </a:spcBef>
              <a:buNone/>
            </a:pPr>
            <a:r>
              <a:rPr lang="en-US" altLang="zh-CN" sz="2400" dirty="0">
                <a:solidFill>
                  <a:srgbClr val="000000"/>
                </a:solidFill>
              </a:rPr>
              <a:t>Diffraction </a:t>
            </a:r>
            <a:r>
              <a:rPr lang="en-US" altLang="en-US" sz="2400" dirty="0">
                <a:solidFill>
                  <a:srgbClr val="000000"/>
                </a:solidFill>
              </a:rPr>
              <a:t>increases </a:t>
            </a:r>
            <a:r>
              <a:rPr lang="en-US" altLang="zh-CN" sz="2400" dirty="0">
                <a:solidFill>
                  <a:srgbClr val="000000"/>
                </a:solidFill>
              </a:rPr>
              <a:t>when the size of the gap or obstacle is reduced compared with the wavelength of the wave.</a:t>
            </a:r>
            <a:endParaRPr lang="en-US" altLang="zh-CN" sz="2400" dirty="0">
              <a:solidFill>
                <a:srgbClr val="000000"/>
              </a:solidFill>
            </a:endParaRPr>
          </a:p>
          <a:p>
            <a:pPr marL="0" lvl="0" indent="0">
              <a:lnSpc>
                <a:spcPct val="80000"/>
              </a:lnSpc>
              <a:spcBef>
                <a:spcPct val="0"/>
              </a:spcBef>
              <a:buNone/>
            </a:pPr>
            <a:endParaRPr lang="en-US" altLang="zh-CN" sz="2400" dirty="0">
              <a:solidFill>
                <a:srgbClr val="000000"/>
              </a:solidFill>
            </a:endParaRPr>
          </a:p>
          <a:p>
            <a:pPr marL="0" lvl="0" indent="0">
              <a:lnSpc>
                <a:spcPct val="80000"/>
              </a:lnSpc>
              <a:spcBef>
                <a:spcPct val="0"/>
              </a:spcBef>
              <a:buNone/>
            </a:pPr>
            <a:r>
              <a:rPr lang="en-US" altLang="zh-CN" sz="2400" dirty="0">
                <a:solidFill>
                  <a:srgbClr val="000000"/>
                </a:solidFill>
              </a:rPr>
              <a:t>The wavelength of light is about 0.0005mm</a:t>
            </a:r>
            <a:r>
              <a:rPr lang="en-US" altLang="en-US" sz="2400" dirty="0">
                <a:solidFill>
                  <a:srgbClr val="000000"/>
                </a:solidFill>
              </a:rPr>
              <a:t>, so </a:t>
            </a:r>
            <a:r>
              <a:rPr lang="en-US" altLang="zh-CN" sz="2400" dirty="0">
                <a:solidFill>
                  <a:srgbClr val="000000"/>
                </a:solidFill>
              </a:rPr>
              <a:t>light diffraction is only noticeable with very small apertures or where an image is highly magnified.</a:t>
            </a:r>
            <a:endParaRPr lang="en-US" altLang="zh-CN" sz="2400" dirty="0">
              <a:solidFill>
                <a:srgbClr val="000000"/>
              </a:solidFill>
            </a:endParaRPr>
          </a:p>
          <a:p>
            <a:pPr marL="0" lvl="0" indent="0">
              <a:lnSpc>
                <a:spcPct val="80000"/>
              </a:lnSpc>
              <a:spcBef>
                <a:spcPct val="0"/>
              </a:spcBef>
              <a:buNone/>
            </a:pPr>
            <a:endParaRPr lang="en-US" altLang="zh-CN" sz="2400">
              <a:ea typeface="Times New Roman" panose="02020603050405020304" pitchFamily="18" charset="0"/>
            </a:endParaRPr>
          </a:p>
          <a:p>
            <a:pPr marL="0" lvl="0" indent="0">
              <a:lnSpc>
                <a:spcPct val="80000"/>
              </a:lnSpc>
              <a:spcBef>
                <a:spcPct val="0"/>
              </a:spcBef>
              <a:buNone/>
            </a:pPr>
            <a:r>
              <a:rPr lang="en-US" altLang="zh-CN" sz="2400">
                <a:sym typeface="+mn-ea"/>
              </a:rPr>
              <a:t>Diffraction is more significant with low frequency, long wavelength waves </a:t>
            </a:r>
            <a:r>
              <a:rPr lang="en-US" altLang="en-US" sz="2400">
                <a:sym typeface="+mn-ea"/>
              </a:rPr>
              <a:t>like radio waves.</a:t>
            </a:r>
            <a:endParaRPr lang="en-US" altLang="zh-CN" sz="2400"/>
          </a:p>
          <a:p>
            <a:pPr marL="0" lvl="0" indent="0">
              <a:lnSpc>
                <a:spcPct val="80000"/>
              </a:lnSpc>
              <a:spcBef>
                <a:spcPct val="0"/>
              </a:spcBef>
              <a:buNone/>
            </a:pPr>
            <a:endParaRPr lang="en-US" altLang="zh-CN" sz="2400">
              <a:ea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GB"/>
              <a:t>Diffraction</a:t>
            </a:r>
            <a:endParaRPr lang="en-GB"/>
          </a:p>
        </p:txBody>
      </p:sp>
      <p:pic>
        <p:nvPicPr>
          <p:cNvPr id="83972" name="Picture 4"/>
          <p:cNvPicPr>
            <a:picLocks noChangeAspect="1" noChangeArrowheads="1"/>
          </p:cNvPicPr>
          <p:nvPr/>
        </p:nvPicPr>
        <p:blipFill>
          <a:blip r:embed="rId1" cstate="print"/>
          <a:srcRect l="885" t="8031" r="885" b="1418"/>
          <a:stretch>
            <a:fillRect/>
          </a:stretch>
        </p:blipFill>
        <p:spPr bwMode="auto">
          <a:xfrm>
            <a:off x="323850" y="1341438"/>
            <a:ext cx="8497888" cy="48942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5" name="Title 2049"/>
          <p:cNvSpPr>
            <a:spLocks noGrp="1"/>
          </p:cNvSpPr>
          <p:nvPr>
            <p:ph type="ctrTitle"/>
          </p:nvPr>
        </p:nvSpPr>
        <p:spPr>
          <a:xfrm>
            <a:off x="563563" y="1782763"/>
            <a:ext cx="7772400" cy="1882775"/>
          </a:xfrm>
        </p:spPr>
        <p:txBody>
          <a:bodyPr anchor="ctr" anchorCtr="0"/>
          <a:p>
            <a:pPr defTabSz="914400">
              <a:buNone/>
            </a:pPr>
            <a:r>
              <a:rPr lang="en-US" altLang="en-US" sz="6600" kern="1200" baseline="0" dirty="0">
                <a:latin typeface="+mj-lt"/>
                <a:ea typeface="+mj-ea"/>
                <a:cs typeface="+mj-cs"/>
              </a:rPr>
              <a:t>Electromagnetic Spectrum</a:t>
            </a:r>
            <a:endParaRPr lang="en-US" altLang="en-US" sz="6600" kern="1200" baseline="0" dirty="0">
              <a:latin typeface="+mj-lt"/>
              <a:ea typeface="+mj-ea"/>
              <a:cs typeface="+mj-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The Electromagnetic Spectrum</a:t>
            </a:r>
            <a:endParaRPr lang="en-US" altLang="zh-CN" kern="1200" baseline="0" dirty="0">
              <a:latin typeface="+mj-lt"/>
              <a:ea typeface="+mj-ea"/>
              <a:cs typeface="+mj-cs"/>
            </a:endParaRPr>
          </a:p>
        </p:txBody>
      </p:sp>
      <p:sp>
        <p:nvSpPr>
          <p:cNvPr id="147459" name="Rectangle 3"/>
          <p:cNvSpPr>
            <a:spLocks noGrp="1"/>
          </p:cNvSpPr>
          <p:nvPr>
            <p:ph type="body" sz="half"/>
          </p:nvPr>
        </p:nvSpPr>
        <p:spPr>
          <a:xfrm>
            <a:off x="177165" y="628650"/>
            <a:ext cx="8970645" cy="1323975"/>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0" lvl="0" indent="0">
              <a:lnSpc>
                <a:spcPct val="90000"/>
              </a:lnSpc>
              <a:buNone/>
            </a:pPr>
            <a:r>
              <a:rPr lang="en-US" altLang="en-US" sz="2400" dirty="0"/>
              <a:t>A</a:t>
            </a:r>
            <a:r>
              <a:rPr lang="en-US" altLang="zh-CN" sz="2400" dirty="0"/>
              <a:t> contin</a:t>
            </a:r>
            <a:r>
              <a:rPr lang="en-US" altLang="en-US" sz="2400" dirty="0"/>
              <a:t>u</a:t>
            </a:r>
            <a:r>
              <a:rPr lang="en-US" altLang="zh-CN" sz="2400" dirty="0"/>
              <a:t>ous spectrum of waves includ</a:t>
            </a:r>
            <a:r>
              <a:rPr lang="en-US" altLang="en-US" sz="2400" dirty="0"/>
              <a:t>ing</a:t>
            </a:r>
            <a:r>
              <a:rPr lang="en-US" altLang="zh-CN" sz="2400" dirty="0"/>
              <a:t> the visible spectrum.</a:t>
            </a:r>
            <a:endParaRPr lang="en-US" altLang="zh-CN" sz="2400" dirty="0"/>
          </a:p>
          <a:p>
            <a:pPr marL="0" lvl="0" indent="0">
              <a:lnSpc>
                <a:spcPct val="90000"/>
              </a:lnSpc>
              <a:buNone/>
            </a:pPr>
            <a:endParaRPr lang="en-US" altLang="zh-CN" sz="2400" dirty="0"/>
          </a:p>
        </p:txBody>
      </p:sp>
      <p:pic>
        <p:nvPicPr>
          <p:cNvPr id="3" name="Picture 2"/>
          <p:cNvPicPr>
            <a:picLocks noChangeAspect="1"/>
          </p:cNvPicPr>
          <p:nvPr/>
        </p:nvPicPr>
        <p:blipFill>
          <a:blip r:embed="rId1"/>
          <a:stretch>
            <a:fillRect/>
          </a:stretch>
        </p:blipFill>
        <p:spPr>
          <a:xfrm>
            <a:off x="67945" y="1065530"/>
            <a:ext cx="9029700" cy="4191000"/>
          </a:xfrm>
          <a:prstGeom prst="rect">
            <a:avLst/>
          </a:prstGeom>
        </p:spPr>
      </p:pic>
      <p:grpSp>
        <p:nvGrpSpPr>
          <p:cNvPr id="10" name="Group 9"/>
          <p:cNvGrpSpPr/>
          <p:nvPr/>
        </p:nvGrpSpPr>
        <p:grpSpPr>
          <a:xfrm>
            <a:off x="541655" y="5205095"/>
            <a:ext cx="8059420" cy="368300"/>
            <a:chOff x="853" y="8197"/>
            <a:chExt cx="12692" cy="580"/>
          </a:xfrm>
        </p:grpSpPr>
        <p:cxnSp>
          <p:nvCxnSpPr>
            <p:cNvPr id="4" name="Straight Arrow Connector 3"/>
            <p:cNvCxnSpPr/>
            <p:nvPr/>
          </p:nvCxnSpPr>
          <p:spPr>
            <a:xfrm flipH="1">
              <a:off x="853" y="8777"/>
              <a:ext cx="12693"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 name="Text Box 4"/>
            <p:cNvSpPr txBox="1"/>
            <p:nvPr/>
          </p:nvSpPr>
          <p:spPr>
            <a:xfrm>
              <a:off x="1176" y="8197"/>
              <a:ext cx="6605" cy="580"/>
            </a:xfrm>
            <a:prstGeom prst="rect">
              <a:avLst/>
            </a:prstGeom>
            <a:noFill/>
          </p:spPr>
          <p:txBody>
            <a:bodyPr wrap="square" rtlCol="0">
              <a:spAutoFit/>
            </a:bodyPr>
            <a:p>
              <a:r>
                <a:rPr lang="en-US" altLang="en-US" b="1"/>
                <a:t>Wavelength (λ)</a:t>
              </a:r>
              <a:endParaRPr lang="en-US" altLang="en-US" b="1"/>
            </a:p>
          </p:txBody>
        </p:sp>
      </p:grpSp>
      <p:grpSp>
        <p:nvGrpSpPr>
          <p:cNvPr id="11" name="Group 10"/>
          <p:cNvGrpSpPr/>
          <p:nvPr/>
        </p:nvGrpSpPr>
        <p:grpSpPr>
          <a:xfrm>
            <a:off x="541655" y="5573395"/>
            <a:ext cx="8250555" cy="481965"/>
            <a:chOff x="853" y="8777"/>
            <a:chExt cx="12993" cy="759"/>
          </a:xfrm>
        </p:grpSpPr>
        <p:cxnSp>
          <p:nvCxnSpPr>
            <p:cNvPr id="6" name="Straight Arrow Connector 5"/>
            <p:cNvCxnSpPr/>
            <p:nvPr/>
          </p:nvCxnSpPr>
          <p:spPr>
            <a:xfrm>
              <a:off x="853" y="9536"/>
              <a:ext cx="12693" cy="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7" name="Text Box 6"/>
            <p:cNvSpPr txBox="1"/>
            <p:nvPr/>
          </p:nvSpPr>
          <p:spPr>
            <a:xfrm>
              <a:off x="10684" y="8777"/>
              <a:ext cx="3163" cy="580"/>
            </a:xfrm>
            <a:prstGeom prst="rect">
              <a:avLst/>
            </a:prstGeom>
            <a:noFill/>
            <a:ln>
              <a:noFill/>
            </a:ln>
          </p:spPr>
          <p:txBody>
            <a:bodyPr wrap="square" rtlCol="0">
              <a:spAutoFit/>
            </a:bodyPr>
            <a:p>
              <a:r>
                <a:rPr lang="en-US" altLang="en-US" b="1">
                  <a:solidFill>
                    <a:srgbClr val="0070C0"/>
                  </a:solidFill>
                </a:rPr>
                <a:t>Frequency (f)</a:t>
              </a:r>
              <a:endParaRPr lang="en-US" altLang="en-US" b="1">
                <a:solidFill>
                  <a:srgbClr val="0070C0"/>
                </a:solidFill>
              </a:endParaRPr>
            </a:p>
          </p:txBody>
        </p:sp>
      </p:grpSp>
      <p:grpSp>
        <p:nvGrpSpPr>
          <p:cNvPr id="12" name="Group 11"/>
          <p:cNvGrpSpPr/>
          <p:nvPr/>
        </p:nvGrpSpPr>
        <p:grpSpPr>
          <a:xfrm>
            <a:off x="542290" y="6173470"/>
            <a:ext cx="8249920" cy="487045"/>
            <a:chOff x="854" y="9722"/>
            <a:chExt cx="12992" cy="767"/>
          </a:xfrm>
        </p:grpSpPr>
        <p:cxnSp>
          <p:nvCxnSpPr>
            <p:cNvPr id="8" name="Straight Arrow Connector 7"/>
            <p:cNvCxnSpPr/>
            <p:nvPr/>
          </p:nvCxnSpPr>
          <p:spPr>
            <a:xfrm>
              <a:off x="854" y="10489"/>
              <a:ext cx="12693"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 Box 8"/>
            <p:cNvSpPr txBox="1"/>
            <p:nvPr/>
          </p:nvSpPr>
          <p:spPr>
            <a:xfrm>
              <a:off x="10684" y="9722"/>
              <a:ext cx="3163" cy="580"/>
            </a:xfrm>
            <a:prstGeom prst="rect">
              <a:avLst/>
            </a:prstGeom>
            <a:noFill/>
            <a:ln>
              <a:noFill/>
            </a:ln>
          </p:spPr>
          <p:txBody>
            <a:bodyPr wrap="square" rtlCol="0">
              <a:spAutoFit/>
            </a:bodyPr>
            <a:p>
              <a:r>
                <a:rPr lang="en-US" altLang="en-US" b="1">
                  <a:solidFill>
                    <a:srgbClr val="FF0000"/>
                  </a:solidFill>
                </a:rPr>
                <a:t>Energy (E)</a:t>
              </a:r>
              <a:endParaRPr lang="en-US" altLang="en-US" b="1">
                <a:solidFill>
                  <a:srgbClr val="FF0000"/>
                </a:solidFill>
              </a:endParaRPr>
            </a:p>
          </p:txBody>
        </p:sp>
      </p:grpSp>
      <p:sp>
        <p:nvSpPr>
          <p:cNvPr id="13" name="Text Box 12"/>
          <p:cNvSpPr txBox="1"/>
          <p:nvPr/>
        </p:nvSpPr>
        <p:spPr>
          <a:xfrm>
            <a:off x="2934970" y="4959350"/>
            <a:ext cx="5782310" cy="460375"/>
          </a:xfrm>
          <a:prstGeom prst="rect">
            <a:avLst/>
          </a:prstGeom>
          <a:noFill/>
        </p:spPr>
        <p:txBody>
          <a:bodyPr wrap="square" rtlCol="0">
            <a:spAutoFit/>
          </a:bodyPr>
          <a:p>
            <a:r>
              <a:rPr lang="en-US" altLang="en-US" sz="2400" b="1">
                <a:solidFill>
                  <a:srgbClr val="00B050"/>
                </a:solidFill>
              </a:rPr>
              <a:t>Can you spot the 7 main groups?</a:t>
            </a:r>
            <a:endParaRPr lang="en-US" altLang="en-US" sz="2400" b="1">
              <a:solidFill>
                <a:srgbClr val="00B050"/>
              </a:solidFill>
            </a:endParaRPr>
          </a:p>
        </p:txBody>
      </p:sp>
      <p:grpSp>
        <p:nvGrpSpPr>
          <p:cNvPr id="28" name="Group 27"/>
          <p:cNvGrpSpPr/>
          <p:nvPr/>
        </p:nvGrpSpPr>
        <p:grpSpPr>
          <a:xfrm>
            <a:off x="1441450" y="2947670"/>
            <a:ext cx="6928485" cy="2012315"/>
            <a:chOff x="2270" y="4642"/>
            <a:chExt cx="10911" cy="3169"/>
          </a:xfrm>
        </p:grpSpPr>
        <p:sp>
          <p:nvSpPr>
            <p:cNvPr id="14" name="Oval 13"/>
            <p:cNvSpPr/>
            <p:nvPr/>
          </p:nvSpPr>
          <p:spPr>
            <a:xfrm>
              <a:off x="2270" y="4642"/>
              <a:ext cx="1833" cy="478"/>
            </a:xfrm>
            <a:prstGeom prst="ellipse">
              <a:avLst/>
            </a:prstGeom>
            <a:noFill/>
            <a:ln w="571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5" name="Oval 14"/>
            <p:cNvSpPr/>
            <p:nvPr/>
          </p:nvSpPr>
          <p:spPr>
            <a:xfrm>
              <a:off x="3945" y="4642"/>
              <a:ext cx="1833" cy="478"/>
            </a:xfrm>
            <a:prstGeom prst="ellipse">
              <a:avLst/>
            </a:prstGeom>
            <a:noFill/>
            <a:ln w="571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6" name="Oval 15"/>
            <p:cNvSpPr/>
            <p:nvPr/>
          </p:nvSpPr>
          <p:spPr>
            <a:xfrm>
              <a:off x="5778" y="4642"/>
              <a:ext cx="1833" cy="478"/>
            </a:xfrm>
            <a:prstGeom prst="ellipse">
              <a:avLst/>
            </a:prstGeom>
            <a:noFill/>
            <a:ln w="571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7" name="Oval 16"/>
            <p:cNvSpPr/>
            <p:nvPr/>
          </p:nvSpPr>
          <p:spPr>
            <a:xfrm>
              <a:off x="7611" y="4642"/>
              <a:ext cx="1833" cy="478"/>
            </a:xfrm>
            <a:prstGeom prst="ellipse">
              <a:avLst/>
            </a:prstGeom>
            <a:noFill/>
            <a:ln w="571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 name="Oval 17"/>
            <p:cNvSpPr/>
            <p:nvPr/>
          </p:nvSpPr>
          <p:spPr>
            <a:xfrm>
              <a:off x="9245" y="4642"/>
              <a:ext cx="1833" cy="478"/>
            </a:xfrm>
            <a:prstGeom prst="ellipse">
              <a:avLst/>
            </a:prstGeom>
            <a:noFill/>
            <a:ln w="571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 name="Oval 18"/>
            <p:cNvSpPr/>
            <p:nvPr/>
          </p:nvSpPr>
          <p:spPr>
            <a:xfrm>
              <a:off x="11349" y="4642"/>
              <a:ext cx="1833" cy="478"/>
            </a:xfrm>
            <a:prstGeom prst="ellipse">
              <a:avLst/>
            </a:prstGeom>
            <a:noFill/>
            <a:ln w="571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0" name="Oval 19"/>
            <p:cNvSpPr/>
            <p:nvPr/>
          </p:nvSpPr>
          <p:spPr>
            <a:xfrm>
              <a:off x="2270" y="6419"/>
              <a:ext cx="9923" cy="1392"/>
            </a:xfrm>
            <a:prstGeom prst="ellipse">
              <a:avLst/>
            </a:prstGeom>
            <a:noFill/>
            <a:ln w="571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459">
                                            <p:txEl>
                                              <p:charRg st="0" end="9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7" name="Title 1"/>
          <p:cNvSpPr>
            <a:spLocks noGrp="1"/>
          </p:cNvSpPr>
          <p:nvPr>
            <p:ph type="title"/>
          </p:nvPr>
        </p:nvSpPr>
        <p:spPr>
          <a:xfrm>
            <a:off x="19050" y="12700"/>
            <a:ext cx="9128125" cy="517525"/>
          </a:xfrm>
        </p:spPr>
        <p:txBody>
          <a:bodyPr anchor="ctr" anchorCtr="0"/>
          <a:p>
            <a:pPr defTabSz="914400">
              <a:buNone/>
            </a:pPr>
            <a:r>
              <a:rPr lang="en-US" altLang="en-US" kern="1200" baseline="0">
                <a:latin typeface="+mj-lt"/>
                <a:ea typeface="+mj-ea"/>
                <a:cs typeface="+mj-cs"/>
              </a:rPr>
              <a:t>Pulses</a:t>
            </a:r>
            <a:endParaRPr lang="en-US" altLang="en-US" kern="1200" baseline="0">
              <a:latin typeface="+mj-lt"/>
              <a:ea typeface="+mj-ea"/>
              <a:cs typeface="+mj-cs"/>
            </a:endParaRPr>
          </a:p>
        </p:txBody>
      </p:sp>
      <p:sp>
        <p:nvSpPr>
          <p:cNvPr id="19457" name="Text Placeholder 2"/>
          <p:cNvSpPr>
            <a:spLocks noGrp="1"/>
          </p:cNvSpPr>
          <p:nvPr>
            <p:ph type="body" sz="half"/>
          </p:nvPr>
        </p:nvSpPr>
        <p:spPr>
          <a:xfrm>
            <a:off x="76200" y="614363"/>
            <a:ext cx="9013825" cy="2008187"/>
          </a:xfrm>
        </p:spPr>
        <p:txBody>
          <a:bodyPr anchor="t" anchorCtr="0"/>
          <a:lstStyle>
            <a:lvl1pPr lvl="0">
              <a:defRPr sz="2800"/>
            </a:lvl1pPr>
            <a:lvl2pPr lvl="1">
              <a:defRPr sz="2400"/>
            </a:lvl2pPr>
            <a:lvl3pPr lvl="2">
              <a:defRPr sz="2000"/>
            </a:lvl3pPr>
            <a:lvl4pPr lvl="3">
              <a:defRPr sz="1800"/>
            </a:lvl4pPr>
            <a:lvl5pPr lvl="4">
              <a:defRPr sz="1800"/>
            </a:lvl5pPr>
          </a:lstStyle>
          <a:p>
            <a:pPr marL="0" lvl="0" indent="0">
              <a:buNone/>
            </a:pPr>
            <a:r>
              <a:rPr lang="en-US" altLang="en-US" sz="2400"/>
              <a:t>A</a:t>
            </a:r>
            <a:r>
              <a:rPr lang="en-US" altLang="zh-CN" sz="2400"/>
              <a:t> sine wave </a:t>
            </a:r>
            <a:r>
              <a:rPr lang="en-US" altLang="zh-CN" sz="2400" b="1"/>
              <a:t>pulse </a:t>
            </a:r>
            <a:r>
              <a:rPr lang="en-US" altLang="zh-CN" sz="2400"/>
              <a:t>traveling from left to right. A red dot has been identified to highlight the time behavior of a point at a specific location. </a:t>
            </a:r>
            <a:endParaRPr lang="en-US" altLang="zh-CN" sz="2400"/>
          </a:p>
        </p:txBody>
      </p:sp>
      <p:pic>
        <p:nvPicPr>
          <p:cNvPr id="19458" name="Content Placeholder 4" descr="wave-x-t"/>
          <p:cNvPicPr>
            <a:picLocks noGrp="1" noChangeAspect="1"/>
          </p:cNvPicPr>
          <p:nvPr>
            <p:ph idx="1"/>
          </p:nvPr>
        </p:nvPicPr>
        <p:blipFill>
          <a:blip r:embed="rId1"/>
          <a:stretch>
            <a:fillRect/>
          </a:stretch>
        </p:blipFill>
        <p:spPr>
          <a:xfrm>
            <a:off x="2147888" y="1946275"/>
            <a:ext cx="6999287" cy="4525963"/>
          </a:xfrm>
        </p:spPr>
      </p:pic>
      <p:pic>
        <p:nvPicPr>
          <p:cNvPr id="14340" name="Picture 1" descr="pulse"/>
          <p:cNvPicPr>
            <a:picLocks noChangeAspect="1"/>
          </p:cNvPicPr>
          <p:nvPr/>
        </p:nvPicPr>
        <p:blipFill>
          <a:blip r:embed="rId2"/>
          <a:stretch>
            <a:fillRect/>
          </a:stretch>
        </p:blipFill>
        <p:spPr>
          <a:xfrm>
            <a:off x="76200" y="2378075"/>
            <a:ext cx="2197100" cy="2197100"/>
          </a:xfrm>
          <a:prstGeom prst="rect">
            <a:avLst/>
          </a:prstGeom>
          <a:noFill/>
          <a:ln w="9525">
            <a:noFill/>
          </a:ln>
        </p:spPr>
      </p:pic>
      <p:sp>
        <p:nvSpPr>
          <p:cNvPr id="14341" name="Text Box 2"/>
          <p:cNvSpPr txBox="1"/>
          <p:nvPr/>
        </p:nvSpPr>
        <p:spPr>
          <a:xfrm>
            <a:off x="152400" y="4660900"/>
            <a:ext cx="1851025" cy="368300"/>
          </a:xfrm>
          <a:prstGeom prst="rect">
            <a:avLst/>
          </a:prstGeom>
          <a:noFill/>
          <a:ln w="9525">
            <a:noFill/>
          </a:ln>
        </p:spPr>
        <p:txBody>
          <a:bodyPr wrap="square" anchor="t" anchorCtr="0">
            <a:spAutoFit/>
          </a:bodyPr>
          <a:p>
            <a:r>
              <a:rPr lang="en-US" altLang="en-US">
                <a:latin typeface="Arial" panose="020B0604020202020204" pitchFamily="34" charset="0"/>
              </a:rPr>
              <a:t>A single pulse</a:t>
            </a:r>
            <a:endParaRPr lang="en-US" altLang="en-US">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7">
                                            <p:txEl>
                                              <p:charRg st="0" end="14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Common properties</a:t>
            </a:r>
            <a:endParaRPr lang="en-US" altLang="zh-CN" kern="1200" baseline="0" dirty="0">
              <a:latin typeface="+mj-lt"/>
              <a:ea typeface="+mj-ea"/>
              <a:cs typeface="+mj-cs"/>
            </a:endParaRPr>
          </a:p>
        </p:txBody>
      </p:sp>
      <p:sp>
        <p:nvSpPr>
          <p:cNvPr id="167939" name="Rectangle 3"/>
          <p:cNvSpPr>
            <a:spLocks noGrp="1"/>
          </p:cNvSpPr>
          <p:nvPr>
            <p:ph idx="1"/>
          </p:nvPr>
        </p:nvSpPr>
        <p:spPr>
          <a:xfrm>
            <a:off x="468313" y="1081088"/>
            <a:ext cx="8229600" cy="4525962"/>
          </a:xfrm>
        </p:spPr>
        <p:txBody>
          <a:bodyPr vert="horz" wrap="square" lIns="91440" tIns="45720" rIns="91440" bIns="45720" anchor="t" anchorCtr="0"/>
          <a:p>
            <a:pPr marL="0" indent="0">
              <a:lnSpc>
                <a:spcPct val="80000"/>
              </a:lnSpc>
              <a:buNone/>
            </a:pPr>
            <a:r>
              <a:rPr lang="en-US" altLang="zh-CN" sz="2400" dirty="0"/>
              <a:t>All electromagnetic waves, including visible light have the following common properties:</a:t>
            </a:r>
            <a:endParaRPr lang="en-US" altLang="zh-CN" sz="2400" dirty="0"/>
          </a:p>
          <a:p>
            <a:pPr marL="0" indent="0">
              <a:lnSpc>
                <a:spcPct val="80000"/>
              </a:lnSpc>
              <a:buNone/>
            </a:pPr>
            <a:endParaRPr lang="en-US" altLang="zh-CN" sz="2400" dirty="0"/>
          </a:p>
          <a:p>
            <a:pPr marL="0" indent="0">
              <a:lnSpc>
                <a:spcPct val="80000"/>
              </a:lnSpc>
              <a:buNone/>
            </a:pPr>
            <a:r>
              <a:rPr lang="en-US" altLang="zh-CN" sz="2400" b="1" dirty="0">
                <a:solidFill>
                  <a:srgbClr val="0000CC"/>
                </a:solidFill>
              </a:rPr>
              <a:t>1. They transfer </a:t>
            </a:r>
            <a:r>
              <a:rPr lang="en-US" altLang="zh-CN" sz="2400" b="1" dirty="0">
                <a:solidFill>
                  <a:srgbClr val="FF0000"/>
                </a:solidFill>
              </a:rPr>
              <a:t>energy</a:t>
            </a:r>
            <a:endParaRPr lang="en-US" altLang="zh-CN" sz="2400" b="1" dirty="0">
              <a:solidFill>
                <a:srgbClr val="FF0000"/>
              </a:solidFill>
            </a:endParaRPr>
          </a:p>
          <a:p>
            <a:pPr marL="0" indent="0">
              <a:lnSpc>
                <a:spcPct val="80000"/>
              </a:lnSpc>
              <a:buNone/>
            </a:pPr>
            <a:r>
              <a:rPr lang="en-US" altLang="zh-CN" sz="2400" b="1" dirty="0">
                <a:solidFill>
                  <a:srgbClr val="0000CC"/>
                </a:solidFill>
              </a:rPr>
              <a:t>2. They are all </a:t>
            </a:r>
            <a:r>
              <a:rPr lang="en-US" altLang="zh-CN" sz="2400" b="1" dirty="0">
                <a:solidFill>
                  <a:srgbClr val="FF0000"/>
                </a:solidFill>
              </a:rPr>
              <a:t>transverse</a:t>
            </a:r>
            <a:r>
              <a:rPr lang="en-US" altLang="zh-CN" sz="2400" b="1" dirty="0">
                <a:solidFill>
                  <a:srgbClr val="0000CC"/>
                </a:solidFill>
              </a:rPr>
              <a:t> waves</a:t>
            </a:r>
            <a:endParaRPr lang="en-US" altLang="zh-CN" sz="2400" b="1" dirty="0">
              <a:solidFill>
                <a:srgbClr val="0000CC"/>
              </a:solidFill>
            </a:endParaRPr>
          </a:p>
          <a:p>
            <a:pPr marL="0" indent="0">
              <a:lnSpc>
                <a:spcPct val="80000"/>
              </a:lnSpc>
              <a:buNone/>
            </a:pPr>
            <a:r>
              <a:rPr lang="en-US" altLang="zh-CN" sz="2400" b="1" dirty="0">
                <a:solidFill>
                  <a:srgbClr val="0000CC"/>
                </a:solidFill>
              </a:rPr>
              <a:t>3. They all travel at the </a:t>
            </a:r>
            <a:r>
              <a:rPr lang="en-US" altLang="zh-CN" sz="2400" b="1" dirty="0">
                <a:solidFill>
                  <a:srgbClr val="FF0000"/>
                </a:solidFill>
              </a:rPr>
              <a:t>same speed </a:t>
            </a:r>
            <a:r>
              <a:rPr lang="en-US" altLang="en-US" sz="2400" b="1" dirty="0">
                <a:solidFill>
                  <a:srgbClr val="FF0000"/>
                </a:solidFill>
              </a:rPr>
              <a:t>(c)</a:t>
            </a:r>
            <a:r>
              <a:rPr lang="en-US" altLang="zh-CN" sz="2400" b="1" dirty="0">
                <a:solidFill>
                  <a:srgbClr val="0000CC"/>
                </a:solidFill>
              </a:rPr>
              <a:t> through                        </a:t>
            </a:r>
            <a:endParaRPr lang="en-US" altLang="zh-CN" sz="2400" b="1" dirty="0">
              <a:solidFill>
                <a:srgbClr val="0000CC"/>
              </a:solidFill>
            </a:endParaRPr>
          </a:p>
          <a:p>
            <a:pPr marL="0" indent="0">
              <a:lnSpc>
                <a:spcPct val="80000"/>
              </a:lnSpc>
              <a:buNone/>
            </a:pPr>
            <a:r>
              <a:rPr lang="en-US" altLang="zh-CN" sz="2400" b="1" dirty="0">
                <a:solidFill>
                  <a:srgbClr val="0000CC"/>
                </a:solidFill>
              </a:rPr>
              <a:t>       a </a:t>
            </a:r>
            <a:r>
              <a:rPr lang="en-US" altLang="zh-CN" sz="2400" b="1" dirty="0">
                <a:solidFill>
                  <a:srgbClr val="FF0000"/>
                </a:solidFill>
              </a:rPr>
              <a:t>vacuum</a:t>
            </a:r>
            <a:r>
              <a:rPr lang="en-US" altLang="zh-CN" sz="2400" b="1" dirty="0">
                <a:solidFill>
                  <a:srgbClr val="0000CC"/>
                </a:solidFill>
              </a:rPr>
              <a:t> (300 000 000 m/s)</a:t>
            </a:r>
            <a:endParaRPr lang="en-US" altLang="zh-CN" sz="2400" b="1" dirty="0">
              <a:solidFill>
                <a:srgbClr val="0000CC"/>
              </a:solidFill>
            </a:endParaRPr>
          </a:p>
          <a:p>
            <a:pPr marL="0" indent="0">
              <a:lnSpc>
                <a:spcPct val="80000"/>
              </a:lnSpc>
              <a:buNone/>
            </a:pPr>
            <a:r>
              <a:rPr lang="en-US" altLang="zh-CN" sz="2400" b="1" dirty="0">
                <a:solidFill>
                  <a:srgbClr val="0000CC"/>
                </a:solidFill>
              </a:rPr>
              <a:t>4. They can all be </a:t>
            </a:r>
            <a:r>
              <a:rPr lang="en-US" altLang="zh-CN" sz="2400" b="1" dirty="0">
                <a:solidFill>
                  <a:srgbClr val="FF0000"/>
                </a:solidFill>
              </a:rPr>
              <a:t>reflected</a:t>
            </a:r>
            <a:r>
              <a:rPr lang="en-US" altLang="zh-CN" sz="2400" b="1" dirty="0">
                <a:solidFill>
                  <a:srgbClr val="0000CC"/>
                </a:solidFill>
              </a:rPr>
              <a:t>, </a:t>
            </a:r>
            <a:r>
              <a:rPr lang="en-US" altLang="zh-CN" sz="2400" b="1" dirty="0">
                <a:solidFill>
                  <a:srgbClr val="FF0000"/>
                </a:solidFill>
              </a:rPr>
              <a:t>refracted</a:t>
            </a:r>
            <a:r>
              <a:rPr lang="en-US" altLang="zh-CN" sz="2400" b="1" dirty="0">
                <a:solidFill>
                  <a:srgbClr val="0000CC"/>
                </a:solidFill>
              </a:rPr>
              <a:t> and </a:t>
            </a:r>
            <a:r>
              <a:rPr lang="en-US" altLang="zh-CN" sz="2400" b="1" dirty="0">
                <a:solidFill>
                  <a:srgbClr val="FF00FF"/>
                </a:solidFill>
              </a:rPr>
              <a:t>diffracted</a:t>
            </a:r>
            <a:endParaRPr lang="en-US" altLang="zh-CN" sz="2400" b="1" dirty="0">
              <a:solidFill>
                <a:srgbClr val="FF00FF"/>
              </a:solidFill>
            </a:endParaRPr>
          </a:p>
          <a:p>
            <a:pPr marL="0" indent="0">
              <a:lnSpc>
                <a:spcPct val="80000"/>
              </a:lnSpc>
              <a:buNone/>
            </a:pPr>
            <a:endParaRPr lang="en-US" altLang="zh-CN" sz="2400" b="1" dirty="0">
              <a:solidFill>
                <a:srgbClr val="FF00FF"/>
              </a:solidFill>
            </a:endParaRPr>
          </a:p>
          <a:p>
            <a:pPr marL="457200" indent="-457200">
              <a:lnSpc>
                <a:spcPct val="80000"/>
              </a:lnSpc>
              <a:buFont typeface="+mj-lt"/>
              <a:buAutoNum type="alphaLcParenR"/>
            </a:pPr>
            <a:r>
              <a:rPr lang="en-US" altLang="en-US" sz="2000" dirty="0"/>
              <a:t>EM </a:t>
            </a:r>
            <a:r>
              <a:rPr lang="en-US" altLang="zh-CN" sz="2000" dirty="0"/>
              <a:t>waves travel at ≈ </a:t>
            </a:r>
            <a:r>
              <a:rPr lang="en-US" altLang="en-US" sz="2000" dirty="0"/>
              <a:t>c in air</a:t>
            </a:r>
            <a:endParaRPr lang="en-US" altLang="zh-CN" sz="2000" dirty="0"/>
          </a:p>
          <a:p>
            <a:pPr marL="457200" indent="-457200">
              <a:lnSpc>
                <a:spcPct val="80000"/>
              </a:lnSpc>
              <a:buFont typeface="+mj-lt"/>
              <a:buAutoNum type="alphaLcParenR"/>
            </a:pPr>
            <a:r>
              <a:rPr lang="en-US" altLang="en-US" sz="2000" dirty="0">
                <a:sym typeface="+mn-ea"/>
              </a:rPr>
              <a:t>EM </a:t>
            </a:r>
            <a:r>
              <a:rPr lang="en-US" altLang="zh-CN" sz="2000" dirty="0">
                <a:sym typeface="+mn-ea"/>
              </a:rPr>
              <a:t>waves travel at </a:t>
            </a:r>
            <a:r>
              <a:rPr lang="en-US" altLang="en-US" sz="2000" dirty="0">
                <a:sym typeface="+mn-ea"/>
              </a:rPr>
              <a:t>&lt;</a:t>
            </a:r>
            <a:r>
              <a:rPr lang="en-US" altLang="zh-CN" sz="2000" dirty="0">
                <a:sym typeface="+mn-ea"/>
              </a:rPr>
              <a:t> </a:t>
            </a:r>
            <a:r>
              <a:rPr lang="en-US" altLang="en-US" sz="2000" dirty="0">
                <a:sym typeface="+mn-ea"/>
              </a:rPr>
              <a:t>c </a:t>
            </a:r>
            <a:r>
              <a:rPr lang="en-US" altLang="en-US" sz="2000" dirty="0"/>
              <a:t>in </a:t>
            </a:r>
            <a:r>
              <a:rPr lang="en-US" altLang="zh-CN" sz="2000" dirty="0"/>
              <a:t>denser substances (</a:t>
            </a:r>
            <a:r>
              <a:rPr lang="en-US" altLang="en-US" sz="2000" dirty="0"/>
              <a:t>e.g. </a:t>
            </a:r>
            <a:r>
              <a:rPr lang="en-US" altLang="zh-CN" sz="2000" dirty="0"/>
              <a:t>glass)</a:t>
            </a:r>
            <a:endParaRPr lang="en-US" altLang="zh-CN" sz="2000" dirty="0"/>
          </a:p>
          <a:p>
            <a:pPr marL="457200" indent="-457200">
              <a:lnSpc>
                <a:spcPct val="80000"/>
              </a:lnSpc>
              <a:buFont typeface="+mj-lt"/>
              <a:buAutoNum type="alphaLcParenR"/>
            </a:pPr>
            <a:r>
              <a:rPr lang="en-US" altLang="zh-CN" sz="2000" dirty="0"/>
              <a:t>According to Albert Einstein’s Theory of Relativity nothing can travel faster than the speed of light through a vacuum.</a:t>
            </a:r>
            <a:endParaRPr lang="en-US" altLang="zh-CN" sz="2000" dirty="0">
              <a:solidFill>
                <a:srgbClr val="FF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7939">
                                            <p:txEl>
                                              <p:charRg st="0" end="8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7939">
                                            <p:txEl>
                                              <p:charRg st="90" end="11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7939">
                                            <p:txEl>
                                              <p:charRg st="114" end="14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7939">
                                            <p:txEl>
                                              <p:charRg st="147" end="21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7939">
                                            <p:txEl>
                                              <p:charRg st="216" end="25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7939">
                                            <p:txEl>
                                              <p:charRg st="250" end="30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7939">
                                            <p:txEl>
                                              <p:charRg st="375" end="51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7939">
                                            <p:txEl>
                                              <p:char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7939">
                                            <p:txEl>
                                              <p:char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Question 1</a:t>
            </a:r>
            <a:endParaRPr lang="en-US" altLang="zh-CN" kern="1200" baseline="0" dirty="0">
              <a:latin typeface="+mj-lt"/>
              <a:ea typeface="+mj-ea"/>
              <a:cs typeface="+mj-cs"/>
            </a:endParaRPr>
          </a:p>
        </p:txBody>
      </p:sp>
      <p:sp>
        <p:nvSpPr>
          <p:cNvPr id="156675" name="Rectangle 3"/>
          <p:cNvSpPr>
            <a:spLocks noGrp="1"/>
          </p:cNvSpPr>
          <p:nvPr>
            <p:ph idx="1"/>
          </p:nvPr>
        </p:nvSpPr>
        <p:spPr>
          <a:xfrm>
            <a:off x="590550" y="893763"/>
            <a:ext cx="8229600" cy="4525962"/>
          </a:xfrm>
        </p:spPr>
        <p:txBody>
          <a:bodyPr vert="horz" wrap="square" lIns="91440" tIns="45720" rIns="91440" bIns="45720" anchor="t" anchorCtr="0"/>
          <a:p>
            <a:pPr marL="0" indent="0">
              <a:buNone/>
            </a:pPr>
            <a:r>
              <a:rPr lang="en-US" altLang="zh-CN" sz="2400" i="1" dirty="0"/>
              <a:t>Calculate the wavelength of a radio wave in of frequency 100 MHz if its speed is 300 000 000 m/s.</a:t>
            </a:r>
            <a:endParaRPr lang="en-US" altLang="zh-CN" sz="2400" i="1" dirty="0"/>
          </a:p>
          <a:p>
            <a:pPr marL="0" indent="0">
              <a:buNone/>
            </a:pPr>
            <a:endParaRPr lang="en-US" altLang="zh-CN" sz="2400" b="1" i="1" dirty="0">
              <a:solidFill>
                <a:srgbClr val="FF0000"/>
              </a:solidFill>
            </a:endParaRPr>
          </a:p>
          <a:p>
            <a:pPr marL="0" indent="0">
              <a:buNone/>
            </a:pPr>
            <a:r>
              <a:rPr lang="en-US" altLang="zh-CN" sz="2400" b="1" i="1" dirty="0">
                <a:solidFill>
                  <a:srgbClr val="FF0000"/>
                </a:solidFill>
              </a:rPr>
              <a:t>wave speed (v)</a:t>
            </a:r>
            <a:r>
              <a:rPr lang="en-US" altLang="zh-CN" sz="2400" b="1" dirty="0">
                <a:solidFill>
                  <a:srgbClr val="FF0000"/>
                </a:solidFill>
              </a:rPr>
              <a:t> </a:t>
            </a:r>
            <a:r>
              <a:rPr lang="en-US" altLang="zh-CN" sz="2400" b="1" dirty="0"/>
              <a:t>=</a:t>
            </a:r>
            <a:r>
              <a:rPr lang="en-US" altLang="zh-CN" sz="2400" b="1" dirty="0">
                <a:solidFill>
                  <a:srgbClr val="FF0000"/>
                </a:solidFill>
              </a:rPr>
              <a:t> </a:t>
            </a:r>
            <a:r>
              <a:rPr lang="en-US" altLang="zh-CN" sz="2400" b="1" i="1" dirty="0">
                <a:solidFill>
                  <a:srgbClr val="FF0000"/>
                </a:solidFill>
              </a:rPr>
              <a:t>frequency (f)</a:t>
            </a:r>
            <a:r>
              <a:rPr lang="en-US" altLang="zh-CN" sz="2400" b="1" dirty="0">
                <a:solidFill>
                  <a:srgbClr val="FF0000"/>
                </a:solidFill>
              </a:rPr>
              <a:t> </a:t>
            </a:r>
            <a:r>
              <a:rPr lang="en-US" altLang="zh-CN" sz="2400" b="1" dirty="0"/>
              <a:t>x</a:t>
            </a:r>
            <a:r>
              <a:rPr lang="en-US" altLang="zh-CN" sz="2400" b="1" dirty="0">
                <a:solidFill>
                  <a:srgbClr val="FF0000"/>
                </a:solidFill>
              </a:rPr>
              <a:t> </a:t>
            </a:r>
            <a:r>
              <a:rPr lang="en-US" altLang="zh-CN" sz="2400" b="1" i="1" dirty="0">
                <a:solidFill>
                  <a:srgbClr val="FF0000"/>
                </a:solidFill>
              </a:rPr>
              <a:t>wavelength (</a:t>
            </a:r>
            <a:r>
              <a:rPr lang="el-GR" altLang="x-none" sz="2400" b="1" i="1" dirty="0">
                <a:solidFill>
                  <a:srgbClr val="FF0000"/>
                </a:solidFill>
              </a:rPr>
              <a:t>λ</a:t>
            </a:r>
            <a:r>
              <a:rPr lang="en-US" altLang="zh-CN" sz="2400" b="1" i="1" dirty="0">
                <a:solidFill>
                  <a:srgbClr val="FF0000"/>
                </a:solidFill>
              </a:rPr>
              <a:t>)</a:t>
            </a:r>
            <a:endParaRPr lang="en-US" altLang="zh-CN" sz="2400" b="1" i="1" dirty="0">
              <a:solidFill>
                <a:srgbClr val="FF0000"/>
              </a:solidFill>
            </a:endParaRPr>
          </a:p>
          <a:p>
            <a:pPr marL="0" indent="0">
              <a:buNone/>
            </a:pPr>
            <a:r>
              <a:rPr lang="en-US" altLang="zh-CN" sz="2400" i="1" dirty="0"/>
              <a:t>becomes:</a:t>
            </a:r>
            <a:endParaRPr lang="en-US" altLang="zh-CN" sz="2400" i="1" dirty="0"/>
          </a:p>
          <a:p>
            <a:pPr marL="0" indent="0">
              <a:buNone/>
            </a:pPr>
            <a:r>
              <a:rPr lang="el-GR" altLang="x-none" sz="2400" b="1" i="1" dirty="0">
                <a:solidFill>
                  <a:srgbClr val="FF0000"/>
                </a:solidFill>
              </a:rPr>
              <a:t>λ</a:t>
            </a:r>
            <a:r>
              <a:rPr lang="en-US" altLang="zh-CN" sz="2400" b="1" i="1" dirty="0">
                <a:solidFill>
                  <a:srgbClr val="FF0000"/>
                </a:solidFill>
              </a:rPr>
              <a:t> </a:t>
            </a:r>
            <a:r>
              <a:rPr lang="en-US" altLang="zh-CN" sz="2400" b="1" dirty="0"/>
              <a:t>=</a:t>
            </a:r>
            <a:r>
              <a:rPr lang="en-US" altLang="zh-CN" sz="2400" b="1" dirty="0">
                <a:solidFill>
                  <a:srgbClr val="FF0000"/>
                </a:solidFill>
              </a:rPr>
              <a:t> </a:t>
            </a:r>
            <a:r>
              <a:rPr lang="en-US" altLang="zh-CN" sz="2400" b="1" i="1" dirty="0">
                <a:solidFill>
                  <a:srgbClr val="FF0000"/>
                </a:solidFill>
              </a:rPr>
              <a:t>v</a:t>
            </a:r>
            <a:r>
              <a:rPr lang="en-US" altLang="zh-CN" sz="2400" b="1" dirty="0">
                <a:solidFill>
                  <a:srgbClr val="FF0000"/>
                </a:solidFill>
              </a:rPr>
              <a:t> </a:t>
            </a:r>
            <a:r>
              <a:rPr lang="en-US" altLang="x-none" sz="2400" b="1" dirty="0"/>
              <a:t>÷</a:t>
            </a:r>
            <a:r>
              <a:rPr lang="en-US" altLang="x-none" sz="2400" b="1" dirty="0">
                <a:solidFill>
                  <a:srgbClr val="FF0000"/>
                </a:solidFill>
              </a:rPr>
              <a:t> </a:t>
            </a:r>
            <a:r>
              <a:rPr lang="en-US" altLang="zh-CN" sz="2400" b="1" i="1" dirty="0">
                <a:solidFill>
                  <a:srgbClr val="FF0000"/>
                </a:solidFill>
              </a:rPr>
              <a:t>f</a:t>
            </a:r>
            <a:endParaRPr lang="en-US" altLang="x-none" sz="2400" b="1" i="1" dirty="0">
              <a:solidFill>
                <a:srgbClr val="FF0000"/>
              </a:solidFill>
            </a:endParaRPr>
          </a:p>
          <a:p>
            <a:pPr marL="0" indent="0">
              <a:buNone/>
            </a:pPr>
            <a:endParaRPr lang="en-US" altLang="zh-CN" sz="2400" dirty="0"/>
          </a:p>
          <a:p>
            <a:pPr marL="0" indent="0">
              <a:buNone/>
            </a:pPr>
            <a:r>
              <a:rPr lang="en-US" altLang="zh-CN" sz="2400" dirty="0"/>
              <a:t>= 300 000 000 m/s  </a:t>
            </a:r>
            <a:r>
              <a:rPr lang="en-US" altLang="x-none" sz="2400" dirty="0"/>
              <a:t>÷  100 MHz</a:t>
            </a:r>
            <a:endParaRPr lang="en-US" altLang="x-none" sz="2400" dirty="0"/>
          </a:p>
          <a:p>
            <a:pPr marL="0" indent="0">
              <a:buNone/>
            </a:pPr>
            <a:r>
              <a:rPr lang="en-US" altLang="zh-CN" sz="2400" dirty="0"/>
              <a:t>= 300 000 000 m/s  </a:t>
            </a:r>
            <a:r>
              <a:rPr lang="en-US" altLang="x-none" sz="2400" dirty="0"/>
              <a:t>÷  100 000 000 Hz</a:t>
            </a:r>
            <a:endParaRPr lang="en-US" altLang="x-none" sz="2400" dirty="0">
              <a:solidFill>
                <a:srgbClr val="FF0000"/>
              </a:solidFill>
            </a:endParaRPr>
          </a:p>
          <a:p>
            <a:pPr marL="0" indent="0">
              <a:buNone/>
            </a:pPr>
            <a:r>
              <a:rPr lang="en-US" altLang="x-none" sz="2400" b="1" dirty="0">
                <a:solidFill>
                  <a:schemeClr val="accent2"/>
                </a:solidFill>
              </a:rPr>
              <a:t>wavelength = 3.0 metres</a:t>
            </a:r>
            <a:endParaRPr lang="en-US" altLang="x-none" sz="2400" b="1" dirty="0">
              <a:solidFill>
                <a:schemeClr val="accent2"/>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675">
                                            <p:txEl>
                                              <p:charRg st="99" end="14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6675">
                                            <p:txEl>
                                              <p:charRg st="147" end="15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675">
                                            <p:txEl>
                                              <p:charRg st="156" end="16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6675">
                                            <p:txEl>
                                              <p:charRg st="167" end="19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6675">
                                            <p:txEl>
                                              <p:charRg st="197" end="23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6675">
                                            <p:txEl>
                                              <p:charRg st="234" end="25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Question 2</a:t>
            </a:r>
            <a:endParaRPr lang="en-US" altLang="zh-CN" kern="1200" baseline="0" dirty="0">
              <a:latin typeface="+mj-lt"/>
              <a:ea typeface="+mj-ea"/>
              <a:cs typeface="+mj-cs"/>
            </a:endParaRPr>
          </a:p>
        </p:txBody>
      </p:sp>
      <p:sp>
        <p:nvSpPr>
          <p:cNvPr id="156675" name="Rectangle 3"/>
          <p:cNvSpPr>
            <a:spLocks noGrp="1"/>
          </p:cNvSpPr>
          <p:nvPr>
            <p:ph idx="1"/>
          </p:nvPr>
        </p:nvSpPr>
        <p:spPr>
          <a:xfrm>
            <a:off x="377825" y="1165225"/>
            <a:ext cx="8229600" cy="4525963"/>
          </a:xfrm>
        </p:spPr>
        <p:txBody>
          <a:bodyPr vert="horz" wrap="square" lIns="91440" tIns="45720" rIns="91440" bIns="45720" anchor="t" anchorCtr="0"/>
          <a:p>
            <a:pPr marL="0" indent="0">
              <a:lnSpc>
                <a:spcPct val="90000"/>
              </a:lnSpc>
              <a:buNone/>
            </a:pPr>
            <a:r>
              <a:rPr lang="en-US" altLang="zh-CN" sz="2400" i="1" dirty="0"/>
              <a:t>Calculate the frequency of a light wave of wavelength 0.000 7mm of speed 300 000 000 m/s. </a:t>
            </a:r>
            <a:endParaRPr lang="en-US" altLang="zh-CN" sz="2400" i="1" dirty="0"/>
          </a:p>
          <a:p>
            <a:pPr marL="0" indent="0">
              <a:lnSpc>
                <a:spcPct val="90000"/>
              </a:lnSpc>
              <a:buNone/>
            </a:pPr>
            <a:endParaRPr lang="en-US" altLang="zh-CN" sz="2400" b="1" i="1" dirty="0">
              <a:solidFill>
                <a:srgbClr val="FF0000"/>
              </a:solidFill>
            </a:endParaRPr>
          </a:p>
          <a:p>
            <a:pPr marL="0" indent="0">
              <a:lnSpc>
                <a:spcPct val="90000"/>
              </a:lnSpc>
              <a:buNone/>
            </a:pPr>
            <a:r>
              <a:rPr lang="en-US" altLang="zh-CN" sz="2400" b="1" i="1" dirty="0">
                <a:solidFill>
                  <a:srgbClr val="FF0000"/>
                </a:solidFill>
              </a:rPr>
              <a:t>v</a:t>
            </a:r>
            <a:r>
              <a:rPr lang="en-US" altLang="zh-CN" sz="2400" b="1" dirty="0">
                <a:solidFill>
                  <a:srgbClr val="FF0000"/>
                </a:solidFill>
              </a:rPr>
              <a:t> </a:t>
            </a:r>
            <a:r>
              <a:rPr lang="en-US" altLang="zh-CN" sz="2400" b="1" dirty="0"/>
              <a:t>=</a:t>
            </a:r>
            <a:r>
              <a:rPr lang="en-US" altLang="zh-CN" sz="2400" b="1" dirty="0">
                <a:solidFill>
                  <a:srgbClr val="FF0000"/>
                </a:solidFill>
              </a:rPr>
              <a:t> </a:t>
            </a:r>
            <a:r>
              <a:rPr lang="en-US" altLang="zh-CN" sz="2400" b="1" i="1" dirty="0">
                <a:solidFill>
                  <a:srgbClr val="FF0000"/>
                </a:solidFill>
              </a:rPr>
              <a:t>f</a:t>
            </a:r>
            <a:r>
              <a:rPr lang="en-US" altLang="zh-CN" sz="2400" b="1" dirty="0">
                <a:solidFill>
                  <a:srgbClr val="FF0000"/>
                </a:solidFill>
              </a:rPr>
              <a:t> </a:t>
            </a:r>
            <a:r>
              <a:rPr lang="en-US" altLang="zh-CN" sz="2400" b="1" dirty="0"/>
              <a:t>x</a:t>
            </a:r>
            <a:r>
              <a:rPr lang="en-US" altLang="zh-CN" sz="2400" b="1" dirty="0">
                <a:solidFill>
                  <a:srgbClr val="FF0000"/>
                </a:solidFill>
              </a:rPr>
              <a:t> </a:t>
            </a:r>
            <a:r>
              <a:rPr lang="el-GR" altLang="x-none" sz="2400" b="1" i="1" dirty="0">
                <a:solidFill>
                  <a:srgbClr val="FF0000"/>
                </a:solidFill>
              </a:rPr>
              <a:t>λ</a:t>
            </a:r>
            <a:endParaRPr lang="en-US" altLang="zh-CN" sz="2400" b="1" i="1" dirty="0">
              <a:solidFill>
                <a:srgbClr val="FF0000"/>
              </a:solidFill>
            </a:endParaRPr>
          </a:p>
          <a:p>
            <a:pPr marL="0" indent="0">
              <a:lnSpc>
                <a:spcPct val="90000"/>
              </a:lnSpc>
              <a:buNone/>
            </a:pPr>
            <a:r>
              <a:rPr lang="en-US" altLang="zh-CN" sz="2400" i="1" dirty="0"/>
              <a:t>becomes:</a:t>
            </a:r>
            <a:endParaRPr lang="en-US" altLang="zh-CN" sz="2400" i="1" dirty="0"/>
          </a:p>
          <a:p>
            <a:pPr marL="0" indent="0">
              <a:lnSpc>
                <a:spcPct val="90000"/>
              </a:lnSpc>
              <a:spcBef>
                <a:spcPct val="0"/>
              </a:spcBef>
              <a:buNone/>
            </a:pPr>
            <a:r>
              <a:rPr lang="en-US" altLang="zh-CN" sz="2400" b="1" i="1" dirty="0">
                <a:solidFill>
                  <a:srgbClr val="FF0000"/>
                </a:solidFill>
              </a:rPr>
              <a:t>f</a:t>
            </a:r>
            <a:r>
              <a:rPr lang="en-US" altLang="zh-CN" sz="2400" b="1" dirty="0">
                <a:solidFill>
                  <a:srgbClr val="FF0000"/>
                </a:solidFill>
              </a:rPr>
              <a:t> </a:t>
            </a:r>
            <a:r>
              <a:rPr lang="en-US" altLang="zh-CN" sz="2400" b="1" dirty="0"/>
              <a:t>=</a:t>
            </a:r>
            <a:r>
              <a:rPr lang="en-US" altLang="zh-CN" sz="2400" b="1" dirty="0">
                <a:solidFill>
                  <a:srgbClr val="FF0000"/>
                </a:solidFill>
              </a:rPr>
              <a:t> </a:t>
            </a:r>
            <a:r>
              <a:rPr lang="en-US" altLang="zh-CN" sz="2400" b="1" i="1" dirty="0">
                <a:solidFill>
                  <a:srgbClr val="FF0000"/>
                </a:solidFill>
              </a:rPr>
              <a:t>v</a:t>
            </a:r>
            <a:r>
              <a:rPr lang="en-US" altLang="zh-CN" sz="2400" b="1" dirty="0">
                <a:solidFill>
                  <a:srgbClr val="FF0000"/>
                </a:solidFill>
              </a:rPr>
              <a:t> </a:t>
            </a:r>
            <a:r>
              <a:rPr lang="en-US" altLang="x-none" sz="2400" b="1" dirty="0"/>
              <a:t>÷</a:t>
            </a:r>
            <a:r>
              <a:rPr lang="en-US" altLang="x-none" sz="2400" b="1" dirty="0">
                <a:solidFill>
                  <a:srgbClr val="FF0000"/>
                </a:solidFill>
              </a:rPr>
              <a:t> </a:t>
            </a:r>
            <a:r>
              <a:rPr lang="el-GR" altLang="x-none" sz="2400" b="1" i="1" dirty="0">
                <a:solidFill>
                  <a:srgbClr val="FF0000"/>
                </a:solidFill>
              </a:rPr>
              <a:t>λ</a:t>
            </a:r>
            <a:r>
              <a:rPr lang="en-US" altLang="zh-CN" sz="2400" b="1" i="1" dirty="0">
                <a:solidFill>
                  <a:srgbClr val="FF0000"/>
                </a:solidFill>
              </a:rPr>
              <a:t> </a:t>
            </a:r>
            <a:endParaRPr lang="en-US" altLang="zh-CN" sz="2400" b="1" i="1" dirty="0">
              <a:solidFill>
                <a:srgbClr val="FF0000"/>
              </a:solidFill>
            </a:endParaRPr>
          </a:p>
          <a:p>
            <a:pPr marL="0" indent="0">
              <a:lnSpc>
                <a:spcPct val="90000"/>
              </a:lnSpc>
              <a:spcBef>
                <a:spcPct val="0"/>
              </a:spcBef>
              <a:buNone/>
            </a:pPr>
            <a:r>
              <a:rPr lang="en-US" altLang="zh-CN" sz="2400" dirty="0"/>
              <a:t>= 300 000 000 m/s  </a:t>
            </a:r>
            <a:r>
              <a:rPr lang="en-US" altLang="x-none" sz="2400" dirty="0"/>
              <a:t>÷  0 000 7 mm</a:t>
            </a:r>
            <a:endParaRPr lang="en-US" altLang="x-none" sz="2400" dirty="0"/>
          </a:p>
          <a:p>
            <a:pPr marL="0" indent="0">
              <a:lnSpc>
                <a:spcPct val="90000"/>
              </a:lnSpc>
              <a:spcBef>
                <a:spcPct val="0"/>
              </a:spcBef>
              <a:buNone/>
            </a:pPr>
            <a:r>
              <a:rPr lang="en-US" altLang="zh-CN" sz="2400" dirty="0"/>
              <a:t>= 300 000 000 m/s  </a:t>
            </a:r>
            <a:r>
              <a:rPr lang="en-US" altLang="x-none" sz="2400" dirty="0"/>
              <a:t>÷  0 000 000 7 m</a:t>
            </a:r>
            <a:endParaRPr lang="en-US" altLang="x-none" sz="2400" dirty="0">
              <a:solidFill>
                <a:srgbClr val="FF0000"/>
              </a:solidFill>
            </a:endParaRPr>
          </a:p>
          <a:p>
            <a:pPr marL="0" indent="0">
              <a:lnSpc>
                <a:spcPct val="90000"/>
              </a:lnSpc>
              <a:spcBef>
                <a:spcPct val="0"/>
              </a:spcBef>
              <a:buNone/>
            </a:pPr>
            <a:endParaRPr lang="en-US" altLang="x-none" sz="2400" dirty="0">
              <a:solidFill>
                <a:srgbClr val="FF0000"/>
              </a:solidFill>
            </a:endParaRPr>
          </a:p>
          <a:p>
            <a:pPr marL="0" indent="0">
              <a:lnSpc>
                <a:spcPct val="90000"/>
              </a:lnSpc>
              <a:buNone/>
            </a:pPr>
            <a:r>
              <a:rPr lang="en-US" altLang="x-none" sz="2400" b="1" dirty="0">
                <a:solidFill>
                  <a:schemeClr val="accent2"/>
                </a:solidFill>
              </a:rPr>
              <a:t>frequency = 429 000 000 000 000 Hz</a:t>
            </a:r>
            <a:endParaRPr lang="en-US" altLang="x-none" sz="2400" b="1" dirty="0">
              <a:solidFill>
                <a:schemeClr val="accent2"/>
              </a:solidFill>
            </a:endParaRPr>
          </a:p>
          <a:p>
            <a:pPr marL="0" indent="0">
              <a:lnSpc>
                <a:spcPct val="90000"/>
              </a:lnSpc>
              <a:buNone/>
            </a:pPr>
            <a:r>
              <a:rPr lang="en-US" altLang="x-none" sz="2400" b="1" dirty="0">
                <a:solidFill>
                  <a:schemeClr val="accent2"/>
                </a:solidFill>
              </a:rPr>
              <a:t>(or = 4.29 x 10</a:t>
            </a:r>
            <a:r>
              <a:rPr lang="en-US" altLang="x-none" sz="2400" b="1" baseline="30000" dirty="0">
                <a:solidFill>
                  <a:schemeClr val="accent2"/>
                </a:solidFill>
              </a:rPr>
              <a:t>14</a:t>
            </a:r>
            <a:r>
              <a:rPr lang="en-US" altLang="x-none" sz="2400" b="1" dirty="0">
                <a:solidFill>
                  <a:schemeClr val="accent2"/>
                </a:solidFill>
              </a:rPr>
              <a:t> Hz)</a:t>
            </a:r>
            <a:endParaRPr lang="en-US" altLang="x-none" sz="2400" b="1" dirty="0">
              <a:solidFill>
                <a:schemeClr val="accent2"/>
              </a:solidFill>
            </a:endParaRPr>
          </a:p>
          <a:p>
            <a:pPr marL="0" indent="0">
              <a:lnSpc>
                <a:spcPct val="90000"/>
              </a:lnSpc>
              <a:buNone/>
            </a:pPr>
            <a:endParaRPr lang="en-US" altLang="x-none" sz="2000" b="1" dirty="0">
              <a:solidFill>
                <a:schemeClr val="accent2"/>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675">
                                            <p:txEl>
                                              <p:charRg st="92" end="10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6675">
                                            <p:txEl>
                                              <p:charRg st="102" end="11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675">
                                            <p:txEl>
                                              <p:charRg st="111" end="12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6675">
                                            <p:txEl>
                                              <p:charRg st="122" end="15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6675">
                                            <p:txEl>
                                              <p:charRg st="155" end="19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6675">
                                            <p:txEl>
                                              <p:charRg st="192" end="22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6675">
                                            <p:txEl>
                                              <p:charRg st="227" end="24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1"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sz="4000" kern="1200" baseline="0" dirty="0">
                <a:latin typeface="+mj-lt"/>
                <a:ea typeface="+mj-ea"/>
                <a:cs typeface="+mj-cs"/>
              </a:rPr>
              <a:t>Complete:</a:t>
            </a:r>
            <a:endParaRPr lang="en-US" altLang="zh-CN" sz="4000" kern="1200" baseline="0" dirty="0">
              <a:latin typeface="+mj-lt"/>
              <a:ea typeface="+mj-ea"/>
              <a:cs typeface="+mj-cs"/>
            </a:endParaRPr>
          </a:p>
        </p:txBody>
      </p:sp>
      <p:sp>
        <p:nvSpPr>
          <p:cNvPr id="92162" name="Rectangle 36"/>
          <p:cNvSpPr/>
          <p:nvPr/>
        </p:nvSpPr>
        <p:spPr>
          <a:xfrm>
            <a:off x="539750" y="1700213"/>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92163" name="Text Box 37"/>
          <p:cNvSpPr txBox="1"/>
          <p:nvPr/>
        </p:nvSpPr>
        <p:spPr>
          <a:xfrm>
            <a:off x="539750" y="1773238"/>
            <a:ext cx="1296988" cy="368300"/>
          </a:xfrm>
          <a:prstGeom prst="rect">
            <a:avLst/>
          </a:prstGeom>
          <a:noFill/>
          <a:ln w="9525">
            <a:noFill/>
          </a:ln>
        </p:spPr>
        <p:txBody>
          <a:bodyPr anchor="t" anchorCtr="0">
            <a:spAutoFit/>
          </a:bodyPr>
          <a:p>
            <a:pPr>
              <a:spcBef>
                <a:spcPct val="50000"/>
              </a:spcBef>
            </a:pPr>
            <a:r>
              <a:rPr lang="en-US" altLang="zh-CN" b="1" dirty="0">
                <a:solidFill>
                  <a:srgbClr val="9933FF"/>
                </a:solidFill>
                <a:latin typeface="Arial" panose="020B0604020202020204" pitchFamily="34" charset="0"/>
              </a:rPr>
              <a:t>GAMMA</a:t>
            </a:r>
            <a:endParaRPr lang="en-US" altLang="zh-CN" b="1" dirty="0">
              <a:solidFill>
                <a:srgbClr val="9933FF"/>
              </a:solidFill>
              <a:latin typeface="Arial" panose="020B0604020202020204" pitchFamily="34" charset="0"/>
            </a:endParaRPr>
          </a:p>
        </p:txBody>
      </p:sp>
      <p:sp>
        <p:nvSpPr>
          <p:cNvPr id="92164" name="Rectangle 38"/>
          <p:cNvSpPr/>
          <p:nvPr/>
        </p:nvSpPr>
        <p:spPr>
          <a:xfrm>
            <a:off x="539750" y="2203450"/>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399" name="Text Box 39"/>
          <p:cNvSpPr txBox="1"/>
          <p:nvPr/>
        </p:nvSpPr>
        <p:spPr>
          <a:xfrm>
            <a:off x="539750" y="2276475"/>
            <a:ext cx="1296988" cy="368300"/>
          </a:xfrm>
          <a:prstGeom prst="rect">
            <a:avLst/>
          </a:prstGeom>
          <a:noFill/>
          <a:ln w="9525">
            <a:noFill/>
          </a:ln>
        </p:spPr>
        <p:txBody>
          <a:bodyPr anchor="t" anchorCtr="0">
            <a:spAutoFit/>
          </a:bodyPr>
          <a:p>
            <a:pPr>
              <a:spcBef>
                <a:spcPct val="50000"/>
              </a:spcBef>
            </a:pPr>
            <a:r>
              <a:rPr lang="en-US" altLang="zh-CN" b="1" dirty="0">
                <a:solidFill>
                  <a:srgbClr val="0000FF"/>
                </a:solidFill>
                <a:latin typeface="Arial" panose="020B0604020202020204" pitchFamily="34" charset="0"/>
              </a:rPr>
              <a:t>X-RAYS</a:t>
            </a:r>
            <a:endParaRPr lang="en-US" altLang="zh-CN" b="1" dirty="0">
              <a:solidFill>
                <a:srgbClr val="0000FF"/>
              </a:solidFill>
              <a:latin typeface="Arial" panose="020B0604020202020204" pitchFamily="34" charset="0"/>
            </a:endParaRPr>
          </a:p>
        </p:txBody>
      </p:sp>
      <p:sp>
        <p:nvSpPr>
          <p:cNvPr id="92166" name="Rectangle 40"/>
          <p:cNvSpPr/>
          <p:nvPr/>
        </p:nvSpPr>
        <p:spPr>
          <a:xfrm>
            <a:off x="539750" y="2708275"/>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01" name="Text Box 41"/>
          <p:cNvSpPr txBox="1"/>
          <p:nvPr/>
        </p:nvSpPr>
        <p:spPr>
          <a:xfrm>
            <a:off x="539750" y="2779713"/>
            <a:ext cx="1871663" cy="368300"/>
          </a:xfrm>
          <a:prstGeom prst="rect">
            <a:avLst/>
          </a:prstGeom>
          <a:noFill/>
          <a:ln w="9525">
            <a:noFill/>
          </a:ln>
        </p:spPr>
        <p:txBody>
          <a:bodyPr anchor="t" anchorCtr="0">
            <a:spAutoFit/>
          </a:bodyPr>
          <a:p>
            <a:pPr>
              <a:spcBef>
                <a:spcPct val="50000"/>
              </a:spcBef>
            </a:pPr>
            <a:r>
              <a:rPr lang="en-US" altLang="zh-CN" b="1" dirty="0">
                <a:solidFill>
                  <a:srgbClr val="0099CC"/>
                </a:solidFill>
                <a:latin typeface="Arial" panose="020B0604020202020204" pitchFamily="34" charset="0"/>
              </a:rPr>
              <a:t>ULTRAVIOLET</a:t>
            </a:r>
            <a:endParaRPr lang="en-US" altLang="zh-CN" b="1" dirty="0">
              <a:solidFill>
                <a:srgbClr val="0099CC"/>
              </a:solidFill>
              <a:latin typeface="Arial" panose="020B0604020202020204" pitchFamily="34" charset="0"/>
            </a:endParaRPr>
          </a:p>
        </p:txBody>
      </p:sp>
      <p:sp>
        <p:nvSpPr>
          <p:cNvPr id="92168" name="Rectangle 42"/>
          <p:cNvSpPr/>
          <p:nvPr/>
        </p:nvSpPr>
        <p:spPr>
          <a:xfrm>
            <a:off x="539750" y="3213100"/>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03" name="Text Box 43"/>
          <p:cNvSpPr txBox="1"/>
          <p:nvPr/>
        </p:nvSpPr>
        <p:spPr>
          <a:xfrm>
            <a:off x="539750" y="3286125"/>
            <a:ext cx="1871663" cy="368300"/>
          </a:xfrm>
          <a:prstGeom prst="rect">
            <a:avLst/>
          </a:prstGeom>
          <a:noFill/>
          <a:ln w="9525">
            <a:noFill/>
          </a:ln>
        </p:spPr>
        <p:txBody>
          <a:bodyPr anchor="t" anchorCtr="0">
            <a:spAutoFit/>
          </a:bodyPr>
          <a:p>
            <a:pPr>
              <a:spcBef>
                <a:spcPct val="50000"/>
              </a:spcBef>
            </a:pPr>
            <a:r>
              <a:rPr lang="en-US" altLang="zh-CN" b="1" dirty="0">
                <a:solidFill>
                  <a:srgbClr val="006600"/>
                </a:solidFill>
                <a:latin typeface="Arial" panose="020B0604020202020204" pitchFamily="34" charset="0"/>
              </a:rPr>
              <a:t>VISIBLE LIGHT</a:t>
            </a:r>
            <a:endParaRPr lang="en-US" altLang="zh-CN" b="1" dirty="0">
              <a:solidFill>
                <a:srgbClr val="006600"/>
              </a:solidFill>
              <a:latin typeface="Arial" panose="020B0604020202020204" pitchFamily="34" charset="0"/>
            </a:endParaRPr>
          </a:p>
        </p:txBody>
      </p:sp>
      <p:sp>
        <p:nvSpPr>
          <p:cNvPr id="92170" name="Rectangle 44"/>
          <p:cNvSpPr/>
          <p:nvPr/>
        </p:nvSpPr>
        <p:spPr>
          <a:xfrm>
            <a:off x="539750" y="3716338"/>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05" name="Text Box 45"/>
          <p:cNvSpPr txBox="1"/>
          <p:nvPr/>
        </p:nvSpPr>
        <p:spPr>
          <a:xfrm>
            <a:off x="539750" y="3789363"/>
            <a:ext cx="1584325" cy="368300"/>
          </a:xfrm>
          <a:prstGeom prst="rect">
            <a:avLst/>
          </a:prstGeom>
          <a:noFill/>
          <a:ln w="9525">
            <a:noFill/>
          </a:ln>
        </p:spPr>
        <p:txBody>
          <a:bodyPr anchor="t" anchorCtr="0">
            <a:spAutoFit/>
          </a:bodyPr>
          <a:p>
            <a:pPr>
              <a:spcBef>
                <a:spcPct val="50000"/>
              </a:spcBef>
            </a:pPr>
            <a:r>
              <a:rPr lang="en-US" altLang="zh-CN" b="1" dirty="0">
                <a:solidFill>
                  <a:srgbClr val="663300"/>
                </a:solidFill>
                <a:latin typeface="Arial" panose="020B0604020202020204" pitchFamily="34" charset="0"/>
              </a:rPr>
              <a:t>INFRA-RED</a:t>
            </a:r>
            <a:endParaRPr lang="en-US" altLang="zh-CN" b="1" dirty="0">
              <a:solidFill>
                <a:srgbClr val="663300"/>
              </a:solidFill>
              <a:latin typeface="Arial" panose="020B0604020202020204" pitchFamily="34" charset="0"/>
            </a:endParaRPr>
          </a:p>
        </p:txBody>
      </p:sp>
      <p:sp>
        <p:nvSpPr>
          <p:cNvPr id="92172" name="Rectangle 46"/>
          <p:cNvSpPr/>
          <p:nvPr/>
        </p:nvSpPr>
        <p:spPr>
          <a:xfrm>
            <a:off x="539750" y="4221163"/>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07" name="Text Box 47"/>
          <p:cNvSpPr txBox="1"/>
          <p:nvPr/>
        </p:nvSpPr>
        <p:spPr>
          <a:xfrm>
            <a:off x="539750" y="4292600"/>
            <a:ext cx="1871663" cy="368300"/>
          </a:xfrm>
          <a:prstGeom prst="rect">
            <a:avLst/>
          </a:prstGeom>
          <a:noFill/>
          <a:ln w="9525">
            <a:noFill/>
          </a:ln>
        </p:spPr>
        <p:txBody>
          <a:bodyPr anchor="t" anchorCtr="0">
            <a:spAutoFit/>
          </a:bodyPr>
          <a:p>
            <a:pPr>
              <a:spcBef>
                <a:spcPct val="50000"/>
              </a:spcBef>
            </a:pPr>
            <a:r>
              <a:rPr lang="en-US" altLang="zh-CN" b="1" dirty="0">
                <a:solidFill>
                  <a:srgbClr val="FF6600"/>
                </a:solidFill>
                <a:latin typeface="Arial" panose="020B0604020202020204" pitchFamily="34" charset="0"/>
              </a:rPr>
              <a:t>MICROWAVES</a:t>
            </a:r>
            <a:endParaRPr lang="en-US" altLang="zh-CN" b="1" dirty="0">
              <a:solidFill>
                <a:srgbClr val="FF6600"/>
              </a:solidFill>
              <a:latin typeface="Arial" panose="020B0604020202020204" pitchFamily="34" charset="0"/>
            </a:endParaRPr>
          </a:p>
        </p:txBody>
      </p:sp>
      <p:sp>
        <p:nvSpPr>
          <p:cNvPr id="92174" name="Rectangle 48"/>
          <p:cNvSpPr/>
          <p:nvPr/>
        </p:nvSpPr>
        <p:spPr>
          <a:xfrm>
            <a:off x="539750" y="4724400"/>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92175" name="Text Box 49"/>
          <p:cNvSpPr txBox="1"/>
          <p:nvPr/>
        </p:nvSpPr>
        <p:spPr>
          <a:xfrm>
            <a:off x="539750" y="4797425"/>
            <a:ext cx="935038" cy="368300"/>
          </a:xfrm>
          <a:prstGeom prst="rect">
            <a:avLst/>
          </a:prstGeom>
          <a:noFill/>
          <a:ln w="9525">
            <a:noFill/>
          </a:ln>
        </p:spPr>
        <p:txBody>
          <a:bodyPr anchor="t" anchorCtr="0">
            <a:spAutoFit/>
          </a:bodyPr>
          <a:p>
            <a:pPr>
              <a:spcBef>
                <a:spcPct val="50000"/>
              </a:spcBef>
            </a:pPr>
            <a:r>
              <a:rPr lang="en-US" altLang="zh-CN" b="1" dirty="0">
                <a:solidFill>
                  <a:srgbClr val="C80417"/>
                </a:solidFill>
                <a:latin typeface="Arial" panose="020B0604020202020204" pitchFamily="34" charset="0"/>
              </a:rPr>
              <a:t>RADIO</a:t>
            </a:r>
            <a:endParaRPr lang="en-US" altLang="zh-CN" b="1" dirty="0">
              <a:solidFill>
                <a:srgbClr val="C80417"/>
              </a:solidFill>
              <a:latin typeface="Arial" panose="020B0604020202020204" pitchFamily="34" charset="0"/>
            </a:endParaRPr>
          </a:p>
        </p:txBody>
      </p:sp>
      <p:sp>
        <p:nvSpPr>
          <p:cNvPr id="92176" name="Rectangle 50"/>
          <p:cNvSpPr/>
          <p:nvPr/>
        </p:nvSpPr>
        <p:spPr>
          <a:xfrm>
            <a:off x="3563938" y="1700213"/>
            <a:ext cx="1944687"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11" name="Text Box 51"/>
          <p:cNvSpPr txBox="1"/>
          <p:nvPr/>
        </p:nvSpPr>
        <p:spPr>
          <a:xfrm>
            <a:off x="3563938" y="4797425"/>
            <a:ext cx="1296987" cy="368300"/>
          </a:xfrm>
          <a:prstGeom prst="rect">
            <a:avLst/>
          </a:prstGeom>
          <a:noFill/>
          <a:ln w="9525">
            <a:noFill/>
          </a:ln>
        </p:spPr>
        <p:txBody>
          <a:bodyPr anchor="t" anchorCtr="0">
            <a:spAutoFit/>
          </a:bodyPr>
          <a:p>
            <a:pPr>
              <a:spcBef>
                <a:spcPct val="50000"/>
              </a:spcBef>
            </a:pPr>
            <a:r>
              <a:rPr lang="en-US" altLang="zh-CN" b="1" dirty="0">
                <a:solidFill>
                  <a:srgbClr val="9933FF"/>
                </a:solidFill>
                <a:latin typeface="Arial" panose="020B0604020202020204" pitchFamily="34" charset="0"/>
              </a:rPr>
              <a:t>GAMMA</a:t>
            </a:r>
            <a:endParaRPr lang="en-US" altLang="zh-CN" b="1" dirty="0">
              <a:solidFill>
                <a:srgbClr val="9933FF"/>
              </a:solidFill>
              <a:latin typeface="Arial" panose="020B0604020202020204" pitchFamily="34" charset="0"/>
            </a:endParaRPr>
          </a:p>
        </p:txBody>
      </p:sp>
      <p:sp>
        <p:nvSpPr>
          <p:cNvPr id="92178" name="Rectangle 52"/>
          <p:cNvSpPr/>
          <p:nvPr/>
        </p:nvSpPr>
        <p:spPr>
          <a:xfrm>
            <a:off x="3563938" y="2203450"/>
            <a:ext cx="1944687"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13" name="Text Box 53"/>
          <p:cNvSpPr txBox="1"/>
          <p:nvPr/>
        </p:nvSpPr>
        <p:spPr>
          <a:xfrm>
            <a:off x="3563938" y="4292600"/>
            <a:ext cx="1296987" cy="368300"/>
          </a:xfrm>
          <a:prstGeom prst="rect">
            <a:avLst/>
          </a:prstGeom>
          <a:noFill/>
          <a:ln w="9525">
            <a:noFill/>
          </a:ln>
        </p:spPr>
        <p:txBody>
          <a:bodyPr anchor="t" anchorCtr="0">
            <a:spAutoFit/>
          </a:bodyPr>
          <a:p>
            <a:pPr>
              <a:spcBef>
                <a:spcPct val="50000"/>
              </a:spcBef>
            </a:pPr>
            <a:r>
              <a:rPr lang="en-US" altLang="zh-CN" b="1" dirty="0">
                <a:solidFill>
                  <a:srgbClr val="0000FF"/>
                </a:solidFill>
                <a:latin typeface="Arial" panose="020B0604020202020204" pitchFamily="34" charset="0"/>
              </a:rPr>
              <a:t>X-RAYS</a:t>
            </a:r>
            <a:endParaRPr lang="en-US" altLang="zh-CN" b="1" dirty="0">
              <a:solidFill>
                <a:srgbClr val="0000FF"/>
              </a:solidFill>
              <a:latin typeface="Arial" panose="020B0604020202020204" pitchFamily="34" charset="0"/>
            </a:endParaRPr>
          </a:p>
        </p:txBody>
      </p:sp>
      <p:sp>
        <p:nvSpPr>
          <p:cNvPr id="92180" name="Rectangle 54"/>
          <p:cNvSpPr/>
          <p:nvPr/>
        </p:nvSpPr>
        <p:spPr>
          <a:xfrm>
            <a:off x="3563938" y="2708275"/>
            <a:ext cx="1944687"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15" name="Text Box 55"/>
          <p:cNvSpPr txBox="1"/>
          <p:nvPr/>
        </p:nvSpPr>
        <p:spPr>
          <a:xfrm>
            <a:off x="3563938" y="3789363"/>
            <a:ext cx="1871662" cy="368300"/>
          </a:xfrm>
          <a:prstGeom prst="rect">
            <a:avLst/>
          </a:prstGeom>
          <a:noFill/>
          <a:ln w="9525">
            <a:noFill/>
          </a:ln>
        </p:spPr>
        <p:txBody>
          <a:bodyPr anchor="t" anchorCtr="0">
            <a:spAutoFit/>
          </a:bodyPr>
          <a:p>
            <a:pPr>
              <a:spcBef>
                <a:spcPct val="50000"/>
              </a:spcBef>
            </a:pPr>
            <a:r>
              <a:rPr lang="en-US" altLang="zh-CN" b="1" dirty="0">
                <a:solidFill>
                  <a:srgbClr val="0099CC"/>
                </a:solidFill>
                <a:latin typeface="Arial" panose="020B0604020202020204" pitchFamily="34" charset="0"/>
              </a:rPr>
              <a:t>ULTRAVIOLET</a:t>
            </a:r>
            <a:endParaRPr lang="en-US" altLang="zh-CN" b="1" dirty="0">
              <a:solidFill>
                <a:srgbClr val="0099CC"/>
              </a:solidFill>
              <a:latin typeface="Arial" panose="020B0604020202020204" pitchFamily="34" charset="0"/>
            </a:endParaRPr>
          </a:p>
        </p:txBody>
      </p:sp>
      <p:sp>
        <p:nvSpPr>
          <p:cNvPr id="92182" name="Rectangle 56"/>
          <p:cNvSpPr/>
          <p:nvPr/>
        </p:nvSpPr>
        <p:spPr>
          <a:xfrm>
            <a:off x="3563938" y="3213100"/>
            <a:ext cx="1944687"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92183" name="Text Box 57"/>
          <p:cNvSpPr txBox="1"/>
          <p:nvPr/>
        </p:nvSpPr>
        <p:spPr>
          <a:xfrm>
            <a:off x="3563938" y="3284538"/>
            <a:ext cx="1871662" cy="368300"/>
          </a:xfrm>
          <a:prstGeom prst="rect">
            <a:avLst/>
          </a:prstGeom>
          <a:noFill/>
          <a:ln w="9525">
            <a:noFill/>
          </a:ln>
        </p:spPr>
        <p:txBody>
          <a:bodyPr anchor="t" anchorCtr="0">
            <a:spAutoFit/>
          </a:bodyPr>
          <a:p>
            <a:pPr>
              <a:spcBef>
                <a:spcPct val="50000"/>
              </a:spcBef>
            </a:pPr>
            <a:r>
              <a:rPr lang="en-US" altLang="zh-CN" b="1" dirty="0">
                <a:solidFill>
                  <a:srgbClr val="006600"/>
                </a:solidFill>
                <a:latin typeface="Arial" panose="020B0604020202020204" pitchFamily="34" charset="0"/>
              </a:rPr>
              <a:t>VISIBLE LIGHT</a:t>
            </a:r>
            <a:endParaRPr lang="en-US" altLang="zh-CN" b="1" dirty="0">
              <a:solidFill>
                <a:srgbClr val="006600"/>
              </a:solidFill>
              <a:latin typeface="Arial" panose="020B0604020202020204" pitchFamily="34" charset="0"/>
            </a:endParaRPr>
          </a:p>
        </p:txBody>
      </p:sp>
      <p:sp>
        <p:nvSpPr>
          <p:cNvPr id="92184" name="Rectangle 58"/>
          <p:cNvSpPr/>
          <p:nvPr/>
        </p:nvSpPr>
        <p:spPr>
          <a:xfrm>
            <a:off x="3563938" y="3716338"/>
            <a:ext cx="1944687"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92185" name="Text Box 59"/>
          <p:cNvSpPr txBox="1"/>
          <p:nvPr/>
        </p:nvSpPr>
        <p:spPr>
          <a:xfrm>
            <a:off x="3563938" y="2781300"/>
            <a:ext cx="1584325" cy="368300"/>
          </a:xfrm>
          <a:prstGeom prst="rect">
            <a:avLst/>
          </a:prstGeom>
          <a:noFill/>
          <a:ln w="9525">
            <a:noFill/>
          </a:ln>
        </p:spPr>
        <p:txBody>
          <a:bodyPr anchor="t" anchorCtr="0">
            <a:spAutoFit/>
          </a:bodyPr>
          <a:p>
            <a:pPr>
              <a:spcBef>
                <a:spcPct val="50000"/>
              </a:spcBef>
            </a:pPr>
            <a:r>
              <a:rPr lang="en-US" altLang="zh-CN" b="1" dirty="0">
                <a:solidFill>
                  <a:srgbClr val="663300"/>
                </a:solidFill>
                <a:latin typeface="Arial" panose="020B0604020202020204" pitchFamily="34" charset="0"/>
              </a:rPr>
              <a:t>INFRA-RED</a:t>
            </a:r>
            <a:endParaRPr lang="en-US" altLang="zh-CN" b="1" dirty="0">
              <a:solidFill>
                <a:srgbClr val="663300"/>
              </a:solidFill>
              <a:latin typeface="Arial" panose="020B0604020202020204" pitchFamily="34" charset="0"/>
            </a:endParaRPr>
          </a:p>
        </p:txBody>
      </p:sp>
      <p:sp>
        <p:nvSpPr>
          <p:cNvPr id="92186" name="Rectangle 60"/>
          <p:cNvSpPr/>
          <p:nvPr/>
        </p:nvSpPr>
        <p:spPr>
          <a:xfrm>
            <a:off x="3563938" y="4221163"/>
            <a:ext cx="1944687"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21" name="Text Box 61"/>
          <p:cNvSpPr txBox="1"/>
          <p:nvPr/>
        </p:nvSpPr>
        <p:spPr>
          <a:xfrm>
            <a:off x="3563938" y="2276475"/>
            <a:ext cx="1871662" cy="368300"/>
          </a:xfrm>
          <a:prstGeom prst="rect">
            <a:avLst/>
          </a:prstGeom>
          <a:noFill/>
          <a:ln w="9525">
            <a:noFill/>
          </a:ln>
        </p:spPr>
        <p:txBody>
          <a:bodyPr anchor="t" anchorCtr="0">
            <a:spAutoFit/>
          </a:bodyPr>
          <a:p>
            <a:pPr>
              <a:spcBef>
                <a:spcPct val="50000"/>
              </a:spcBef>
            </a:pPr>
            <a:r>
              <a:rPr lang="en-US" altLang="zh-CN" b="1" dirty="0">
                <a:solidFill>
                  <a:srgbClr val="FF6600"/>
                </a:solidFill>
                <a:latin typeface="Arial" panose="020B0604020202020204" pitchFamily="34" charset="0"/>
              </a:rPr>
              <a:t>MICROWAVES</a:t>
            </a:r>
            <a:endParaRPr lang="en-US" altLang="zh-CN" b="1" dirty="0">
              <a:solidFill>
                <a:srgbClr val="FF6600"/>
              </a:solidFill>
              <a:latin typeface="Arial" panose="020B0604020202020204" pitchFamily="34" charset="0"/>
            </a:endParaRPr>
          </a:p>
        </p:txBody>
      </p:sp>
      <p:sp>
        <p:nvSpPr>
          <p:cNvPr id="92188" name="Rectangle 62"/>
          <p:cNvSpPr/>
          <p:nvPr/>
        </p:nvSpPr>
        <p:spPr>
          <a:xfrm>
            <a:off x="3563938" y="4724400"/>
            <a:ext cx="1944687"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23" name="Text Box 63"/>
          <p:cNvSpPr txBox="1"/>
          <p:nvPr/>
        </p:nvSpPr>
        <p:spPr>
          <a:xfrm>
            <a:off x="3563938" y="1773238"/>
            <a:ext cx="935037" cy="368300"/>
          </a:xfrm>
          <a:prstGeom prst="rect">
            <a:avLst/>
          </a:prstGeom>
          <a:noFill/>
          <a:ln w="9525">
            <a:noFill/>
          </a:ln>
        </p:spPr>
        <p:txBody>
          <a:bodyPr anchor="t" anchorCtr="0">
            <a:spAutoFit/>
          </a:bodyPr>
          <a:p>
            <a:pPr>
              <a:spcBef>
                <a:spcPct val="50000"/>
              </a:spcBef>
            </a:pPr>
            <a:r>
              <a:rPr lang="en-US" altLang="zh-CN" b="1" dirty="0">
                <a:solidFill>
                  <a:srgbClr val="C80417"/>
                </a:solidFill>
                <a:latin typeface="Arial" panose="020B0604020202020204" pitchFamily="34" charset="0"/>
              </a:rPr>
              <a:t>RADIO</a:t>
            </a:r>
            <a:endParaRPr lang="en-US" altLang="zh-CN" b="1" dirty="0">
              <a:solidFill>
                <a:srgbClr val="C80417"/>
              </a:solidFill>
              <a:latin typeface="Arial" panose="020B0604020202020204" pitchFamily="34" charset="0"/>
            </a:endParaRPr>
          </a:p>
        </p:txBody>
      </p:sp>
      <p:sp>
        <p:nvSpPr>
          <p:cNvPr id="92190" name="Rectangle 64"/>
          <p:cNvSpPr/>
          <p:nvPr/>
        </p:nvSpPr>
        <p:spPr>
          <a:xfrm>
            <a:off x="6588125" y="1700213"/>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25" name="Text Box 65"/>
          <p:cNvSpPr txBox="1"/>
          <p:nvPr/>
        </p:nvSpPr>
        <p:spPr>
          <a:xfrm>
            <a:off x="6588125" y="1773238"/>
            <a:ext cx="1296988" cy="368300"/>
          </a:xfrm>
          <a:prstGeom prst="rect">
            <a:avLst/>
          </a:prstGeom>
          <a:noFill/>
          <a:ln w="9525">
            <a:noFill/>
          </a:ln>
        </p:spPr>
        <p:txBody>
          <a:bodyPr anchor="t" anchorCtr="0">
            <a:spAutoFit/>
          </a:bodyPr>
          <a:p>
            <a:pPr>
              <a:spcBef>
                <a:spcPct val="50000"/>
              </a:spcBef>
            </a:pPr>
            <a:r>
              <a:rPr lang="en-US" altLang="zh-CN" b="1" dirty="0">
                <a:solidFill>
                  <a:srgbClr val="9933FF"/>
                </a:solidFill>
                <a:latin typeface="Arial" panose="020B0604020202020204" pitchFamily="34" charset="0"/>
              </a:rPr>
              <a:t>GAMMA</a:t>
            </a:r>
            <a:endParaRPr lang="en-US" altLang="zh-CN" b="1" dirty="0">
              <a:solidFill>
                <a:srgbClr val="9933FF"/>
              </a:solidFill>
              <a:latin typeface="Arial" panose="020B0604020202020204" pitchFamily="34" charset="0"/>
            </a:endParaRPr>
          </a:p>
        </p:txBody>
      </p:sp>
      <p:sp>
        <p:nvSpPr>
          <p:cNvPr id="92192" name="Rectangle 66"/>
          <p:cNvSpPr/>
          <p:nvPr/>
        </p:nvSpPr>
        <p:spPr>
          <a:xfrm>
            <a:off x="6588125" y="2203450"/>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27" name="Text Box 67"/>
          <p:cNvSpPr txBox="1"/>
          <p:nvPr/>
        </p:nvSpPr>
        <p:spPr>
          <a:xfrm>
            <a:off x="6588125" y="2276475"/>
            <a:ext cx="1296988" cy="368300"/>
          </a:xfrm>
          <a:prstGeom prst="rect">
            <a:avLst/>
          </a:prstGeom>
          <a:noFill/>
          <a:ln w="9525">
            <a:noFill/>
          </a:ln>
        </p:spPr>
        <p:txBody>
          <a:bodyPr anchor="t" anchorCtr="0">
            <a:spAutoFit/>
          </a:bodyPr>
          <a:p>
            <a:pPr>
              <a:spcBef>
                <a:spcPct val="50000"/>
              </a:spcBef>
            </a:pPr>
            <a:r>
              <a:rPr lang="en-US" altLang="zh-CN" b="1" dirty="0">
                <a:solidFill>
                  <a:srgbClr val="0000FF"/>
                </a:solidFill>
                <a:latin typeface="Arial" panose="020B0604020202020204" pitchFamily="34" charset="0"/>
              </a:rPr>
              <a:t>X-RAYS</a:t>
            </a:r>
            <a:endParaRPr lang="en-US" altLang="zh-CN" b="1" dirty="0">
              <a:solidFill>
                <a:srgbClr val="0000FF"/>
              </a:solidFill>
              <a:latin typeface="Arial" panose="020B0604020202020204" pitchFamily="34" charset="0"/>
            </a:endParaRPr>
          </a:p>
        </p:txBody>
      </p:sp>
      <p:sp>
        <p:nvSpPr>
          <p:cNvPr id="92194" name="Rectangle 68"/>
          <p:cNvSpPr/>
          <p:nvPr/>
        </p:nvSpPr>
        <p:spPr>
          <a:xfrm>
            <a:off x="6588125" y="2708275"/>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92195" name="Text Box 69"/>
          <p:cNvSpPr txBox="1"/>
          <p:nvPr/>
        </p:nvSpPr>
        <p:spPr>
          <a:xfrm>
            <a:off x="6588125" y="2779713"/>
            <a:ext cx="1871663" cy="368300"/>
          </a:xfrm>
          <a:prstGeom prst="rect">
            <a:avLst/>
          </a:prstGeom>
          <a:noFill/>
          <a:ln w="9525">
            <a:noFill/>
          </a:ln>
        </p:spPr>
        <p:txBody>
          <a:bodyPr anchor="t" anchorCtr="0">
            <a:spAutoFit/>
          </a:bodyPr>
          <a:p>
            <a:pPr>
              <a:spcBef>
                <a:spcPct val="50000"/>
              </a:spcBef>
            </a:pPr>
            <a:r>
              <a:rPr lang="en-US" altLang="zh-CN" b="1" dirty="0">
                <a:solidFill>
                  <a:srgbClr val="0099CC"/>
                </a:solidFill>
                <a:latin typeface="Arial" panose="020B0604020202020204" pitchFamily="34" charset="0"/>
              </a:rPr>
              <a:t>ULTRAVIOLET</a:t>
            </a:r>
            <a:endParaRPr lang="en-US" altLang="zh-CN" b="1" dirty="0">
              <a:solidFill>
                <a:srgbClr val="0099CC"/>
              </a:solidFill>
              <a:latin typeface="Arial" panose="020B0604020202020204" pitchFamily="34" charset="0"/>
            </a:endParaRPr>
          </a:p>
        </p:txBody>
      </p:sp>
      <p:sp>
        <p:nvSpPr>
          <p:cNvPr id="92196" name="Rectangle 70"/>
          <p:cNvSpPr/>
          <p:nvPr/>
        </p:nvSpPr>
        <p:spPr>
          <a:xfrm>
            <a:off x="6588125" y="3213100"/>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31" name="Text Box 71"/>
          <p:cNvSpPr txBox="1"/>
          <p:nvPr/>
        </p:nvSpPr>
        <p:spPr>
          <a:xfrm>
            <a:off x="6588125" y="3286125"/>
            <a:ext cx="1871663" cy="368300"/>
          </a:xfrm>
          <a:prstGeom prst="rect">
            <a:avLst/>
          </a:prstGeom>
          <a:noFill/>
          <a:ln w="9525">
            <a:noFill/>
          </a:ln>
        </p:spPr>
        <p:txBody>
          <a:bodyPr anchor="t" anchorCtr="0">
            <a:spAutoFit/>
          </a:bodyPr>
          <a:p>
            <a:pPr>
              <a:spcBef>
                <a:spcPct val="50000"/>
              </a:spcBef>
            </a:pPr>
            <a:r>
              <a:rPr lang="en-US" altLang="zh-CN" b="1" dirty="0">
                <a:solidFill>
                  <a:srgbClr val="006600"/>
                </a:solidFill>
                <a:latin typeface="Arial" panose="020B0604020202020204" pitchFamily="34" charset="0"/>
              </a:rPr>
              <a:t>VISIBLE LIGHT</a:t>
            </a:r>
            <a:endParaRPr lang="en-US" altLang="zh-CN" b="1" dirty="0">
              <a:solidFill>
                <a:srgbClr val="006600"/>
              </a:solidFill>
              <a:latin typeface="Arial" panose="020B0604020202020204" pitchFamily="34" charset="0"/>
            </a:endParaRPr>
          </a:p>
        </p:txBody>
      </p:sp>
      <p:sp>
        <p:nvSpPr>
          <p:cNvPr id="92198" name="Rectangle 72"/>
          <p:cNvSpPr/>
          <p:nvPr/>
        </p:nvSpPr>
        <p:spPr>
          <a:xfrm>
            <a:off x="6588125" y="3716338"/>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33" name="Text Box 73"/>
          <p:cNvSpPr txBox="1"/>
          <p:nvPr/>
        </p:nvSpPr>
        <p:spPr>
          <a:xfrm>
            <a:off x="6588125" y="3789363"/>
            <a:ext cx="1584325" cy="368300"/>
          </a:xfrm>
          <a:prstGeom prst="rect">
            <a:avLst/>
          </a:prstGeom>
          <a:noFill/>
          <a:ln w="9525">
            <a:noFill/>
          </a:ln>
        </p:spPr>
        <p:txBody>
          <a:bodyPr anchor="t" anchorCtr="0">
            <a:spAutoFit/>
          </a:bodyPr>
          <a:p>
            <a:pPr>
              <a:spcBef>
                <a:spcPct val="50000"/>
              </a:spcBef>
            </a:pPr>
            <a:r>
              <a:rPr lang="en-US" altLang="zh-CN" b="1" dirty="0">
                <a:solidFill>
                  <a:srgbClr val="663300"/>
                </a:solidFill>
                <a:latin typeface="Arial" panose="020B0604020202020204" pitchFamily="34" charset="0"/>
              </a:rPr>
              <a:t>INFRA-RED</a:t>
            </a:r>
            <a:endParaRPr lang="en-US" altLang="zh-CN" b="1" dirty="0">
              <a:solidFill>
                <a:srgbClr val="663300"/>
              </a:solidFill>
              <a:latin typeface="Arial" panose="020B0604020202020204" pitchFamily="34" charset="0"/>
            </a:endParaRPr>
          </a:p>
        </p:txBody>
      </p:sp>
      <p:sp>
        <p:nvSpPr>
          <p:cNvPr id="92200" name="Rectangle 74"/>
          <p:cNvSpPr/>
          <p:nvPr/>
        </p:nvSpPr>
        <p:spPr>
          <a:xfrm>
            <a:off x="6588125" y="4221163"/>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92201" name="Text Box 75"/>
          <p:cNvSpPr txBox="1"/>
          <p:nvPr/>
        </p:nvSpPr>
        <p:spPr>
          <a:xfrm>
            <a:off x="6588125" y="4292600"/>
            <a:ext cx="1871663" cy="368300"/>
          </a:xfrm>
          <a:prstGeom prst="rect">
            <a:avLst/>
          </a:prstGeom>
          <a:noFill/>
          <a:ln w="9525">
            <a:noFill/>
          </a:ln>
        </p:spPr>
        <p:txBody>
          <a:bodyPr anchor="t" anchorCtr="0">
            <a:spAutoFit/>
          </a:bodyPr>
          <a:p>
            <a:pPr>
              <a:spcBef>
                <a:spcPct val="50000"/>
              </a:spcBef>
            </a:pPr>
            <a:r>
              <a:rPr lang="en-US" altLang="zh-CN" b="1" dirty="0">
                <a:solidFill>
                  <a:srgbClr val="FF6600"/>
                </a:solidFill>
                <a:latin typeface="Arial" panose="020B0604020202020204" pitchFamily="34" charset="0"/>
              </a:rPr>
              <a:t>MICROWAVES</a:t>
            </a:r>
            <a:endParaRPr lang="en-US" altLang="zh-CN" b="1" dirty="0">
              <a:solidFill>
                <a:srgbClr val="FF6600"/>
              </a:solidFill>
              <a:latin typeface="Arial" panose="020B0604020202020204" pitchFamily="34" charset="0"/>
            </a:endParaRPr>
          </a:p>
        </p:txBody>
      </p:sp>
      <p:sp>
        <p:nvSpPr>
          <p:cNvPr id="92202" name="Rectangle 76"/>
          <p:cNvSpPr/>
          <p:nvPr/>
        </p:nvSpPr>
        <p:spPr>
          <a:xfrm>
            <a:off x="6588125" y="4724400"/>
            <a:ext cx="1944688" cy="504825"/>
          </a:xfrm>
          <a:prstGeom prst="rect">
            <a:avLst/>
          </a:prstGeom>
          <a:noFill/>
          <a:ln w="2857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71437" name="Text Box 77"/>
          <p:cNvSpPr txBox="1"/>
          <p:nvPr/>
        </p:nvSpPr>
        <p:spPr>
          <a:xfrm>
            <a:off x="6588125" y="4797425"/>
            <a:ext cx="935038" cy="368300"/>
          </a:xfrm>
          <a:prstGeom prst="rect">
            <a:avLst/>
          </a:prstGeom>
          <a:noFill/>
          <a:ln w="9525">
            <a:noFill/>
          </a:ln>
        </p:spPr>
        <p:txBody>
          <a:bodyPr anchor="t" anchorCtr="0">
            <a:spAutoFit/>
          </a:bodyPr>
          <a:p>
            <a:pPr>
              <a:spcBef>
                <a:spcPct val="50000"/>
              </a:spcBef>
            </a:pPr>
            <a:r>
              <a:rPr lang="en-US" altLang="zh-CN" b="1" dirty="0">
                <a:solidFill>
                  <a:srgbClr val="C80417"/>
                </a:solidFill>
                <a:latin typeface="Arial" panose="020B0604020202020204" pitchFamily="34" charset="0"/>
              </a:rPr>
              <a:t>RADIO</a:t>
            </a:r>
            <a:endParaRPr lang="en-US" altLang="zh-CN" b="1" dirty="0">
              <a:solidFill>
                <a:srgbClr val="C80417"/>
              </a:solidFill>
              <a:latin typeface="Arial" panose="020B0604020202020204" pitchFamily="34" charset="0"/>
            </a:endParaRPr>
          </a:p>
        </p:txBody>
      </p:sp>
      <p:sp>
        <p:nvSpPr>
          <p:cNvPr id="92204" name="Text Box 81"/>
          <p:cNvSpPr txBox="1"/>
          <p:nvPr/>
        </p:nvSpPr>
        <p:spPr>
          <a:xfrm>
            <a:off x="755650" y="981075"/>
            <a:ext cx="1584325" cy="644525"/>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highest frequency</a:t>
            </a:r>
            <a:endParaRPr lang="en-US" altLang="zh-CN" b="1" dirty="0">
              <a:latin typeface="Arial" panose="020B0604020202020204" pitchFamily="34" charset="0"/>
            </a:endParaRPr>
          </a:p>
        </p:txBody>
      </p:sp>
      <p:sp>
        <p:nvSpPr>
          <p:cNvPr id="92205" name="Text Box 82"/>
          <p:cNvSpPr txBox="1"/>
          <p:nvPr/>
        </p:nvSpPr>
        <p:spPr>
          <a:xfrm>
            <a:off x="3635375" y="981075"/>
            <a:ext cx="1584325" cy="644525"/>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longest wavelength</a:t>
            </a:r>
            <a:endParaRPr lang="en-US" altLang="zh-CN" b="1" dirty="0">
              <a:latin typeface="Arial" panose="020B0604020202020204" pitchFamily="34" charset="0"/>
            </a:endParaRPr>
          </a:p>
        </p:txBody>
      </p:sp>
      <p:sp>
        <p:nvSpPr>
          <p:cNvPr id="92206" name="Text Box 83"/>
          <p:cNvSpPr txBox="1"/>
          <p:nvPr/>
        </p:nvSpPr>
        <p:spPr>
          <a:xfrm>
            <a:off x="6732588" y="981075"/>
            <a:ext cx="1584325" cy="644525"/>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greatest energy</a:t>
            </a:r>
            <a:endParaRPr lang="en-US" altLang="zh-CN" b="1" dirty="0">
              <a:latin typeface="Arial" panose="020B0604020202020204" pitchFamily="34" charset="0"/>
            </a:endParaRPr>
          </a:p>
        </p:txBody>
      </p:sp>
      <p:sp>
        <p:nvSpPr>
          <p:cNvPr id="92207" name="Text Box 84"/>
          <p:cNvSpPr txBox="1"/>
          <p:nvPr/>
        </p:nvSpPr>
        <p:spPr>
          <a:xfrm>
            <a:off x="827088" y="5300663"/>
            <a:ext cx="1584325" cy="644525"/>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lowest frequency</a:t>
            </a:r>
            <a:endParaRPr lang="en-US" altLang="zh-CN" b="1" dirty="0">
              <a:latin typeface="Arial" panose="020B0604020202020204" pitchFamily="34" charset="0"/>
            </a:endParaRPr>
          </a:p>
        </p:txBody>
      </p:sp>
      <p:sp>
        <p:nvSpPr>
          <p:cNvPr id="92208" name="Text Box 85"/>
          <p:cNvSpPr txBox="1"/>
          <p:nvPr/>
        </p:nvSpPr>
        <p:spPr>
          <a:xfrm>
            <a:off x="3635375" y="5300663"/>
            <a:ext cx="1584325" cy="644525"/>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shortest wavelength</a:t>
            </a:r>
            <a:endParaRPr lang="en-US" altLang="zh-CN" b="1" dirty="0">
              <a:latin typeface="Arial" panose="020B0604020202020204" pitchFamily="34" charset="0"/>
            </a:endParaRPr>
          </a:p>
        </p:txBody>
      </p:sp>
      <p:sp>
        <p:nvSpPr>
          <p:cNvPr id="92209" name="Text Box 86"/>
          <p:cNvSpPr txBox="1"/>
          <p:nvPr/>
        </p:nvSpPr>
        <p:spPr>
          <a:xfrm>
            <a:off x="6877050" y="5300663"/>
            <a:ext cx="1368425" cy="644525"/>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least energy</a:t>
            </a:r>
            <a:endParaRPr lang="en-US" altLang="zh-CN" b="1"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13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14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140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140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140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14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14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14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14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14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14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7142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7143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7143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71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99" grpId="0"/>
      <p:bldP spid="271401" grpId="0"/>
      <p:bldP spid="271403" grpId="0"/>
      <p:bldP spid="271405" grpId="0"/>
      <p:bldP spid="271407" grpId="0"/>
      <p:bldP spid="271411" grpId="0"/>
      <p:bldP spid="271413" grpId="0"/>
      <p:bldP spid="271415" grpId="0"/>
      <p:bldP spid="271421" grpId="0"/>
      <p:bldP spid="271423" grpId="0"/>
      <p:bldP spid="271425" grpId="0"/>
      <p:bldP spid="271427" grpId="0"/>
      <p:bldP spid="271431" grpId="0"/>
      <p:bldP spid="271433" grpId="0"/>
      <p:bldP spid="27143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4209" name="Text Box 2"/>
          <p:cNvSpPr txBox="1"/>
          <p:nvPr/>
        </p:nvSpPr>
        <p:spPr>
          <a:xfrm>
            <a:off x="395288" y="333375"/>
            <a:ext cx="8135937" cy="4584700"/>
          </a:xfrm>
          <a:prstGeom prst="rect">
            <a:avLst/>
          </a:prstGeom>
          <a:solidFill>
            <a:schemeClr val="bg1"/>
          </a:solidFill>
          <a:ln w="9525">
            <a:noFill/>
          </a:ln>
        </p:spPr>
        <p:txBody>
          <a:bodyPr anchor="t" anchorCtr="0">
            <a:spAutoFit/>
          </a:bodyPr>
          <a:p>
            <a:pPr eaLnBrk="0" hangingPunct="0">
              <a:spcBef>
                <a:spcPct val="50000"/>
              </a:spcBef>
            </a:pPr>
            <a:r>
              <a:rPr lang="en-US" altLang="zh-CN" sz="2800" b="1" dirty="0">
                <a:solidFill>
                  <a:srgbClr val="FF3300"/>
                </a:solidFill>
                <a:latin typeface="Times New Roman" panose="02020603050405020304" pitchFamily="18" charset="0"/>
              </a:rPr>
              <a:t>Choose appropriate words to fill in the gaps below:</a:t>
            </a:r>
            <a:endParaRPr lang="en-US" altLang="zh-CN" sz="2800" b="1" dirty="0">
              <a:solidFill>
                <a:srgbClr val="FF3300"/>
              </a:solidFill>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The electromagnetic __________ is a group of waves that are divided into ________ bands. </a:t>
            </a:r>
            <a:endParaRPr lang="en-US" altLang="zh-CN" sz="2400" b="1" dirty="0">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Gamma rays have the ________ wavelength, highest frequency and ________. The rest of the spectrum, in order of increasing wavelength are:</a:t>
            </a:r>
            <a:endParaRPr lang="en-US" altLang="zh-CN" sz="2400" b="1" dirty="0">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x-rays, _________, visible light, infra-red, ___________ and radio waves.</a:t>
            </a:r>
            <a:endParaRPr lang="en-US" altLang="zh-CN" sz="2400" b="1" dirty="0">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All electromagnetic waves travel at the same _______ through a __________, 300 000 000 m/s.</a:t>
            </a:r>
            <a:endParaRPr lang="en-US" altLang="zh-CN" sz="2400" b="1" dirty="0">
              <a:latin typeface="Times New Roman" panose="02020603050405020304" pitchFamily="18" charset="0"/>
            </a:endParaRPr>
          </a:p>
        </p:txBody>
      </p:sp>
      <p:sp>
        <p:nvSpPr>
          <p:cNvPr id="133123" name="Text Box 3"/>
          <p:cNvSpPr txBox="1"/>
          <p:nvPr/>
        </p:nvSpPr>
        <p:spPr>
          <a:xfrm>
            <a:off x="4751388" y="5302250"/>
            <a:ext cx="1095375"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vacuum</a:t>
            </a:r>
            <a:endParaRPr lang="en-US" altLang="zh-CN" b="1" dirty="0">
              <a:solidFill>
                <a:schemeClr val="accent2"/>
              </a:solidFill>
              <a:latin typeface="Arial" panose="020B0604020202020204" pitchFamily="34" charset="0"/>
            </a:endParaRPr>
          </a:p>
        </p:txBody>
      </p:sp>
      <p:sp>
        <p:nvSpPr>
          <p:cNvPr id="133124" name="Text Box 4"/>
          <p:cNvSpPr txBox="1"/>
          <p:nvPr/>
        </p:nvSpPr>
        <p:spPr>
          <a:xfrm>
            <a:off x="3578225" y="5656263"/>
            <a:ext cx="1603375"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seven</a:t>
            </a:r>
            <a:endParaRPr lang="en-US" altLang="zh-CN" b="1" dirty="0">
              <a:solidFill>
                <a:schemeClr val="accent2"/>
              </a:solidFill>
              <a:latin typeface="Arial" panose="020B0604020202020204" pitchFamily="34" charset="0"/>
            </a:endParaRPr>
          </a:p>
        </p:txBody>
      </p:sp>
      <p:sp>
        <p:nvSpPr>
          <p:cNvPr id="133125" name="Text Box 5"/>
          <p:cNvSpPr txBox="1"/>
          <p:nvPr/>
        </p:nvSpPr>
        <p:spPr>
          <a:xfrm>
            <a:off x="1619250" y="5302250"/>
            <a:ext cx="1439863"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shortest</a:t>
            </a:r>
            <a:endParaRPr lang="en-US" altLang="zh-CN" b="1" dirty="0">
              <a:solidFill>
                <a:schemeClr val="accent2"/>
              </a:solidFill>
              <a:latin typeface="Arial" panose="020B0604020202020204" pitchFamily="34" charset="0"/>
            </a:endParaRPr>
          </a:p>
        </p:txBody>
      </p:sp>
      <p:sp>
        <p:nvSpPr>
          <p:cNvPr id="133126" name="Text Box 6"/>
          <p:cNvSpPr txBox="1"/>
          <p:nvPr/>
        </p:nvSpPr>
        <p:spPr>
          <a:xfrm>
            <a:off x="5724525" y="5300663"/>
            <a:ext cx="1512888"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ultraviolet</a:t>
            </a:r>
            <a:endParaRPr lang="en-US" altLang="zh-CN" b="1" dirty="0">
              <a:solidFill>
                <a:schemeClr val="accent2"/>
              </a:solidFill>
              <a:latin typeface="Arial" panose="020B0604020202020204" pitchFamily="34" charset="0"/>
            </a:endParaRPr>
          </a:p>
        </p:txBody>
      </p:sp>
      <p:sp>
        <p:nvSpPr>
          <p:cNvPr id="133127" name="Text Box 7"/>
          <p:cNvSpPr txBox="1"/>
          <p:nvPr/>
        </p:nvSpPr>
        <p:spPr>
          <a:xfrm>
            <a:off x="4405313" y="5656263"/>
            <a:ext cx="1568450"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microwaves</a:t>
            </a:r>
            <a:endParaRPr lang="en-US" altLang="zh-CN" b="1" dirty="0">
              <a:solidFill>
                <a:schemeClr val="accent2"/>
              </a:solidFill>
              <a:latin typeface="Arial" panose="020B0604020202020204" pitchFamily="34" charset="0"/>
            </a:endParaRPr>
          </a:p>
        </p:txBody>
      </p:sp>
      <p:sp>
        <p:nvSpPr>
          <p:cNvPr id="133128" name="Text Box 8"/>
          <p:cNvSpPr txBox="1"/>
          <p:nvPr/>
        </p:nvSpPr>
        <p:spPr>
          <a:xfrm>
            <a:off x="2735263" y="5302250"/>
            <a:ext cx="1073150"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energy</a:t>
            </a:r>
            <a:endParaRPr lang="en-US" altLang="zh-CN" b="1" dirty="0">
              <a:solidFill>
                <a:schemeClr val="accent2"/>
              </a:solidFill>
              <a:latin typeface="Arial" panose="020B0604020202020204" pitchFamily="34" charset="0"/>
            </a:endParaRPr>
          </a:p>
        </p:txBody>
      </p:sp>
      <p:sp>
        <p:nvSpPr>
          <p:cNvPr id="133129" name="Text Box 9"/>
          <p:cNvSpPr txBox="1"/>
          <p:nvPr/>
        </p:nvSpPr>
        <p:spPr>
          <a:xfrm>
            <a:off x="3598863" y="5302250"/>
            <a:ext cx="1296987"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spectrum</a:t>
            </a:r>
            <a:endParaRPr lang="en-US" altLang="zh-CN" b="1" dirty="0">
              <a:solidFill>
                <a:schemeClr val="accent2"/>
              </a:solidFill>
              <a:latin typeface="Arial" panose="020B0604020202020204" pitchFamily="34" charset="0"/>
            </a:endParaRPr>
          </a:p>
        </p:txBody>
      </p:sp>
      <p:sp>
        <p:nvSpPr>
          <p:cNvPr id="133130" name="Text Box 10"/>
          <p:cNvSpPr txBox="1"/>
          <p:nvPr/>
        </p:nvSpPr>
        <p:spPr>
          <a:xfrm>
            <a:off x="3132138" y="5013325"/>
            <a:ext cx="2663825" cy="368300"/>
          </a:xfrm>
          <a:prstGeom prst="rect">
            <a:avLst/>
          </a:prstGeom>
          <a:noFill/>
          <a:ln w="9525">
            <a:noFill/>
          </a:ln>
        </p:spPr>
        <p:txBody>
          <a:bodyPr anchor="t" anchorCtr="0">
            <a:spAutoFit/>
          </a:bodyPr>
          <a:p>
            <a:pPr>
              <a:spcBef>
                <a:spcPct val="50000"/>
              </a:spcBef>
            </a:pPr>
            <a:r>
              <a:rPr lang="en-US" altLang="zh-CN" b="1" i="1" dirty="0">
                <a:latin typeface="Arial" panose="020B0604020202020204" pitchFamily="34" charset="0"/>
              </a:rPr>
              <a:t>WORD SELECTION:</a:t>
            </a:r>
            <a:endParaRPr lang="en-US" altLang="zh-CN" b="1" i="1" dirty="0">
              <a:latin typeface="Arial" panose="020B0604020202020204" pitchFamily="34" charset="0"/>
            </a:endParaRPr>
          </a:p>
        </p:txBody>
      </p:sp>
      <p:sp>
        <p:nvSpPr>
          <p:cNvPr id="133131" name="Text Box 11"/>
          <p:cNvSpPr txBox="1"/>
          <p:nvPr/>
        </p:nvSpPr>
        <p:spPr>
          <a:xfrm>
            <a:off x="2714625" y="5656263"/>
            <a:ext cx="1008063"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speed</a:t>
            </a:r>
            <a:endParaRPr lang="en-US" altLang="zh-CN" b="1" dirty="0">
              <a:solidFill>
                <a:schemeClr val="accent2"/>
              </a:solidFill>
              <a:latin typeface="Arial" panose="020B0604020202020204" pitchFamily="34" charset="0"/>
            </a:endParaRPr>
          </a:p>
        </p:txBody>
      </p:sp>
      <p:sp>
        <p:nvSpPr>
          <p:cNvPr id="133140" name="Text Box 20"/>
          <p:cNvSpPr txBox="1"/>
          <p:nvPr/>
        </p:nvSpPr>
        <p:spPr>
          <a:xfrm>
            <a:off x="2051050" y="4437063"/>
            <a:ext cx="1095375"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vacuum</a:t>
            </a:r>
            <a:endParaRPr lang="en-US" altLang="zh-CN" b="1" dirty="0">
              <a:solidFill>
                <a:schemeClr val="accent2"/>
              </a:solidFill>
              <a:latin typeface="Arial" panose="020B0604020202020204" pitchFamily="34" charset="0"/>
            </a:endParaRPr>
          </a:p>
        </p:txBody>
      </p:sp>
      <p:sp>
        <p:nvSpPr>
          <p:cNvPr id="133141" name="Text Box 21"/>
          <p:cNvSpPr txBox="1"/>
          <p:nvPr/>
        </p:nvSpPr>
        <p:spPr>
          <a:xfrm>
            <a:off x="2322513" y="1341438"/>
            <a:ext cx="900112"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seven</a:t>
            </a:r>
            <a:endParaRPr lang="en-US" altLang="zh-CN" b="1" dirty="0">
              <a:solidFill>
                <a:schemeClr val="accent2"/>
              </a:solidFill>
              <a:latin typeface="Arial" panose="020B0604020202020204" pitchFamily="34" charset="0"/>
            </a:endParaRPr>
          </a:p>
        </p:txBody>
      </p:sp>
      <p:sp>
        <p:nvSpPr>
          <p:cNvPr id="133142" name="Text Box 22"/>
          <p:cNvSpPr txBox="1"/>
          <p:nvPr/>
        </p:nvSpPr>
        <p:spPr>
          <a:xfrm>
            <a:off x="3492500" y="1916113"/>
            <a:ext cx="1439863"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shortest</a:t>
            </a:r>
            <a:endParaRPr lang="en-US" altLang="zh-CN" b="1" dirty="0">
              <a:solidFill>
                <a:schemeClr val="accent2"/>
              </a:solidFill>
              <a:latin typeface="Arial" panose="020B0604020202020204" pitchFamily="34" charset="0"/>
            </a:endParaRPr>
          </a:p>
        </p:txBody>
      </p:sp>
      <p:sp>
        <p:nvSpPr>
          <p:cNvPr id="133143" name="Text Box 23"/>
          <p:cNvSpPr txBox="1"/>
          <p:nvPr/>
        </p:nvSpPr>
        <p:spPr>
          <a:xfrm>
            <a:off x="1476375" y="3213100"/>
            <a:ext cx="1512888"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ultraviolet</a:t>
            </a:r>
            <a:endParaRPr lang="en-US" altLang="zh-CN" b="1" dirty="0">
              <a:solidFill>
                <a:schemeClr val="accent2"/>
              </a:solidFill>
              <a:latin typeface="Arial" panose="020B0604020202020204" pitchFamily="34" charset="0"/>
            </a:endParaRPr>
          </a:p>
        </p:txBody>
      </p:sp>
      <p:sp>
        <p:nvSpPr>
          <p:cNvPr id="133144" name="Text Box 24"/>
          <p:cNvSpPr txBox="1"/>
          <p:nvPr/>
        </p:nvSpPr>
        <p:spPr>
          <a:xfrm>
            <a:off x="6011863" y="3213100"/>
            <a:ext cx="1568450"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microwaves</a:t>
            </a:r>
            <a:endParaRPr lang="en-US" altLang="zh-CN" b="1" dirty="0">
              <a:solidFill>
                <a:schemeClr val="accent2"/>
              </a:solidFill>
              <a:latin typeface="Arial" panose="020B0604020202020204" pitchFamily="34" charset="0"/>
            </a:endParaRPr>
          </a:p>
        </p:txBody>
      </p:sp>
      <p:sp>
        <p:nvSpPr>
          <p:cNvPr id="133145" name="Text Box 25"/>
          <p:cNvSpPr txBox="1"/>
          <p:nvPr/>
        </p:nvSpPr>
        <p:spPr>
          <a:xfrm>
            <a:off x="2555875" y="2276475"/>
            <a:ext cx="1073150"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energy</a:t>
            </a:r>
            <a:endParaRPr lang="en-US" altLang="zh-CN" b="1" dirty="0">
              <a:solidFill>
                <a:schemeClr val="accent2"/>
              </a:solidFill>
              <a:latin typeface="Arial" panose="020B0604020202020204" pitchFamily="34" charset="0"/>
            </a:endParaRPr>
          </a:p>
        </p:txBody>
      </p:sp>
      <p:sp>
        <p:nvSpPr>
          <p:cNvPr id="133146" name="Text Box 26"/>
          <p:cNvSpPr txBox="1"/>
          <p:nvPr/>
        </p:nvSpPr>
        <p:spPr>
          <a:xfrm>
            <a:off x="3276600" y="981075"/>
            <a:ext cx="1296988"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spectrum</a:t>
            </a:r>
            <a:endParaRPr lang="en-US" altLang="zh-CN" b="1" dirty="0">
              <a:solidFill>
                <a:schemeClr val="accent2"/>
              </a:solidFill>
              <a:latin typeface="Arial" panose="020B0604020202020204" pitchFamily="34" charset="0"/>
            </a:endParaRPr>
          </a:p>
        </p:txBody>
      </p:sp>
      <p:sp>
        <p:nvSpPr>
          <p:cNvPr id="133147" name="Text Box 27"/>
          <p:cNvSpPr txBox="1"/>
          <p:nvPr/>
        </p:nvSpPr>
        <p:spPr>
          <a:xfrm>
            <a:off x="6372225" y="4076700"/>
            <a:ext cx="1008063"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speed</a:t>
            </a:r>
            <a:endParaRPr lang="en-US" altLang="zh-CN" b="1" dirty="0">
              <a:solidFill>
                <a:schemeClr val="accent2"/>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31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31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31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31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1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31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31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31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3146"/>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13312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3141"/>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13312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3142"/>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13312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3145"/>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133128"/>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3143"/>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13312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33144"/>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13312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3147"/>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133131"/>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33140"/>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133123"/>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1331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p:bldP spid="133123" grpId="1"/>
      <p:bldP spid="133124" grpId="0"/>
      <p:bldP spid="133124" grpId="1"/>
      <p:bldP spid="133125" grpId="0"/>
      <p:bldP spid="133125" grpId="1"/>
      <p:bldP spid="133126" grpId="0"/>
      <p:bldP spid="133126" grpId="1"/>
      <p:bldP spid="133127" grpId="0"/>
      <p:bldP spid="133127" grpId="1"/>
      <p:bldP spid="133128" grpId="0"/>
      <p:bldP spid="133128" grpId="1"/>
      <p:bldP spid="133129" grpId="0"/>
      <p:bldP spid="133129" grpId="1"/>
      <p:bldP spid="133130" grpId="0"/>
      <p:bldP spid="133130" grpId="1"/>
      <p:bldP spid="133131" grpId="0"/>
      <p:bldP spid="133131" grpId="1"/>
      <p:bldP spid="133140" grpId="0"/>
      <p:bldP spid="133141" grpId="0"/>
      <p:bldP spid="133142" grpId="0"/>
      <p:bldP spid="133143" grpId="0"/>
      <p:bldP spid="133144" grpId="0"/>
      <p:bldP spid="133145" grpId="0"/>
      <p:bldP spid="133146" grpId="0"/>
      <p:bldP spid="13314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7" name="Title 2049"/>
          <p:cNvSpPr>
            <a:spLocks noGrp="1"/>
          </p:cNvSpPr>
          <p:nvPr>
            <p:ph type="ctrTitle"/>
          </p:nvPr>
        </p:nvSpPr>
        <p:spPr>
          <a:xfrm>
            <a:off x="563563" y="1782763"/>
            <a:ext cx="7772400" cy="1882775"/>
          </a:xfrm>
          <a:solidFill>
            <a:srgbClr val="C00000"/>
          </a:solidFill>
        </p:spPr>
        <p:txBody>
          <a:bodyPr anchor="ctr" anchorCtr="0"/>
          <a:p>
            <a:pPr defTabSz="914400">
              <a:buNone/>
            </a:pPr>
            <a:r>
              <a:rPr lang="en-US" altLang="en-US" sz="6600" kern="1200" baseline="0" dirty="0">
                <a:latin typeface="+mj-lt"/>
                <a:ea typeface="+mj-ea"/>
                <a:cs typeface="+mj-cs"/>
              </a:rPr>
              <a:t>Radio Waves</a:t>
            </a:r>
            <a:endParaRPr lang="en-US" altLang="en-US" sz="6600" kern="1200" baseline="0" dirty="0">
              <a:latin typeface="+mj-lt"/>
              <a:ea typeface="+mj-ea"/>
              <a:cs typeface="+mj-c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5" name="Title 1"/>
          <p:cNvSpPr>
            <a:spLocks noGrp="1"/>
          </p:cNvSpPr>
          <p:nvPr>
            <p:ph type="title"/>
          </p:nvPr>
        </p:nvSpPr>
        <p:spPr>
          <a:xfrm>
            <a:off x="19050" y="12700"/>
            <a:ext cx="9128125" cy="517525"/>
          </a:xfrm>
        </p:spPr>
        <p:txBody>
          <a:bodyPr anchor="ctr" anchorCtr="0"/>
          <a:p>
            <a:pPr defTabSz="914400">
              <a:buNone/>
            </a:pPr>
            <a:r>
              <a:rPr lang="en-US" altLang="en-US" kern="1200" baseline="0">
                <a:latin typeface="+mj-lt"/>
                <a:ea typeface="+mj-ea"/>
                <a:cs typeface="+mj-cs"/>
              </a:rPr>
              <a:t>Radio Waves</a:t>
            </a:r>
            <a:endParaRPr lang="en-US" altLang="en-US" kern="1200" baseline="0">
              <a:latin typeface="+mj-lt"/>
              <a:ea typeface="+mj-ea"/>
              <a:cs typeface="+mj-cs"/>
            </a:endParaRPr>
          </a:p>
        </p:txBody>
      </p:sp>
      <p:sp>
        <p:nvSpPr>
          <p:cNvPr id="466947" name="Content Placeholder 466946"/>
          <p:cNvSpPr>
            <a:spLocks noGrp="1"/>
          </p:cNvSpPr>
          <p:nvPr>
            <p:ph idx="1"/>
          </p:nvPr>
        </p:nvSpPr>
        <p:spPr>
          <a:xfrm>
            <a:off x="468313" y="923925"/>
            <a:ext cx="8229600" cy="4525963"/>
          </a:xfrm>
        </p:spPr>
        <p:txBody>
          <a:bodyPr anchor="t" anchorCtr="0"/>
          <a:p>
            <a:pPr marL="0" indent="0">
              <a:lnSpc>
                <a:spcPct val="80000"/>
              </a:lnSpc>
              <a:buNone/>
            </a:pPr>
            <a:r>
              <a:rPr lang="en-US" altLang="zh-CN" sz="2800"/>
              <a:t>Radio waves have the longest wavelengths of the electromagnetic spectrum, typically 100 metres.</a:t>
            </a:r>
            <a:endParaRPr lang="en-US" altLang="zh-CN" sz="2800"/>
          </a:p>
          <a:p>
            <a:pPr marL="0" indent="0">
              <a:lnSpc>
                <a:spcPct val="80000"/>
              </a:lnSpc>
              <a:buNone/>
            </a:pPr>
            <a:endParaRPr lang="en-US" altLang="zh-CN" sz="2800"/>
          </a:p>
        </p:txBody>
      </p:sp>
      <p:grpSp>
        <p:nvGrpSpPr>
          <p:cNvPr id="98307" name="Group 466966"/>
          <p:cNvGrpSpPr/>
          <p:nvPr/>
        </p:nvGrpSpPr>
        <p:grpSpPr>
          <a:xfrm>
            <a:off x="457200" y="1998663"/>
            <a:ext cx="2262188" cy="3529012"/>
            <a:chOff x="340" y="709"/>
            <a:chExt cx="1425" cy="2223"/>
          </a:xfrm>
        </p:grpSpPr>
        <p:sp>
          <p:nvSpPr>
            <p:cNvPr id="98308" name="Rectangle 466948"/>
            <p:cNvSpPr/>
            <p:nvPr/>
          </p:nvSpPr>
          <p:spPr>
            <a:xfrm>
              <a:off x="340" y="709"/>
              <a:ext cx="1425" cy="318"/>
            </a:xfrm>
            <a:prstGeom prst="rect">
              <a:avLst/>
            </a:prstGeom>
            <a:solidFill>
              <a:srgbClr val="FF7C80"/>
            </a:solid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98309" name="Rectangle 466950"/>
            <p:cNvSpPr/>
            <p:nvPr/>
          </p:nvSpPr>
          <p:spPr>
            <a:xfrm>
              <a:off x="340" y="1026"/>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98310" name="Rectangle 466952"/>
            <p:cNvSpPr/>
            <p:nvPr/>
          </p:nvSpPr>
          <p:spPr>
            <a:xfrm>
              <a:off x="340" y="1344"/>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98311" name="Rectangle 466954"/>
            <p:cNvSpPr/>
            <p:nvPr/>
          </p:nvSpPr>
          <p:spPr>
            <a:xfrm>
              <a:off x="340" y="1662"/>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98312" name="Rectangle 466956"/>
            <p:cNvSpPr/>
            <p:nvPr/>
          </p:nvSpPr>
          <p:spPr>
            <a:xfrm>
              <a:off x="340" y="1979"/>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98313" name="Rectangle 466958"/>
            <p:cNvSpPr/>
            <p:nvPr/>
          </p:nvSpPr>
          <p:spPr>
            <a:xfrm>
              <a:off x="340" y="2297"/>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98314" name="Rectangle 466960"/>
            <p:cNvSpPr/>
            <p:nvPr/>
          </p:nvSpPr>
          <p:spPr>
            <a:xfrm>
              <a:off x="340" y="2614"/>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nvGrpSpPr>
            <p:cNvPr id="98315" name="Group 466965"/>
            <p:cNvGrpSpPr/>
            <p:nvPr/>
          </p:nvGrpSpPr>
          <p:grpSpPr>
            <a:xfrm>
              <a:off x="402" y="747"/>
              <a:ext cx="1169" cy="2136"/>
              <a:chOff x="402" y="747"/>
              <a:chExt cx="1169" cy="2136"/>
            </a:xfrm>
          </p:grpSpPr>
          <p:sp>
            <p:nvSpPr>
              <p:cNvPr id="98316" name="Text Box 466949"/>
              <p:cNvSpPr txBox="1"/>
              <p:nvPr/>
            </p:nvSpPr>
            <p:spPr>
              <a:xfrm>
                <a:off x="402" y="747"/>
                <a:ext cx="817"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RADIO</a:t>
                </a:r>
                <a:endParaRPr lang="en-US" altLang="zh-CN" b="1">
                  <a:latin typeface="Arial" panose="020B0604020202020204" pitchFamily="34" charset="0"/>
                </a:endParaRPr>
              </a:p>
            </p:txBody>
          </p:sp>
          <p:sp>
            <p:nvSpPr>
              <p:cNvPr id="98317" name="Text Box 466951"/>
              <p:cNvSpPr txBox="1"/>
              <p:nvPr/>
            </p:nvSpPr>
            <p:spPr>
              <a:xfrm>
                <a:off x="402" y="1064"/>
                <a:ext cx="1128"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MICROWAVES</a:t>
                </a:r>
                <a:endParaRPr lang="en-US" altLang="zh-CN" dirty="0">
                  <a:latin typeface="Arial" panose="020B0604020202020204" pitchFamily="34" charset="0"/>
                </a:endParaRPr>
              </a:p>
            </p:txBody>
          </p:sp>
          <p:sp>
            <p:nvSpPr>
              <p:cNvPr id="98318" name="Text Box 466953"/>
              <p:cNvSpPr txBox="1"/>
              <p:nvPr/>
            </p:nvSpPr>
            <p:spPr>
              <a:xfrm>
                <a:off x="402" y="1382"/>
                <a:ext cx="1011"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INFRA-RED</a:t>
                </a:r>
                <a:endParaRPr lang="en-US" altLang="zh-CN" dirty="0">
                  <a:latin typeface="Arial" panose="020B0604020202020204" pitchFamily="34" charset="0"/>
                </a:endParaRPr>
              </a:p>
            </p:txBody>
          </p:sp>
          <p:sp>
            <p:nvSpPr>
              <p:cNvPr id="98319" name="Text Box 466955"/>
              <p:cNvSpPr txBox="1"/>
              <p:nvPr/>
            </p:nvSpPr>
            <p:spPr>
              <a:xfrm>
                <a:off x="402" y="1700"/>
                <a:ext cx="590" cy="231"/>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LIGHT</a:t>
                </a:r>
                <a:endParaRPr lang="en-US" altLang="zh-CN">
                  <a:latin typeface="Arial" panose="020B0604020202020204" pitchFamily="34" charset="0"/>
                </a:endParaRPr>
              </a:p>
            </p:txBody>
          </p:sp>
          <p:sp>
            <p:nvSpPr>
              <p:cNvPr id="98320" name="Text Box 466957"/>
              <p:cNvSpPr txBox="1"/>
              <p:nvPr/>
            </p:nvSpPr>
            <p:spPr>
              <a:xfrm>
                <a:off x="402" y="2017"/>
                <a:ext cx="1169"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ULTRA-VIOLET</a:t>
                </a:r>
                <a:endParaRPr lang="en-US" altLang="zh-CN" dirty="0">
                  <a:latin typeface="Arial" panose="020B0604020202020204" pitchFamily="34" charset="0"/>
                </a:endParaRPr>
              </a:p>
            </p:txBody>
          </p:sp>
          <p:sp>
            <p:nvSpPr>
              <p:cNvPr id="98321" name="Text Box 466959"/>
              <p:cNvSpPr txBox="1"/>
              <p:nvPr/>
            </p:nvSpPr>
            <p:spPr>
              <a:xfrm>
                <a:off x="402" y="2334"/>
                <a:ext cx="795"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X-RAYS</a:t>
                </a:r>
                <a:endParaRPr lang="en-US" altLang="zh-CN" dirty="0">
                  <a:latin typeface="Arial" panose="020B0604020202020204" pitchFamily="34" charset="0"/>
                </a:endParaRPr>
              </a:p>
            </p:txBody>
          </p:sp>
          <p:sp>
            <p:nvSpPr>
              <p:cNvPr id="98322" name="Text Box 466961"/>
              <p:cNvSpPr txBox="1"/>
              <p:nvPr/>
            </p:nvSpPr>
            <p:spPr>
              <a:xfrm>
                <a:off x="402" y="2652"/>
                <a:ext cx="1154"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GAMMA RAYS</a:t>
                </a:r>
                <a:endParaRPr lang="en-US" altLang="zh-CN" dirty="0">
                  <a:latin typeface="Arial" panose="020B0604020202020204" pitchFamily="34" charset="0"/>
                </a:endParaRPr>
              </a:p>
            </p:txBody>
          </p:sp>
        </p:grpSp>
      </p:grpSp>
      <p:grpSp>
        <p:nvGrpSpPr>
          <p:cNvPr id="466963" name="Group 466962"/>
          <p:cNvGrpSpPr/>
          <p:nvPr/>
        </p:nvGrpSpPr>
        <p:grpSpPr>
          <a:xfrm>
            <a:off x="3625850" y="2058988"/>
            <a:ext cx="4321175" cy="3600450"/>
            <a:chOff x="1882" y="1706"/>
            <a:chExt cx="2722" cy="2268"/>
          </a:xfrm>
        </p:grpSpPr>
        <p:pic>
          <p:nvPicPr>
            <p:cNvPr id="98324" name="Picture 466963"/>
            <p:cNvPicPr>
              <a:picLocks noChangeAspect="1"/>
            </p:cNvPicPr>
            <p:nvPr/>
          </p:nvPicPr>
          <p:blipFill>
            <a:blip r:embed="rId1"/>
            <a:stretch>
              <a:fillRect/>
            </a:stretch>
          </p:blipFill>
          <p:spPr>
            <a:xfrm>
              <a:off x="1882" y="1706"/>
              <a:ext cx="1701" cy="2268"/>
            </a:xfrm>
            <a:prstGeom prst="rect">
              <a:avLst/>
            </a:prstGeom>
            <a:noFill/>
            <a:ln w="9525">
              <a:noFill/>
            </a:ln>
          </p:spPr>
        </p:pic>
        <p:sp>
          <p:nvSpPr>
            <p:cNvPr id="98325" name="Text Box 466964"/>
            <p:cNvSpPr txBox="1"/>
            <p:nvPr/>
          </p:nvSpPr>
          <p:spPr>
            <a:xfrm>
              <a:off x="3651" y="1706"/>
              <a:ext cx="953" cy="404"/>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A radio transmitter</a:t>
              </a:r>
              <a:endParaRPr lang="en-US" altLang="zh-CN"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6947">
                                            <p:txEl>
                                              <p:charRg st="0" end="9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69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6947"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353" name="Title 464897"/>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Radio </a:t>
            </a:r>
            <a:r>
              <a:rPr lang="en-US" altLang="en-US" kern="1200" baseline="0">
                <a:latin typeface="+mj-lt"/>
                <a:ea typeface="+mj-ea"/>
                <a:cs typeface="+mj-cs"/>
              </a:rPr>
              <a:t>W</a:t>
            </a:r>
            <a:r>
              <a:rPr lang="en-US" altLang="zh-CN" kern="1200" baseline="0">
                <a:latin typeface="+mj-lt"/>
                <a:ea typeface="+mj-ea"/>
                <a:cs typeface="+mj-cs"/>
              </a:rPr>
              <a:t>aves</a:t>
            </a:r>
            <a:endParaRPr lang="en-US" altLang="zh-CN" kern="1200" baseline="0">
              <a:latin typeface="+mj-lt"/>
              <a:ea typeface="+mj-ea"/>
              <a:cs typeface="+mj-cs"/>
            </a:endParaRPr>
          </a:p>
        </p:txBody>
      </p:sp>
      <p:grpSp>
        <p:nvGrpSpPr>
          <p:cNvPr id="464899" name="Group 464898"/>
          <p:cNvGrpSpPr/>
          <p:nvPr/>
        </p:nvGrpSpPr>
        <p:grpSpPr>
          <a:xfrm>
            <a:off x="611188" y="1052513"/>
            <a:ext cx="8066087" cy="4129087"/>
            <a:chOff x="385" y="663"/>
            <a:chExt cx="5081" cy="2601"/>
          </a:xfrm>
        </p:grpSpPr>
        <p:pic>
          <p:nvPicPr>
            <p:cNvPr id="100355" name="Content Placeholder 464899" descr="asustek_internet_radio_air_1"/>
            <p:cNvPicPr>
              <a:picLocks noGrp="1" noChangeAspect="1"/>
            </p:cNvPicPr>
            <p:nvPr>
              <p:ph sz="quarter" idx="4294967295"/>
            </p:nvPr>
          </p:nvPicPr>
          <p:blipFill>
            <a:blip r:embed="rId1"/>
            <a:stretch>
              <a:fillRect/>
            </a:stretch>
          </p:blipFill>
          <p:spPr>
            <a:xfrm>
              <a:off x="385" y="663"/>
              <a:ext cx="2313" cy="2109"/>
            </a:xfrm>
          </p:spPr>
        </p:pic>
        <p:pic>
          <p:nvPicPr>
            <p:cNvPr id="100356" name="Content Placeholder 464900" descr="free%2032%20hd%20lcd%20tv"/>
            <p:cNvPicPr>
              <a:picLocks noGrp="1" noChangeAspect="1"/>
            </p:cNvPicPr>
            <p:nvPr>
              <p:ph sz="quarter" idx="4294967295"/>
            </p:nvPr>
          </p:nvPicPr>
          <p:blipFill>
            <a:blip r:embed="rId2"/>
            <a:stretch>
              <a:fillRect/>
            </a:stretch>
          </p:blipFill>
          <p:spPr>
            <a:xfrm>
              <a:off x="3107" y="799"/>
              <a:ext cx="2359" cy="2157"/>
            </a:xfrm>
          </p:spPr>
        </p:pic>
        <p:sp>
          <p:nvSpPr>
            <p:cNvPr id="100357" name="Text Box 464901"/>
            <p:cNvSpPr txBox="1"/>
            <p:nvPr/>
          </p:nvSpPr>
          <p:spPr>
            <a:xfrm>
              <a:off x="793" y="2976"/>
              <a:ext cx="4309" cy="288"/>
            </a:xfrm>
            <a:prstGeom prst="rect">
              <a:avLst/>
            </a:prstGeom>
            <a:noFill/>
            <a:ln w="9525">
              <a:noFill/>
            </a:ln>
          </p:spPr>
          <p:txBody>
            <a:bodyPr anchor="t" anchorCtr="0">
              <a:spAutoFit/>
            </a:bodyPr>
            <a:p>
              <a:pPr>
                <a:spcBef>
                  <a:spcPct val="50000"/>
                </a:spcBef>
              </a:pPr>
              <a:r>
                <a:rPr lang="en-US" altLang="zh-CN" sz="2400" b="1">
                  <a:latin typeface="Arial" panose="020B0604020202020204" pitchFamily="34" charset="0"/>
                </a:rPr>
                <a:t>Radio and television both use radio waves</a:t>
              </a:r>
              <a:endParaRPr lang="en-US" altLang="zh-CN" sz="2400"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48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1" name="Title 471041"/>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Uses of radio waves</a:t>
            </a:r>
            <a:endParaRPr lang="en-US" altLang="zh-CN" kern="1200" baseline="0">
              <a:latin typeface="+mj-lt"/>
              <a:ea typeface="+mj-ea"/>
              <a:cs typeface="+mj-cs"/>
            </a:endParaRPr>
          </a:p>
        </p:txBody>
      </p:sp>
      <p:sp>
        <p:nvSpPr>
          <p:cNvPr id="471043" name="Content Placeholder 471042"/>
          <p:cNvSpPr>
            <a:spLocks noGrp="1"/>
          </p:cNvSpPr>
          <p:nvPr>
            <p:ph idx="1"/>
          </p:nvPr>
        </p:nvSpPr>
        <p:spPr>
          <a:xfrm>
            <a:off x="350838" y="1196975"/>
            <a:ext cx="4287837" cy="5084763"/>
          </a:xfrm>
        </p:spPr>
        <p:txBody>
          <a:bodyPr anchor="t" anchorCtr="0"/>
          <a:p>
            <a:pPr marL="363855" indent="-363855">
              <a:lnSpc>
                <a:spcPct val="90000"/>
              </a:lnSpc>
              <a:buNone/>
            </a:pPr>
            <a:r>
              <a:rPr lang="en-US" altLang="zh-CN" sz="2800"/>
              <a:t>Radio waves are used in:</a:t>
            </a:r>
            <a:endParaRPr lang="en-US" altLang="zh-CN" sz="2800"/>
          </a:p>
          <a:p>
            <a:pPr marL="363855" indent="-363855">
              <a:lnSpc>
                <a:spcPct val="90000"/>
              </a:lnSpc>
            </a:pPr>
            <a:r>
              <a:rPr lang="en-US" altLang="zh-CN" sz="2800"/>
              <a:t>radio and </a:t>
            </a:r>
            <a:r>
              <a:rPr lang="en-US" altLang="en-US" sz="2800"/>
              <a:t>TV </a:t>
            </a:r>
            <a:r>
              <a:rPr lang="en-US" altLang="zh-CN" sz="2800"/>
              <a:t>communication</a:t>
            </a:r>
            <a:endParaRPr lang="en-US" altLang="zh-CN" sz="2800"/>
          </a:p>
          <a:p>
            <a:pPr marL="363855" indent="-363855">
              <a:lnSpc>
                <a:spcPct val="90000"/>
              </a:lnSpc>
            </a:pPr>
            <a:r>
              <a:rPr lang="en-US" altLang="zh-CN" sz="2800"/>
              <a:t>medicine with MRI scanners </a:t>
            </a:r>
            <a:endParaRPr lang="en-US" altLang="zh-CN" sz="2800"/>
          </a:p>
          <a:p>
            <a:pPr marL="363855" indent="-363855">
              <a:lnSpc>
                <a:spcPct val="90000"/>
              </a:lnSpc>
            </a:pPr>
            <a:r>
              <a:rPr lang="en-US" altLang="zh-CN" sz="2800"/>
              <a:t>astronomy to ‘see’ the centre of our galaxy</a:t>
            </a:r>
            <a:endParaRPr lang="en-US" altLang="zh-CN" sz="2800"/>
          </a:p>
          <a:p>
            <a:pPr marL="363855" indent="-363855">
              <a:lnSpc>
                <a:spcPct val="90000"/>
              </a:lnSpc>
              <a:buNone/>
            </a:pPr>
            <a:endParaRPr lang="en-US" altLang="zh-CN" sz="2800"/>
          </a:p>
        </p:txBody>
      </p:sp>
      <p:grpSp>
        <p:nvGrpSpPr>
          <p:cNvPr id="471044" name="Group 471043"/>
          <p:cNvGrpSpPr/>
          <p:nvPr/>
        </p:nvGrpSpPr>
        <p:grpSpPr>
          <a:xfrm>
            <a:off x="4818063" y="677863"/>
            <a:ext cx="4175125" cy="2382837"/>
            <a:chOff x="2699" y="845"/>
            <a:chExt cx="2630" cy="1501"/>
          </a:xfrm>
        </p:grpSpPr>
        <p:pic>
          <p:nvPicPr>
            <p:cNvPr id="102404" name="Content Placeholder 471044" descr="mri"/>
            <p:cNvPicPr>
              <a:picLocks noGrp="1" noChangeAspect="1"/>
            </p:cNvPicPr>
            <p:nvPr>
              <p:ph sz="quarter" idx="4294967295"/>
            </p:nvPr>
          </p:nvPicPr>
          <p:blipFill>
            <a:blip r:embed="rId1"/>
            <a:stretch>
              <a:fillRect/>
            </a:stretch>
          </p:blipFill>
          <p:spPr>
            <a:xfrm>
              <a:off x="2699" y="845"/>
              <a:ext cx="1360" cy="1230"/>
            </a:xfrm>
          </p:spPr>
        </p:pic>
        <p:graphicFrame>
          <p:nvGraphicFramePr>
            <p:cNvPr id="102405" name="Content Placeholder 471045"/>
            <p:cNvGraphicFramePr>
              <a:graphicFrameLocks noGrp="1"/>
            </p:cNvGraphicFramePr>
            <p:nvPr>
              <p:ph sz="quarter" idx="4294967295"/>
            </p:nvPr>
          </p:nvGraphicFramePr>
          <p:xfrm>
            <a:off x="4105" y="845"/>
            <a:ext cx="1224" cy="1224"/>
          </p:xfrm>
          <a:graphic>
            <a:graphicData uri="http://schemas.openxmlformats.org/presentationml/2006/ole">
              <mc:AlternateContent xmlns:mc="http://schemas.openxmlformats.org/markup-compatibility/2006">
                <mc:Choice xmlns:v="urn:schemas-microsoft-com:vml" Requires="v">
                  <p:oleObj spid="_x0000_s3077" name="" r:id="rId2" imgW="2152650" imgH="2152650" progId="Paint.Picture">
                    <p:embed/>
                  </p:oleObj>
                </mc:Choice>
                <mc:Fallback>
                  <p:oleObj name="" r:id="rId2" imgW="2152650" imgH="2152650" progId="Paint.Picture">
                    <p:embed/>
                    <p:pic>
                      <p:nvPicPr>
                        <p:cNvPr id="0" name="Picture 3076"/>
                        <p:cNvPicPr/>
                        <p:nvPr/>
                      </p:nvPicPr>
                      <p:blipFill>
                        <a:blip r:embed="rId3"/>
                        <a:stretch>
                          <a:fillRect/>
                        </a:stretch>
                      </p:blipFill>
                      <p:spPr>
                        <a:xfrm>
                          <a:off x="4105" y="845"/>
                          <a:ext cx="1224" cy="1224"/>
                        </a:xfrm>
                        <a:prstGeom prst="rect">
                          <a:avLst/>
                        </a:prstGeom>
                        <a:noFill/>
                        <a:ln w="38100">
                          <a:miter/>
                        </a:ln>
                      </p:spPr>
                    </p:pic>
                  </p:oleObj>
                </mc:Fallback>
              </mc:AlternateContent>
            </a:graphicData>
          </a:graphic>
        </p:graphicFrame>
        <p:sp>
          <p:nvSpPr>
            <p:cNvPr id="102406" name="Text Box 471046"/>
            <p:cNvSpPr txBox="1"/>
            <p:nvPr/>
          </p:nvSpPr>
          <p:spPr>
            <a:xfrm>
              <a:off x="2925" y="2115"/>
              <a:ext cx="2087"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   MRI scanner and scan</a:t>
              </a:r>
              <a:endParaRPr lang="en-US" altLang="zh-CN" b="1">
                <a:latin typeface="Arial" panose="020B0604020202020204" pitchFamily="34" charset="0"/>
              </a:endParaRPr>
            </a:p>
          </p:txBody>
        </p:sp>
      </p:grpSp>
      <p:grpSp>
        <p:nvGrpSpPr>
          <p:cNvPr id="471048" name="Group 471047"/>
          <p:cNvGrpSpPr/>
          <p:nvPr/>
        </p:nvGrpSpPr>
        <p:grpSpPr>
          <a:xfrm>
            <a:off x="5895975" y="3554413"/>
            <a:ext cx="2303463" cy="2527300"/>
            <a:chOff x="3243" y="2387"/>
            <a:chExt cx="1451" cy="1592"/>
          </a:xfrm>
        </p:grpSpPr>
        <p:graphicFrame>
          <p:nvGraphicFramePr>
            <p:cNvPr id="102408" name="Object 471048"/>
            <p:cNvGraphicFramePr/>
            <p:nvPr/>
          </p:nvGraphicFramePr>
          <p:xfrm>
            <a:off x="3243" y="2387"/>
            <a:ext cx="1451" cy="1374"/>
          </p:xfrm>
          <a:graphic>
            <a:graphicData uri="http://schemas.openxmlformats.org/presentationml/2006/ole">
              <mc:AlternateContent xmlns:mc="http://schemas.openxmlformats.org/markup-compatibility/2006">
                <mc:Choice xmlns:v="urn:schemas-microsoft-com:vml" Requires="v">
                  <p:oleObj spid="_x0000_s3078" name="" r:id="rId4" imgW="2533650" imgH="2400300" progId="Paint.Picture">
                    <p:embed/>
                  </p:oleObj>
                </mc:Choice>
                <mc:Fallback>
                  <p:oleObj name="" r:id="rId4" imgW="2533650" imgH="2400300" progId="Paint.Picture">
                    <p:embed/>
                    <p:pic>
                      <p:nvPicPr>
                        <p:cNvPr id="0" name="Picture 3077"/>
                        <p:cNvPicPr/>
                        <p:nvPr/>
                      </p:nvPicPr>
                      <p:blipFill>
                        <a:blip r:embed="rId5"/>
                        <a:stretch>
                          <a:fillRect/>
                        </a:stretch>
                      </p:blipFill>
                      <p:spPr>
                        <a:xfrm>
                          <a:off x="3243" y="2387"/>
                          <a:ext cx="1451" cy="1374"/>
                        </a:xfrm>
                        <a:prstGeom prst="rect">
                          <a:avLst/>
                        </a:prstGeom>
                        <a:noFill/>
                        <a:ln w="38100">
                          <a:noFill/>
                          <a:miter/>
                        </a:ln>
                      </p:spPr>
                    </p:pic>
                  </p:oleObj>
                </mc:Fallback>
              </mc:AlternateContent>
            </a:graphicData>
          </a:graphic>
        </p:graphicFrame>
        <p:sp>
          <p:nvSpPr>
            <p:cNvPr id="102409" name="Text Box 471049"/>
            <p:cNvSpPr txBox="1"/>
            <p:nvPr/>
          </p:nvSpPr>
          <p:spPr>
            <a:xfrm>
              <a:off x="3334" y="3748"/>
              <a:ext cx="1360"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Radio telescope</a:t>
              </a:r>
              <a:endParaRPr lang="en-US" altLang="zh-CN"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043">
                                            <p:txEl>
                                              <p:charRg st="0" end="2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043">
                                            <p:txEl>
                                              <p:charRg st="25" end="6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1043">
                                            <p:txEl>
                                              <p:charRg st="60" end="8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104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71043">
                                            <p:txEl>
                                              <p:charRg st="88" end="13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10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68994" name="Group 468993"/>
          <p:cNvGrpSpPr/>
          <p:nvPr/>
        </p:nvGrpSpPr>
        <p:grpSpPr>
          <a:xfrm>
            <a:off x="6659563" y="3933825"/>
            <a:ext cx="1320800" cy="1951038"/>
            <a:chOff x="4241" y="572"/>
            <a:chExt cx="832" cy="1229"/>
          </a:xfrm>
        </p:grpSpPr>
        <p:pic>
          <p:nvPicPr>
            <p:cNvPr id="104450" name="Picture 468994" descr="5342859A65UC229513M"/>
            <p:cNvPicPr>
              <a:picLocks noChangeAspect="1"/>
            </p:cNvPicPr>
            <p:nvPr/>
          </p:nvPicPr>
          <p:blipFill>
            <a:blip r:embed="rId1"/>
            <a:stretch>
              <a:fillRect/>
            </a:stretch>
          </p:blipFill>
          <p:spPr>
            <a:xfrm>
              <a:off x="4241" y="572"/>
              <a:ext cx="832" cy="998"/>
            </a:xfrm>
            <a:prstGeom prst="rect">
              <a:avLst/>
            </a:prstGeom>
            <a:noFill/>
            <a:ln w="9525">
              <a:noFill/>
            </a:ln>
          </p:spPr>
        </p:pic>
        <p:sp>
          <p:nvSpPr>
            <p:cNvPr id="104451" name="Text Box 468995"/>
            <p:cNvSpPr txBox="1"/>
            <p:nvPr/>
          </p:nvSpPr>
          <p:spPr>
            <a:xfrm>
              <a:off x="4377" y="1570"/>
              <a:ext cx="680"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receiver</a:t>
              </a:r>
              <a:endParaRPr lang="en-US" altLang="zh-CN" b="1">
                <a:latin typeface="Arial" panose="020B0604020202020204" pitchFamily="34" charset="0"/>
              </a:endParaRPr>
            </a:p>
          </p:txBody>
        </p:sp>
      </p:grpSp>
      <p:sp>
        <p:nvSpPr>
          <p:cNvPr id="104452" name="Title 468996"/>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Transmitting and receiving radio waves</a:t>
            </a:r>
            <a:endParaRPr lang="en-US" altLang="zh-CN" kern="1200" baseline="0">
              <a:latin typeface="+mj-lt"/>
              <a:ea typeface="+mj-ea"/>
              <a:cs typeface="+mj-cs"/>
            </a:endParaRPr>
          </a:p>
        </p:txBody>
      </p:sp>
      <p:sp>
        <p:nvSpPr>
          <p:cNvPr id="468998" name="Content Placeholder 468997"/>
          <p:cNvSpPr>
            <a:spLocks noGrp="1"/>
          </p:cNvSpPr>
          <p:nvPr>
            <p:ph idx="1"/>
          </p:nvPr>
        </p:nvSpPr>
        <p:spPr>
          <a:xfrm>
            <a:off x="550863" y="992188"/>
            <a:ext cx="8229600" cy="4525962"/>
          </a:xfrm>
        </p:spPr>
        <p:txBody>
          <a:bodyPr anchor="t" anchorCtr="0"/>
          <a:p>
            <a:pPr marL="0" indent="0">
              <a:lnSpc>
                <a:spcPct val="90000"/>
              </a:lnSpc>
              <a:buNone/>
            </a:pPr>
            <a:r>
              <a:rPr lang="en-US" altLang="zh-CN" sz="2400"/>
              <a:t>Radio waves are emitted from a transmitter aerial when an alternating voltage is connected to the aerial. The radio wave emitted has the same frequency as the alternating voltage.</a:t>
            </a:r>
            <a:endParaRPr lang="en-US" altLang="zh-CN" sz="2400"/>
          </a:p>
          <a:p>
            <a:pPr marL="0" indent="0">
              <a:lnSpc>
                <a:spcPct val="90000"/>
              </a:lnSpc>
              <a:buNone/>
            </a:pPr>
            <a:endParaRPr lang="en-US" altLang="zh-CN" sz="2400"/>
          </a:p>
          <a:p>
            <a:pPr marL="0" indent="0">
              <a:lnSpc>
                <a:spcPct val="90000"/>
              </a:lnSpc>
              <a:buNone/>
            </a:pPr>
            <a:r>
              <a:rPr lang="en-US" altLang="zh-CN" sz="2400"/>
              <a:t>When these radio waves pass across a receiver aerial, they cause a tiny alternating voltage of the same frequency to occur in the aerial.</a:t>
            </a:r>
            <a:endParaRPr lang="en-US" altLang="zh-CN" sz="2400"/>
          </a:p>
        </p:txBody>
      </p:sp>
      <p:grpSp>
        <p:nvGrpSpPr>
          <p:cNvPr id="468999" name="Group 468998"/>
          <p:cNvGrpSpPr/>
          <p:nvPr/>
        </p:nvGrpSpPr>
        <p:grpSpPr>
          <a:xfrm>
            <a:off x="2193925" y="4149725"/>
            <a:ext cx="4681538" cy="1258888"/>
            <a:chOff x="1292" y="2750"/>
            <a:chExt cx="2949" cy="793"/>
          </a:xfrm>
        </p:grpSpPr>
        <p:sp>
          <p:nvSpPr>
            <p:cNvPr id="104455" name="Freeform 468999"/>
            <p:cNvSpPr/>
            <p:nvPr/>
          </p:nvSpPr>
          <p:spPr>
            <a:xfrm>
              <a:off x="1292" y="2750"/>
              <a:ext cx="2949" cy="793"/>
            </a:xfrm>
            <a:custGeom>
              <a:avLst/>
              <a:gdLst/>
              <a:ahLst/>
              <a:cxnLst/>
              <a:pathLst>
                <a:path w="2450" h="793">
                  <a:moveTo>
                    <a:pt x="0" y="370"/>
                  </a:moveTo>
                  <a:cubicBezTo>
                    <a:pt x="79" y="581"/>
                    <a:pt x="159" y="793"/>
                    <a:pt x="272" y="733"/>
                  </a:cubicBezTo>
                  <a:cubicBezTo>
                    <a:pt x="385" y="673"/>
                    <a:pt x="552" y="16"/>
                    <a:pt x="681" y="8"/>
                  </a:cubicBezTo>
                  <a:cubicBezTo>
                    <a:pt x="810" y="0"/>
                    <a:pt x="925" y="677"/>
                    <a:pt x="1046" y="684"/>
                  </a:cubicBezTo>
                  <a:cubicBezTo>
                    <a:pt x="1167" y="691"/>
                    <a:pt x="1287" y="62"/>
                    <a:pt x="1406" y="53"/>
                  </a:cubicBezTo>
                  <a:cubicBezTo>
                    <a:pt x="1525" y="44"/>
                    <a:pt x="1633" y="619"/>
                    <a:pt x="1759" y="629"/>
                  </a:cubicBezTo>
                  <a:cubicBezTo>
                    <a:pt x="1885" y="639"/>
                    <a:pt x="2048" y="150"/>
                    <a:pt x="2163" y="115"/>
                  </a:cubicBezTo>
                  <a:cubicBezTo>
                    <a:pt x="2278" y="80"/>
                    <a:pt x="2390" y="353"/>
                    <a:pt x="2450" y="416"/>
                  </a:cubicBezTo>
                </a:path>
              </a:pathLst>
            </a:custGeom>
            <a:noFill/>
            <a:ln w="38100" cap="flat" cmpd="sng">
              <a:solidFill>
                <a:srgbClr val="0000FF"/>
              </a:solidFill>
              <a:prstDash val="solid"/>
              <a:round/>
              <a:headEnd type="none" w="med" len="med"/>
              <a:tailEnd type="none" w="med" len="med"/>
            </a:ln>
          </p:spPr>
          <p:txBody>
            <a:bodyPr/>
            <a:p>
              <a:endParaRPr lang="en-US"/>
            </a:p>
          </p:txBody>
        </p:sp>
        <p:sp>
          <p:nvSpPr>
            <p:cNvPr id="104456" name="Text Box 469000"/>
            <p:cNvSpPr txBox="1"/>
            <p:nvPr/>
          </p:nvSpPr>
          <p:spPr>
            <a:xfrm>
              <a:off x="2064" y="2931"/>
              <a:ext cx="1134" cy="288"/>
            </a:xfrm>
            <a:prstGeom prst="rect">
              <a:avLst/>
            </a:prstGeom>
            <a:solidFill>
              <a:schemeClr val="bg1"/>
            </a:solidFill>
            <a:ln w="9525">
              <a:noFill/>
            </a:ln>
          </p:spPr>
          <p:txBody>
            <a:bodyPr anchor="t" anchorCtr="0">
              <a:spAutoFit/>
            </a:bodyPr>
            <a:p>
              <a:pPr>
                <a:spcBef>
                  <a:spcPct val="50000"/>
                </a:spcBef>
              </a:pPr>
              <a:r>
                <a:rPr lang="en-US" altLang="zh-CN" sz="2400" b="1">
                  <a:latin typeface="Arial" panose="020B0604020202020204" pitchFamily="34" charset="0"/>
                </a:rPr>
                <a:t>radio wave</a:t>
              </a:r>
              <a:endParaRPr lang="en-US" altLang="zh-CN" sz="2400" b="1">
                <a:latin typeface="Arial" panose="020B0604020202020204" pitchFamily="34" charset="0"/>
              </a:endParaRPr>
            </a:p>
          </p:txBody>
        </p:sp>
      </p:grpSp>
      <p:grpSp>
        <p:nvGrpSpPr>
          <p:cNvPr id="469002" name="Group 469001"/>
          <p:cNvGrpSpPr/>
          <p:nvPr/>
        </p:nvGrpSpPr>
        <p:grpSpPr>
          <a:xfrm>
            <a:off x="827088" y="4222750"/>
            <a:ext cx="1512887" cy="1662113"/>
            <a:chOff x="567" y="709"/>
            <a:chExt cx="953" cy="1047"/>
          </a:xfrm>
        </p:grpSpPr>
        <p:pic>
          <p:nvPicPr>
            <p:cNvPr id="104458" name="Picture 469002" descr="Radio/wireless Tower Clip Art"/>
            <p:cNvPicPr>
              <a:picLocks noChangeAspect="1"/>
            </p:cNvPicPr>
            <p:nvPr/>
          </p:nvPicPr>
          <p:blipFill>
            <a:blip r:embed="rId2"/>
            <a:stretch>
              <a:fillRect/>
            </a:stretch>
          </p:blipFill>
          <p:spPr>
            <a:xfrm>
              <a:off x="657" y="709"/>
              <a:ext cx="694" cy="816"/>
            </a:xfrm>
            <a:prstGeom prst="rect">
              <a:avLst/>
            </a:prstGeom>
            <a:noFill/>
            <a:ln w="9525">
              <a:noFill/>
            </a:ln>
          </p:spPr>
        </p:pic>
        <p:sp>
          <p:nvSpPr>
            <p:cNvPr id="104459" name="Text Box 469003"/>
            <p:cNvSpPr txBox="1"/>
            <p:nvPr/>
          </p:nvSpPr>
          <p:spPr>
            <a:xfrm>
              <a:off x="567" y="1525"/>
              <a:ext cx="953"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transmitter</a:t>
              </a:r>
              <a:endParaRPr lang="en-US" altLang="zh-CN"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8998">
                                            <p:txEl>
                                              <p:charRg st="0" end="18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900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6899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68998">
                                            <p:txEl>
                                              <p:charRg st="181" end="31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89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itle 2049"/>
          <p:cNvSpPr>
            <a:spLocks noGrp="1"/>
          </p:cNvSpPr>
          <p:nvPr>
            <p:ph type="ctrTitle"/>
          </p:nvPr>
        </p:nvSpPr>
        <p:spPr>
          <a:xfrm>
            <a:off x="563563" y="2195513"/>
            <a:ext cx="7772400" cy="1816100"/>
          </a:xfrm>
        </p:spPr>
        <p:txBody>
          <a:bodyPr anchor="ctr" anchorCtr="0"/>
          <a:p>
            <a:pPr defTabSz="914400">
              <a:buNone/>
            </a:pPr>
            <a:r>
              <a:rPr lang="en-US" altLang="en-US" sz="6600" kern="1200" baseline="0" dirty="0">
                <a:latin typeface="+mj-lt"/>
                <a:ea typeface="+mj-ea"/>
                <a:cs typeface="+mj-cs"/>
              </a:rPr>
              <a:t>Longitudinal Waves</a:t>
            </a:r>
            <a:endParaRPr lang="en-US" altLang="en-US" sz="6600" kern="1200" baseline="0" dirty="0">
              <a:latin typeface="+mj-lt"/>
              <a:ea typeface="+mj-ea"/>
              <a:cs typeface="+mj-c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6497" name="Title 524289"/>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Radio frequency bands</a:t>
            </a:r>
            <a:endParaRPr lang="en-US" altLang="zh-CN" kern="1200" baseline="0">
              <a:latin typeface="+mj-lt"/>
              <a:ea typeface="+mj-ea"/>
              <a:cs typeface="+mj-cs"/>
            </a:endParaRPr>
          </a:p>
        </p:txBody>
      </p:sp>
      <p:sp>
        <p:nvSpPr>
          <p:cNvPr id="524291" name="Content Placeholder 524290"/>
          <p:cNvSpPr>
            <a:spLocks noGrp="1"/>
          </p:cNvSpPr>
          <p:nvPr>
            <p:ph idx="1"/>
          </p:nvPr>
        </p:nvSpPr>
        <p:spPr>
          <a:xfrm>
            <a:off x="385763" y="842963"/>
            <a:ext cx="8229600" cy="4525962"/>
          </a:xfrm>
        </p:spPr>
        <p:txBody>
          <a:bodyPr anchor="t" anchorCtr="0"/>
          <a:p>
            <a:pPr marL="0" indent="0">
              <a:lnSpc>
                <a:spcPct val="90000"/>
              </a:lnSpc>
              <a:buNone/>
            </a:pPr>
            <a:r>
              <a:rPr lang="en-US" altLang="zh-CN" sz="2000"/>
              <a:t>The radio and microwave part of the electromagnetic spectrum is sub-divided into </a:t>
            </a:r>
            <a:r>
              <a:rPr lang="en-US" altLang="zh-CN" sz="2000" b="1">
                <a:solidFill>
                  <a:srgbClr val="F7051C"/>
                </a:solidFill>
              </a:rPr>
              <a:t>frequency bands</a:t>
            </a:r>
            <a:r>
              <a:rPr lang="en-US" altLang="zh-CN" sz="2000"/>
              <a:t>. The uses of each band depends on its frequency range.</a:t>
            </a:r>
            <a:endParaRPr lang="en-US" altLang="zh-CN" sz="2000"/>
          </a:p>
          <a:p>
            <a:pPr marL="0" indent="0">
              <a:lnSpc>
                <a:spcPct val="90000"/>
              </a:lnSpc>
              <a:buNone/>
            </a:pPr>
            <a:r>
              <a:rPr lang="en-US" altLang="zh-CN" sz="2000" i="1"/>
              <a:t>The higher the frequency:</a:t>
            </a:r>
            <a:endParaRPr lang="en-US" altLang="zh-CN" sz="2000" i="1"/>
          </a:p>
          <a:p>
            <a:pPr marL="885825" lvl="1" indent="-342900">
              <a:lnSpc>
                <a:spcPct val="90000"/>
              </a:lnSpc>
              <a:buClr>
                <a:schemeClr val="tx1"/>
              </a:buClr>
              <a:buChar char="•"/>
            </a:pPr>
            <a:r>
              <a:rPr lang="en-US" altLang="zh-CN" sz="2000" b="1">
                <a:solidFill>
                  <a:srgbClr val="0000FF"/>
                </a:solidFill>
              </a:rPr>
              <a:t>The more information that can be carried</a:t>
            </a:r>
            <a:r>
              <a:rPr lang="en-US" altLang="zh-CN" sz="2000"/>
              <a:t> – this can result in better quality sound and video or more channels.</a:t>
            </a:r>
            <a:endParaRPr lang="en-US" altLang="zh-CN" sz="2000"/>
          </a:p>
          <a:p>
            <a:pPr marL="885825" lvl="1" indent="-342900">
              <a:lnSpc>
                <a:spcPct val="90000"/>
              </a:lnSpc>
              <a:buClr>
                <a:schemeClr val="tx1"/>
              </a:buClr>
              <a:buChar char="•"/>
            </a:pPr>
            <a:r>
              <a:rPr lang="en-US" altLang="zh-CN" sz="2000" b="1">
                <a:solidFill>
                  <a:srgbClr val="0000FF"/>
                </a:solidFill>
              </a:rPr>
              <a:t>The shorter their range</a:t>
            </a:r>
            <a:r>
              <a:rPr lang="en-US" altLang="zh-CN" sz="2000"/>
              <a:t> – due to greater absorption by the atmosphere.</a:t>
            </a:r>
            <a:endParaRPr lang="en-US" altLang="zh-CN" sz="2000"/>
          </a:p>
          <a:p>
            <a:pPr marL="885825" lvl="1" indent="-342900">
              <a:lnSpc>
                <a:spcPct val="90000"/>
              </a:lnSpc>
              <a:buClr>
                <a:schemeClr val="tx1"/>
              </a:buClr>
              <a:buChar char="•"/>
            </a:pPr>
            <a:r>
              <a:rPr lang="en-US" altLang="zh-CN" sz="2000" b="1">
                <a:solidFill>
                  <a:srgbClr val="0000FF"/>
                </a:solidFill>
              </a:rPr>
              <a:t>The less the signal spreads out</a:t>
            </a:r>
            <a:r>
              <a:rPr lang="en-US" altLang="zh-CN" sz="2000"/>
              <a:t> – less diffraction – hills and large buildings also are more likely to stop the signal.</a:t>
            </a:r>
            <a:endParaRPr lang="en-US" altLang="zh-CN" sz="2000"/>
          </a:p>
        </p:txBody>
      </p:sp>
      <p:sp>
        <p:nvSpPr>
          <p:cNvPr id="524292" name="Text Box 524291"/>
          <p:cNvSpPr txBox="1"/>
          <p:nvPr/>
        </p:nvSpPr>
        <p:spPr>
          <a:xfrm>
            <a:off x="3492500" y="4292600"/>
            <a:ext cx="2016125" cy="1076325"/>
          </a:xfrm>
          <a:prstGeom prst="rect">
            <a:avLst/>
          </a:prstGeom>
          <a:noFill/>
          <a:ln w="9525">
            <a:noFill/>
          </a:ln>
        </p:spPr>
        <p:txBody>
          <a:bodyPr anchor="t" anchorCtr="0">
            <a:spAutoFit/>
          </a:bodyPr>
          <a:p>
            <a:pPr algn="ctr">
              <a:spcBef>
                <a:spcPct val="50000"/>
              </a:spcBef>
            </a:pPr>
            <a:r>
              <a:rPr lang="en-US" altLang="zh-CN" sz="1600">
                <a:latin typeface="Arial" panose="020B0604020202020204" pitchFamily="34" charset="0"/>
              </a:rPr>
              <a:t>Higher frequency waves are less able to diffract around buildings and hills</a:t>
            </a:r>
            <a:endParaRPr lang="en-US" altLang="zh-CN" sz="1600">
              <a:latin typeface="Arial" panose="020B0604020202020204" pitchFamily="34" charset="0"/>
            </a:endParaRPr>
          </a:p>
        </p:txBody>
      </p:sp>
      <p:pic>
        <p:nvPicPr>
          <p:cNvPr id="524293" name="Picture 524292"/>
          <p:cNvPicPr>
            <a:picLocks noChangeAspect="1"/>
          </p:cNvPicPr>
          <p:nvPr/>
        </p:nvPicPr>
        <p:blipFill>
          <a:blip r:embed="rId1"/>
          <a:stretch>
            <a:fillRect/>
          </a:stretch>
        </p:blipFill>
        <p:spPr>
          <a:xfrm>
            <a:off x="5724525" y="4292600"/>
            <a:ext cx="2087563" cy="1733550"/>
          </a:xfrm>
          <a:prstGeom prst="rect">
            <a:avLst/>
          </a:prstGeom>
          <a:noFill/>
          <a:ln w="9525">
            <a:noFill/>
          </a:ln>
        </p:spPr>
      </p:pic>
      <p:pic>
        <p:nvPicPr>
          <p:cNvPr id="524294" name="Picture 524293"/>
          <p:cNvPicPr>
            <a:picLocks noChangeAspect="1"/>
          </p:cNvPicPr>
          <p:nvPr/>
        </p:nvPicPr>
        <p:blipFill>
          <a:blip r:embed="rId2"/>
          <a:stretch>
            <a:fillRect/>
          </a:stretch>
        </p:blipFill>
        <p:spPr>
          <a:xfrm>
            <a:off x="611188" y="4292600"/>
            <a:ext cx="2520950" cy="17287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4291">
                                            <p:txEl>
                                              <p:charRg st="0" end="15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4291">
                                            <p:txEl>
                                              <p:charRg st="152" end="17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4291">
                                            <p:txEl>
                                              <p:charRg st="178" end="28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4291">
                                            <p:txEl>
                                              <p:charRg st="289" end="36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4291">
                                            <p:txEl>
                                              <p:charRg st="360" end="48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2429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2429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24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29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8545" name="Title 526337"/>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Wavebands</a:t>
            </a:r>
            <a:endParaRPr lang="en-US" altLang="zh-CN" kern="1200" baseline="0">
              <a:latin typeface="+mj-lt"/>
              <a:ea typeface="+mj-ea"/>
              <a:cs typeface="+mj-cs"/>
            </a:endParaRPr>
          </a:p>
        </p:txBody>
      </p:sp>
      <p:graphicFrame>
        <p:nvGraphicFramePr>
          <p:cNvPr id="526339" name="Content Placeholder 526338"/>
          <p:cNvGraphicFramePr/>
          <p:nvPr>
            <p:ph idx="1"/>
          </p:nvPr>
        </p:nvGraphicFramePr>
        <p:xfrm>
          <a:off x="447675" y="677863"/>
          <a:ext cx="8229600" cy="4991100"/>
        </p:xfrm>
        <a:graphic>
          <a:graphicData uri="http://schemas.openxmlformats.org/drawingml/2006/table">
            <a:tbl>
              <a:tblPr/>
              <a:tblGrid>
                <a:gridCol w="3032760"/>
                <a:gridCol w="2599055"/>
                <a:gridCol w="2597785"/>
              </a:tblGrid>
              <a:tr h="5238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b="1" i="1"/>
                        <a:t>Waveband</a:t>
                      </a:r>
                      <a:endParaRPr lang="en-US" sz="2000" b="1" i="1"/>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b="1" i="1"/>
                        <a:t>Frequency range</a:t>
                      </a:r>
                      <a:endParaRPr lang="en-US" sz="2000" b="1" i="1"/>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b="1" i="1"/>
                        <a:t>Uses</a:t>
                      </a:r>
                      <a:endParaRPr lang="en-US" sz="2000" b="1" i="1"/>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365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95313">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11212">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6127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60960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630238">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671512">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endParaRPr lang="en-US"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526377" name="Text Box 526376"/>
          <p:cNvSpPr txBox="1"/>
          <p:nvPr/>
        </p:nvSpPr>
        <p:spPr>
          <a:xfrm>
            <a:off x="468313" y="1268413"/>
            <a:ext cx="1655762" cy="336550"/>
          </a:xfrm>
          <a:prstGeom prst="rect">
            <a:avLst/>
          </a:prstGeom>
          <a:noFill/>
          <a:ln w="9525">
            <a:noFill/>
          </a:ln>
        </p:spPr>
        <p:txBody>
          <a:bodyPr anchor="t" anchorCtr="0">
            <a:spAutoFit/>
          </a:bodyPr>
          <a:p>
            <a:pPr>
              <a:spcBef>
                <a:spcPct val="50000"/>
              </a:spcBef>
            </a:pPr>
            <a:r>
              <a:rPr lang="en-US" altLang="zh-CN" sz="1600" b="1">
                <a:solidFill>
                  <a:srgbClr val="CC00CC"/>
                </a:solidFill>
                <a:latin typeface="Arial" panose="020B0604020202020204" pitchFamily="34" charset="0"/>
              </a:rPr>
              <a:t>Microwaves</a:t>
            </a:r>
            <a:endParaRPr lang="en-US" altLang="zh-CN" sz="1600" b="1">
              <a:solidFill>
                <a:srgbClr val="CC00CC"/>
              </a:solidFill>
              <a:latin typeface="Arial" panose="020B0604020202020204" pitchFamily="34" charset="0"/>
            </a:endParaRPr>
          </a:p>
        </p:txBody>
      </p:sp>
      <p:sp>
        <p:nvSpPr>
          <p:cNvPr id="526378" name="Text Box 526377"/>
          <p:cNvSpPr txBox="1"/>
          <p:nvPr/>
        </p:nvSpPr>
        <p:spPr>
          <a:xfrm>
            <a:off x="468313" y="1844675"/>
            <a:ext cx="3024187" cy="336550"/>
          </a:xfrm>
          <a:prstGeom prst="rect">
            <a:avLst/>
          </a:prstGeom>
          <a:noFill/>
          <a:ln w="9525">
            <a:noFill/>
          </a:ln>
        </p:spPr>
        <p:txBody>
          <a:bodyPr anchor="t" anchorCtr="0">
            <a:spAutoFit/>
          </a:bodyPr>
          <a:p>
            <a:pPr>
              <a:spcBef>
                <a:spcPct val="50000"/>
              </a:spcBef>
            </a:pPr>
            <a:r>
              <a:rPr lang="en-US" altLang="zh-CN" sz="1600" b="1">
                <a:solidFill>
                  <a:srgbClr val="0000FF"/>
                </a:solidFill>
                <a:latin typeface="Arial" panose="020B0604020202020204" pitchFamily="34" charset="0"/>
              </a:rPr>
              <a:t>UHF  (ultra-high frequency)</a:t>
            </a:r>
            <a:endParaRPr lang="en-US" altLang="zh-CN" sz="1600" b="1">
              <a:solidFill>
                <a:srgbClr val="0000FF"/>
              </a:solidFill>
              <a:latin typeface="Arial" panose="020B0604020202020204" pitchFamily="34" charset="0"/>
            </a:endParaRPr>
          </a:p>
        </p:txBody>
      </p:sp>
      <p:sp>
        <p:nvSpPr>
          <p:cNvPr id="526379" name="Text Box 526378"/>
          <p:cNvSpPr txBox="1"/>
          <p:nvPr/>
        </p:nvSpPr>
        <p:spPr>
          <a:xfrm>
            <a:off x="468313" y="2420938"/>
            <a:ext cx="3168650" cy="336550"/>
          </a:xfrm>
          <a:prstGeom prst="rect">
            <a:avLst/>
          </a:prstGeom>
          <a:noFill/>
          <a:ln w="9525">
            <a:noFill/>
          </a:ln>
        </p:spPr>
        <p:txBody>
          <a:bodyPr anchor="t" anchorCtr="0">
            <a:spAutoFit/>
          </a:bodyPr>
          <a:p>
            <a:pPr>
              <a:spcBef>
                <a:spcPct val="50000"/>
              </a:spcBef>
            </a:pPr>
            <a:r>
              <a:rPr lang="en-US" altLang="zh-CN" sz="1600" b="1">
                <a:solidFill>
                  <a:srgbClr val="0099CC"/>
                </a:solidFill>
                <a:latin typeface="Arial" panose="020B0604020202020204" pitchFamily="34" charset="0"/>
              </a:rPr>
              <a:t>VHF  (very-high frequency)</a:t>
            </a:r>
            <a:endParaRPr lang="en-US" altLang="zh-CN" sz="1600" b="1">
              <a:solidFill>
                <a:srgbClr val="0099CC"/>
              </a:solidFill>
              <a:latin typeface="Arial" panose="020B0604020202020204" pitchFamily="34" charset="0"/>
            </a:endParaRPr>
          </a:p>
        </p:txBody>
      </p:sp>
      <p:sp>
        <p:nvSpPr>
          <p:cNvPr id="526380" name="Text Box 526379"/>
          <p:cNvSpPr txBox="1"/>
          <p:nvPr/>
        </p:nvSpPr>
        <p:spPr>
          <a:xfrm>
            <a:off x="468313" y="3213100"/>
            <a:ext cx="2808287" cy="552450"/>
          </a:xfrm>
          <a:prstGeom prst="rect">
            <a:avLst/>
          </a:prstGeom>
          <a:noFill/>
          <a:ln w="9525">
            <a:noFill/>
          </a:ln>
        </p:spPr>
        <p:txBody>
          <a:bodyPr anchor="t" anchorCtr="0">
            <a:spAutoFit/>
          </a:bodyPr>
          <a:p>
            <a:pPr>
              <a:spcBef>
                <a:spcPct val="50000"/>
              </a:spcBef>
            </a:pPr>
            <a:r>
              <a:rPr lang="en-US" altLang="zh-CN" sz="1600" b="1">
                <a:solidFill>
                  <a:srgbClr val="003300"/>
                </a:solidFill>
                <a:latin typeface="Arial" panose="020B0604020202020204" pitchFamily="34" charset="0"/>
              </a:rPr>
              <a:t>HF  (high frequency)      </a:t>
            </a:r>
            <a:r>
              <a:rPr lang="en-US" altLang="zh-CN" sz="1400" b="1" i="1">
                <a:solidFill>
                  <a:srgbClr val="003300"/>
                </a:solidFill>
                <a:latin typeface="Arial" panose="020B0604020202020204" pitchFamily="34" charset="0"/>
              </a:rPr>
              <a:t>also called ‘short wave’ or SW</a:t>
            </a:r>
            <a:endParaRPr lang="en-US" altLang="zh-CN" sz="1400" b="1" i="1">
              <a:solidFill>
                <a:srgbClr val="003300"/>
              </a:solidFill>
              <a:latin typeface="Arial" panose="020B0604020202020204" pitchFamily="34" charset="0"/>
            </a:endParaRPr>
          </a:p>
        </p:txBody>
      </p:sp>
      <p:sp>
        <p:nvSpPr>
          <p:cNvPr id="526381" name="Text Box 526380"/>
          <p:cNvSpPr txBox="1"/>
          <p:nvPr/>
        </p:nvSpPr>
        <p:spPr>
          <a:xfrm>
            <a:off x="468313" y="3860800"/>
            <a:ext cx="3168650" cy="552450"/>
          </a:xfrm>
          <a:prstGeom prst="rect">
            <a:avLst/>
          </a:prstGeom>
          <a:noFill/>
          <a:ln w="9525">
            <a:noFill/>
          </a:ln>
        </p:spPr>
        <p:txBody>
          <a:bodyPr anchor="t" anchorCtr="0">
            <a:spAutoFit/>
          </a:bodyPr>
          <a:p>
            <a:pPr>
              <a:spcBef>
                <a:spcPct val="50000"/>
              </a:spcBef>
            </a:pPr>
            <a:r>
              <a:rPr lang="en-US" altLang="zh-CN" sz="1600" b="1">
                <a:solidFill>
                  <a:srgbClr val="663300"/>
                </a:solidFill>
                <a:latin typeface="Arial" panose="020B0604020202020204" pitchFamily="34" charset="0"/>
              </a:rPr>
              <a:t>MF  (medium frequency)     </a:t>
            </a:r>
            <a:r>
              <a:rPr lang="en-US" altLang="zh-CN" sz="1400" b="1" i="1">
                <a:solidFill>
                  <a:srgbClr val="663300"/>
                </a:solidFill>
                <a:latin typeface="Arial" panose="020B0604020202020204" pitchFamily="34" charset="0"/>
              </a:rPr>
              <a:t>also called ‘medium wave’ or MW</a:t>
            </a:r>
            <a:endParaRPr lang="en-US" altLang="zh-CN" sz="1400" b="1" i="1">
              <a:solidFill>
                <a:srgbClr val="663300"/>
              </a:solidFill>
              <a:latin typeface="Arial" panose="020B0604020202020204" pitchFamily="34" charset="0"/>
            </a:endParaRPr>
          </a:p>
        </p:txBody>
      </p:sp>
      <p:sp>
        <p:nvSpPr>
          <p:cNvPr id="526382" name="Text Box 526381"/>
          <p:cNvSpPr txBox="1"/>
          <p:nvPr/>
        </p:nvSpPr>
        <p:spPr>
          <a:xfrm>
            <a:off x="468313" y="4437063"/>
            <a:ext cx="2808287" cy="552450"/>
          </a:xfrm>
          <a:prstGeom prst="rect">
            <a:avLst/>
          </a:prstGeom>
          <a:noFill/>
          <a:ln w="9525">
            <a:noFill/>
          </a:ln>
        </p:spPr>
        <p:txBody>
          <a:bodyPr anchor="t" anchorCtr="0">
            <a:spAutoFit/>
          </a:bodyPr>
          <a:p>
            <a:pPr>
              <a:spcBef>
                <a:spcPct val="50000"/>
              </a:spcBef>
            </a:pPr>
            <a:r>
              <a:rPr lang="en-US" altLang="zh-CN" sz="1600" b="1">
                <a:solidFill>
                  <a:srgbClr val="FF6600"/>
                </a:solidFill>
                <a:latin typeface="Arial" panose="020B0604020202020204" pitchFamily="34" charset="0"/>
              </a:rPr>
              <a:t>LF  (low frequency)        </a:t>
            </a:r>
            <a:r>
              <a:rPr lang="en-US" altLang="zh-CN" sz="1400" b="1" i="1">
                <a:solidFill>
                  <a:srgbClr val="FF6600"/>
                </a:solidFill>
                <a:latin typeface="Arial" panose="020B0604020202020204" pitchFamily="34" charset="0"/>
              </a:rPr>
              <a:t>also called ‘long wave’ or LW</a:t>
            </a:r>
            <a:r>
              <a:rPr lang="en-US" altLang="zh-CN" sz="1400" b="1">
                <a:solidFill>
                  <a:srgbClr val="FF6600"/>
                </a:solidFill>
                <a:latin typeface="Arial" panose="020B0604020202020204" pitchFamily="34" charset="0"/>
              </a:rPr>
              <a:t> </a:t>
            </a:r>
            <a:endParaRPr lang="en-US" altLang="zh-CN" sz="1400" b="1">
              <a:solidFill>
                <a:srgbClr val="FF6600"/>
              </a:solidFill>
              <a:latin typeface="Arial" panose="020B0604020202020204" pitchFamily="34" charset="0"/>
            </a:endParaRPr>
          </a:p>
        </p:txBody>
      </p:sp>
      <p:sp>
        <p:nvSpPr>
          <p:cNvPr id="526383" name="Text Box 526382"/>
          <p:cNvSpPr txBox="1"/>
          <p:nvPr/>
        </p:nvSpPr>
        <p:spPr>
          <a:xfrm>
            <a:off x="468313" y="5084763"/>
            <a:ext cx="3168650" cy="336550"/>
          </a:xfrm>
          <a:prstGeom prst="rect">
            <a:avLst/>
          </a:prstGeom>
          <a:noFill/>
          <a:ln w="9525">
            <a:noFill/>
          </a:ln>
        </p:spPr>
        <p:txBody>
          <a:bodyPr anchor="t" anchorCtr="0">
            <a:spAutoFit/>
          </a:bodyPr>
          <a:p>
            <a:pPr>
              <a:spcBef>
                <a:spcPct val="50000"/>
              </a:spcBef>
            </a:pPr>
            <a:r>
              <a:rPr lang="en-US" altLang="zh-CN" sz="1600" b="1">
                <a:solidFill>
                  <a:srgbClr val="F7051C"/>
                </a:solidFill>
                <a:latin typeface="Arial" panose="020B0604020202020204" pitchFamily="34" charset="0"/>
              </a:rPr>
              <a:t>VLF  (very-low frequency)</a:t>
            </a:r>
            <a:endParaRPr lang="en-US" altLang="zh-CN" sz="1600" b="1">
              <a:solidFill>
                <a:srgbClr val="F7051C"/>
              </a:solidFill>
              <a:latin typeface="Arial" panose="020B0604020202020204" pitchFamily="34" charset="0"/>
            </a:endParaRPr>
          </a:p>
        </p:txBody>
      </p:sp>
      <p:sp>
        <p:nvSpPr>
          <p:cNvPr id="526384" name="Text Box 526383"/>
          <p:cNvSpPr txBox="1"/>
          <p:nvPr/>
        </p:nvSpPr>
        <p:spPr>
          <a:xfrm>
            <a:off x="3492500" y="1268413"/>
            <a:ext cx="2376488" cy="522287"/>
          </a:xfrm>
          <a:prstGeom prst="rect">
            <a:avLst/>
          </a:prstGeom>
          <a:noFill/>
          <a:ln w="9525">
            <a:noFill/>
          </a:ln>
        </p:spPr>
        <p:txBody>
          <a:bodyPr anchor="t" anchorCtr="0">
            <a:spAutoFit/>
          </a:bodyPr>
          <a:p>
            <a:pPr>
              <a:spcBef>
                <a:spcPct val="50000"/>
              </a:spcBef>
            </a:pPr>
            <a:r>
              <a:rPr lang="en-US" altLang="zh-CN" sz="1600" b="1">
                <a:solidFill>
                  <a:srgbClr val="CC00CC"/>
                </a:solidFill>
                <a:latin typeface="Arial" panose="020B0604020202020204" pitchFamily="34" charset="0"/>
              </a:rPr>
              <a:t>greater than  3 GHz </a:t>
            </a:r>
            <a:r>
              <a:rPr lang="en-US" altLang="zh-CN" sz="1200" b="1">
                <a:solidFill>
                  <a:srgbClr val="CC00CC"/>
                </a:solidFill>
                <a:latin typeface="Arial" panose="020B0604020202020204" pitchFamily="34" charset="0"/>
              </a:rPr>
              <a:t>(wavelength less than 10 cm)</a:t>
            </a:r>
            <a:endParaRPr lang="en-US" altLang="zh-CN" sz="1200" b="1">
              <a:solidFill>
                <a:srgbClr val="CC00CC"/>
              </a:solidFill>
              <a:latin typeface="Arial" panose="020B0604020202020204" pitchFamily="34" charset="0"/>
            </a:endParaRPr>
          </a:p>
        </p:txBody>
      </p:sp>
      <p:sp>
        <p:nvSpPr>
          <p:cNvPr id="526385" name="Text Box 526384"/>
          <p:cNvSpPr txBox="1"/>
          <p:nvPr/>
        </p:nvSpPr>
        <p:spPr>
          <a:xfrm>
            <a:off x="3492500" y="1844675"/>
            <a:ext cx="2376488" cy="522288"/>
          </a:xfrm>
          <a:prstGeom prst="rect">
            <a:avLst/>
          </a:prstGeom>
          <a:noFill/>
          <a:ln w="9525">
            <a:noFill/>
          </a:ln>
        </p:spPr>
        <p:txBody>
          <a:bodyPr anchor="t" anchorCtr="0">
            <a:spAutoFit/>
          </a:bodyPr>
          <a:p>
            <a:pPr>
              <a:spcBef>
                <a:spcPct val="50000"/>
              </a:spcBef>
            </a:pPr>
            <a:r>
              <a:rPr lang="en-US" altLang="zh-CN" sz="1600" b="1">
                <a:solidFill>
                  <a:srgbClr val="0000FF"/>
                </a:solidFill>
                <a:latin typeface="Arial" panose="020B0604020202020204" pitchFamily="34" charset="0"/>
              </a:rPr>
              <a:t>300 MHz – 3 GHz </a:t>
            </a:r>
            <a:r>
              <a:rPr lang="en-US" altLang="zh-CN" sz="1200" b="1">
                <a:solidFill>
                  <a:srgbClr val="0000FF"/>
                </a:solidFill>
                <a:latin typeface="Arial" panose="020B0604020202020204" pitchFamily="34" charset="0"/>
              </a:rPr>
              <a:t>(wavelengths: 10  - 100 cm)</a:t>
            </a:r>
            <a:endParaRPr lang="en-US" altLang="zh-CN" sz="1200" b="1">
              <a:solidFill>
                <a:srgbClr val="0000FF"/>
              </a:solidFill>
              <a:latin typeface="Arial" panose="020B0604020202020204" pitchFamily="34" charset="0"/>
            </a:endParaRPr>
          </a:p>
        </p:txBody>
      </p:sp>
      <p:sp>
        <p:nvSpPr>
          <p:cNvPr id="526386" name="Text Box 526385"/>
          <p:cNvSpPr txBox="1"/>
          <p:nvPr/>
        </p:nvSpPr>
        <p:spPr>
          <a:xfrm>
            <a:off x="3492500" y="2420938"/>
            <a:ext cx="2233613" cy="522287"/>
          </a:xfrm>
          <a:prstGeom prst="rect">
            <a:avLst/>
          </a:prstGeom>
          <a:noFill/>
          <a:ln w="9525">
            <a:noFill/>
          </a:ln>
        </p:spPr>
        <p:txBody>
          <a:bodyPr anchor="t" anchorCtr="0">
            <a:spAutoFit/>
          </a:bodyPr>
          <a:p>
            <a:pPr>
              <a:spcBef>
                <a:spcPct val="50000"/>
              </a:spcBef>
            </a:pPr>
            <a:r>
              <a:rPr lang="en-US" altLang="zh-CN" sz="1600" b="1">
                <a:solidFill>
                  <a:srgbClr val="0099CC"/>
                </a:solidFill>
                <a:latin typeface="Arial" panose="020B0604020202020204" pitchFamily="34" charset="0"/>
              </a:rPr>
              <a:t>30 MHz – 300 MHz </a:t>
            </a:r>
            <a:r>
              <a:rPr lang="en-US" altLang="zh-CN" sz="1200" b="1">
                <a:solidFill>
                  <a:srgbClr val="0099CC"/>
                </a:solidFill>
                <a:latin typeface="Arial" panose="020B0604020202020204" pitchFamily="34" charset="0"/>
              </a:rPr>
              <a:t>(wavelengths: 1 - 10 m)</a:t>
            </a:r>
            <a:endParaRPr lang="en-US" altLang="zh-CN" sz="1200" b="1">
              <a:solidFill>
                <a:srgbClr val="0099CC"/>
              </a:solidFill>
              <a:latin typeface="Arial" panose="020B0604020202020204" pitchFamily="34" charset="0"/>
            </a:endParaRPr>
          </a:p>
        </p:txBody>
      </p:sp>
      <p:sp>
        <p:nvSpPr>
          <p:cNvPr id="526387" name="Text Box 526386"/>
          <p:cNvSpPr txBox="1"/>
          <p:nvPr/>
        </p:nvSpPr>
        <p:spPr>
          <a:xfrm>
            <a:off x="3492500" y="3860800"/>
            <a:ext cx="2233613" cy="522288"/>
          </a:xfrm>
          <a:prstGeom prst="rect">
            <a:avLst/>
          </a:prstGeom>
          <a:noFill/>
          <a:ln w="9525">
            <a:noFill/>
          </a:ln>
        </p:spPr>
        <p:txBody>
          <a:bodyPr anchor="t" anchorCtr="0">
            <a:spAutoFit/>
          </a:bodyPr>
          <a:p>
            <a:pPr>
              <a:spcBef>
                <a:spcPct val="50000"/>
              </a:spcBef>
            </a:pPr>
            <a:r>
              <a:rPr lang="en-US" altLang="zh-CN" sz="1600" b="1">
                <a:solidFill>
                  <a:srgbClr val="663300"/>
                </a:solidFill>
                <a:latin typeface="Arial" panose="020B0604020202020204" pitchFamily="34" charset="0"/>
              </a:rPr>
              <a:t>300 kHz – 3 MHz </a:t>
            </a:r>
            <a:r>
              <a:rPr lang="en-US" altLang="zh-CN" sz="1200" b="1">
                <a:solidFill>
                  <a:srgbClr val="663300"/>
                </a:solidFill>
                <a:latin typeface="Arial" panose="020B0604020202020204" pitchFamily="34" charset="0"/>
              </a:rPr>
              <a:t>(wavelengths: 100 – 1000 m)</a:t>
            </a:r>
            <a:endParaRPr lang="en-US" altLang="zh-CN" sz="1200" b="1">
              <a:solidFill>
                <a:srgbClr val="663300"/>
              </a:solidFill>
              <a:latin typeface="Arial" panose="020B0604020202020204" pitchFamily="34" charset="0"/>
            </a:endParaRPr>
          </a:p>
        </p:txBody>
      </p:sp>
      <p:sp>
        <p:nvSpPr>
          <p:cNvPr id="526388" name="Text Box 526387"/>
          <p:cNvSpPr txBox="1"/>
          <p:nvPr/>
        </p:nvSpPr>
        <p:spPr>
          <a:xfrm>
            <a:off x="3492500" y="4437063"/>
            <a:ext cx="2233613" cy="522287"/>
          </a:xfrm>
          <a:prstGeom prst="rect">
            <a:avLst/>
          </a:prstGeom>
          <a:noFill/>
          <a:ln w="9525">
            <a:noFill/>
          </a:ln>
        </p:spPr>
        <p:txBody>
          <a:bodyPr anchor="t" anchorCtr="0">
            <a:spAutoFit/>
          </a:bodyPr>
          <a:p>
            <a:pPr>
              <a:spcBef>
                <a:spcPct val="50000"/>
              </a:spcBef>
            </a:pPr>
            <a:r>
              <a:rPr lang="en-US" altLang="zh-CN" sz="1600" b="1">
                <a:solidFill>
                  <a:srgbClr val="FF6600"/>
                </a:solidFill>
                <a:latin typeface="Arial" panose="020B0604020202020204" pitchFamily="34" charset="0"/>
              </a:rPr>
              <a:t>30 kHz – 300 MHz </a:t>
            </a:r>
            <a:r>
              <a:rPr lang="en-US" altLang="zh-CN" sz="1200" b="1">
                <a:solidFill>
                  <a:srgbClr val="FF6600"/>
                </a:solidFill>
                <a:latin typeface="Arial" panose="020B0604020202020204" pitchFamily="34" charset="0"/>
              </a:rPr>
              <a:t>(wavelengths: 1 – 10 km)</a:t>
            </a:r>
            <a:endParaRPr lang="en-US" altLang="zh-CN" sz="1200" b="1">
              <a:solidFill>
                <a:srgbClr val="FF6600"/>
              </a:solidFill>
              <a:latin typeface="Arial" panose="020B0604020202020204" pitchFamily="34" charset="0"/>
            </a:endParaRPr>
          </a:p>
        </p:txBody>
      </p:sp>
      <p:sp>
        <p:nvSpPr>
          <p:cNvPr id="526389" name="Text Box 526388"/>
          <p:cNvSpPr txBox="1"/>
          <p:nvPr/>
        </p:nvSpPr>
        <p:spPr>
          <a:xfrm>
            <a:off x="3492500" y="5084763"/>
            <a:ext cx="2592388" cy="522287"/>
          </a:xfrm>
          <a:prstGeom prst="rect">
            <a:avLst/>
          </a:prstGeom>
          <a:noFill/>
          <a:ln w="9525">
            <a:noFill/>
          </a:ln>
        </p:spPr>
        <p:txBody>
          <a:bodyPr anchor="t" anchorCtr="0">
            <a:spAutoFit/>
          </a:bodyPr>
          <a:p>
            <a:pPr>
              <a:spcBef>
                <a:spcPct val="50000"/>
              </a:spcBef>
            </a:pPr>
            <a:r>
              <a:rPr lang="en-US" altLang="zh-CN" sz="1600" b="1">
                <a:solidFill>
                  <a:srgbClr val="F7051C"/>
                </a:solidFill>
                <a:latin typeface="Arial" panose="020B0604020202020204" pitchFamily="34" charset="0"/>
              </a:rPr>
              <a:t>less than 30 kHz </a:t>
            </a:r>
            <a:r>
              <a:rPr lang="en-US" altLang="zh-CN" sz="1200" b="1">
                <a:solidFill>
                  <a:srgbClr val="F7051C"/>
                </a:solidFill>
                <a:latin typeface="Arial" panose="020B0604020202020204" pitchFamily="34" charset="0"/>
              </a:rPr>
              <a:t>(wavelengths more than 10 km)</a:t>
            </a:r>
            <a:endParaRPr lang="en-US" altLang="zh-CN" sz="1200" b="1">
              <a:solidFill>
                <a:srgbClr val="F7051C"/>
              </a:solidFill>
              <a:latin typeface="Arial" panose="020B0604020202020204" pitchFamily="34" charset="0"/>
            </a:endParaRPr>
          </a:p>
        </p:txBody>
      </p:sp>
      <p:sp>
        <p:nvSpPr>
          <p:cNvPr id="526390" name="Text Box 526389"/>
          <p:cNvSpPr txBox="1"/>
          <p:nvPr/>
        </p:nvSpPr>
        <p:spPr>
          <a:xfrm>
            <a:off x="3492500" y="3213100"/>
            <a:ext cx="2233613" cy="522288"/>
          </a:xfrm>
          <a:prstGeom prst="rect">
            <a:avLst/>
          </a:prstGeom>
          <a:noFill/>
          <a:ln w="9525">
            <a:noFill/>
          </a:ln>
        </p:spPr>
        <p:txBody>
          <a:bodyPr anchor="t" anchorCtr="0">
            <a:spAutoFit/>
          </a:bodyPr>
          <a:p>
            <a:pPr>
              <a:spcBef>
                <a:spcPct val="50000"/>
              </a:spcBef>
            </a:pPr>
            <a:r>
              <a:rPr lang="en-US" altLang="zh-CN" sz="1600" b="1">
                <a:solidFill>
                  <a:srgbClr val="003300"/>
                </a:solidFill>
                <a:latin typeface="Arial" panose="020B0604020202020204" pitchFamily="34" charset="0"/>
              </a:rPr>
              <a:t>3 MHz – 30 MHz </a:t>
            </a:r>
            <a:r>
              <a:rPr lang="en-US" altLang="zh-CN" sz="1200" b="1">
                <a:solidFill>
                  <a:srgbClr val="003300"/>
                </a:solidFill>
                <a:latin typeface="Arial" panose="020B0604020202020204" pitchFamily="34" charset="0"/>
              </a:rPr>
              <a:t>(wavelengths: 10 – 100 m)</a:t>
            </a:r>
            <a:endParaRPr lang="en-US" altLang="zh-CN" sz="1200" b="1">
              <a:solidFill>
                <a:srgbClr val="003300"/>
              </a:solidFill>
              <a:latin typeface="Arial" panose="020B0604020202020204" pitchFamily="34" charset="0"/>
            </a:endParaRPr>
          </a:p>
        </p:txBody>
      </p:sp>
      <p:sp>
        <p:nvSpPr>
          <p:cNvPr id="526391" name="Text Box 526390"/>
          <p:cNvSpPr txBox="1"/>
          <p:nvPr/>
        </p:nvSpPr>
        <p:spPr>
          <a:xfrm>
            <a:off x="6084888" y="1268413"/>
            <a:ext cx="1943100" cy="584200"/>
          </a:xfrm>
          <a:prstGeom prst="rect">
            <a:avLst/>
          </a:prstGeom>
          <a:noFill/>
          <a:ln w="9525">
            <a:noFill/>
          </a:ln>
        </p:spPr>
        <p:txBody>
          <a:bodyPr anchor="t" anchorCtr="0">
            <a:spAutoFit/>
          </a:bodyPr>
          <a:p>
            <a:pPr>
              <a:spcBef>
                <a:spcPct val="50000"/>
              </a:spcBef>
            </a:pPr>
            <a:r>
              <a:rPr lang="en-US" altLang="zh-CN" sz="1600" b="1">
                <a:solidFill>
                  <a:srgbClr val="CC00CC"/>
                </a:solidFill>
                <a:latin typeface="Arial" panose="020B0604020202020204" pitchFamily="34" charset="0"/>
              </a:rPr>
              <a:t>Satellite TV Mobile phones</a:t>
            </a:r>
            <a:endParaRPr lang="en-US" altLang="zh-CN" sz="1600" b="1">
              <a:solidFill>
                <a:srgbClr val="CC00CC"/>
              </a:solidFill>
              <a:latin typeface="Arial" panose="020B0604020202020204" pitchFamily="34" charset="0"/>
            </a:endParaRPr>
          </a:p>
        </p:txBody>
      </p:sp>
      <p:sp>
        <p:nvSpPr>
          <p:cNvPr id="526392" name="Text Box 526391"/>
          <p:cNvSpPr txBox="1"/>
          <p:nvPr/>
        </p:nvSpPr>
        <p:spPr>
          <a:xfrm>
            <a:off x="6084888" y="1844675"/>
            <a:ext cx="1798637" cy="584200"/>
          </a:xfrm>
          <a:prstGeom prst="rect">
            <a:avLst/>
          </a:prstGeom>
          <a:noFill/>
          <a:ln w="9525">
            <a:noFill/>
          </a:ln>
        </p:spPr>
        <p:txBody>
          <a:bodyPr anchor="t" anchorCtr="0">
            <a:spAutoFit/>
          </a:bodyPr>
          <a:p>
            <a:pPr>
              <a:spcBef>
                <a:spcPct val="50000"/>
              </a:spcBef>
            </a:pPr>
            <a:r>
              <a:rPr lang="en-US" altLang="zh-CN" sz="1600" b="1">
                <a:solidFill>
                  <a:srgbClr val="0000FF"/>
                </a:solidFill>
                <a:latin typeface="Arial" panose="020B0604020202020204" pitchFamily="34" charset="0"/>
              </a:rPr>
              <a:t>Terrestrial TV Mobile phones</a:t>
            </a:r>
            <a:endParaRPr lang="en-US" altLang="zh-CN" sz="1600" b="1">
              <a:solidFill>
                <a:srgbClr val="0000FF"/>
              </a:solidFill>
              <a:latin typeface="Arial" panose="020B0604020202020204" pitchFamily="34" charset="0"/>
            </a:endParaRPr>
          </a:p>
        </p:txBody>
      </p:sp>
      <p:sp>
        <p:nvSpPr>
          <p:cNvPr id="526393" name="Text Box 526392"/>
          <p:cNvSpPr txBox="1"/>
          <p:nvPr/>
        </p:nvSpPr>
        <p:spPr>
          <a:xfrm>
            <a:off x="6084888" y="2420938"/>
            <a:ext cx="2303462" cy="830262"/>
          </a:xfrm>
          <a:prstGeom prst="rect">
            <a:avLst/>
          </a:prstGeom>
          <a:noFill/>
          <a:ln w="9525">
            <a:noFill/>
          </a:ln>
        </p:spPr>
        <p:txBody>
          <a:bodyPr anchor="t" anchorCtr="0">
            <a:spAutoFit/>
          </a:bodyPr>
          <a:p>
            <a:pPr>
              <a:spcBef>
                <a:spcPct val="50000"/>
              </a:spcBef>
            </a:pPr>
            <a:r>
              <a:rPr lang="en-US" altLang="zh-CN" sz="1600" b="1">
                <a:solidFill>
                  <a:srgbClr val="0099CC"/>
                </a:solidFill>
                <a:latin typeface="Arial" panose="020B0604020202020204" pitchFamily="34" charset="0"/>
              </a:rPr>
              <a:t>FM radio      Emergency services Digital radio</a:t>
            </a:r>
            <a:endParaRPr lang="en-US" altLang="zh-CN" sz="1600" b="1">
              <a:solidFill>
                <a:srgbClr val="0099CC"/>
              </a:solidFill>
              <a:latin typeface="Arial" panose="020B0604020202020204" pitchFamily="34" charset="0"/>
            </a:endParaRPr>
          </a:p>
        </p:txBody>
      </p:sp>
      <p:sp>
        <p:nvSpPr>
          <p:cNvPr id="526394" name="Text Box 526393"/>
          <p:cNvSpPr txBox="1"/>
          <p:nvPr/>
        </p:nvSpPr>
        <p:spPr>
          <a:xfrm>
            <a:off x="6084888" y="3213100"/>
            <a:ext cx="2592387" cy="584200"/>
          </a:xfrm>
          <a:prstGeom prst="rect">
            <a:avLst/>
          </a:prstGeom>
          <a:noFill/>
          <a:ln w="9525">
            <a:noFill/>
          </a:ln>
        </p:spPr>
        <p:txBody>
          <a:bodyPr anchor="t" anchorCtr="0">
            <a:spAutoFit/>
          </a:bodyPr>
          <a:p>
            <a:pPr>
              <a:spcBef>
                <a:spcPct val="50000"/>
              </a:spcBef>
            </a:pPr>
            <a:r>
              <a:rPr lang="en-US" altLang="zh-CN" sz="1600" b="1">
                <a:solidFill>
                  <a:srgbClr val="003300"/>
                </a:solidFill>
                <a:latin typeface="Arial" panose="020B0604020202020204" pitchFamily="34" charset="0"/>
              </a:rPr>
              <a:t>Amateur radio International radio (AM)</a:t>
            </a:r>
            <a:endParaRPr lang="en-US" altLang="zh-CN" sz="1600" b="1">
              <a:solidFill>
                <a:srgbClr val="003300"/>
              </a:solidFill>
              <a:latin typeface="Arial" panose="020B0604020202020204" pitchFamily="34" charset="0"/>
            </a:endParaRPr>
          </a:p>
        </p:txBody>
      </p:sp>
      <p:sp>
        <p:nvSpPr>
          <p:cNvPr id="526395" name="Text Box 526394"/>
          <p:cNvSpPr txBox="1"/>
          <p:nvPr/>
        </p:nvSpPr>
        <p:spPr>
          <a:xfrm>
            <a:off x="6084888" y="3860800"/>
            <a:ext cx="2232025" cy="336550"/>
          </a:xfrm>
          <a:prstGeom prst="rect">
            <a:avLst/>
          </a:prstGeom>
          <a:noFill/>
          <a:ln w="9525">
            <a:noFill/>
          </a:ln>
        </p:spPr>
        <p:txBody>
          <a:bodyPr anchor="t" anchorCtr="0">
            <a:spAutoFit/>
          </a:bodyPr>
          <a:p>
            <a:pPr>
              <a:spcBef>
                <a:spcPct val="50000"/>
              </a:spcBef>
            </a:pPr>
            <a:r>
              <a:rPr lang="en-US" altLang="zh-CN" sz="1600" b="1">
                <a:solidFill>
                  <a:srgbClr val="663300"/>
                </a:solidFill>
                <a:latin typeface="Arial" panose="020B0604020202020204" pitchFamily="34" charset="0"/>
              </a:rPr>
              <a:t>National radio (AM)</a:t>
            </a:r>
            <a:endParaRPr lang="en-US" altLang="zh-CN" sz="1600" b="1">
              <a:solidFill>
                <a:srgbClr val="663300"/>
              </a:solidFill>
              <a:latin typeface="Arial" panose="020B0604020202020204" pitchFamily="34" charset="0"/>
            </a:endParaRPr>
          </a:p>
        </p:txBody>
      </p:sp>
      <p:sp>
        <p:nvSpPr>
          <p:cNvPr id="526396" name="Text Box 526395"/>
          <p:cNvSpPr txBox="1"/>
          <p:nvPr/>
        </p:nvSpPr>
        <p:spPr>
          <a:xfrm>
            <a:off x="6084888" y="4437063"/>
            <a:ext cx="2520950" cy="336550"/>
          </a:xfrm>
          <a:prstGeom prst="rect">
            <a:avLst/>
          </a:prstGeom>
          <a:noFill/>
          <a:ln w="9525">
            <a:noFill/>
          </a:ln>
        </p:spPr>
        <p:txBody>
          <a:bodyPr anchor="t" anchorCtr="0">
            <a:spAutoFit/>
          </a:bodyPr>
          <a:p>
            <a:pPr>
              <a:spcBef>
                <a:spcPct val="50000"/>
              </a:spcBef>
            </a:pPr>
            <a:r>
              <a:rPr lang="en-US" altLang="zh-CN" sz="1600" b="1">
                <a:solidFill>
                  <a:srgbClr val="FF6600"/>
                </a:solidFill>
                <a:latin typeface="Arial" panose="020B0604020202020204" pitchFamily="34" charset="0"/>
              </a:rPr>
              <a:t>International radio (AM)</a:t>
            </a:r>
            <a:endParaRPr lang="en-US" altLang="zh-CN" sz="1600" b="1">
              <a:solidFill>
                <a:srgbClr val="FF6600"/>
              </a:solidFill>
              <a:latin typeface="Arial" panose="020B0604020202020204" pitchFamily="34" charset="0"/>
            </a:endParaRPr>
          </a:p>
        </p:txBody>
      </p:sp>
      <p:sp>
        <p:nvSpPr>
          <p:cNvPr id="526397" name="Text Box 526396"/>
          <p:cNvSpPr txBox="1"/>
          <p:nvPr/>
        </p:nvSpPr>
        <p:spPr>
          <a:xfrm>
            <a:off x="6084888" y="5084763"/>
            <a:ext cx="2232025" cy="584200"/>
          </a:xfrm>
          <a:prstGeom prst="rect">
            <a:avLst/>
          </a:prstGeom>
          <a:noFill/>
          <a:ln w="9525">
            <a:noFill/>
          </a:ln>
        </p:spPr>
        <p:txBody>
          <a:bodyPr anchor="t" anchorCtr="0">
            <a:spAutoFit/>
          </a:bodyPr>
          <a:p>
            <a:pPr>
              <a:spcBef>
                <a:spcPct val="50000"/>
              </a:spcBef>
            </a:pPr>
            <a:r>
              <a:rPr lang="en-US" altLang="zh-CN" sz="1600" b="1">
                <a:solidFill>
                  <a:srgbClr val="F7051C"/>
                </a:solidFill>
                <a:latin typeface="Arial" panose="020B0604020202020204" pitchFamily="34" charset="0"/>
              </a:rPr>
              <a:t>Submarine communication</a:t>
            </a:r>
            <a:endParaRPr lang="en-US" altLang="zh-CN" sz="1600" b="1">
              <a:solidFill>
                <a:srgbClr val="F7051C"/>
              </a:solidFill>
              <a:latin typeface="Arial" panose="020B0604020202020204" pitchFamily="34" charset="0"/>
            </a:endParaRPr>
          </a:p>
        </p:txBody>
      </p:sp>
      <p:sp>
        <p:nvSpPr>
          <p:cNvPr id="108605" name="Text Box 526397"/>
          <p:cNvSpPr txBox="1"/>
          <p:nvPr/>
        </p:nvSpPr>
        <p:spPr>
          <a:xfrm>
            <a:off x="1187450" y="5805488"/>
            <a:ext cx="6913563" cy="368300"/>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Note: </a:t>
            </a:r>
            <a:r>
              <a:rPr lang="en-US" altLang="zh-CN" b="1">
                <a:solidFill>
                  <a:srgbClr val="F7051C"/>
                </a:solidFill>
                <a:latin typeface="Arial" panose="020B0604020202020204" pitchFamily="34" charset="0"/>
              </a:rPr>
              <a:t>1 GHz = 1000 MHz</a:t>
            </a:r>
            <a:r>
              <a:rPr lang="en-US" altLang="zh-CN" b="1">
                <a:latin typeface="Arial" panose="020B0604020202020204" pitchFamily="34" charset="0"/>
              </a:rPr>
              <a:t>;  </a:t>
            </a:r>
            <a:r>
              <a:rPr lang="en-US" altLang="zh-CN" b="1">
                <a:solidFill>
                  <a:srgbClr val="003300"/>
                </a:solidFill>
                <a:latin typeface="Arial" panose="020B0604020202020204" pitchFamily="34" charset="0"/>
              </a:rPr>
              <a:t>1 MHz = 1000 kHz</a:t>
            </a:r>
            <a:r>
              <a:rPr lang="en-US" altLang="zh-CN" b="1">
                <a:latin typeface="Arial" panose="020B0604020202020204" pitchFamily="34" charset="0"/>
              </a:rPr>
              <a:t>;  </a:t>
            </a:r>
            <a:r>
              <a:rPr lang="en-US" altLang="zh-CN" b="1">
                <a:solidFill>
                  <a:srgbClr val="0000FF"/>
                </a:solidFill>
                <a:latin typeface="Arial" panose="020B0604020202020204" pitchFamily="34" charset="0"/>
              </a:rPr>
              <a:t>1 kHz = 1000 Hz</a:t>
            </a:r>
            <a:endParaRPr lang="en-US" altLang="zh-CN" b="1">
              <a:solidFill>
                <a:srgbClr val="0000FF"/>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6377">
                                            <p:txEl>
                                              <p:charRg st="0" end="1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63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639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6378">
                                            <p:txEl>
                                              <p:charRg st="0" end="2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6385">
                                            <p:txEl>
                                              <p:charRg st="0" end="4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26392">
                                            <p:txEl>
                                              <p:charRg st="0" end="2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26379">
                                            <p:txEl>
                                              <p:charRg st="0" end="2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26386">
                                            <p:txEl>
                                              <p:charRg st="0" end="4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26393">
                                            <p:txEl>
                                              <p:charRg st="0" end="4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26380">
                                            <p:txEl>
                                              <p:charRg st="0" end="5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26390">
                                            <p:txEl>
                                              <p:charRg st="0" end="4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26394">
                                            <p:txEl>
                                              <p:charRg st="0" end="39"/>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26381">
                                            <p:txEl>
                                              <p:charRg st="0" end="59"/>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26387">
                                            <p:txEl>
                                              <p:charRg st="0" end="4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26395">
                                            <p:txEl>
                                              <p:charRg st="0" end="2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26382">
                                            <p:txEl>
                                              <p:charRg st="0" end="58"/>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26388">
                                            <p:txEl>
                                              <p:charRg st="0" end="42"/>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26396">
                                            <p:txEl>
                                              <p:charRg st="0" end="25"/>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26383">
                                            <p:txEl>
                                              <p:charRg st="0" end="26"/>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26389">
                                            <p:txEl>
                                              <p:charRg st="0" end="47"/>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26397">
                                            <p:txEl>
                                              <p:charRg st="0"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6384" grpId="0"/>
      <p:bldP spid="52639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0593" name="Title 528385"/>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Radio waves and the ionosphere</a:t>
            </a:r>
            <a:endParaRPr lang="en-US" altLang="zh-CN" kern="1200" baseline="0">
              <a:latin typeface="+mj-lt"/>
              <a:ea typeface="+mj-ea"/>
              <a:cs typeface="+mj-cs"/>
            </a:endParaRPr>
          </a:p>
        </p:txBody>
      </p:sp>
      <p:sp>
        <p:nvSpPr>
          <p:cNvPr id="528387" name="Content Placeholder 528386"/>
          <p:cNvSpPr>
            <a:spLocks noGrp="1"/>
          </p:cNvSpPr>
          <p:nvPr>
            <p:ph idx="1"/>
          </p:nvPr>
        </p:nvSpPr>
        <p:spPr>
          <a:xfrm>
            <a:off x="468313" y="1165225"/>
            <a:ext cx="8229600" cy="4525963"/>
          </a:xfrm>
        </p:spPr>
        <p:txBody>
          <a:bodyPr anchor="t" anchorCtr="0"/>
          <a:p>
            <a:pPr marL="0" indent="0">
              <a:lnSpc>
                <a:spcPct val="80000"/>
              </a:lnSpc>
              <a:buNone/>
            </a:pPr>
            <a:r>
              <a:rPr lang="en-US" altLang="zh-CN" sz="2000"/>
              <a:t>The ionosphere is a layer of gas in the upper atmosphere that reflects radio waves of frequencies less than about 30 MHz. </a:t>
            </a:r>
            <a:endParaRPr lang="en-US" altLang="zh-CN" sz="2000"/>
          </a:p>
          <a:p>
            <a:pPr marL="0" indent="0">
              <a:lnSpc>
                <a:spcPct val="80000"/>
              </a:lnSpc>
              <a:buNone/>
            </a:pPr>
            <a:endParaRPr lang="en-US" altLang="zh-CN" sz="2000"/>
          </a:p>
          <a:p>
            <a:pPr marL="0" indent="0">
              <a:lnSpc>
                <a:spcPct val="80000"/>
              </a:lnSpc>
              <a:buNone/>
            </a:pPr>
            <a:r>
              <a:rPr lang="en-US" altLang="zh-CN" sz="2000"/>
              <a:t>Radio waves can be reflected off the bottom of the ionosphere enabling them to travel great distances.</a:t>
            </a:r>
            <a:endParaRPr lang="en-US" altLang="zh-CN" sz="2000"/>
          </a:p>
          <a:p>
            <a:pPr marL="0" indent="0">
              <a:lnSpc>
                <a:spcPct val="80000"/>
              </a:lnSpc>
              <a:buNone/>
            </a:pPr>
            <a:endParaRPr lang="en-US" altLang="zh-CN" sz="2000"/>
          </a:p>
        </p:txBody>
      </p:sp>
      <p:sp>
        <p:nvSpPr>
          <p:cNvPr id="528388" name="Content Placeholder 528387"/>
          <p:cNvSpPr>
            <a:spLocks noGrp="1"/>
          </p:cNvSpPr>
          <p:nvPr>
            <p:ph sz="half" idx="4294967295"/>
          </p:nvPr>
        </p:nvSpPr>
        <p:spPr>
          <a:xfrm>
            <a:off x="4967288" y="3284538"/>
            <a:ext cx="4176712" cy="2044700"/>
          </a:xfrm>
        </p:spPr>
        <p:txBody>
          <a:bodyPr anchor="t" anchorCtr="0"/>
          <a:lstStyle>
            <a:lvl1pPr lvl="0">
              <a:defRPr sz="2800"/>
            </a:lvl1pPr>
            <a:lvl2pPr lvl="1">
              <a:defRPr sz="2400"/>
            </a:lvl2pPr>
            <a:lvl3pPr lvl="2">
              <a:defRPr sz="2000"/>
            </a:lvl3pPr>
            <a:lvl4pPr lvl="3">
              <a:defRPr sz="1800"/>
            </a:lvl4pPr>
            <a:lvl5pPr lvl="4">
              <a:defRPr sz="1800"/>
            </a:lvl5pPr>
          </a:lstStyle>
          <a:p>
            <a:pPr marL="0" lvl="0" indent="0">
              <a:lnSpc>
                <a:spcPct val="80000"/>
              </a:lnSpc>
              <a:buNone/>
            </a:pPr>
            <a:r>
              <a:rPr lang="en-US" altLang="zh-CN" sz="2000"/>
              <a:t>The ionosphere is stronger in summer than winter and so distant radio stations can be received better in summer.</a:t>
            </a:r>
            <a:endParaRPr lang="en-US" altLang="zh-CN" sz="2000"/>
          </a:p>
          <a:p>
            <a:pPr marL="0" lvl="0" indent="0">
              <a:lnSpc>
                <a:spcPct val="80000"/>
              </a:lnSpc>
              <a:buNone/>
            </a:pPr>
            <a:endParaRPr lang="en-US" altLang="zh-CN" sz="2000"/>
          </a:p>
          <a:p>
            <a:pPr marL="0" lvl="0" indent="0">
              <a:lnSpc>
                <a:spcPct val="80000"/>
              </a:lnSpc>
              <a:buNone/>
            </a:pPr>
            <a:r>
              <a:rPr lang="en-US" altLang="zh-CN" sz="2000"/>
              <a:t>Before the advent of satellites, using the ionosphere was one of the main ways of communicating around the world.</a:t>
            </a:r>
            <a:endParaRPr lang="en-US" altLang="zh-CN" sz="2000"/>
          </a:p>
          <a:p>
            <a:pPr marL="0" lvl="0" indent="0">
              <a:lnSpc>
                <a:spcPct val="80000"/>
              </a:lnSpc>
              <a:buNone/>
            </a:pPr>
            <a:endParaRPr lang="en-US" altLang="zh-CN" sz="2000"/>
          </a:p>
        </p:txBody>
      </p:sp>
      <p:pic>
        <p:nvPicPr>
          <p:cNvPr id="110596" name="Picture 528388" descr="ionosphere"/>
          <p:cNvPicPr>
            <a:picLocks noChangeAspect="1"/>
          </p:cNvPicPr>
          <p:nvPr/>
        </p:nvPicPr>
        <p:blipFill>
          <a:blip r:embed="rId1"/>
          <a:stretch>
            <a:fillRect/>
          </a:stretch>
        </p:blipFill>
        <p:spPr>
          <a:xfrm>
            <a:off x="19050" y="3284538"/>
            <a:ext cx="4897438" cy="226377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8387">
                                            <p:txEl>
                                              <p:charRg st="0" end="12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8387">
                                            <p:txEl>
                                              <p:charRg st="124" end="22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8388">
                                            <p:txEl>
                                              <p:charRg st="0" end="11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8388">
                                            <p:txEl>
                                              <p:charRg st="114" end="22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41" name="Title 2049"/>
          <p:cNvSpPr>
            <a:spLocks noGrp="1"/>
          </p:cNvSpPr>
          <p:nvPr>
            <p:ph type="ctrTitle"/>
          </p:nvPr>
        </p:nvSpPr>
        <p:spPr>
          <a:xfrm>
            <a:off x="563563" y="1782763"/>
            <a:ext cx="7772400" cy="1882775"/>
          </a:xfrm>
          <a:solidFill>
            <a:srgbClr val="C00000"/>
          </a:solidFill>
        </p:spPr>
        <p:txBody>
          <a:bodyPr anchor="ctr" anchorCtr="0"/>
          <a:p>
            <a:pPr defTabSz="914400">
              <a:buNone/>
            </a:pPr>
            <a:r>
              <a:rPr lang="en-US" altLang="en-US" sz="6600" kern="1200" baseline="0" dirty="0">
                <a:latin typeface="+mj-lt"/>
                <a:ea typeface="+mj-ea"/>
                <a:cs typeface="+mj-cs"/>
              </a:rPr>
              <a:t>Microwaves</a:t>
            </a:r>
            <a:endParaRPr lang="en-US" altLang="en-US" sz="6600" kern="1200" baseline="0" dirty="0">
              <a:latin typeface="+mj-lt"/>
              <a:ea typeface="+mj-ea"/>
              <a:cs typeface="+mj-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4689" name="Title 1"/>
          <p:cNvSpPr>
            <a:spLocks noGrp="1"/>
          </p:cNvSpPr>
          <p:nvPr>
            <p:ph type="title"/>
          </p:nvPr>
        </p:nvSpPr>
        <p:spPr>
          <a:xfrm>
            <a:off x="19050" y="12700"/>
            <a:ext cx="9128125" cy="517525"/>
          </a:xfrm>
        </p:spPr>
        <p:txBody>
          <a:bodyPr anchor="ctr" anchorCtr="0"/>
          <a:p>
            <a:pPr defTabSz="914400">
              <a:buNone/>
            </a:pPr>
            <a:r>
              <a:rPr lang="en-US" altLang="en-US" kern="1200" baseline="0">
                <a:latin typeface="+mj-lt"/>
                <a:ea typeface="+mj-ea"/>
                <a:cs typeface="+mj-cs"/>
              </a:rPr>
              <a:t>Microwaves</a:t>
            </a:r>
            <a:endParaRPr lang="en-US" altLang="en-US" kern="1200" baseline="0">
              <a:latin typeface="+mj-lt"/>
              <a:ea typeface="+mj-ea"/>
              <a:cs typeface="+mj-cs"/>
            </a:endParaRPr>
          </a:p>
        </p:txBody>
      </p:sp>
      <p:sp>
        <p:nvSpPr>
          <p:cNvPr id="475139" name="Content Placeholder 475138"/>
          <p:cNvSpPr>
            <a:spLocks noGrp="1"/>
          </p:cNvSpPr>
          <p:nvPr>
            <p:ph idx="1"/>
          </p:nvPr>
        </p:nvSpPr>
        <p:spPr>
          <a:xfrm>
            <a:off x="592138" y="773113"/>
            <a:ext cx="8229600" cy="4525962"/>
          </a:xfrm>
        </p:spPr>
        <p:txBody>
          <a:bodyPr anchor="t" anchorCtr="0"/>
          <a:p>
            <a:pPr marL="0" indent="0">
              <a:buNone/>
            </a:pPr>
            <a:r>
              <a:rPr lang="en-US" altLang="zh-CN"/>
              <a:t>Microwaves have wavelengths of typically 10 cm.</a:t>
            </a:r>
            <a:endParaRPr lang="en-US" altLang="zh-CN"/>
          </a:p>
          <a:p>
            <a:pPr marL="0" indent="0">
              <a:buNone/>
            </a:pPr>
            <a:endParaRPr lang="en-US" altLang="zh-CN"/>
          </a:p>
          <a:p>
            <a:pPr marL="0" indent="0">
              <a:buNone/>
            </a:pPr>
            <a:endParaRPr lang="en-US" altLang="zh-CN"/>
          </a:p>
          <a:p>
            <a:pPr marL="0" indent="0">
              <a:buNone/>
            </a:pPr>
            <a:endParaRPr lang="en-US" altLang="zh-CN"/>
          </a:p>
        </p:txBody>
      </p:sp>
      <p:grpSp>
        <p:nvGrpSpPr>
          <p:cNvPr id="475155" name="Group 475154"/>
          <p:cNvGrpSpPr/>
          <p:nvPr/>
        </p:nvGrpSpPr>
        <p:grpSpPr>
          <a:xfrm>
            <a:off x="3317875" y="2495550"/>
            <a:ext cx="5543550" cy="3167063"/>
            <a:chOff x="1837" y="1797"/>
            <a:chExt cx="3492" cy="1995"/>
          </a:xfrm>
        </p:grpSpPr>
        <p:pic>
          <p:nvPicPr>
            <p:cNvPr id="114692" name="Picture 475155" descr="cell%20phone%20tower"/>
            <p:cNvPicPr>
              <a:picLocks noChangeAspect="1"/>
            </p:cNvPicPr>
            <p:nvPr/>
          </p:nvPicPr>
          <p:blipFill>
            <a:blip r:embed="rId1"/>
            <a:stretch>
              <a:fillRect/>
            </a:stretch>
          </p:blipFill>
          <p:spPr>
            <a:xfrm>
              <a:off x="1837" y="1797"/>
              <a:ext cx="1332" cy="1995"/>
            </a:xfrm>
            <a:prstGeom prst="rect">
              <a:avLst/>
            </a:prstGeom>
            <a:noFill/>
            <a:ln w="9525">
              <a:noFill/>
            </a:ln>
          </p:spPr>
        </p:pic>
        <p:sp>
          <p:nvSpPr>
            <p:cNvPr id="114693" name="Text Box 475156"/>
            <p:cNvSpPr txBox="1"/>
            <p:nvPr/>
          </p:nvSpPr>
          <p:spPr>
            <a:xfrm>
              <a:off x="3243" y="1797"/>
              <a:ext cx="2086" cy="978"/>
            </a:xfrm>
            <a:prstGeom prst="rect">
              <a:avLst/>
            </a:prstGeom>
            <a:noFill/>
            <a:ln w="9525">
              <a:noFill/>
            </a:ln>
          </p:spPr>
          <p:txBody>
            <a:bodyPr anchor="t" anchorCtr="0">
              <a:spAutoFit/>
            </a:bodyPr>
            <a:p>
              <a:pPr>
                <a:spcBef>
                  <a:spcPct val="50000"/>
                </a:spcBef>
              </a:pPr>
              <a:r>
                <a:rPr lang="en-US" altLang="zh-CN" sz="2400" b="1">
                  <a:latin typeface="Arial" panose="020B0604020202020204" pitchFamily="34" charset="0"/>
                </a:rPr>
                <a:t>Microwave transmitter / receiver used for a mobile phone network.</a:t>
              </a:r>
              <a:endParaRPr lang="en-US" altLang="zh-CN" sz="2400" b="1">
                <a:latin typeface="Arial" panose="020B0604020202020204" pitchFamily="34" charset="0"/>
              </a:endParaRPr>
            </a:p>
          </p:txBody>
        </p:sp>
      </p:grpSp>
      <p:grpSp>
        <p:nvGrpSpPr>
          <p:cNvPr id="114694" name="Group 475173"/>
          <p:cNvGrpSpPr/>
          <p:nvPr/>
        </p:nvGrpSpPr>
        <p:grpSpPr>
          <a:xfrm>
            <a:off x="496888" y="2324100"/>
            <a:ext cx="2262187" cy="3529013"/>
            <a:chOff x="300" y="693"/>
            <a:chExt cx="1425" cy="2223"/>
          </a:xfrm>
        </p:grpSpPr>
        <p:sp>
          <p:nvSpPr>
            <p:cNvPr id="114695" name="Rectangle 475158"/>
            <p:cNvSpPr/>
            <p:nvPr/>
          </p:nvSpPr>
          <p:spPr>
            <a:xfrm>
              <a:off x="300" y="693"/>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14696" name="Rectangle 475159"/>
            <p:cNvSpPr/>
            <p:nvPr/>
          </p:nvSpPr>
          <p:spPr>
            <a:xfrm>
              <a:off x="300" y="1010"/>
              <a:ext cx="1425" cy="318"/>
            </a:xfrm>
            <a:prstGeom prst="rect">
              <a:avLst/>
            </a:prstGeom>
            <a:solidFill>
              <a:srgbClr val="FF9933"/>
            </a:solid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14697" name="Rectangle 475160"/>
            <p:cNvSpPr/>
            <p:nvPr/>
          </p:nvSpPr>
          <p:spPr>
            <a:xfrm>
              <a:off x="300" y="1328"/>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14698" name="Rectangle 475161"/>
            <p:cNvSpPr/>
            <p:nvPr/>
          </p:nvSpPr>
          <p:spPr>
            <a:xfrm>
              <a:off x="300" y="1646"/>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14699" name="Rectangle 475162"/>
            <p:cNvSpPr/>
            <p:nvPr/>
          </p:nvSpPr>
          <p:spPr>
            <a:xfrm>
              <a:off x="300" y="1963"/>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14700" name="Rectangle 475163"/>
            <p:cNvSpPr/>
            <p:nvPr/>
          </p:nvSpPr>
          <p:spPr>
            <a:xfrm>
              <a:off x="300" y="2281"/>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14701" name="Rectangle 475164"/>
            <p:cNvSpPr/>
            <p:nvPr/>
          </p:nvSpPr>
          <p:spPr>
            <a:xfrm>
              <a:off x="300" y="2598"/>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nvGrpSpPr>
            <p:cNvPr id="114702" name="Group 475165"/>
            <p:cNvGrpSpPr/>
            <p:nvPr/>
          </p:nvGrpSpPr>
          <p:grpSpPr>
            <a:xfrm>
              <a:off x="362" y="731"/>
              <a:ext cx="1169" cy="2136"/>
              <a:chOff x="402" y="747"/>
              <a:chExt cx="1169" cy="2136"/>
            </a:xfrm>
          </p:grpSpPr>
          <p:sp>
            <p:nvSpPr>
              <p:cNvPr id="114703" name="Text Box 475166"/>
              <p:cNvSpPr txBox="1"/>
              <p:nvPr/>
            </p:nvSpPr>
            <p:spPr>
              <a:xfrm>
                <a:off x="402" y="747"/>
                <a:ext cx="817"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RADIO</a:t>
                </a:r>
                <a:endParaRPr lang="en-US" altLang="zh-CN" dirty="0">
                  <a:latin typeface="Arial" panose="020B0604020202020204" pitchFamily="34" charset="0"/>
                </a:endParaRPr>
              </a:p>
            </p:txBody>
          </p:sp>
          <p:sp>
            <p:nvSpPr>
              <p:cNvPr id="114704" name="Text Box 475167"/>
              <p:cNvSpPr txBox="1"/>
              <p:nvPr/>
            </p:nvSpPr>
            <p:spPr>
              <a:xfrm>
                <a:off x="402" y="1064"/>
                <a:ext cx="1128"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MICROWAVES</a:t>
                </a:r>
                <a:endParaRPr lang="en-US" altLang="zh-CN" b="1">
                  <a:latin typeface="Arial" panose="020B0604020202020204" pitchFamily="34" charset="0"/>
                </a:endParaRPr>
              </a:p>
            </p:txBody>
          </p:sp>
          <p:sp>
            <p:nvSpPr>
              <p:cNvPr id="114705" name="Text Box 475168"/>
              <p:cNvSpPr txBox="1"/>
              <p:nvPr/>
            </p:nvSpPr>
            <p:spPr>
              <a:xfrm>
                <a:off x="402" y="1382"/>
                <a:ext cx="1011"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INFRA-RED</a:t>
                </a:r>
                <a:endParaRPr lang="en-US" altLang="zh-CN" dirty="0">
                  <a:latin typeface="Arial" panose="020B0604020202020204" pitchFamily="34" charset="0"/>
                </a:endParaRPr>
              </a:p>
            </p:txBody>
          </p:sp>
          <p:sp>
            <p:nvSpPr>
              <p:cNvPr id="114706" name="Text Box 475169"/>
              <p:cNvSpPr txBox="1"/>
              <p:nvPr/>
            </p:nvSpPr>
            <p:spPr>
              <a:xfrm>
                <a:off x="402" y="1700"/>
                <a:ext cx="590" cy="231"/>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LIGHT</a:t>
                </a:r>
                <a:endParaRPr lang="en-US" altLang="zh-CN">
                  <a:latin typeface="Arial" panose="020B0604020202020204" pitchFamily="34" charset="0"/>
                </a:endParaRPr>
              </a:p>
            </p:txBody>
          </p:sp>
          <p:sp>
            <p:nvSpPr>
              <p:cNvPr id="114707" name="Text Box 475170"/>
              <p:cNvSpPr txBox="1"/>
              <p:nvPr/>
            </p:nvSpPr>
            <p:spPr>
              <a:xfrm>
                <a:off x="402" y="2017"/>
                <a:ext cx="1169"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ULTRA-VIOLET</a:t>
                </a:r>
                <a:endParaRPr lang="en-US" altLang="zh-CN" dirty="0">
                  <a:latin typeface="Arial" panose="020B0604020202020204" pitchFamily="34" charset="0"/>
                </a:endParaRPr>
              </a:p>
            </p:txBody>
          </p:sp>
          <p:sp>
            <p:nvSpPr>
              <p:cNvPr id="114708" name="Text Box 475171"/>
              <p:cNvSpPr txBox="1"/>
              <p:nvPr/>
            </p:nvSpPr>
            <p:spPr>
              <a:xfrm>
                <a:off x="402" y="2334"/>
                <a:ext cx="795"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X-RAYS</a:t>
                </a:r>
                <a:endParaRPr lang="en-US" altLang="zh-CN" dirty="0">
                  <a:latin typeface="Arial" panose="020B0604020202020204" pitchFamily="34" charset="0"/>
                </a:endParaRPr>
              </a:p>
            </p:txBody>
          </p:sp>
          <p:sp>
            <p:nvSpPr>
              <p:cNvPr id="114709" name="Text Box 475172"/>
              <p:cNvSpPr txBox="1"/>
              <p:nvPr/>
            </p:nvSpPr>
            <p:spPr>
              <a:xfrm>
                <a:off x="402" y="2652"/>
                <a:ext cx="1154"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GAMMA RAYS</a:t>
                </a:r>
                <a:endParaRPr lang="en-US" altLang="zh-CN" dirty="0">
                  <a:latin typeface="Arial" panose="020B0604020202020204"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5139">
                                            <p:txEl>
                                              <p:charRg st="0" end="4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5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6737" name="Title 473089"/>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Microwaves</a:t>
            </a:r>
            <a:endParaRPr lang="en-US" altLang="zh-CN" kern="1200" baseline="0">
              <a:latin typeface="+mj-lt"/>
              <a:ea typeface="+mj-ea"/>
              <a:cs typeface="+mj-cs"/>
            </a:endParaRPr>
          </a:p>
        </p:txBody>
      </p:sp>
      <p:sp>
        <p:nvSpPr>
          <p:cNvPr id="116738" name="Content Placeholder 1"/>
          <p:cNvSpPr>
            <a:spLocks noGrp="1"/>
          </p:cNvSpPr>
          <p:nvPr>
            <p:ph idx="1"/>
          </p:nvPr>
        </p:nvSpPr>
        <p:spPr/>
        <p:txBody>
          <a:bodyPr anchor="t" anchorCtr="0"/>
          <a:p>
            <a:endParaRPr lang="en-US" altLang="zh-CN"/>
          </a:p>
        </p:txBody>
      </p:sp>
      <p:grpSp>
        <p:nvGrpSpPr>
          <p:cNvPr id="473091" name="Group 473090"/>
          <p:cNvGrpSpPr/>
          <p:nvPr/>
        </p:nvGrpSpPr>
        <p:grpSpPr>
          <a:xfrm>
            <a:off x="611188" y="1125538"/>
            <a:ext cx="7918450" cy="4056062"/>
            <a:chOff x="385" y="709"/>
            <a:chExt cx="4988" cy="2555"/>
          </a:xfrm>
        </p:grpSpPr>
        <p:pic>
          <p:nvPicPr>
            <p:cNvPr id="116740" name="Content Placeholder 473091" descr="microwave"/>
            <p:cNvPicPr>
              <a:picLocks noGrp="1" noChangeAspect="1"/>
            </p:cNvPicPr>
            <p:nvPr>
              <p:ph sz="quarter" idx="4294967295"/>
            </p:nvPr>
          </p:nvPicPr>
          <p:blipFill>
            <a:blip r:embed="rId1"/>
            <a:stretch>
              <a:fillRect/>
            </a:stretch>
          </p:blipFill>
          <p:spPr>
            <a:xfrm>
              <a:off x="385" y="709"/>
              <a:ext cx="2494" cy="2478"/>
            </a:xfrm>
          </p:spPr>
        </p:pic>
        <p:pic>
          <p:nvPicPr>
            <p:cNvPr id="116741" name="Content Placeholder 473092" descr="iphone_home"/>
            <p:cNvPicPr>
              <a:picLocks noGrp="1" noChangeAspect="1"/>
            </p:cNvPicPr>
            <p:nvPr>
              <p:ph sz="quarter" idx="4294967295"/>
            </p:nvPr>
          </p:nvPicPr>
          <p:blipFill>
            <a:blip r:embed="rId2"/>
            <a:stretch>
              <a:fillRect/>
            </a:stretch>
          </p:blipFill>
          <p:spPr>
            <a:xfrm>
              <a:off x="3782" y="1008"/>
              <a:ext cx="835" cy="1377"/>
            </a:xfrm>
          </p:spPr>
        </p:pic>
        <p:pic>
          <p:nvPicPr>
            <p:cNvPr id="116742" name="Picture 473093"/>
            <p:cNvPicPr>
              <a:picLocks noChangeAspect="1"/>
            </p:cNvPicPr>
            <p:nvPr/>
          </p:nvPicPr>
          <p:blipFill>
            <a:blip r:embed="rId3"/>
            <a:stretch>
              <a:fillRect/>
            </a:stretch>
          </p:blipFill>
          <p:spPr>
            <a:xfrm>
              <a:off x="3243" y="1026"/>
              <a:ext cx="2130" cy="1800"/>
            </a:xfrm>
            <a:prstGeom prst="rect">
              <a:avLst/>
            </a:prstGeom>
            <a:noFill/>
            <a:ln w="9525">
              <a:noFill/>
            </a:ln>
          </p:spPr>
        </p:pic>
        <p:sp>
          <p:nvSpPr>
            <p:cNvPr id="116743" name="Text Box 473094"/>
            <p:cNvSpPr txBox="1"/>
            <p:nvPr/>
          </p:nvSpPr>
          <p:spPr>
            <a:xfrm>
              <a:off x="1474" y="2976"/>
              <a:ext cx="2631" cy="288"/>
            </a:xfrm>
            <a:prstGeom prst="rect">
              <a:avLst/>
            </a:prstGeom>
            <a:noFill/>
            <a:ln w="9525">
              <a:noFill/>
            </a:ln>
          </p:spPr>
          <p:txBody>
            <a:bodyPr anchor="t" anchorCtr="0">
              <a:spAutoFit/>
            </a:bodyPr>
            <a:p>
              <a:pPr>
                <a:spcBef>
                  <a:spcPct val="50000"/>
                </a:spcBef>
              </a:pPr>
              <a:r>
                <a:rPr lang="en-US" altLang="zh-CN" sz="2400" b="1">
                  <a:latin typeface="Arial" panose="020B0604020202020204" pitchFamily="34" charset="0"/>
                </a:rPr>
                <a:t>Two uses of microwaves</a:t>
              </a:r>
              <a:endParaRPr lang="en-US" altLang="zh-CN" sz="2400"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30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8785" name="Title 477185"/>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Uses of microwaves</a:t>
            </a:r>
            <a:endParaRPr lang="en-US" altLang="zh-CN" kern="1200" baseline="0">
              <a:latin typeface="+mj-lt"/>
              <a:ea typeface="+mj-ea"/>
              <a:cs typeface="+mj-cs"/>
            </a:endParaRPr>
          </a:p>
        </p:txBody>
      </p:sp>
      <p:sp>
        <p:nvSpPr>
          <p:cNvPr id="477187" name="Content Placeholder 477186"/>
          <p:cNvSpPr>
            <a:spLocks noGrp="1"/>
          </p:cNvSpPr>
          <p:nvPr>
            <p:ph idx="1"/>
          </p:nvPr>
        </p:nvSpPr>
        <p:spPr/>
        <p:txBody>
          <a:bodyPr anchor="t" anchorCtr="0"/>
          <a:p>
            <a:pPr marL="363855" indent="-363855">
              <a:lnSpc>
                <a:spcPct val="90000"/>
              </a:lnSpc>
              <a:buNone/>
            </a:pPr>
            <a:r>
              <a:rPr lang="en-US" altLang="zh-CN" sz="2800"/>
              <a:t>Microwaves are used for:</a:t>
            </a:r>
            <a:endParaRPr lang="en-US" altLang="zh-CN" sz="2800"/>
          </a:p>
          <a:p>
            <a:pPr marL="363855" indent="-363855">
              <a:lnSpc>
                <a:spcPct val="90000"/>
              </a:lnSpc>
            </a:pPr>
            <a:r>
              <a:rPr lang="en-US" altLang="zh-CN" sz="2800"/>
              <a:t>cooking</a:t>
            </a:r>
            <a:endParaRPr lang="en-US" altLang="zh-CN" sz="2800"/>
          </a:p>
          <a:p>
            <a:pPr marL="363855" indent="-363855">
              <a:lnSpc>
                <a:spcPct val="90000"/>
              </a:lnSpc>
            </a:pPr>
            <a:r>
              <a:rPr lang="en-US" altLang="zh-CN" sz="2800"/>
              <a:t>mobile phone communication</a:t>
            </a:r>
            <a:endParaRPr lang="en-US" altLang="zh-CN" sz="2800"/>
          </a:p>
          <a:p>
            <a:pPr marL="363855" indent="-363855">
              <a:lnSpc>
                <a:spcPct val="90000"/>
              </a:lnSpc>
            </a:pPr>
            <a:r>
              <a:rPr lang="en-US" altLang="zh-CN" sz="2800"/>
              <a:t>satellite television</a:t>
            </a:r>
            <a:endParaRPr lang="en-US" altLang="zh-CN" sz="2800"/>
          </a:p>
          <a:p>
            <a:pPr marL="363855" indent="-363855">
              <a:lnSpc>
                <a:spcPct val="90000"/>
              </a:lnSpc>
            </a:pPr>
            <a:r>
              <a:rPr lang="en-US" altLang="zh-CN" sz="2800"/>
              <a:t>astronomy – finding out about the origin of the Universe</a:t>
            </a:r>
            <a:endParaRPr lang="en-US" altLang="zh-CN" sz="2800"/>
          </a:p>
          <a:p>
            <a:pPr marL="363855" indent="-363855">
              <a:lnSpc>
                <a:spcPct val="90000"/>
              </a:lnSpc>
              <a:buNone/>
            </a:pPr>
            <a:endParaRPr lang="en-US" altLang="zh-CN" sz="2800"/>
          </a:p>
        </p:txBody>
      </p:sp>
      <p:grpSp>
        <p:nvGrpSpPr>
          <p:cNvPr id="477188" name="Group 477187"/>
          <p:cNvGrpSpPr/>
          <p:nvPr/>
        </p:nvGrpSpPr>
        <p:grpSpPr>
          <a:xfrm>
            <a:off x="4781550" y="4332288"/>
            <a:ext cx="3924300" cy="2249487"/>
            <a:chOff x="3016" y="2432"/>
            <a:chExt cx="2472" cy="1417"/>
          </a:xfrm>
        </p:grpSpPr>
        <p:pic>
          <p:nvPicPr>
            <p:cNvPr id="118788" name="Picture 477188"/>
            <p:cNvPicPr>
              <a:picLocks noChangeAspect="1"/>
            </p:cNvPicPr>
            <p:nvPr/>
          </p:nvPicPr>
          <p:blipFill>
            <a:blip r:embed="rId1"/>
            <a:stretch>
              <a:fillRect/>
            </a:stretch>
          </p:blipFill>
          <p:spPr>
            <a:xfrm>
              <a:off x="3016" y="2432"/>
              <a:ext cx="2460" cy="1230"/>
            </a:xfrm>
            <a:prstGeom prst="rect">
              <a:avLst/>
            </a:prstGeom>
            <a:noFill/>
            <a:ln w="9525">
              <a:noFill/>
            </a:ln>
          </p:spPr>
        </p:pic>
        <p:sp>
          <p:nvSpPr>
            <p:cNvPr id="118789" name="Text Box 477189"/>
            <p:cNvSpPr txBox="1"/>
            <p:nvPr/>
          </p:nvSpPr>
          <p:spPr>
            <a:xfrm>
              <a:off x="3016" y="3657"/>
              <a:ext cx="2472" cy="192"/>
            </a:xfrm>
            <a:prstGeom prst="rect">
              <a:avLst/>
            </a:prstGeom>
            <a:noFill/>
            <a:ln w="9525">
              <a:noFill/>
            </a:ln>
          </p:spPr>
          <p:txBody>
            <a:bodyPr anchor="t" anchorCtr="0">
              <a:spAutoFit/>
            </a:bodyPr>
            <a:p>
              <a:pPr algn="ctr">
                <a:spcBef>
                  <a:spcPct val="50000"/>
                </a:spcBef>
              </a:pPr>
              <a:r>
                <a:rPr lang="en-US" altLang="zh-CN" sz="1400" b="1">
                  <a:latin typeface="Arial" panose="020B0604020202020204" pitchFamily="34" charset="0"/>
                </a:rPr>
                <a:t>Cosmic Microwave Background Radiation</a:t>
              </a:r>
              <a:endParaRPr lang="en-US" altLang="zh-CN" sz="1400" b="1">
                <a:latin typeface="Arial" panose="020B0604020202020204" pitchFamily="34" charset="0"/>
              </a:endParaRPr>
            </a:p>
          </p:txBody>
        </p:sp>
      </p:grpSp>
      <p:grpSp>
        <p:nvGrpSpPr>
          <p:cNvPr id="477191" name="Group 477190"/>
          <p:cNvGrpSpPr/>
          <p:nvPr/>
        </p:nvGrpSpPr>
        <p:grpSpPr>
          <a:xfrm>
            <a:off x="5076825" y="1125538"/>
            <a:ext cx="3024188" cy="2303462"/>
            <a:chOff x="3198" y="799"/>
            <a:chExt cx="1905" cy="1451"/>
          </a:xfrm>
        </p:grpSpPr>
        <p:pic>
          <p:nvPicPr>
            <p:cNvPr id="118791" name="Content Placeholder 477191" descr="SKY-DISH"/>
            <p:cNvPicPr>
              <a:picLocks noGrp="1" noChangeAspect="1"/>
            </p:cNvPicPr>
            <p:nvPr>
              <p:ph sz="quarter" idx="4294967295"/>
            </p:nvPr>
          </p:nvPicPr>
          <p:blipFill>
            <a:blip r:embed="rId2"/>
            <a:stretch>
              <a:fillRect/>
            </a:stretch>
          </p:blipFill>
          <p:spPr>
            <a:xfrm>
              <a:off x="4014" y="799"/>
              <a:ext cx="1089" cy="1451"/>
            </a:xfrm>
          </p:spPr>
        </p:pic>
        <p:sp>
          <p:nvSpPr>
            <p:cNvPr id="118792" name="Text Box 477192"/>
            <p:cNvSpPr txBox="1"/>
            <p:nvPr/>
          </p:nvSpPr>
          <p:spPr>
            <a:xfrm>
              <a:off x="3198" y="1298"/>
              <a:ext cx="816" cy="460"/>
            </a:xfrm>
            <a:prstGeom prst="rect">
              <a:avLst/>
            </a:prstGeom>
            <a:noFill/>
            <a:ln w="9525">
              <a:noFill/>
            </a:ln>
          </p:spPr>
          <p:txBody>
            <a:bodyPr anchor="t" anchorCtr="0">
              <a:spAutoFit/>
            </a:bodyPr>
            <a:p>
              <a:pPr algn="ctr">
                <a:spcBef>
                  <a:spcPct val="50000"/>
                </a:spcBef>
              </a:pPr>
              <a:r>
                <a:rPr lang="en-US" altLang="zh-CN" sz="1400" b="1">
                  <a:latin typeface="Arial" panose="020B0604020202020204" pitchFamily="34" charset="0"/>
                </a:rPr>
                <a:t>Satellite television receiver</a:t>
              </a:r>
              <a:endParaRPr lang="en-US" altLang="zh-CN" sz="1400"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7187">
                                            <p:txEl>
                                              <p:charRg st="0" end="2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7187">
                                            <p:txEl>
                                              <p:charRg st="25" end="3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7187">
                                            <p:txEl>
                                              <p:charRg st="33" end="6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7187">
                                            <p:txEl>
                                              <p:charRg st="60" end="8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7719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77187">
                                            <p:txEl>
                                              <p:charRg st="81" end="13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77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0833" name="Title 535553"/>
          <p:cNvSpPr>
            <a:spLocks noGrp="1"/>
          </p:cNvSpPr>
          <p:nvPr>
            <p:ph type="title"/>
          </p:nvPr>
        </p:nvSpPr>
        <p:spPr>
          <a:xfrm>
            <a:off x="19050" y="12700"/>
            <a:ext cx="9128125" cy="517525"/>
          </a:xfrm>
        </p:spPr>
        <p:txBody>
          <a:bodyPr anchor="ctr" anchorCtr="0"/>
          <a:p>
            <a:pPr defTabSz="914400">
              <a:buNone/>
            </a:pPr>
            <a:r>
              <a:rPr lang="en-US" altLang="zh-CN" kern="1200" baseline="0" dirty="0">
                <a:latin typeface="+mj-lt"/>
                <a:ea typeface="+mj-ea"/>
                <a:cs typeface="+mj-cs"/>
              </a:rPr>
              <a:t>Dangers of</a:t>
            </a:r>
            <a:r>
              <a:rPr lang="en-US" altLang="zh-CN" kern="1200" baseline="0">
                <a:latin typeface="+mj-lt"/>
                <a:ea typeface="+mj-ea"/>
                <a:cs typeface="+mj-cs"/>
              </a:rPr>
              <a:t> microwaves</a:t>
            </a:r>
            <a:endParaRPr lang="en-US" altLang="zh-CN" kern="1200" baseline="0">
              <a:latin typeface="+mj-lt"/>
              <a:ea typeface="+mj-ea"/>
              <a:cs typeface="+mj-cs"/>
            </a:endParaRPr>
          </a:p>
        </p:txBody>
      </p:sp>
      <p:sp>
        <p:nvSpPr>
          <p:cNvPr id="535555" name="Text Placeholder 535554"/>
          <p:cNvSpPr>
            <a:spLocks noGrp="1"/>
          </p:cNvSpPr>
          <p:nvPr>
            <p:ph type="body" sz="half"/>
          </p:nvPr>
        </p:nvSpPr>
        <p:spPr>
          <a:xfrm>
            <a:off x="0" y="1244600"/>
            <a:ext cx="4305300" cy="4424363"/>
          </a:xfrm>
        </p:spPr>
        <p:txBody>
          <a:bodyPr anchor="t" anchorCtr="0"/>
          <a:lstStyle>
            <a:lvl1pPr lvl="0">
              <a:defRPr sz="2800"/>
            </a:lvl1pPr>
            <a:lvl2pPr lvl="1">
              <a:defRPr sz="2400"/>
            </a:lvl2pPr>
            <a:lvl3pPr lvl="2">
              <a:defRPr sz="2000"/>
            </a:lvl3pPr>
            <a:lvl4pPr lvl="3">
              <a:defRPr sz="1800"/>
            </a:lvl4pPr>
            <a:lvl5pPr lvl="4">
              <a:defRPr sz="1800"/>
            </a:lvl5pPr>
          </a:lstStyle>
          <a:p>
            <a:pPr marL="0" lvl="0" indent="0">
              <a:buNone/>
            </a:pPr>
            <a:r>
              <a:rPr lang="en-US" altLang="zh-CN" sz="2400" dirty="0"/>
              <a:t>Microwaves can cause internal heating of body tissue.</a:t>
            </a:r>
            <a:endParaRPr lang="en-US" altLang="zh-CN" sz="2400" dirty="0"/>
          </a:p>
          <a:p>
            <a:pPr marL="0" lvl="0" indent="0">
              <a:buNone/>
            </a:pPr>
            <a:endParaRPr lang="en-US" altLang="zh-CN" sz="2400" dirty="0"/>
          </a:p>
          <a:p>
            <a:pPr marL="0" lvl="0" indent="0">
              <a:buNone/>
            </a:pPr>
            <a:r>
              <a:rPr lang="en-US" altLang="zh-CN" sz="2400" dirty="0"/>
              <a:t>Microwave ovens contain metal shielding to prevent the microwaves from leaking out.</a:t>
            </a:r>
            <a:endParaRPr lang="en-US" altLang="zh-CN" sz="2400" dirty="0"/>
          </a:p>
          <a:p>
            <a:pPr marL="0" lvl="0" indent="0">
              <a:buNone/>
            </a:pPr>
            <a:endParaRPr lang="en-US" altLang="zh-CN" sz="2400" dirty="0"/>
          </a:p>
          <a:p>
            <a:pPr marL="0" lvl="0" indent="0">
              <a:buNone/>
            </a:pPr>
            <a:r>
              <a:rPr lang="en-US" altLang="zh-CN" sz="2400" dirty="0"/>
              <a:t>Some people believe that over use of mobile phones can lead to brain damage.</a:t>
            </a:r>
            <a:endParaRPr lang="en-US" altLang="zh-CN" sz="2400"/>
          </a:p>
          <a:p>
            <a:pPr marL="0" lvl="0" indent="0">
              <a:buNone/>
            </a:pPr>
            <a:endParaRPr lang="en-US" altLang="zh-CN" sz="2400"/>
          </a:p>
        </p:txBody>
      </p:sp>
      <p:graphicFrame>
        <p:nvGraphicFramePr>
          <p:cNvPr id="535562" name="Content Placeholder 535561"/>
          <p:cNvGraphicFramePr>
            <a:graphicFrameLocks noGrp="1"/>
          </p:cNvGraphicFramePr>
          <p:nvPr>
            <p:ph idx="1"/>
          </p:nvPr>
        </p:nvGraphicFramePr>
        <p:xfrm>
          <a:off x="5526088" y="1358900"/>
          <a:ext cx="2644775" cy="3328988"/>
        </p:xfrm>
        <a:graphic>
          <a:graphicData uri="http://schemas.openxmlformats.org/presentationml/2006/ole">
            <mc:AlternateContent xmlns:mc="http://schemas.openxmlformats.org/markup-compatibility/2006">
              <mc:Choice xmlns:v="urn:schemas-microsoft-com:vml" Requires="v">
                <p:oleObj spid="_x0000_s3079" name="" r:id="rId1" imgW="1400175" imgH="1762125" progId="Paint.Picture">
                  <p:embed/>
                </p:oleObj>
              </mc:Choice>
              <mc:Fallback>
                <p:oleObj name="" r:id="rId1" imgW="1400175" imgH="1762125" progId="Paint.Picture">
                  <p:embed/>
                  <p:pic>
                    <p:nvPicPr>
                      <p:cNvPr id="0" name="Picture 3078"/>
                      <p:cNvPicPr/>
                      <p:nvPr/>
                    </p:nvPicPr>
                    <p:blipFill>
                      <a:blip r:embed="rId2"/>
                      <a:stretch>
                        <a:fillRect/>
                      </a:stretch>
                    </p:blipFill>
                    <p:spPr>
                      <a:xfrm>
                        <a:off x="5526088" y="1358900"/>
                        <a:ext cx="2644775" cy="3328988"/>
                      </a:xfrm>
                      <a:prstGeom prst="rect">
                        <a:avLst/>
                      </a:prstGeom>
                      <a:noFill/>
                      <a:ln w="38100">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5555">
                                            <p:txEl>
                                              <p:charRg st="0" end="5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5555">
                                            <p:txEl>
                                              <p:charRg st="55" end="13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5555">
                                            <p:txEl>
                                              <p:charRg st="140" end="21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55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81" name="Title 2049"/>
          <p:cNvSpPr>
            <a:spLocks noGrp="1"/>
          </p:cNvSpPr>
          <p:nvPr>
            <p:ph type="ctrTitle"/>
          </p:nvPr>
        </p:nvSpPr>
        <p:spPr>
          <a:xfrm>
            <a:off x="563563" y="1782763"/>
            <a:ext cx="7772400" cy="1882775"/>
          </a:xfrm>
          <a:solidFill>
            <a:srgbClr val="C00000"/>
          </a:solidFill>
        </p:spPr>
        <p:txBody>
          <a:bodyPr anchor="ctr" anchorCtr="0"/>
          <a:p>
            <a:pPr defTabSz="914400">
              <a:buNone/>
            </a:pPr>
            <a:r>
              <a:rPr lang="en-US" altLang="en-US" sz="6600" kern="1200" baseline="0" dirty="0">
                <a:latin typeface="+mj-lt"/>
                <a:ea typeface="+mj-ea"/>
                <a:cs typeface="+mj-cs"/>
              </a:rPr>
              <a:t>Infrared waves</a:t>
            </a:r>
            <a:endParaRPr lang="en-US" altLang="en-US" sz="6600" kern="1200" baseline="0" dirty="0">
              <a:latin typeface="+mj-lt"/>
              <a:ea typeface="+mj-ea"/>
              <a:cs typeface="+mj-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4929" name="Title 1"/>
          <p:cNvSpPr>
            <a:spLocks noGrp="1"/>
          </p:cNvSpPr>
          <p:nvPr>
            <p:ph type="title"/>
          </p:nvPr>
        </p:nvSpPr>
        <p:spPr>
          <a:xfrm>
            <a:off x="19050" y="12700"/>
            <a:ext cx="9128125" cy="517525"/>
          </a:xfrm>
        </p:spPr>
        <p:txBody>
          <a:bodyPr anchor="ctr" anchorCtr="0"/>
          <a:p>
            <a:pPr defTabSz="914400">
              <a:buNone/>
            </a:pPr>
            <a:r>
              <a:rPr lang="en-US" altLang="en-US" kern="1200" baseline="0">
                <a:latin typeface="+mj-lt"/>
                <a:ea typeface="+mj-ea"/>
                <a:cs typeface="+mj-cs"/>
              </a:rPr>
              <a:t>Infrared Waves</a:t>
            </a:r>
            <a:endParaRPr lang="en-US" altLang="en-US" kern="1200" baseline="0">
              <a:latin typeface="+mj-lt"/>
              <a:ea typeface="+mj-ea"/>
              <a:cs typeface="+mj-cs"/>
            </a:endParaRPr>
          </a:p>
        </p:txBody>
      </p:sp>
      <p:sp>
        <p:nvSpPr>
          <p:cNvPr id="481283" name="Content Placeholder 481282"/>
          <p:cNvSpPr>
            <a:spLocks noGrp="1"/>
          </p:cNvSpPr>
          <p:nvPr>
            <p:ph idx="1"/>
          </p:nvPr>
        </p:nvSpPr>
        <p:spPr>
          <a:xfrm>
            <a:off x="468313" y="695325"/>
            <a:ext cx="8229600" cy="4525963"/>
          </a:xfrm>
        </p:spPr>
        <p:txBody>
          <a:bodyPr anchor="t" anchorCtr="0"/>
          <a:p>
            <a:pPr marL="0" indent="0">
              <a:lnSpc>
                <a:spcPct val="90000"/>
              </a:lnSpc>
              <a:buNone/>
            </a:pPr>
            <a:r>
              <a:rPr lang="en-US" altLang="zh-CN" sz="2400" dirty="0"/>
              <a:t>Infra-red waves have wavelengths of typically a millionth of a metre (1 micrometre)</a:t>
            </a:r>
            <a:endParaRPr lang="en-US" altLang="zh-CN" sz="2400"/>
          </a:p>
          <a:p>
            <a:pPr marL="0" indent="0">
              <a:lnSpc>
                <a:spcPct val="90000"/>
              </a:lnSpc>
              <a:buNone/>
            </a:pPr>
            <a:endParaRPr lang="en-US" altLang="zh-CN" sz="2400"/>
          </a:p>
          <a:p>
            <a:pPr marL="0" indent="0">
              <a:lnSpc>
                <a:spcPct val="90000"/>
              </a:lnSpc>
              <a:buNone/>
            </a:pPr>
            <a:r>
              <a:rPr lang="en-US" altLang="zh-CN" sz="2400"/>
              <a:t>They are emitted by all objects. The hotter the object, the more infra-red radiation is emitted.</a:t>
            </a:r>
            <a:endParaRPr lang="en-US" altLang="zh-CN" sz="2400"/>
          </a:p>
        </p:txBody>
      </p:sp>
      <p:grpSp>
        <p:nvGrpSpPr>
          <p:cNvPr id="124931" name="Group 481314"/>
          <p:cNvGrpSpPr/>
          <p:nvPr/>
        </p:nvGrpSpPr>
        <p:grpSpPr>
          <a:xfrm>
            <a:off x="796925" y="2811463"/>
            <a:ext cx="2262188" cy="3529012"/>
            <a:chOff x="348" y="629"/>
            <a:chExt cx="1425" cy="2223"/>
          </a:xfrm>
        </p:grpSpPr>
        <p:sp>
          <p:nvSpPr>
            <p:cNvPr id="124932" name="Rectangle 481299"/>
            <p:cNvSpPr/>
            <p:nvPr/>
          </p:nvSpPr>
          <p:spPr>
            <a:xfrm>
              <a:off x="348" y="629"/>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24933" name="Rectangle 481300"/>
            <p:cNvSpPr/>
            <p:nvPr/>
          </p:nvSpPr>
          <p:spPr>
            <a:xfrm>
              <a:off x="348" y="946"/>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24934" name="Rectangle 481301"/>
            <p:cNvSpPr/>
            <p:nvPr/>
          </p:nvSpPr>
          <p:spPr>
            <a:xfrm>
              <a:off x="348" y="1264"/>
              <a:ext cx="1425" cy="318"/>
            </a:xfrm>
            <a:prstGeom prst="rect">
              <a:avLst/>
            </a:prstGeom>
            <a:solidFill>
              <a:srgbClr val="FFFF00"/>
            </a:solid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24935" name="Rectangle 481302"/>
            <p:cNvSpPr/>
            <p:nvPr/>
          </p:nvSpPr>
          <p:spPr>
            <a:xfrm>
              <a:off x="348" y="1582"/>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24936" name="Rectangle 481303"/>
            <p:cNvSpPr/>
            <p:nvPr/>
          </p:nvSpPr>
          <p:spPr>
            <a:xfrm>
              <a:off x="348" y="1899"/>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24937" name="Rectangle 481304"/>
            <p:cNvSpPr/>
            <p:nvPr/>
          </p:nvSpPr>
          <p:spPr>
            <a:xfrm>
              <a:off x="348" y="2217"/>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24938" name="Rectangle 481305"/>
            <p:cNvSpPr/>
            <p:nvPr/>
          </p:nvSpPr>
          <p:spPr>
            <a:xfrm>
              <a:off x="348" y="2534"/>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nvGrpSpPr>
            <p:cNvPr id="124939" name="Group 481306"/>
            <p:cNvGrpSpPr/>
            <p:nvPr/>
          </p:nvGrpSpPr>
          <p:grpSpPr>
            <a:xfrm>
              <a:off x="410" y="667"/>
              <a:ext cx="1169" cy="2136"/>
              <a:chOff x="402" y="747"/>
              <a:chExt cx="1169" cy="2136"/>
            </a:xfrm>
          </p:grpSpPr>
          <p:sp>
            <p:nvSpPr>
              <p:cNvPr id="124940" name="Text Box 481307"/>
              <p:cNvSpPr txBox="1"/>
              <p:nvPr/>
            </p:nvSpPr>
            <p:spPr>
              <a:xfrm>
                <a:off x="402" y="747"/>
                <a:ext cx="817"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RADIO</a:t>
                </a:r>
                <a:endParaRPr lang="en-US" altLang="zh-CN" dirty="0">
                  <a:latin typeface="Arial" panose="020B0604020202020204" pitchFamily="34" charset="0"/>
                </a:endParaRPr>
              </a:p>
            </p:txBody>
          </p:sp>
          <p:sp>
            <p:nvSpPr>
              <p:cNvPr id="124941" name="Text Box 481308"/>
              <p:cNvSpPr txBox="1"/>
              <p:nvPr/>
            </p:nvSpPr>
            <p:spPr>
              <a:xfrm>
                <a:off x="402" y="1064"/>
                <a:ext cx="1128"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MICROWAVES</a:t>
                </a:r>
                <a:endParaRPr lang="en-US" altLang="zh-CN" dirty="0">
                  <a:latin typeface="Arial" panose="020B0604020202020204" pitchFamily="34" charset="0"/>
                </a:endParaRPr>
              </a:p>
            </p:txBody>
          </p:sp>
          <p:sp>
            <p:nvSpPr>
              <p:cNvPr id="124942" name="Text Box 481309"/>
              <p:cNvSpPr txBox="1"/>
              <p:nvPr/>
            </p:nvSpPr>
            <p:spPr>
              <a:xfrm>
                <a:off x="402" y="1382"/>
                <a:ext cx="1011"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INFRA-RED</a:t>
                </a:r>
                <a:endParaRPr lang="en-US" altLang="zh-CN" b="1">
                  <a:latin typeface="Arial" panose="020B0604020202020204" pitchFamily="34" charset="0"/>
                </a:endParaRPr>
              </a:p>
            </p:txBody>
          </p:sp>
          <p:sp>
            <p:nvSpPr>
              <p:cNvPr id="124943" name="Text Box 481310"/>
              <p:cNvSpPr txBox="1"/>
              <p:nvPr/>
            </p:nvSpPr>
            <p:spPr>
              <a:xfrm>
                <a:off x="402" y="1700"/>
                <a:ext cx="590" cy="231"/>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LIGHT</a:t>
                </a:r>
                <a:endParaRPr lang="en-US" altLang="zh-CN">
                  <a:latin typeface="Arial" panose="020B0604020202020204" pitchFamily="34" charset="0"/>
                </a:endParaRPr>
              </a:p>
            </p:txBody>
          </p:sp>
          <p:sp>
            <p:nvSpPr>
              <p:cNvPr id="124944" name="Text Box 481311"/>
              <p:cNvSpPr txBox="1"/>
              <p:nvPr/>
            </p:nvSpPr>
            <p:spPr>
              <a:xfrm>
                <a:off x="402" y="2017"/>
                <a:ext cx="1169"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ULTRA-VIOLET</a:t>
                </a:r>
                <a:endParaRPr lang="en-US" altLang="zh-CN" dirty="0">
                  <a:latin typeface="Arial" panose="020B0604020202020204" pitchFamily="34" charset="0"/>
                </a:endParaRPr>
              </a:p>
            </p:txBody>
          </p:sp>
          <p:sp>
            <p:nvSpPr>
              <p:cNvPr id="124945" name="Text Box 481312"/>
              <p:cNvSpPr txBox="1"/>
              <p:nvPr/>
            </p:nvSpPr>
            <p:spPr>
              <a:xfrm>
                <a:off x="402" y="2334"/>
                <a:ext cx="817" cy="232"/>
              </a:xfrm>
              <a:prstGeom prst="rect">
                <a:avLst/>
              </a:prstGeom>
              <a:noFill/>
              <a:ln w="9525">
                <a:noFill/>
              </a:ln>
            </p:spPr>
            <p:txBody>
              <a:bodyPr wrap="square" anchor="t" anchorCtr="0">
                <a:spAutoFit/>
              </a:bodyPr>
              <a:p>
                <a:pPr>
                  <a:spcBef>
                    <a:spcPct val="50000"/>
                  </a:spcBef>
                </a:pPr>
                <a:r>
                  <a:rPr lang="en-US" altLang="zh-CN" dirty="0">
                    <a:latin typeface="Arial" panose="020B0604020202020204" pitchFamily="34" charset="0"/>
                  </a:rPr>
                  <a:t>X-RAYS</a:t>
                </a:r>
                <a:endParaRPr lang="en-US" altLang="zh-CN" dirty="0">
                  <a:latin typeface="Arial" panose="020B0604020202020204" pitchFamily="34" charset="0"/>
                </a:endParaRPr>
              </a:p>
            </p:txBody>
          </p:sp>
          <p:sp>
            <p:nvSpPr>
              <p:cNvPr id="124946" name="Text Box 481313"/>
              <p:cNvSpPr txBox="1"/>
              <p:nvPr/>
            </p:nvSpPr>
            <p:spPr>
              <a:xfrm>
                <a:off x="402" y="2652"/>
                <a:ext cx="1154"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GAMMA RAYS</a:t>
                </a:r>
                <a:endParaRPr lang="en-US" altLang="zh-CN" dirty="0">
                  <a:latin typeface="Arial" panose="020B0604020202020204" pitchFamily="34" charset="0"/>
                </a:endParaRPr>
              </a:p>
            </p:txBody>
          </p:sp>
        </p:grpSp>
      </p:grpSp>
      <p:grpSp>
        <p:nvGrpSpPr>
          <p:cNvPr id="481321" name="Group 481320"/>
          <p:cNvGrpSpPr/>
          <p:nvPr/>
        </p:nvGrpSpPr>
        <p:grpSpPr>
          <a:xfrm>
            <a:off x="3914775" y="3314700"/>
            <a:ext cx="4711700" cy="2438400"/>
            <a:chOff x="2464" y="2321"/>
            <a:chExt cx="2968" cy="1536"/>
          </a:xfrm>
        </p:grpSpPr>
        <p:graphicFrame>
          <p:nvGraphicFramePr>
            <p:cNvPr id="124948" name="Content Placeholder 481316"/>
            <p:cNvGraphicFramePr>
              <a:graphicFrameLocks noGrp="1"/>
            </p:cNvGraphicFramePr>
            <p:nvPr>
              <p:ph sz="half" idx="4294967295"/>
            </p:nvPr>
          </p:nvGraphicFramePr>
          <p:xfrm>
            <a:off x="2464" y="2321"/>
            <a:ext cx="1536" cy="1536"/>
          </p:xfrm>
          <a:graphic>
            <a:graphicData uri="http://schemas.openxmlformats.org/presentationml/2006/ole">
              <mc:AlternateContent xmlns:mc="http://schemas.openxmlformats.org/markup-compatibility/2006">
                <mc:Choice xmlns:v="urn:schemas-microsoft-com:vml" Requires="v">
                  <p:oleObj spid="_x0000_s3080" name="" r:id="rId1" imgW="2438400" imgH="2438400" progId="Paint.Picture">
                    <p:embed/>
                  </p:oleObj>
                </mc:Choice>
                <mc:Fallback>
                  <p:oleObj name="" r:id="rId1" imgW="2438400" imgH="2438400" progId="Paint.Picture">
                    <p:embed/>
                    <p:pic>
                      <p:nvPicPr>
                        <p:cNvPr id="0" name="Picture 3079"/>
                        <p:cNvPicPr/>
                        <p:nvPr/>
                      </p:nvPicPr>
                      <p:blipFill>
                        <a:blip r:embed="rId2"/>
                        <a:stretch>
                          <a:fillRect/>
                        </a:stretch>
                      </p:blipFill>
                      <p:spPr>
                        <a:xfrm>
                          <a:off x="2464" y="2321"/>
                          <a:ext cx="1536" cy="1536"/>
                        </a:xfrm>
                        <a:prstGeom prst="rect">
                          <a:avLst/>
                        </a:prstGeom>
                        <a:noFill/>
                        <a:ln w="38100">
                          <a:miter/>
                        </a:ln>
                      </p:spPr>
                    </p:pic>
                  </p:oleObj>
                </mc:Fallback>
              </mc:AlternateContent>
            </a:graphicData>
          </a:graphic>
        </p:graphicFrame>
        <p:sp>
          <p:nvSpPr>
            <p:cNvPr id="124949" name="Text Box 481319"/>
            <p:cNvSpPr txBox="1"/>
            <p:nvPr/>
          </p:nvSpPr>
          <p:spPr>
            <a:xfrm>
              <a:off x="4080" y="2576"/>
              <a:ext cx="1352" cy="664"/>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Infra-red photograph.</a:t>
              </a:r>
              <a:endParaRPr lang="en-US" altLang="zh-CN" b="1" dirty="0">
                <a:latin typeface="Arial" panose="020B0604020202020204" pitchFamily="34" charset="0"/>
              </a:endParaRPr>
            </a:p>
            <a:p>
              <a:pPr>
                <a:spcBef>
                  <a:spcPct val="50000"/>
                </a:spcBef>
              </a:pPr>
              <a:r>
                <a:rPr lang="en-US" altLang="zh-CN" b="1" dirty="0">
                  <a:latin typeface="Arial" panose="020B0604020202020204" pitchFamily="34" charset="0"/>
                </a:rPr>
                <a:t>brighter = hotter</a:t>
              </a:r>
              <a:endParaRPr lang="en-US" altLang="zh-CN"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1283">
                                            <p:txEl>
                                              <p:charRg st="0" end="8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1283">
                                            <p:txEl>
                                              <p:charRg st="85" end="18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13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Title 299009"/>
          <p:cNvSpPr>
            <a:spLocks noGrp="1"/>
          </p:cNvSpPr>
          <p:nvPr>
            <p:ph type="title"/>
          </p:nvPr>
        </p:nvSpPr>
        <p:spPr>
          <a:xfrm>
            <a:off x="19050" y="12700"/>
            <a:ext cx="9128125" cy="517525"/>
          </a:xfrm>
        </p:spPr>
        <p:txBody>
          <a:bodyPr anchor="ctr" anchorCtr="0"/>
          <a:p>
            <a:pPr defTabSz="914400">
              <a:buNone/>
            </a:pPr>
            <a:r>
              <a:rPr lang="en-US" altLang="zh-CN" kern="1200" baseline="0" dirty="0">
                <a:latin typeface="+mj-lt"/>
                <a:ea typeface="+mj-ea"/>
                <a:cs typeface="+mj-cs"/>
              </a:rPr>
              <a:t>Longitudinal</a:t>
            </a:r>
            <a:r>
              <a:rPr lang="en-US" altLang="zh-CN" kern="1200" baseline="0">
                <a:latin typeface="+mj-lt"/>
                <a:ea typeface="+mj-ea"/>
                <a:cs typeface="+mj-cs"/>
              </a:rPr>
              <a:t> Waves</a:t>
            </a:r>
            <a:endParaRPr lang="en-US" altLang="zh-CN" kern="1200" baseline="0">
              <a:latin typeface="+mj-lt"/>
              <a:ea typeface="+mj-ea"/>
              <a:cs typeface="+mj-cs"/>
            </a:endParaRPr>
          </a:p>
        </p:txBody>
      </p:sp>
      <p:sp>
        <p:nvSpPr>
          <p:cNvPr id="299011" name="Content Placeholder 299010"/>
          <p:cNvSpPr>
            <a:spLocks noGrp="1"/>
          </p:cNvSpPr>
          <p:nvPr>
            <p:ph idx="1"/>
          </p:nvPr>
        </p:nvSpPr>
        <p:spPr>
          <a:xfrm>
            <a:off x="196850" y="733425"/>
            <a:ext cx="5885180" cy="4526280"/>
          </a:xfrm>
        </p:spPr>
        <p:txBody>
          <a:bodyPr anchor="t" anchorCtr="0"/>
          <a:p>
            <a:pPr marL="0" indent="0">
              <a:lnSpc>
                <a:spcPct val="80000"/>
              </a:lnSpc>
              <a:buNone/>
            </a:pPr>
            <a:r>
              <a:rPr lang="en-US" altLang="zh-CN" sz="2400" b="1" dirty="0">
                <a:solidFill>
                  <a:srgbClr val="FF0000"/>
                </a:solidFill>
              </a:rPr>
              <a:t>Longitudinal</a:t>
            </a:r>
            <a:r>
              <a:rPr lang="en-US" altLang="zh-CN" sz="2400" b="1" dirty="0"/>
              <a:t> waves </a:t>
            </a:r>
            <a:endParaRPr lang="en-US" altLang="zh-CN" sz="2400" b="1" dirty="0"/>
          </a:p>
          <a:p>
            <a:pPr marL="0" indent="0">
              <a:lnSpc>
                <a:spcPct val="80000"/>
              </a:lnSpc>
              <a:buNone/>
            </a:pPr>
            <a:r>
              <a:rPr lang="en-US" altLang="zh-CN" sz="2400" b="1" u="sng" dirty="0"/>
              <a:t>vibrations</a:t>
            </a:r>
            <a:r>
              <a:rPr lang="en-US" altLang="zh-CN" sz="2400" b="1" dirty="0"/>
              <a:t> are </a:t>
            </a:r>
            <a:r>
              <a:rPr lang="en-US" altLang="en-US" sz="2400" b="1" dirty="0"/>
              <a:t>in the </a:t>
            </a:r>
            <a:r>
              <a:rPr lang="en-US" altLang="en-US" sz="2400" b="1" u="sng" dirty="0"/>
              <a:t>same direction </a:t>
            </a:r>
            <a:r>
              <a:rPr lang="en-US" altLang="en-US" sz="2400" b="1" dirty="0"/>
              <a:t>as the direction of </a:t>
            </a:r>
            <a:r>
              <a:rPr lang="en-US" altLang="en-US" sz="2400" b="1" u="sng"/>
              <a:t>propagation</a:t>
            </a:r>
            <a:r>
              <a:rPr lang="en-US" altLang="en-US" sz="2400" b="1"/>
              <a:t> (</a:t>
            </a:r>
            <a:r>
              <a:rPr lang="en-US" altLang="zh-CN" sz="2400" b="1"/>
              <a:t>travel</a:t>
            </a:r>
            <a:r>
              <a:rPr lang="en-US" altLang="en-US" sz="2400" b="1"/>
              <a:t>)</a:t>
            </a:r>
            <a:endParaRPr lang="en-US" altLang="zh-CN" sz="2400" b="1" i="1" dirty="0"/>
          </a:p>
          <a:p>
            <a:pPr marL="0" indent="0">
              <a:lnSpc>
                <a:spcPct val="80000"/>
              </a:lnSpc>
              <a:buNone/>
            </a:pPr>
            <a:r>
              <a:rPr lang="en-US" altLang="en-US" sz="2400" b="1" i="1" dirty="0"/>
              <a:t>e.g.</a:t>
            </a:r>
            <a:r>
              <a:rPr lang="en-US" altLang="zh-CN" sz="2400" b="1" i="1" dirty="0"/>
              <a:t> sound waves</a:t>
            </a:r>
            <a:r>
              <a:rPr lang="en-US" altLang="en-US" sz="2400" b="1" i="1" dirty="0"/>
              <a:t>, 	   </a:t>
            </a:r>
            <a:endParaRPr lang="en-US" altLang="en-US" sz="2400" b="1" i="1" dirty="0"/>
          </a:p>
          <a:p>
            <a:pPr marL="0" indent="0">
              <a:lnSpc>
                <a:spcPct val="80000"/>
              </a:lnSpc>
              <a:buNone/>
            </a:pPr>
            <a:r>
              <a:rPr lang="en-US" altLang="en-US" sz="2400" b="1" i="1" dirty="0"/>
              <a:t>       ultrasound</a:t>
            </a:r>
            <a:endParaRPr lang="en-US" altLang="en-US" sz="2400" b="1" i="1" dirty="0"/>
          </a:p>
          <a:p>
            <a:pPr marL="0" indent="0">
              <a:lnSpc>
                <a:spcPct val="80000"/>
              </a:lnSpc>
              <a:buNone/>
            </a:pPr>
            <a:r>
              <a:rPr lang="en-US" altLang="en-US" sz="2400" b="1" i="1" dirty="0"/>
              <a:t>       earthquake p-waves</a:t>
            </a:r>
            <a:endParaRPr lang="en-US" altLang="en-US" sz="2400" b="1" i="1" dirty="0"/>
          </a:p>
        </p:txBody>
      </p:sp>
      <p:grpSp>
        <p:nvGrpSpPr>
          <p:cNvPr id="299012" name="Group 299011"/>
          <p:cNvGrpSpPr/>
          <p:nvPr/>
        </p:nvGrpSpPr>
        <p:grpSpPr>
          <a:xfrm>
            <a:off x="6478905" y="831215"/>
            <a:ext cx="2416175" cy="1152525"/>
            <a:chOff x="3334" y="935"/>
            <a:chExt cx="1522" cy="726"/>
          </a:xfrm>
        </p:grpSpPr>
        <p:sp>
          <p:nvSpPr>
            <p:cNvPr id="17412" name="Straight Connector 299012"/>
            <p:cNvSpPr/>
            <p:nvPr/>
          </p:nvSpPr>
          <p:spPr>
            <a:xfrm>
              <a:off x="3334" y="1207"/>
              <a:ext cx="1522" cy="0"/>
            </a:xfrm>
            <a:prstGeom prst="line">
              <a:avLst/>
            </a:prstGeom>
            <a:ln w="76200" cap="flat" cmpd="sng">
              <a:solidFill>
                <a:srgbClr val="0000FF"/>
              </a:solidFill>
              <a:prstDash val="solid"/>
              <a:round/>
              <a:headEnd type="triangle" w="med" len="med"/>
              <a:tailEnd type="triangle" w="med" len="med"/>
            </a:ln>
          </p:spPr>
        </p:sp>
        <p:sp>
          <p:nvSpPr>
            <p:cNvPr id="17413" name="Straight Connector 299013"/>
            <p:cNvSpPr/>
            <p:nvPr/>
          </p:nvSpPr>
          <p:spPr>
            <a:xfrm>
              <a:off x="3379" y="1389"/>
              <a:ext cx="1404" cy="0"/>
            </a:xfrm>
            <a:prstGeom prst="line">
              <a:avLst/>
            </a:prstGeom>
            <a:ln w="76200" cap="flat" cmpd="sng">
              <a:solidFill>
                <a:srgbClr val="FF0000"/>
              </a:solidFill>
              <a:prstDash val="solid"/>
              <a:round/>
              <a:headEnd type="none" w="med" len="med"/>
              <a:tailEnd type="triangle" w="med" len="med"/>
            </a:ln>
          </p:spPr>
        </p:sp>
        <p:sp>
          <p:nvSpPr>
            <p:cNvPr id="17414" name="Text Box 299014"/>
            <p:cNvSpPr txBox="1"/>
            <p:nvPr/>
          </p:nvSpPr>
          <p:spPr>
            <a:xfrm>
              <a:off x="3560" y="1389"/>
              <a:ext cx="1270" cy="272"/>
            </a:xfrm>
            <a:prstGeom prst="rect">
              <a:avLst/>
            </a:prstGeom>
            <a:noFill/>
            <a:ln w="9525">
              <a:noFill/>
            </a:ln>
          </p:spPr>
          <p:txBody>
            <a:bodyPr anchor="t" anchorCtr="0"/>
            <a:p>
              <a:r>
                <a:rPr lang="en-US" altLang="zh-CN" sz="2000">
                  <a:solidFill>
                    <a:srgbClr val="FF0000"/>
                  </a:solidFill>
                  <a:latin typeface="Arial" panose="020B0604020202020204" pitchFamily="34" charset="0"/>
                </a:rPr>
                <a:t>wave direction</a:t>
              </a:r>
              <a:endParaRPr lang="en-US" altLang="zh-CN" sz="2000">
                <a:solidFill>
                  <a:srgbClr val="FF0000"/>
                </a:solidFill>
                <a:latin typeface="Arial" panose="020B0604020202020204" pitchFamily="34" charset="0"/>
              </a:endParaRPr>
            </a:p>
          </p:txBody>
        </p:sp>
        <p:sp>
          <p:nvSpPr>
            <p:cNvPr id="17415" name="Text Box 299015"/>
            <p:cNvSpPr txBox="1"/>
            <p:nvPr/>
          </p:nvSpPr>
          <p:spPr>
            <a:xfrm>
              <a:off x="3606" y="935"/>
              <a:ext cx="1134" cy="227"/>
            </a:xfrm>
            <a:prstGeom prst="rect">
              <a:avLst/>
            </a:prstGeom>
            <a:noFill/>
            <a:ln w="9525">
              <a:noFill/>
            </a:ln>
          </p:spPr>
          <p:txBody>
            <a:bodyPr anchor="t" anchorCtr="0"/>
            <a:p>
              <a:r>
                <a:rPr lang="en-US" altLang="zh-CN" sz="2000">
                  <a:solidFill>
                    <a:srgbClr val="0000FF"/>
                  </a:solidFill>
                  <a:latin typeface="Arial" panose="020B0604020202020204" pitchFamily="34" charset="0"/>
                </a:rPr>
                <a:t>vibrations</a:t>
              </a:r>
              <a:endParaRPr lang="en-US" altLang="zh-CN" sz="2000">
                <a:solidFill>
                  <a:srgbClr val="0000FF"/>
                </a:solidFill>
                <a:latin typeface="Arial" panose="020B0604020202020204" pitchFamily="34" charset="0"/>
              </a:endParaRPr>
            </a:p>
          </p:txBody>
        </p:sp>
      </p:grpSp>
      <p:pic>
        <p:nvPicPr>
          <p:cNvPr id="17417" name="Picture 1" descr="Lwave-Red-2"/>
          <p:cNvPicPr>
            <a:picLocks noChangeAspect="1"/>
          </p:cNvPicPr>
          <p:nvPr/>
        </p:nvPicPr>
        <p:blipFill>
          <a:blip r:embed="rId1"/>
          <a:stretch>
            <a:fillRect/>
          </a:stretch>
        </p:blipFill>
        <p:spPr>
          <a:xfrm>
            <a:off x="196850" y="3532188"/>
            <a:ext cx="8697913" cy="2897187"/>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90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9011">
                                            <p:txEl>
                                              <p:charRg st="0" end="11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9011">
                                            <p:txEl>
                                              <p:char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9011">
                                            <p:txEl>
                                              <p:charRg st="120" end="14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9011">
                                            <p:txEl>
                                              <p:charRg st="162" end="19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9011">
                                            <p:txEl>
                                              <p:charRg st="190" end="2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6977" name="Title 479233"/>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Infra-red radiation</a:t>
            </a:r>
            <a:endParaRPr lang="en-US" altLang="zh-CN" kern="1200" baseline="0">
              <a:latin typeface="+mj-lt"/>
              <a:ea typeface="+mj-ea"/>
              <a:cs typeface="+mj-cs"/>
            </a:endParaRPr>
          </a:p>
        </p:txBody>
      </p:sp>
      <p:sp>
        <p:nvSpPr>
          <p:cNvPr id="126978" name="Content Placeholder 1"/>
          <p:cNvSpPr>
            <a:spLocks noGrp="1"/>
          </p:cNvSpPr>
          <p:nvPr>
            <p:ph idx="1"/>
          </p:nvPr>
        </p:nvSpPr>
        <p:spPr/>
        <p:txBody>
          <a:bodyPr anchor="t" anchorCtr="0"/>
          <a:p>
            <a:endParaRPr lang="en-US" altLang="zh-CN"/>
          </a:p>
        </p:txBody>
      </p:sp>
      <p:grpSp>
        <p:nvGrpSpPr>
          <p:cNvPr id="479235" name="Group 479234"/>
          <p:cNvGrpSpPr/>
          <p:nvPr/>
        </p:nvGrpSpPr>
        <p:grpSpPr>
          <a:xfrm>
            <a:off x="611188" y="1484313"/>
            <a:ext cx="3743325" cy="3724275"/>
            <a:chOff x="385" y="935"/>
            <a:chExt cx="2358" cy="2346"/>
          </a:xfrm>
        </p:grpSpPr>
        <p:pic>
          <p:nvPicPr>
            <p:cNvPr id="126980" name="Content Placeholder 479235" descr="space-heater"/>
            <p:cNvPicPr>
              <a:picLocks noGrp="1" noChangeAspect="1"/>
            </p:cNvPicPr>
            <p:nvPr>
              <p:ph sz="quarter" idx="4294967295"/>
            </p:nvPr>
          </p:nvPicPr>
          <p:blipFill>
            <a:blip r:embed="rId1"/>
            <a:stretch>
              <a:fillRect/>
            </a:stretch>
          </p:blipFill>
          <p:spPr>
            <a:xfrm>
              <a:off x="385" y="935"/>
              <a:ext cx="2358" cy="1769"/>
            </a:xfrm>
          </p:spPr>
        </p:pic>
        <p:sp>
          <p:nvSpPr>
            <p:cNvPr id="126981" name="Text Box 479236"/>
            <p:cNvSpPr txBox="1"/>
            <p:nvPr/>
          </p:nvSpPr>
          <p:spPr>
            <a:xfrm>
              <a:off x="476" y="2704"/>
              <a:ext cx="2087" cy="577"/>
            </a:xfrm>
            <a:prstGeom prst="rect">
              <a:avLst/>
            </a:prstGeom>
            <a:noFill/>
            <a:ln w="9525">
              <a:noFill/>
            </a:ln>
          </p:spPr>
          <p:txBody>
            <a:bodyPr anchor="t" anchorCtr="0">
              <a:spAutoFit/>
            </a:bodyPr>
            <a:p>
              <a:pPr algn="ctr">
                <a:spcBef>
                  <a:spcPct val="50000"/>
                </a:spcBef>
              </a:pPr>
              <a:r>
                <a:rPr lang="en-US" altLang="zh-CN" b="1">
                  <a:latin typeface="Arial" panose="020B0604020202020204" pitchFamily="34" charset="0"/>
                </a:rPr>
                <a:t>Despite appearances this heater is giving off mostly invisible infra-red radiation.</a:t>
              </a:r>
              <a:endParaRPr lang="en-US" altLang="zh-CN" b="1">
                <a:latin typeface="Arial" panose="020B0604020202020204" pitchFamily="34" charset="0"/>
              </a:endParaRPr>
            </a:p>
          </p:txBody>
        </p:sp>
      </p:grpSp>
      <p:grpSp>
        <p:nvGrpSpPr>
          <p:cNvPr id="479238" name="Group 479237"/>
          <p:cNvGrpSpPr/>
          <p:nvPr/>
        </p:nvGrpSpPr>
        <p:grpSpPr>
          <a:xfrm>
            <a:off x="4643438" y="1484313"/>
            <a:ext cx="3960812" cy="3887787"/>
            <a:chOff x="2925" y="935"/>
            <a:chExt cx="2495" cy="2449"/>
          </a:xfrm>
        </p:grpSpPr>
        <p:graphicFrame>
          <p:nvGraphicFramePr>
            <p:cNvPr id="126983" name="Content Placeholder 479238"/>
            <p:cNvGraphicFramePr>
              <a:graphicFrameLocks noGrp="1"/>
            </p:cNvGraphicFramePr>
            <p:nvPr>
              <p:ph sz="quarter" idx="4294967295"/>
            </p:nvPr>
          </p:nvGraphicFramePr>
          <p:xfrm>
            <a:off x="2925" y="935"/>
            <a:ext cx="1342" cy="2449"/>
          </p:xfrm>
          <a:graphic>
            <a:graphicData uri="http://schemas.openxmlformats.org/presentationml/2006/ole">
              <mc:AlternateContent xmlns:mc="http://schemas.openxmlformats.org/markup-compatibility/2006">
                <mc:Choice xmlns:v="urn:schemas-microsoft-com:vml" Requires="v">
                  <p:oleObj spid="_x0000_s3081" name="" r:id="rId2" imgW="2514600" imgH="4591050" progId="Paint.Picture">
                    <p:embed/>
                  </p:oleObj>
                </mc:Choice>
                <mc:Fallback>
                  <p:oleObj name="" r:id="rId2" imgW="2514600" imgH="4591050" progId="Paint.Picture">
                    <p:embed/>
                    <p:pic>
                      <p:nvPicPr>
                        <p:cNvPr id="0" name="Picture 3080"/>
                        <p:cNvPicPr/>
                        <p:nvPr/>
                      </p:nvPicPr>
                      <p:blipFill>
                        <a:blip r:embed="rId3"/>
                        <a:stretch>
                          <a:fillRect/>
                        </a:stretch>
                      </p:blipFill>
                      <p:spPr>
                        <a:xfrm>
                          <a:off x="2925" y="935"/>
                          <a:ext cx="1342" cy="2449"/>
                        </a:xfrm>
                        <a:prstGeom prst="rect">
                          <a:avLst/>
                        </a:prstGeom>
                        <a:noFill/>
                        <a:ln w="38100">
                          <a:miter/>
                        </a:ln>
                      </p:spPr>
                    </p:pic>
                  </p:oleObj>
                </mc:Fallback>
              </mc:AlternateContent>
            </a:graphicData>
          </a:graphic>
        </p:graphicFrame>
        <p:sp>
          <p:nvSpPr>
            <p:cNvPr id="126984" name="Text Box 479239"/>
            <p:cNvSpPr txBox="1"/>
            <p:nvPr/>
          </p:nvSpPr>
          <p:spPr>
            <a:xfrm>
              <a:off x="4286" y="935"/>
              <a:ext cx="1134" cy="924"/>
            </a:xfrm>
            <a:prstGeom prst="rect">
              <a:avLst/>
            </a:prstGeom>
            <a:noFill/>
            <a:ln w="9525">
              <a:noFill/>
            </a:ln>
          </p:spPr>
          <p:txBody>
            <a:bodyPr anchor="t" anchorCtr="0">
              <a:spAutoFit/>
            </a:bodyPr>
            <a:p>
              <a:pPr algn="ctr">
                <a:spcBef>
                  <a:spcPct val="50000"/>
                </a:spcBef>
              </a:pPr>
              <a:r>
                <a:rPr lang="en-US" altLang="zh-CN" b="1">
                  <a:latin typeface="Arial" panose="020B0604020202020204" pitchFamily="34" charset="0"/>
                </a:rPr>
                <a:t>An infra-red or thermal image.</a:t>
              </a:r>
              <a:endParaRPr lang="en-US" altLang="zh-CN" b="1">
                <a:latin typeface="Arial" panose="020B0604020202020204" pitchFamily="34" charset="0"/>
              </a:endParaRPr>
            </a:p>
            <a:p>
              <a:pPr algn="ctr">
                <a:spcBef>
                  <a:spcPct val="50000"/>
                </a:spcBef>
              </a:pPr>
              <a:r>
                <a:rPr lang="en-US" altLang="zh-CN" b="1">
                  <a:solidFill>
                    <a:srgbClr val="F7051C"/>
                  </a:solidFill>
                  <a:latin typeface="Arial" panose="020B0604020202020204" pitchFamily="34" charset="0"/>
                </a:rPr>
                <a:t>RED = hot</a:t>
              </a:r>
              <a:r>
                <a:rPr lang="en-US" altLang="zh-CN" b="1">
                  <a:latin typeface="Arial" panose="020B0604020202020204" pitchFamily="34" charset="0"/>
                </a:rPr>
                <a:t> </a:t>
              </a:r>
              <a:endParaRPr lang="en-US" altLang="zh-CN" b="1">
                <a:latin typeface="Arial" panose="020B0604020202020204" pitchFamily="34" charset="0"/>
              </a:endParaRPr>
            </a:p>
            <a:p>
              <a:pPr algn="ctr">
                <a:spcBef>
                  <a:spcPct val="50000"/>
                </a:spcBef>
              </a:pPr>
              <a:r>
                <a:rPr lang="en-US" altLang="zh-CN" b="1">
                  <a:latin typeface="Arial" panose="020B0604020202020204" pitchFamily="34" charset="0"/>
                </a:rPr>
                <a:t> </a:t>
              </a:r>
              <a:r>
                <a:rPr lang="en-US" altLang="zh-CN" b="1">
                  <a:solidFill>
                    <a:srgbClr val="0000FF"/>
                  </a:solidFill>
                  <a:latin typeface="Arial" panose="020B0604020202020204" pitchFamily="34" charset="0"/>
                </a:rPr>
                <a:t>BLUE = cold</a:t>
              </a:r>
              <a:endParaRPr lang="en-US" altLang="zh-CN" b="1">
                <a:solidFill>
                  <a:srgbClr val="0000FF"/>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92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92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3330" name="Picture 483329"/>
          <p:cNvPicPr>
            <a:picLocks noChangeAspect="1"/>
          </p:cNvPicPr>
          <p:nvPr/>
        </p:nvPicPr>
        <p:blipFill>
          <a:blip r:embed="rId1"/>
          <a:stretch>
            <a:fillRect/>
          </a:stretch>
        </p:blipFill>
        <p:spPr>
          <a:xfrm>
            <a:off x="7164388" y="2565400"/>
            <a:ext cx="1255712" cy="1944688"/>
          </a:xfrm>
          <a:prstGeom prst="rect">
            <a:avLst/>
          </a:prstGeom>
          <a:noFill/>
          <a:ln w="9525">
            <a:noFill/>
          </a:ln>
        </p:spPr>
      </p:pic>
      <p:sp>
        <p:nvSpPr>
          <p:cNvPr id="129026" name="Title 483330"/>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Uses of infra-red</a:t>
            </a:r>
            <a:endParaRPr lang="en-US" altLang="zh-CN" kern="1200" baseline="0">
              <a:latin typeface="+mj-lt"/>
              <a:ea typeface="+mj-ea"/>
              <a:cs typeface="+mj-cs"/>
            </a:endParaRPr>
          </a:p>
        </p:txBody>
      </p:sp>
      <p:sp>
        <p:nvSpPr>
          <p:cNvPr id="483332" name="Text Placeholder 483331"/>
          <p:cNvSpPr>
            <a:spLocks noGrp="1"/>
          </p:cNvSpPr>
          <p:nvPr>
            <p:ph type="body" sz="half"/>
          </p:nvPr>
        </p:nvSpPr>
        <p:spPr>
          <a:xfrm>
            <a:off x="0" y="981075"/>
            <a:ext cx="4032250" cy="4525963"/>
          </a:xfrm>
        </p:spPr>
        <p:txBody>
          <a:bodyPr anchor="t" anchorCtr="0"/>
          <a:lstStyle>
            <a:lvl1pPr lvl="0">
              <a:defRPr sz="2800"/>
            </a:lvl1pPr>
            <a:lvl2pPr lvl="1">
              <a:defRPr sz="2400"/>
            </a:lvl2pPr>
            <a:lvl3pPr lvl="2">
              <a:defRPr sz="2000"/>
            </a:lvl3pPr>
            <a:lvl4pPr lvl="3">
              <a:defRPr sz="1800"/>
            </a:lvl4pPr>
            <a:lvl5pPr lvl="4">
              <a:defRPr sz="1800"/>
            </a:lvl5pPr>
          </a:lstStyle>
          <a:p>
            <a:pPr marL="363855" lvl="0" indent="-363855">
              <a:lnSpc>
                <a:spcPct val="90000"/>
              </a:lnSpc>
              <a:buNone/>
            </a:pPr>
            <a:r>
              <a:rPr lang="en-US" altLang="zh-CN" sz="2400"/>
              <a:t>Infra-red waves are used:</a:t>
            </a:r>
            <a:endParaRPr lang="en-US" altLang="zh-CN" sz="2400"/>
          </a:p>
          <a:p>
            <a:pPr marL="363855" lvl="0" indent="-363855">
              <a:lnSpc>
                <a:spcPct val="90000"/>
              </a:lnSpc>
            </a:pPr>
            <a:r>
              <a:rPr lang="en-US" altLang="zh-CN" sz="2400"/>
              <a:t>to cook food</a:t>
            </a:r>
            <a:endParaRPr lang="en-US" altLang="zh-CN" sz="2400"/>
          </a:p>
          <a:p>
            <a:pPr marL="363855" lvl="0" indent="-363855">
              <a:lnSpc>
                <a:spcPct val="90000"/>
              </a:lnSpc>
            </a:pPr>
            <a:r>
              <a:rPr lang="en-US" altLang="zh-CN" sz="2400"/>
              <a:t>by remote controls</a:t>
            </a:r>
            <a:endParaRPr lang="en-US" altLang="zh-CN" sz="2400"/>
          </a:p>
          <a:p>
            <a:pPr marL="363855" lvl="0" indent="-363855">
              <a:lnSpc>
                <a:spcPct val="90000"/>
              </a:lnSpc>
            </a:pPr>
            <a:r>
              <a:rPr lang="en-US" altLang="zh-CN" sz="2400"/>
              <a:t>in communication systems using optical fibres</a:t>
            </a:r>
            <a:endParaRPr lang="en-US" altLang="zh-CN" sz="2400"/>
          </a:p>
          <a:p>
            <a:pPr marL="363855" lvl="0" indent="-363855">
              <a:lnSpc>
                <a:spcPct val="90000"/>
              </a:lnSpc>
            </a:pPr>
            <a:r>
              <a:rPr lang="en-US" altLang="zh-CN" sz="2400"/>
              <a:t>to detect intruders in burglar alarms</a:t>
            </a:r>
            <a:endParaRPr lang="en-US" altLang="zh-CN" sz="2400"/>
          </a:p>
          <a:p>
            <a:pPr marL="363855" lvl="0" indent="-363855">
              <a:lnSpc>
                <a:spcPct val="90000"/>
              </a:lnSpc>
            </a:pPr>
            <a:r>
              <a:rPr lang="en-US" altLang="zh-CN" sz="2400"/>
              <a:t>in ‘night sights’</a:t>
            </a:r>
            <a:endParaRPr lang="en-US" altLang="zh-CN" sz="2400"/>
          </a:p>
          <a:p>
            <a:pPr marL="363855" lvl="0" indent="-363855">
              <a:lnSpc>
                <a:spcPct val="90000"/>
              </a:lnSpc>
            </a:pPr>
            <a:r>
              <a:rPr lang="en-US" altLang="zh-CN" sz="2400"/>
              <a:t>in astronomy to see behind gas clouds</a:t>
            </a:r>
            <a:endParaRPr lang="en-US" altLang="zh-CN" sz="2400"/>
          </a:p>
          <a:p>
            <a:pPr marL="363855" lvl="0" indent="-363855">
              <a:lnSpc>
                <a:spcPct val="90000"/>
              </a:lnSpc>
              <a:buNone/>
            </a:pPr>
            <a:endParaRPr lang="en-US" altLang="zh-CN" sz="2400"/>
          </a:p>
        </p:txBody>
      </p:sp>
      <p:graphicFrame>
        <p:nvGraphicFramePr>
          <p:cNvPr id="483333" name="Content Placeholder 483332"/>
          <p:cNvGraphicFramePr>
            <a:graphicFrameLocks noGrp="1"/>
          </p:cNvGraphicFramePr>
          <p:nvPr>
            <p:ph idx="1"/>
          </p:nvPr>
        </p:nvGraphicFramePr>
        <p:xfrm>
          <a:off x="6692900" y="981075"/>
          <a:ext cx="1727200" cy="1671638"/>
        </p:xfrm>
        <a:graphic>
          <a:graphicData uri="http://schemas.openxmlformats.org/presentationml/2006/ole">
            <mc:AlternateContent xmlns:mc="http://schemas.openxmlformats.org/markup-compatibility/2006">
              <mc:Choice xmlns:v="urn:schemas-microsoft-com:vml" Requires="v">
                <p:oleObj spid="_x0000_s3083" name="" r:id="rId2" imgW="2667000" imgH="2581275" progId="Paint.Picture">
                  <p:embed/>
                </p:oleObj>
              </mc:Choice>
              <mc:Fallback>
                <p:oleObj name="" r:id="rId2" imgW="2667000" imgH="2581275" progId="Paint.Picture">
                  <p:embed/>
                  <p:pic>
                    <p:nvPicPr>
                      <p:cNvPr id="0" name="Picture 3082"/>
                      <p:cNvPicPr/>
                      <p:nvPr/>
                    </p:nvPicPr>
                    <p:blipFill>
                      <a:blip r:embed="rId3"/>
                      <a:stretch>
                        <a:fillRect/>
                      </a:stretch>
                    </p:blipFill>
                    <p:spPr>
                      <a:xfrm>
                        <a:off x="6692900" y="981075"/>
                        <a:ext cx="1727200" cy="1671638"/>
                      </a:xfrm>
                      <a:prstGeom prst="rect">
                        <a:avLst/>
                      </a:prstGeom>
                      <a:noFill/>
                      <a:ln w="38100">
                        <a:miter/>
                      </a:ln>
                    </p:spPr>
                  </p:pic>
                </p:oleObj>
              </mc:Fallback>
            </mc:AlternateContent>
          </a:graphicData>
        </a:graphic>
      </p:graphicFrame>
      <p:graphicFrame>
        <p:nvGraphicFramePr>
          <p:cNvPr id="483334" name="Object 483333"/>
          <p:cNvGraphicFramePr/>
          <p:nvPr/>
        </p:nvGraphicFramePr>
        <p:xfrm>
          <a:off x="4284663" y="4437063"/>
          <a:ext cx="2233612" cy="1784350"/>
        </p:xfrm>
        <a:graphic>
          <a:graphicData uri="http://schemas.openxmlformats.org/presentationml/2006/ole">
            <mc:AlternateContent xmlns:mc="http://schemas.openxmlformats.org/markup-compatibility/2006">
              <mc:Choice xmlns:v="urn:schemas-microsoft-com:vml" Requires="v">
                <p:oleObj spid="_x0000_s3082" name="" r:id="rId4" imgW="2743200" imgH="2190750" progId="Paint.Picture">
                  <p:embed/>
                </p:oleObj>
              </mc:Choice>
              <mc:Fallback>
                <p:oleObj name="" r:id="rId4" imgW="2743200" imgH="2190750" progId="Paint.Picture">
                  <p:embed/>
                  <p:pic>
                    <p:nvPicPr>
                      <p:cNvPr id="0" name="Picture 3081"/>
                      <p:cNvPicPr/>
                      <p:nvPr/>
                    </p:nvPicPr>
                    <p:blipFill>
                      <a:blip r:embed="rId5"/>
                      <a:stretch>
                        <a:fillRect/>
                      </a:stretch>
                    </p:blipFill>
                    <p:spPr>
                      <a:xfrm>
                        <a:off x="4284663" y="4437063"/>
                        <a:ext cx="2233612" cy="1784350"/>
                      </a:xfrm>
                      <a:prstGeom prst="rect">
                        <a:avLst/>
                      </a:prstGeom>
                      <a:noFill/>
                      <a:ln w="38100">
                        <a:noFill/>
                        <a:miter/>
                      </a:ln>
                    </p:spPr>
                  </p:pic>
                </p:oleObj>
              </mc:Fallback>
            </mc:AlternateContent>
          </a:graphicData>
        </a:graphic>
      </p:graphicFrame>
      <p:pic>
        <p:nvPicPr>
          <p:cNvPr id="483335" name="Picture 483334" descr="HOW_KB_V9_503_HI"/>
          <p:cNvPicPr>
            <a:picLocks noChangeAspect="1"/>
          </p:cNvPicPr>
          <p:nvPr/>
        </p:nvPicPr>
        <p:blipFill>
          <a:blip r:embed="rId6"/>
          <a:stretch>
            <a:fillRect/>
          </a:stretch>
        </p:blipFill>
        <p:spPr>
          <a:xfrm>
            <a:off x="4500563" y="1052513"/>
            <a:ext cx="1727200" cy="1727200"/>
          </a:xfrm>
          <a:prstGeom prst="rect">
            <a:avLst/>
          </a:prstGeom>
          <a:noFill/>
          <a:ln w="9525">
            <a:noFill/>
          </a:ln>
        </p:spPr>
      </p:pic>
      <p:pic>
        <p:nvPicPr>
          <p:cNvPr id="483336" name="Picture 483335"/>
          <p:cNvPicPr>
            <a:picLocks noChangeAspect="1"/>
          </p:cNvPicPr>
          <p:nvPr/>
        </p:nvPicPr>
        <p:blipFill>
          <a:blip r:embed="rId7"/>
          <a:stretch>
            <a:fillRect/>
          </a:stretch>
        </p:blipFill>
        <p:spPr>
          <a:xfrm>
            <a:off x="4284663" y="2852738"/>
            <a:ext cx="2376487" cy="1489075"/>
          </a:xfrm>
          <a:prstGeom prst="rect">
            <a:avLst/>
          </a:prstGeom>
          <a:noFill/>
          <a:ln w="9525">
            <a:noFill/>
          </a:ln>
        </p:spPr>
      </p:pic>
      <p:graphicFrame>
        <p:nvGraphicFramePr>
          <p:cNvPr id="483337" name="Content Placeholder 483336"/>
          <p:cNvGraphicFramePr>
            <a:graphicFrameLocks noGrp="1"/>
          </p:cNvGraphicFramePr>
          <p:nvPr>
            <p:ph sz="quarter" idx="4294967295"/>
          </p:nvPr>
        </p:nvGraphicFramePr>
        <p:xfrm>
          <a:off x="7272338" y="4437063"/>
          <a:ext cx="1871662" cy="1871662"/>
        </p:xfrm>
        <a:graphic>
          <a:graphicData uri="http://schemas.openxmlformats.org/presentationml/2006/ole">
            <mc:AlternateContent xmlns:mc="http://schemas.openxmlformats.org/markup-compatibility/2006">
              <mc:Choice xmlns:v="urn:schemas-microsoft-com:vml" Requires="v">
                <p:oleObj spid="_x0000_s3084" name="" r:id="rId8" imgW="2743200" imgH="2743200" progId="Paint.Picture">
                  <p:embed/>
                </p:oleObj>
              </mc:Choice>
              <mc:Fallback>
                <p:oleObj name="" r:id="rId8" imgW="2743200" imgH="2743200" progId="Paint.Picture">
                  <p:embed/>
                  <p:pic>
                    <p:nvPicPr>
                      <p:cNvPr id="0" name="Picture 3083"/>
                      <p:cNvPicPr/>
                      <p:nvPr/>
                    </p:nvPicPr>
                    <p:blipFill>
                      <a:blip r:embed="rId9"/>
                      <a:stretch>
                        <a:fillRect/>
                      </a:stretch>
                    </p:blipFill>
                    <p:spPr>
                      <a:xfrm>
                        <a:off x="7272338" y="4437063"/>
                        <a:ext cx="1871662" cy="1871662"/>
                      </a:xfrm>
                      <a:prstGeom prst="rect">
                        <a:avLst/>
                      </a:prstGeom>
                      <a:noFill/>
                      <a:ln w="38100">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3332">
                                            <p:txEl>
                                              <p:charRg st="0" end="2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3332">
                                            <p:txEl>
                                              <p:charRg st="26" end="3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833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83332">
                                            <p:txEl>
                                              <p:charRg st="39" end="5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833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3332">
                                            <p:txEl>
                                              <p:charRg st="58" end="10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8333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83332">
                                            <p:txEl>
                                              <p:charRg st="104" end="14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833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83332">
                                            <p:txEl>
                                              <p:charRg st="142" end="16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333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83332">
                                            <p:txEl>
                                              <p:charRg st="160" end="198"/>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833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1073" name="Text Box 419841"/>
          <p:cNvSpPr txBox="1"/>
          <p:nvPr/>
        </p:nvSpPr>
        <p:spPr>
          <a:xfrm>
            <a:off x="395288" y="333375"/>
            <a:ext cx="8135937" cy="4400550"/>
          </a:xfrm>
          <a:prstGeom prst="rect">
            <a:avLst/>
          </a:prstGeom>
          <a:solidFill>
            <a:schemeClr val="bg1"/>
          </a:solidFill>
          <a:ln w="9525">
            <a:noFill/>
          </a:ln>
        </p:spPr>
        <p:txBody>
          <a:bodyPr anchor="t" anchorCtr="0">
            <a:spAutoFit/>
          </a:bodyPr>
          <a:p>
            <a:pPr eaLnBrk="0" hangingPunct="0">
              <a:spcBef>
                <a:spcPct val="50000"/>
              </a:spcBef>
              <a:buClr>
                <a:schemeClr val="bg1"/>
              </a:buClr>
            </a:pPr>
            <a:r>
              <a:rPr lang="en-US" altLang="zh-CN" sz="2800" b="1">
                <a:solidFill>
                  <a:srgbClr val="FF3300"/>
                </a:solidFill>
                <a:latin typeface="Times New Roman" panose="02020603050405020304" pitchFamily="18" charset="0"/>
              </a:rPr>
              <a:t>Choose appropriate words to fill in the gaps below:</a:t>
            </a:r>
            <a:endParaRPr lang="en-US" altLang="zh-CN" sz="2800" b="1">
              <a:solidFill>
                <a:srgbClr val="FF3300"/>
              </a:solidFill>
              <a:latin typeface="Times New Roman" panose="02020603050405020304" pitchFamily="18" charset="0"/>
            </a:endParaRPr>
          </a:p>
          <a:p>
            <a:pPr eaLnBrk="0" hangingPunct="0">
              <a:spcBef>
                <a:spcPct val="50000"/>
              </a:spcBef>
              <a:buClr>
                <a:schemeClr val="bg1"/>
              </a:buClr>
            </a:pPr>
            <a:r>
              <a:rPr lang="en-US" altLang="zh-CN" sz="2400" b="1">
                <a:latin typeface="Times New Roman" panose="02020603050405020304" pitchFamily="18" charset="0"/>
              </a:rPr>
              <a:t>Infra-red radiation has a _________ wavelength than visible light and is _________ by all objects. The higher the ___________ of an object the greater is the amount of IR radiation emitted.</a:t>
            </a:r>
            <a:endParaRPr lang="en-US" altLang="zh-CN" sz="2400" b="1">
              <a:latin typeface="Times New Roman" panose="02020603050405020304" pitchFamily="18" charset="0"/>
            </a:endParaRPr>
          </a:p>
          <a:p>
            <a:pPr eaLnBrk="0" hangingPunct="0">
              <a:spcBef>
                <a:spcPct val="50000"/>
              </a:spcBef>
              <a:buClr>
                <a:schemeClr val="bg1"/>
              </a:buClr>
            </a:pPr>
            <a:r>
              <a:rPr lang="en-US" altLang="zh-CN" sz="2400" b="1">
                <a:latin typeface="Times New Roman" panose="02020603050405020304" pitchFamily="18" charset="0"/>
              </a:rPr>
              <a:t>Microwaves have wavelengths of a few ___________ and are used for ________ and communication.</a:t>
            </a:r>
            <a:endParaRPr lang="en-US" altLang="zh-CN" sz="2400" b="1">
              <a:latin typeface="Times New Roman" panose="02020603050405020304" pitchFamily="18" charset="0"/>
            </a:endParaRPr>
          </a:p>
          <a:p>
            <a:pPr eaLnBrk="0" hangingPunct="0">
              <a:spcBef>
                <a:spcPct val="50000"/>
              </a:spcBef>
              <a:buClr>
                <a:schemeClr val="bg1"/>
              </a:buClr>
            </a:pPr>
            <a:r>
              <a:rPr lang="en-US" altLang="zh-CN" sz="2400" b="1">
                <a:latin typeface="Times New Roman" panose="02020603050405020304" pitchFamily="18" charset="0"/>
              </a:rPr>
              <a:t>Radio waves have the longest wavelengths but the ________ frequencies of the electromagnetic spectrum. Radio waves are used to study the centre of our _________.</a:t>
            </a:r>
            <a:endParaRPr lang="en-US" altLang="zh-CN" sz="2400" b="1">
              <a:latin typeface="Times New Roman" panose="02020603050405020304" pitchFamily="18" charset="0"/>
            </a:endParaRPr>
          </a:p>
        </p:txBody>
      </p:sp>
      <p:sp>
        <p:nvSpPr>
          <p:cNvPr id="419843" name="Text Box 419842"/>
          <p:cNvSpPr txBox="1"/>
          <p:nvPr/>
        </p:nvSpPr>
        <p:spPr>
          <a:xfrm>
            <a:off x="1547813" y="5300663"/>
            <a:ext cx="10953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lowest</a:t>
            </a:r>
            <a:endParaRPr lang="en-US" altLang="zh-CN" b="1">
              <a:solidFill>
                <a:schemeClr val="accent2"/>
              </a:solidFill>
              <a:latin typeface="Arial" panose="020B0604020202020204" pitchFamily="34" charset="0"/>
            </a:endParaRPr>
          </a:p>
        </p:txBody>
      </p:sp>
      <p:sp>
        <p:nvSpPr>
          <p:cNvPr id="419844" name="Text Box 419843"/>
          <p:cNvSpPr txBox="1"/>
          <p:nvPr/>
        </p:nvSpPr>
        <p:spPr>
          <a:xfrm>
            <a:off x="6946900" y="5300663"/>
            <a:ext cx="16033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centimetres</a:t>
            </a:r>
            <a:endParaRPr lang="en-US" altLang="zh-CN" b="1">
              <a:solidFill>
                <a:schemeClr val="accent2"/>
              </a:solidFill>
              <a:latin typeface="Arial" panose="020B0604020202020204" pitchFamily="34" charset="0"/>
            </a:endParaRPr>
          </a:p>
        </p:txBody>
      </p:sp>
      <p:sp>
        <p:nvSpPr>
          <p:cNvPr id="419845" name="Text Box 419844"/>
          <p:cNvSpPr txBox="1"/>
          <p:nvPr/>
        </p:nvSpPr>
        <p:spPr>
          <a:xfrm>
            <a:off x="3492500" y="5300663"/>
            <a:ext cx="108108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cooking</a:t>
            </a:r>
            <a:endParaRPr lang="en-US" altLang="zh-CN" b="1">
              <a:solidFill>
                <a:schemeClr val="accent2"/>
              </a:solidFill>
              <a:latin typeface="Arial" panose="020B0604020202020204" pitchFamily="34" charset="0"/>
            </a:endParaRPr>
          </a:p>
        </p:txBody>
      </p:sp>
      <p:sp>
        <p:nvSpPr>
          <p:cNvPr id="419846" name="Text Box 419845"/>
          <p:cNvSpPr txBox="1"/>
          <p:nvPr/>
        </p:nvSpPr>
        <p:spPr>
          <a:xfrm>
            <a:off x="6083300" y="5300663"/>
            <a:ext cx="1008063"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longer</a:t>
            </a:r>
            <a:endParaRPr lang="en-US" altLang="zh-CN" b="1">
              <a:solidFill>
                <a:schemeClr val="accent2"/>
              </a:solidFill>
              <a:latin typeface="Arial" panose="020B0604020202020204" pitchFamily="34" charset="0"/>
            </a:endParaRPr>
          </a:p>
        </p:txBody>
      </p:sp>
      <p:sp>
        <p:nvSpPr>
          <p:cNvPr id="419847" name="Text Box 419846"/>
          <p:cNvSpPr txBox="1"/>
          <p:nvPr/>
        </p:nvSpPr>
        <p:spPr>
          <a:xfrm>
            <a:off x="4570413" y="5300663"/>
            <a:ext cx="156845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temperature</a:t>
            </a:r>
            <a:endParaRPr lang="en-US" altLang="zh-CN" b="1">
              <a:solidFill>
                <a:schemeClr val="accent2"/>
              </a:solidFill>
              <a:latin typeface="Arial" panose="020B0604020202020204" pitchFamily="34" charset="0"/>
            </a:endParaRPr>
          </a:p>
        </p:txBody>
      </p:sp>
      <p:sp>
        <p:nvSpPr>
          <p:cNvPr id="419848" name="Text Box 419847"/>
          <p:cNvSpPr txBox="1"/>
          <p:nvPr/>
        </p:nvSpPr>
        <p:spPr>
          <a:xfrm>
            <a:off x="2519363" y="5300663"/>
            <a:ext cx="1296987"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galaxy</a:t>
            </a:r>
            <a:endParaRPr lang="en-US" altLang="zh-CN" b="1">
              <a:solidFill>
                <a:schemeClr val="accent2"/>
              </a:solidFill>
              <a:latin typeface="Arial" panose="020B0604020202020204" pitchFamily="34" charset="0"/>
            </a:endParaRPr>
          </a:p>
        </p:txBody>
      </p:sp>
      <p:sp>
        <p:nvSpPr>
          <p:cNvPr id="419849" name="Text Box 419848"/>
          <p:cNvSpPr txBox="1"/>
          <p:nvPr/>
        </p:nvSpPr>
        <p:spPr>
          <a:xfrm>
            <a:off x="3132138" y="4941888"/>
            <a:ext cx="2663825" cy="368300"/>
          </a:xfrm>
          <a:prstGeom prst="rect">
            <a:avLst/>
          </a:prstGeom>
          <a:noFill/>
          <a:ln w="9525">
            <a:noFill/>
          </a:ln>
        </p:spPr>
        <p:txBody>
          <a:bodyPr anchor="t" anchorCtr="0">
            <a:spAutoFit/>
          </a:bodyPr>
          <a:p>
            <a:pPr>
              <a:spcBef>
                <a:spcPct val="50000"/>
              </a:spcBef>
            </a:pPr>
            <a:r>
              <a:rPr lang="en-US" altLang="zh-CN" b="1" i="1">
                <a:latin typeface="Arial" panose="020B0604020202020204" pitchFamily="34" charset="0"/>
              </a:rPr>
              <a:t>WORD SELECTION:</a:t>
            </a:r>
            <a:endParaRPr lang="en-US" altLang="zh-CN" b="1" i="1">
              <a:latin typeface="Arial" panose="020B0604020202020204" pitchFamily="34" charset="0"/>
            </a:endParaRPr>
          </a:p>
        </p:txBody>
      </p:sp>
      <p:sp>
        <p:nvSpPr>
          <p:cNvPr id="419850" name="Text Box 419849"/>
          <p:cNvSpPr txBox="1"/>
          <p:nvPr/>
        </p:nvSpPr>
        <p:spPr>
          <a:xfrm>
            <a:off x="539750" y="5300663"/>
            <a:ext cx="1008063"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emitted</a:t>
            </a:r>
            <a:endParaRPr lang="en-US" altLang="zh-CN" b="1">
              <a:solidFill>
                <a:schemeClr val="accent2"/>
              </a:solidFill>
              <a:latin typeface="Arial" panose="020B0604020202020204" pitchFamily="34" charset="0"/>
            </a:endParaRPr>
          </a:p>
        </p:txBody>
      </p:sp>
      <p:sp>
        <p:nvSpPr>
          <p:cNvPr id="419851" name="Text Box 419850"/>
          <p:cNvSpPr txBox="1"/>
          <p:nvPr/>
        </p:nvSpPr>
        <p:spPr>
          <a:xfrm>
            <a:off x="7164388" y="3500438"/>
            <a:ext cx="10953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lowest</a:t>
            </a:r>
            <a:endParaRPr lang="en-US" altLang="zh-CN" b="1">
              <a:solidFill>
                <a:schemeClr val="accent2"/>
              </a:solidFill>
              <a:latin typeface="Arial" panose="020B0604020202020204" pitchFamily="34" charset="0"/>
            </a:endParaRPr>
          </a:p>
        </p:txBody>
      </p:sp>
      <p:sp>
        <p:nvSpPr>
          <p:cNvPr id="419852" name="Text Box 419851"/>
          <p:cNvSpPr txBox="1"/>
          <p:nvPr/>
        </p:nvSpPr>
        <p:spPr>
          <a:xfrm>
            <a:off x="5580063" y="2636838"/>
            <a:ext cx="16033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centimetres</a:t>
            </a:r>
            <a:endParaRPr lang="en-US" altLang="zh-CN" b="1">
              <a:solidFill>
                <a:schemeClr val="accent2"/>
              </a:solidFill>
              <a:latin typeface="Arial" panose="020B0604020202020204" pitchFamily="34" charset="0"/>
            </a:endParaRPr>
          </a:p>
        </p:txBody>
      </p:sp>
      <p:sp>
        <p:nvSpPr>
          <p:cNvPr id="419853" name="Text Box 419852"/>
          <p:cNvSpPr txBox="1"/>
          <p:nvPr/>
        </p:nvSpPr>
        <p:spPr>
          <a:xfrm>
            <a:off x="1619250" y="2997200"/>
            <a:ext cx="108108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cooking</a:t>
            </a:r>
            <a:endParaRPr lang="en-US" altLang="zh-CN" b="1">
              <a:solidFill>
                <a:schemeClr val="accent2"/>
              </a:solidFill>
              <a:latin typeface="Arial" panose="020B0604020202020204" pitchFamily="34" charset="0"/>
            </a:endParaRPr>
          </a:p>
        </p:txBody>
      </p:sp>
      <p:sp>
        <p:nvSpPr>
          <p:cNvPr id="419854" name="Text Box 419853"/>
          <p:cNvSpPr txBox="1"/>
          <p:nvPr/>
        </p:nvSpPr>
        <p:spPr>
          <a:xfrm>
            <a:off x="3995738" y="981075"/>
            <a:ext cx="1008062"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longer</a:t>
            </a:r>
            <a:endParaRPr lang="en-US" altLang="zh-CN" b="1">
              <a:solidFill>
                <a:schemeClr val="accent2"/>
              </a:solidFill>
              <a:latin typeface="Arial" panose="020B0604020202020204" pitchFamily="34" charset="0"/>
            </a:endParaRPr>
          </a:p>
        </p:txBody>
      </p:sp>
      <p:sp>
        <p:nvSpPr>
          <p:cNvPr id="419855" name="Text Box 419854"/>
          <p:cNvSpPr txBox="1"/>
          <p:nvPr/>
        </p:nvSpPr>
        <p:spPr>
          <a:xfrm>
            <a:off x="611188" y="1700213"/>
            <a:ext cx="156845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temperature</a:t>
            </a:r>
            <a:endParaRPr lang="en-US" altLang="zh-CN" b="1">
              <a:solidFill>
                <a:schemeClr val="accent2"/>
              </a:solidFill>
              <a:latin typeface="Arial" panose="020B0604020202020204" pitchFamily="34" charset="0"/>
            </a:endParaRPr>
          </a:p>
        </p:txBody>
      </p:sp>
      <p:sp>
        <p:nvSpPr>
          <p:cNvPr id="419856" name="Text Box 419855"/>
          <p:cNvSpPr txBox="1"/>
          <p:nvPr/>
        </p:nvSpPr>
        <p:spPr>
          <a:xfrm>
            <a:off x="5076825" y="4292600"/>
            <a:ext cx="129698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galaxy</a:t>
            </a:r>
            <a:endParaRPr lang="en-US" altLang="zh-CN" b="1">
              <a:solidFill>
                <a:schemeClr val="accent2"/>
              </a:solidFill>
              <a:latin typeface="Arial" panose="020B0604020202020204" pitchFamily="34" charset="0"/>
            </a:endParaRPr>
          </a:p>
        </p:txBody>
      </p:sp>
      <p:sp>
        <p:nvSpPr>
          <p:cNvPr id="419857" name="Text Box 419856"/>
          <p:cNvSpPr txBox="1"/>
          <p:nvPr/>
        </p:nvSpPr>
        <p:spPr>
          <a:xfrm>
            <a:off x="2268538" y="1341438"/>
            <a:ext cx="1008062"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emitted</a:t>
            </a:r>
            <a:endParaRPr lang="en-US" altLang="zh-CN" b="1">
              <a:solidFill>
                <a:schemeClr val="accent2"/>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43">
                                            <p:txEl>
                                              <p:charRg st="0" end="7"/>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9844">
                                            <p:txEl>
                                              <p:charRg st="0" end="1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9845">
                                            <p:txEl>
                                              <p:charRg st="0" end="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98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9847">
                                            <p:txEl>
                                              <p:charRg st="0" end="1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9848">
                                            <p:txEl>
                                              <p:charRg st="0"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98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9850">
                                            <p:txEl>
                                              <p:charRg st="0"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19854">
                                            <p:txEl>
                                              <p:charRg st="0" end="7"/>
                                            </p:txEl>
                                          </p:spTgt>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41984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9857">
                                            <p:txEl>
                                              <p:charRg st="0" end="8"/>
                                            </p:txEl>
                                          </p:spTgt>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419850">
                                            <p:txEl>
                                              <p:charRg st="0" end="8"/>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19855">
                                            <p:txEl>
                                              <p:charRg st="0" end="12"/>
                                            </p:txEl>
                                          </p:spTgt>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419847">
                                            <p:txEl>
                                              <p:charRg st="0" end="12"/>
                                            </p:txEl>
                                          </p:spTgt>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19852">
                                            <p:txEl>
                                              <p:charRg st="0" end="12"/>
                                            </p:txEl>
                                          </p:spTgt>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419844">
                                            <p:txEl>
                                              <p:charRg st="0" end="12"/>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19853">
                                            <p:txEl>
                                              <p:charRg st="0" end="8"/>
                                            </p:txEl>
                                          </p:spTgt>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419845">
                                            <p:txEl>
                                              <p:charRg st="0" end="8"/>
                                            </p:txEl>
                                          </p:spTgt>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19851">
                                            <p:txEl>
                                              <p:charRg st="0" end="7"/>
                                            </p:txEl>
                                          </p:spTgt>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419843">
                                            <p:txEl>
                                              <p:charRg st="0" end="7"/>
                                            </p:txEl>
                                          </p:spTgt>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19856">
                                            <p:txEl>
                                              <p:charRg st="0" end="7"/>
                                            </p:txEl>
                                          </p:spTgt>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419848">
                                            <p:txEl>
                                              <p:charRg st="0"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43" grpId="0" build="allAtOnce"/>
      <p:bldP spid="419844" grpId="0" build="allAtOnce"/>
      <p:bldP spid="419845" grpId="0" build="allAtOnce"/>
      <p:bldP spid="419846" grpId="0"/>
      <p:bldP spid="419846" grpId="1"/>
      <p:bldP spid="419847" grpId="0" build="allAtOnce"/>
      <p:bldP spid="419848" grpId="0" build="allAtOnce"/>
      <p:bldP spid="419849" grpId="0"/>
      <p:bldP spid="419850" grpId="0" build="allAtOnce"/>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21" name="Title 2049"/>
          <p:cNvSpPr>
            <a:spLocks noGrp="1"/>
          </p:cNvSpPr>
          <p:nvPr>
            <p:ph type="ctrTitle"/>
          </p:nvPr>
        </p:nvSpPr>
        <p:spPr>
          <a:xfrm>
            <a:off x="563563" y="1782763"/>
            <a:ext cx="7772400" cy="1882775"/>
          </a:xfrm>
          <a:solidFill>
            <a:srgbClr val="C00000"/>
          </a:solidFill>
        </p:spPr>
        <p:txBody>
          <a:bodyPr anchor="ctr" anchorCtr="0"/>
          <a:p>
            <a:pPr defTabSz="914400">
              <a:buNone/>
            </a:pPr>
            <a:r>
              <a:rPr lang="en-US" altLang="en-US" sz="6600" kern="1200" baseline="0" dirty="0">
                <a:latin typeface="+mj-lt"/>
                <a:ea typeface="+mj-ea"/>
                <a:cs typeface="+mj-cs"/>
              </a:rPr>
              <a:t>Visible Light</a:t>
            </a:r>
            <a:endParaRPr lang="en-US" altLang="en-US" sz="6600" kern="1200" baseline="0" dirty="0">
              <a:latin typeface="+mj-lt"/>
              <a:ea typeface="+mj-ea"/>
              <a:cs typeface="+mj-cs"/>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5169" name="Title 1"/>
          <p:cNvSpPr>
            <a:spLocks noGrp="1"/>
          </p:cNvSpPr>
          <p:nvPr>
            <p:ph type="title"/>
          </p:nvPr>
        </p:nvSpPr>
        <p:spPr>
          <a:xfrm>
            <a:off x="19050" y="12700"/>
            <a:ext cx="9128125" cy="517525"/>
          </a:xfrm>
        </p:spPr>
        <p:txBody>
          <a:bodyPr anchor="ctr" anchorCtr="0"/>
          <a:p>
            <a:pPr defTabSz="914400">
              <a:buNone/>
            </a:pPr>
            <a:r>
              <a:rPr lang="en-US" altLang="en-US" kern="1200" baseline="0">
                <a:latin typeface="+mj-lt"/>
                <a:ea typeface="+mj-ea"/>
                <a:cs typeface="+mj-cs"/>
              </a:rPr>
              <a:t>Visible Light</a:t>
            </a:r>
            <a:endParaRPr lang="en-US" altLang="en-US" kern="1200" baseline="0">
              <a:latin typeface="+mj-lt"/>
              <a:ea typeface="+mj-ea"/>
              <a:cs typeface="+mj-cs"/>
            </a:endParaRPr>
          </a:p>
        </p:txBody>
      </p:sp>
      <p:sp>
        <p:nvSpPr>
          <p:cNvPr id="206851" name="Rectangle 3"/>
          <p:cNvSpPr>
            <a:spLocks noGrp="1"/>
          </p:cNvSpPr>
          <p:nvPr>
            <p:ph idx="1"/>
          </p:nvPr>
        </p:nvSpPr>
        <p:spPr>
          <a:xfrm>
            <a:off x="5503863" y="993775"/>
            <a:ext cx="3643312" cy="2170113"/>
          </a:xfrm>
        </p:spPr>
        <p:txBody>
          <a:bodyPr vert="horz" wrap="square" lIns="91440" tIns="45720" rIns="91440" bIns="45720" anchor="t" anchorCtr="0"/>
          <a:p>
            <a:pPr marL="0" indent="0">
              <a:lnSpc>
                <a:spcPct val="90000"/>
              </a:lnSpc>
              <a:buNone/>
            </a:pPr>
            <a:r>
              <a:rPr lang="en-US" altLang="zh-CN" sz="2000" dirty="0"/>
              <a:t>Visible light is emitted from hot objects like the Sun.</a:t>
            </a:r>
            <a:endParaRPr lang="en-US" altLang="zh-CN" sz="2000" dirty="0"/>
          </a:p>
          <a:p>
            <a:pPr marL="0" indent="0">
              <a:lnSpc>
                <a:spcPct val="90000"/>
              </a:lnSpc>
              <a:buNone/>
            </a:pPr>
            <a:endParaRPr lang="en-US" altLang="zh-CN" sz="2000" dirty="0"/>
          </a:p>
          <a:p>
            <a:pPr marL="0" indent="0">
              <a:lnSpc>
                <a:spcPct val="90000"/>
              </a:lnSpc>
              <a:buNone/>
            </a:pPr>
            <a:r>
              <a:rPr lang="en-US" altLang="zh-CN" sz="2000" dirty="0"/>
              <a:t>Visible light has wavelengths ranging from:</a:t>
            </a:r>
            <a:endParaRPr lang="en-US" altLang="zh-CN" sz="2000" dirty="0"/>
          </a:p>
          <a:p>
            <a:pPr marL="0" indent="0">
              <a:lnSpc>
                <a:spcPct val="90000"/>
              </a:lnSpc>
              <a:buNone/>
            </a:pPr>
            <a:r>
              <a:rPr lang="en-US" altLang="zh-CN" sz="2000" b="1" dirty="0">
                <a:solidFill>
                  <a:schemeClr val="accent2"/>
                </a:solidFill>
              </a:rPr>
              <a:t>0.000 000 4m (violet)</a:t>
            </a:r>
            <a:r>
              <a:rPr lang="en-US" altLang="zh-CN" sz="2000" dirty="0"/>
              <a:t> </a:t>
            </a:r>
            <a:endParaRPr lang="en-US" altLang="zh-CN" sz="2000" dirty="0"/>
          </a:p>
          <a:p>
            <a:pPr marL="0" indent="0">
              <a:lnSpc>
                <a:spcPct val="90000"/>
              </a:lnSpc>
              <a:buNone/>
            </a:pPr>
            <a:r>
              <a:rPr lang="en-US" altLang="zh-CN" sz="2000" b="1" dirty="0"/>
              <a:t>             to </a:t>
            </a:r>
            <a:endParaRPr lang="en-US" altLang="zh-CN" sz="2000" b="1" dirty="0"/>
          </a:p>
          <a:p>
            <a:pPr marL="0" indent="0">
              <a:lnSpc>
                <a:spcPct val="90000"/>
              </a:lnSpc>
              <a:buNone/>
            </a:pPr>
            <a:r>
              <a:rPr lang="en-US" altLang="zh-CN" sz="2000" b="1" dirty="0">
                <a:solidFill>
                  <a:srgbClr val="F7051C"/>
                </a:solidFill>
              </a:rPr>
              <a:t>0.000 000 7m (red).</a:t>
            </a:r>
            <a:r>
              <a:rPr lang="en-US" altLang="zh-CN" sz="2000" dirty="0"/>
              <a:t> </a:t>
            </a:r>
            <a:endParaRPr lang="en-US" altLang="zh-CN" sz="2000" dirty="0"/>
          </a:p>
          <a:p>
            <a:pPr marL="0" indent="0">
              <a:lnSpc>
                <a:spcPct val="90000"/>
              </a:lnSpc>
              <a:buNone/>
            </a:pPr>
            <a:endParaRPr lang="en-US" altLang="zh-CN" sz="2000" dirty="0"/>
          </a:p>
        </p:txBody>
      </p:sp>
      <p:grpSp>
        <p:nvGrpSpPr>
          <p:cNvPr id="135171" name="Group 485427"/>
          <p:cNvGrpSpPr/>
          <p:nvPr/>
        </p:nvGrpSpPr>
        <p:grpSpPr>
          <a:xfrm>
            <a:off x="400050" y="720725"/>
            <a:ext cx="2262188" cy="3529013"/>
            <a:chOff x="188" y="717"/>
            <a:chExt cx="1425" cy="2223"/>
          </a:xfrm>
        </p:grpSpPr>
        <p:sp>
          <p:nvSpPr>
            <p:cNvPr id="135172" name="Rectangle 485412"/>
            <p:cNvSpPr/>
            <p:nvPr/>
          </p:nvSpPr>
          <p:spPr>
            <a:xfrm>
              <a:off x="188" y="717"/>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35173" name="Rectangle 485413"/>
            <p:cNvSpPr/>
            <p:nvPr/>
          </p:nvSpPr>
          <p:spPr>
            <a:xfrm>
              <a:off x="188" y="1034"/>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35174" name="Rectangle 485414"/>
            <p:cNvSpPr/>
            <p:nvPr/>
          </p:nvSpPr>
          <p:spPr>
            <a:xfrm>
              <a:off x="188" y="1352"/>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35175" name="Rectangle 485415"/>
            <p:cNvSpPr/>
            <p:nvPr/>
          </p:nvSpPr>
          <p:spPr>
            <a:xfrm>
              <a:off x="188" y="1670"/>
              <a:ext cx="1425" cy="318"/>
            </a:xfrm>
            <a:prstGeom prst="rect">
              <a:avLst/>
            </a:prstGeom>
            <a:solidFill>
              <a:srgbClr val="66FF33"/>
            </a:solid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35176" name="Rectangle 485416"/>
            <p:cNvSpPr/>
            <p:nvPr/>
          </p:nvSpPr>
          <p:spPr>
            <a:xfrm>
              <a:off x="188" y="1987"/>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35177" name="Rectangle 485417"/>
            <p:cNvSpPr/>
            <p:nvPr/>
          </p:nvSpPr>
          <p:spPr>
            <a:xfrm>
              <a:off x="188" y="2305"/>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35178" name="Rectangle 485418"/>
            <p:cNvSpPr/>
            <p:nvPr/>
          </p:nvSpPr>
          <p:spPr>
            <a:xfrm>
              <a:off x="188" y="2622"/>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nvGrpSpPr>
            <p:cNvPr id="135179" name="Group 485419"/>
            <p:cNvGrpSpPr/>
            <p:nvPr/>
          </p:nvGrpSpPr>
          <p:grpSpPr>
            <a:xfrm>
              <a:off x="250" y="755"/>
              <a:ext cx="1169" cy="2136"/>
              <a:chOff x="402" y="747"/>
              <a:chExt cx="1169" cy="2136"/>
            </a:xfrm>
          </p:grpSpPr>
          <p:sp>
            <p:nvSpPr>
              <p:cNvPr id="135180" name="Text Box 485420"/>
              <p:cNvSpPr txBox="1"/>
              <p:nvPr/>
            </p:nvSpPr>
            <p:spPr>
              <a:xfrm>
                <a:off x="402" y="747"/>
                <a:ext cx="817"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RADIO</a:t>
                </a:r>
                <a:endParaRPr lang="en-US" altLang="zh-CN" dirty="0">
                  <a:latin typeface="Arial" panose="020B0604020202020204" pitchFamily="34" charset="0"/>
                </a:endParaRPr>
              </a:p>
            </p:txBody>
          </p:sp>
          <p:sp>
            <p:nvSpPr>
              <p:cNvPr id="135181" name="Text Box 485421"/>
              <p:cNvSpPr txBox="1"/>
              <p:nvPr/>
            </p:nvSpPr>
            <p:spPr>
              <a:xfrm>
                <a:off x="402" y="1064"/>
                <a:ext cx="1128"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MICROWAVES</a:t>
                </a:r>
                <a:endParaRPr lang="en-US" altLang="zh-CN" dirty="0">
                  <a:latin typeface="Arial" panose="020B0604020202020204" pitchFamily="34" charset="0"/>
                </a:endParaRPr>
              </a:p>
            </p:txBody>
          </p:sp>
          <p:sp>
            <p:nvSpPr>
              <p:cNvPr id="135182" name="Text Box 485422"/>
              <p:cNvSpPr txBox="1"/>
              <p:nvPr/>
            </p:nvSpPr>
            <p:spPr>
              <a:xfrm>
                <a:off x="402" y="1382"/>
                <a:ext cx="1011"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INFRA-RED</a:t>
                </a:r>
                <a:endParaRPr lang="en-US" altLang="zh-CN" dirty="0">
                  <a:latin typeface="Arial" panose="020B0604020202020204" pitchFamily="34" charset="0"/>
                </a:endParaRPr>
              </a:p>
            </p:txBody>
          </p:sp>
          <p:sp>
            <p:nvSpPr>
              <p:cNvPr id="135183" name="Text Box 485423"/>
              <p:cNvSpPr txBox="1"/>
              <p:nvPr/>
            </p:nvSpPr>
            <p:spPr>
              <a:xfrm>
                <a:off x="402" y="1700"/>
                <a:ext cx="590"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LIGHT</a:t>
                </a:r>
                <a:endParaRPr lang="en-US" altLang="zh-CN" b="1">
                  <a:latin typeface="Arial" panose="020B0604020202020204" pitchFamily="34" charset="0"/>
                </a:endParaRPr>
              </a:p>
            </p:txBody>
          </p:sp>
          <p:sp>
            <p:nvSpPr>
              <p:cNvPr id="135184" name="Text Box 485424"/>
              <p:cNvSpPr txBox="1"/>
              <p:nvPr/>
            </p:nvSpPr>
            <p:spPr>
              <a:xfrm>
                <a:off x="402" y="2017"/>
                <a:ext cx="1169"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ULTRA-VIOLET</a:t>
                </a:r>
                <a:endParaRPr lang="en-US" altLang="zh-CN" dirty="0">
                  <a:latin typeface="Arial" panose="020B0604020202020204" pitchFamily="34" charset="0"/>
                </a:endParaRPr>
              </a:p>
            </p:txBody>
          </p:sp>
          <p:sp>
            <p:nvSpPr>
              <p:cNvPr id="135185" name="Text Box 485425"/>
              <p:cNvSpPr txBox="1"/>
              <p:nvPr/>
            </p:nvSpPr>
            <p:spPr>
              <a:xfrm>
                <a:off x="402" y="2334"/>
                <a:ext cx="795"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X-RAYS</a:t>
                </a:r>
                <a:endParaRPr lang="en-US" altLang="zh-CN" dirty="0">
                  <a:latin typeface="Arial" panose="020B0604020202020204" pitchFamily="34" charset="0"/>
                </a:endParaRPr>
              </a:p>
            </p:txBody>
          </p:sp>
          <p:sp>
            <p:nvSpPr>
              <p:cNvPr id="135186" name="Text Box 485426"/>
              <p:cNvSpPr txBox="1"/>
              <p:nvPr/>
            </p:nvSpPr>
            <p:spPr>
              <a:xfrm>
                <a:off x="402" y="2652"/>
                <a:ext cx="1154"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GAMMA RAYS</a:t>
                </a:r>
                <a:endParaRPr lang="en-US" altLang="zh-CN" dirty="0">
                  <a:latin typeface="Arial" panose="020B0604020202020204" pitchFamily="34" charset="0"/>
                </a:endParaRPr>
              </a:p>
            </p:txBody>
          </p:sp>
        </p:grpSp>
      </p:grpSp>
      <p:grpSp>
        <p:nvGrpSpPr>
          <p:cNvPr id="485430" name="Group 485429"/>
          <p:cNvGrpSpPr/>
          <p:nvPr/>
        </p:nvGrpSpPr>
        <p:grpSpPr>
          <a:xfrm>
            <a:off x="2649538" y="733425"/>
            <a:ext cx="2754312" cy="3529013"/>
            <a:chOff x="1605" y="725"/>
            <a:chExt cx="1815" cy="2223"/>
          </a:xfrm>
        </p:grpSpPr>
        <p:grpSp>
          <p:nvGrpSpPr>
            <p:cNvPr id="135188" name="Group 485428"/>
            <p:cNvGrpSpPr/>
            <p:nvPr/>
          </p:nvGrpSpPr>
          <p:grpSpPr>
            <a:xfrm>
              <a:off x="1605" y="725"/>
              <a:ext cx="1815" cy="2223"/>
              <a:chOff x="1429" y="709"/>
              <a:chExt cx="1815" cy="2223"/>
            </a:xfrm>
          </p:grpSpPr>
          <p:sp>
            <p:nvSpPr>
              <p:cNvPr id="135189" name="Rectangle 41"/>
              <p:cNvSpPr/>
              <p:nvPr/>
            </p:nvSpPr>
            <p:spPr>
              <a:xfrm flipV="1">
                <a:off x="2019" y="2614"/>
                <a:ext cx="1225" cy="318"/>
              </a:xfrm>
              <a:prstGeom prst="rect">
                <a:avLst/>
              </a:prstGeom>
              <a:solidFill>
                <a:srgbClr val="CC00CC"/>
              </a:solidFill>
              <a:ln w="28575" cap="flat" cmpd="sng">
                <a:solidFill>
                  <a:schemeClr val="tx1"/>
                </a:solidFill>
                <a:prstDash val="solid"/>
                <a:miter/>
                <a:headEnd type="none" w="med" len="med"/>
                <a:tailEnd type="none" w="med" len="med"/>
              </a:ln>
            </p:spPr>
            <p:txBody>
              <a:bodyPr rot="10800000" wrap="none" anchor="ctr" anchorCtr="0"/>
              <a:p>
                <a:endParaRPr lang="en-US" altLang="x-none" dirty="0">
                  <a:latin typeface="Arial" panose="020B0604020202020204" pitchFamily="34" charset="0"/>
                </a:endParaRPr>
              </a:p>
            </p:txBody>
          </p:sp>
          <p:sp>
            <p:nvSpPr>
              <p:cNvPr id="135190" name="Rectangle 43"/>
              <p:cNvSpPr/>
              <p:nvPr/>
            </p:nvSpPr>
            <p:spPr>
              <a:xfrm flipV="1">
                <a:off x="2019" y="2297"/>
                <a:ext cx="1225" cy="318"/>
              </a:xfrm>
              <a:prstGeom prst="rect">
                <a:avLst/>
              </a:prstGeom>
              <a:solidFill>
                <a:srgbClr val="0000FF"/>
              </a:solidFill>
              <a:ln w="28575" cap="flat" cmpd="sng">
                <a:solidFill>
                  <a:schemeClr val="tx1"/>
                </a:solidFill>
                <a:prstDash val="solid"/>
                <a:miter/>
                <a:headEnd type="none" w="med" len="med"/>
                <a:tailEnd type="none" w="med" len="med"/>
              </a:ln>
            </p:spPr>
            <p:txBody>
              <a:bodyPr rot="10800000" wrap="none" anchor="ctr" anchorCtr="0"/>
              <a:p>
                <a:endParaRPr lang="en-US" altLang="x-none" dirty="0">
                  <a:latin typeface="Arial" panose="020B0604020202020204" pitchFamily="34" charset="0"/>
                </a:endParaRPr>
              </a:p>
            </p:txBody>
          </p:sp>
          <p:sp>
            <p:nvSpPr>
              <p:cNvPr id="135191" name="Rectangle 45"/>
              <p:cNvSpPr/>
              <p:nvPr/>
            </p:nvSpPr>
            <p:spPr>
              <a:xfrm flipV="1">
                <a:off x="2019" y="1979"/>
                <a:ext cx="1225" cy="318"/>
              </a:xfrm>
              <a:prstGeom prst="rect">
                <a:avLst/>
              </a:prstGeom>
              <a:solidFill>
                <a:srgbClr val="0099CC"/>
              </a:solidFill>
              <a:ln w="28575" cap="flat" cmpd="sng">
                <a:solidFill>
                  <a:schemeClr val="tx1"/>
                </a:solidFill>
                <a:prstDash val="solid"/>
                <a:miter/>
                <a:headEnd type="none" w="med" len="med"/>
                <a:tailEnd type="none" w="med" len="med"/>
              </a:ln>
            </p:spPr>
            <p:txBody>
              <a:bodyPr rot="10800000" wrap="none" anchor="ctr" anchorCtr="0"/>
              <a:p>
                <a:endParaRPr lang="en-US" altLang="x-none" dirty="0">
                  <a:latin typeface="Arial" panose="020B0604020202020204" pitchFamily="34" charset="0"/>
                </a:endParaRPr>
              </a:p>
            </p:txBody>
          </p:sp>
          <p:sp>
            <p:nvSpPr>
              <p:cNvPr id="135192" name="Rectangle 47"/>
              <p:cNvSpPr/>
              <p:nvPr/>
            </p:nvSpPr>
            <p:spPr>
              <a:xfrm flipV="1">
                <a:off x="2019" y="1661"/>
                <a:ext cx="1225" cy="318"/>
              </a:xfrm>
              <a:prstGeom prst="rect">
                <a:avLst/>
              </a:prstGeom>
              <a:solidFill>
                <a:srgbClr val="66FF66"/>
              </a:solidFill>
              <a:ln w="28575" cap="flat" cmpd="sng">
                <a:solidFill>
                  <a:schemeClr val="tx1"/>
                </a:solidFill>
                <a:prstDash val="solid"/>
                <a:miter/>
                <a:headEnd type="none" w="med" len="med"/>
                <a:tailEnd type="none" w="med" len="med"/>
              </a:ln>
            </p:spPr>
            <p:txBody>
              <a:bodyPr rot="10800000" wrap="none" anchor="ctr" anchorCtr="0"/>
              <a:p>
                <a:endParaRPr lang="en-US" altLang="x-none" dirty="0">
                  <a:latin typeface="Arial" panose="020B0604020202020204" pitchFamily="34" charset="0"/>
                </a:endParaRPr>
              </a:p>
            </p:txBody>
          </p:sp>
          <p:sp>
            <p:nvSpPr>
              <p:cNvPr id="135193" name="Rectangle 49"/>
              <p:cNvSpPr/>
              <p:nvPr/>
            </p:nvSpPr>
            <p:spPr>
              <a:xfrm flipV="1">
                <a:off x="2019" y="1344"/>
                <a:ext cx="1225" cy="318"/>
              </a:xfrm>
              <a:prstGeom prst="rect">
                <a:avLst/>
              </a:prstGeom>
              <a:solidFill>
                <a:srgbClr val="FFFF00"/>
              </a:solidFill>
              <a:ln w="28575" cap="flat" cmpd="sng">
                <a:solidFill>
                  <a:schemeClr val="tx1"/>
                </a:solidFill>
                <a:prstDash val="solid"/>
                <a:miter/>
                <a:headEnd type="none" w="med" len="med"/>
                <a:tailEnd type="none" w="med" len="med"/>
              </a:ln>
            </p:spPr>
            <p:txBody>
              <a:bodyPr rot="10800000" wrap="none" anchor="ctr" anchorCtr="0"/>
              <a:p>
                <a:endParaRPr lang="en-US" altLang="x-none" dirty="0">
                  <a:latin typeface="Arial" panose="020B0604020202020204" pitchFamily="34" charset="0"/>
                </a:endParaRPr>
              </a:p>
            </p:txBody>
          </p:sp>
          <p:sp>
            <p:nvSpPr>
              <p:cNvPr id="135194" name="Rectangle 51"/>
              <p:cNvSpPr/>
              <p:nvPr/>
            </p:nvSpPr>
            <p:spPr>
              <a:xfrm flipV="1">
                <a:off x="2019" y="1026"/>
                <a:ext cx="1225" cy="318"/>
              </a:xfrm>
              <a:prstGeom prst="rect">
                <a:avLst/>
              </a:prstGeom>
              <a:solidFill>
                <a:srgbClr val="FF6600"/>
              </a:solidFill>
              <a:ln w="28575" cap="flat" cmpd="sng">
                <a:solidFill>
                  <a:schemeClr val="tx1"/>
                </a:solidFill>
                <a:prstDash val="solid"/>
                <a:miter/>
                <a:headEnd type="none" w="med" len="med"/>
                <a:tailEnd type="none" w="med" len="med"/>
              </a:ln>
            </p:spPr>
            <p:txBody>
              <a:bodyPr rot="10800000" wrap="none" anchor="ctr" anchorCtr="0"/>
              <a:p>
                <a:endParaRPr lang="en-US" altLang="x-none" dirty="0">
                  <a:latin typeface="Arial" panose="020B0604020202020204" pitchFamily="34" charset="0"/>
                </a:endParaRPr>
              </a:p>
            </p:txBody>
          </p:sp>
          <p:sp>
            <p:nvSpPr>
              <p:cNvPr id="135195" name="Rectangle 53"/>
              <p:cNvSpPr/>
              <p:nvPr/>
            </p:nvSpPr>
            <p:spPr>
              <a:xfrm flipV="1">
                <a:off x="2019" y="709"/>
                <a:ext cx="1225" cy="318"/>
              </a:xfrm>
              <a:prstGeom prst="rect">
                <a:avLst/>
              </a:prstGeom>
              <a:solidFill>
                <a:srgbClr val="F7051C"/>
              </a:solidFill>
              <a:ln w="28575" cap="flat" cmpd="sng">
                <a:solidFill>
                  <a:schemeClr val="tx1"/>
                </a:solidFill>
                <a:prstDash val="solid"/>
                <a:miter/>
                <a:headEnd type="none" w="med" len="med"/>
                <a:tailEnd type="none" w="med" len="med"/>
              </a:ln>
            </p:spPr>
            <p:txBody>
              <a:bodyPr rot="10800000" wrap="none" anchor="ctr" anchorCtr="0"/>
              <a:p>
                <a:endParaRPr lang="en-US" altLang="x-none" dirty="0">
                  <a:latin typeface="Arial" panose="020B0604020202020204" pitchFamily="34" charset="0"/>
                </a:endParaRPr>
              </a:p>
            </p:txBody>
          </p:sp>
          <p:sp>
            <p:nvSpPr>
              <p:cNvPr id="135196" name="Line 55"/>
              <p:cNvSpPr/>
              <p:nvPr/>
            </p:nvSpPr>
            <p:spPr>
              <a:xfrm flipV="1">
                <a:off x="1429" y="709"/>
                <a:ext cx="590" cy="952"/>
              </a:xfrm>
              <a:prstGeom prst="line">
                <a:avLst/>
              </a:prstGeom>
              <a:ln w="38100" cap="flat" cmpd="sng">
                <a:solidFill>
                  <a:schemeClr val="tx1"/>
                </a:solidFill>
                <a:prstDash val="solid"/>
                <a:round/>
                <a:headEnd type="none" w="med" len="med"/>
                <a:tailEnd type="none" w="med" len="med"/>
              </a:ln>
            </p:spPr>
          </p:sp>
          <p:sp>
            <p:nvSpPr>
              <p:cNvPr id="135197" name="Line 56"/>
              <p:cNvSpPr/>
              <p:nvPr/>
            </p:nvSpPr>
            <p:spPr>
              <a:xfrm>
                <a:off x="1429" y="1979"/>
                <a:ext cx="590" cy="952"/>
              </a:xfrm>
              <a:prstGeom prst="line">
                <a:avLst/>
              </a:prstGeom>
              <a:ln w="38100" cap="flat" cmpd="sng">
                <a:solidFill>
                  <a:schemeClr val="tx1"/>
                </a:solidFill>
                <a:prstDash val="solid"/>
                <a:round/>
                <a:headEnd type="none" w="med" len="med"/>
                <a:tailEnd type="none" w="med" len="med"/>
              </a:ln>
            </p:spPr>
          </p:sp>
        </p:grpSp>
        <p:sp>
          <p:nvSpPr>
            <p:cNvPr id="135198" name="Text Box 42"/>
            <p:cNvSpPr txBox="1"/>
            <p:nvPr/>
          </p:nvSpPr>
          <p:spPr>
            <a:xfrm>
              <a:off x="2241" y="2687"/>
              <a:ext cx="817"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VIOLET</a:t>
              </a:r>
              <a:endParaRPr lang="en-US" altLang="zh-CN" b="1" dirty="0">
                <a:latin typeface="Arial" panose="020B0604020202020204" pitchFamily="34" charset="0"/>
              </a:endParaRPr>
            </a:p>
          </p:txBody>
        </p:sp>
        <p:sp>
          <p:nvSpPr>
            <p:cNvPr id="135199" name="Text Box 44"/>
            <p:cNvSpPr txBox="1"/>
            <p:nvPr/>
          </p:nvSpPr>
          <p:spPr>
            <a:xfrm>
              <a:off x="2241" y="2362"/>
              <a:ext cx="817"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INDIGO</a:t>
              </a:r>
              <a:endParaRPr lang="en-US" altLang="zh-CN" b="1" dirty="0">
                <a:latin typeface="Arial" panose="020B0604020202020204" pitchFamily="34" charset="0"/>
              </a:endParaRPr>
            </a:p>
          </p:txBody>
        </p:sp>
        <p:sp>
          <p:nvSpPr>
            <p:cNvPr id="135200" name="Text Box 46"/>
            <p:cNvSpPr txBox="1"/>
            <p:nvPr/>
          </p:nvSpPr>
          <p:spPr>
            <a:xfrm>
              <a:off x="2241" y="2037"/>
              <a:ext cx="635"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BLUE</a:t>
              </a:r>
              <a:endParaRPr lang="en-US" altLang="zh-CN" b="1" dirty="0">
                <a:latin typeface="Arial" panose="020B0604020202020204" pitchFamily="34" charset="0"/>
              </a:endParaRPr>
            </a:p>
          </p:txBody>
        </p:sp>
        <p:sp>
          <p:nvSpPr>
            <p:cNvPr id="135201" name="Text Box 48"/>
            <p:cNvSpPr txBox="1"/>
            <p:nvPr/>
          </p:nvSpPr>
          <p:spPr>
            <a:xfrm>
              <a:off x="2241" y="1734"/>
              <a:ext cx="770"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GREEN</a:t>
              </a:r>
              <a:endParaRPr lang="en-US" altLang="zh-CN" b="1" dirty="0">
                <a:latin typeface="Arial" panose="020B0604020202020204" pitchFamily="34" charset="0"/>
              </a:endParaRPr>
            </a:p>
          </p:txBody>
        </p:sp>
        <p:sp>
          <p:nvSpPr>
            <p:cNvPr id="135202" name="Text Box 50"/>
            <p:cNvSpPr txBox="1"/>
            <p:nvPr/>
          </p:nvSpPr>
          <p:spPr>
            <a:xfrm>
              <a:off x="2241" y="1401"/>
              <a:ext cx="998"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YELLOW</a:t>
              </a:r>
              <a:endParaRPr lang="en-US" altLang="zh-CN" b="1" dirty="0">
                <a:latin typeface="Arial" panose="020B0604020202020204" pitchFamily="34" charset="0"/>
              </a:endParaRPr>
            </a:p>
          </p:txBody>
        </p:sp>
        <p:sp>
          <p:nvSpPr>
            <p:cNvPr id="135203" name="Text Box 52"/>
            <p:cNvSpPr txBox="1"/>
            <p:nvPr/>
          </p:nvSpPr>
          <p:spPr>
            <a:xfrm>
              <a:off x="2241" y="1076"/>
              <a:ext cx="851"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ORANGE</a:t>
              </a:r>
              <a:endParaRPr lang="en-US" altLang="zh-CN" b="1" dirty="0">
                <a:latin typeface="Arial" panose="020B0604020202020204" pitchFamily="34" charset="0"/>
              </a:endParaRPr>
            </a:p>
          </p:txBody>
        </p:sp>
        <p:sp>
          <p:nvSpPr>
            <p:cNvPr id="135204" name="Text Box 54"/>
            <p:cNvSpPr txBox="1"/>
            <p:nvPr/>
          </p:nvSpPr>
          <p:spPr>
            <a:xfrm>
              <a:off x="2241" y="750"/>
              <a:ext cx="589"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RED</a:t>
              </a:r>
              <a:endParaRPr lang="en-US" altLang="zh-CN" b="1" dirty="0">
                <a:latin typeface="Arial" panose="020B0604020202020204" pitchFamily="34" charset="0"/>
              </a:endParaRPr>
            </a:p>
          </p:txBody>
        </p:sp>
      </p:grpSp>
      <p:grpSp>
        <p:nvGrpSpPr>
          <p:cNvPr id="485435" name="Group 485434"/>
          <p:cNvGrpSpPr/>
          <p:nvPr/>
        </p:nvGrpSpPr>
        <p:grpSpPr>
          <a:xfrm>
            <a:off x="298450" y="4422775"/>
            <a:ext cx="8424863" cy="2390775"/>
            <a:chOff x="180" y="2694"/>
            <a:chExt cx="5307" cy="1506"/>
          </a:xfrm>
        </p:grpSpPr>
        <p:graphicFrame>
          <p:nvGraphicFramePr>
            <p:cNvPr id="135206" name="Object 45"/>
            <p:cNvGraphicFramePr/>
            <p:nvPr/>
          </p:nvGraphicFramePr>
          <p:xfrm>
            <a:off x="180" y="2740"/>
            <a:ext cx="2041" cy="1460"/>
          </p:xfrm>
          <a:graphic>
            <a:graphicData uri="http://schemas.openxmlformats.org/presentationml/2006/ole">
              <mc:AlternateContent xmlns:mc="http://schemas.openxmlformats.org/markup-compatibility/2006">
                <mc:Choice xmlns:v="urn:schemas-microsoft-com:vml" Requires="v">
                  <p:oleObj spid="_x0000_s3085" name="" r:id="rId1" imgW="3781425" imgH="2705100" progId="Paint.Picture">
                    <p:embed/>
                  </p:oleObj>
                </mc:Choice>
                <mc:Fallback>
                  <p:oleObj name="" r:id="rId1" imgW="3781425" imgH="2705100" progId="Paint.Picture">
                    <p:embed/>
                    <p:pic>
                      <p:nvPicPr>
                        <p:cNvPr id="0" name="Picture 3084"/>
                        <p:cNvPicPr/>
                        <p:nvPr/>
                      </p:nvPicPr>
                      <p:blipFill>
                        <a:blip r:embed="rId2"/>
                        <a:stretch>
                          <a:fillRect/>
                        </a:stretch>
                      </p:blipFill>
                      <p:spPr>
                        <a:xfrm>
                          <a:off x="180" y="2740"/>
                          <a:ext cx="2041" cy="1460"/>
                        </a:xfrm>
                        <a:prstGeom prst="rect">
                          <a:avLst/>
                        </a:prstGeom>
                        <a:noFill/>
                        <a:ln w="38100">
                          <a:noFill/>
                          <a:miter/>
                        </a:ln>
                      </p:spPr>
                    </p:pic>
                  </p:oleObj>
                </mc:Fallback>
              </mc:AlternateContent>
            </a:graphicData>
          </a:graphic>
        </p:graphicFrame>
        <p:pic>
          <p:nvPicPr>
            <p:cNvPr id="135207" name="Picture 47"/>
            <p:cNvPicPr>
              <a:picLocks noChangeAspect="1"/>
            </p:cNvPicPr>
            <p:nvPr/>
          </p:nvPicPr>
          <p:blipFill>
            <a:blip r:embed="rId3"/>
            <a:stretch>
              <a:fillRect/>
            </a:stretch>
          </p:blipFill>
          <p:spPr>
            <a:xfrm>
              <a:off x="3990" y="2694"/>
              <a:ext cx="1497" cy="1497"/>
            </a:xfrm>
            <a:prstGeom prst="rect">
              <a:avLst/>
            </a:prstGeom>
            <a:noFill/>
            <a:ln w="9525">
              <a:noFill/>
            </a:ln>
          </p:spPr>
        </p:pic>
        <p:sp>
          <p:nvSpPr>
            <p:cNvPr id="135208" name="Text Box 48"/>
            <p:cNvSpPr txBox="1"/>
            <p:nvPr/>
          </p:nvSpPr>
          <p:spPr>
            <a:xfrm>
              <a:off x="2333" y="2948"/>
              <a:ext cx="1497" cy="1018"/>
            </a:xfrm>
            <a:prstGeom prst="rect">
              <a:avLst/>
            </a:prstGeom>
            <a:noFill/>
            <a:ln w="9525">
              <a:noFill/>
            </a:ln>
          </p:spPr>
          <p:txBody>
            <a:bodyPr anchor="t" anchorCtr="0">
              <a:spAutoFit/>
            </a:bodyPr>
            <a:p>
              <a:pPr algn="ctr">
                <a:spcBef>
                  <a:spcPct val="50000"/>
                </a:spcBef>
              </a:pPr>
              <a:r>
                <a:rPr lang="en-US" altLang="zh-CN" sz="2000" b="1" dirty="0">
                  <a:latin typeface="Arial" panose="020B0604020202020204" pitchFamily="34" charset="0"/>
                </a:rPr>
                <a:t>White light can be split into the colour spectrum using a prism or with water.</a:t>
              </a:r>
              <a:endParaRPr lang="en-US" altLang="zh-CN" sz="2000"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54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851">
                                            <p:txEl>
                                              <p:charRg st="0" end="5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6851">
                                            <p:txEl>
                                              <p:charRg st="57" end="10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6851">
                                            <p:txEl>
                                              <p:charRg st="101" end="12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6851">
                                            <p:txEl>
                                              <p:charRg st="124" end="14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6851">
                                            <p:txEl>
                                              <p:charRg st="141" end="16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85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7217" name="Rectangle 3"/>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Visible light</a:t>
            </a:r>
            <a:endParaRPr lang="en-US" altLang="zh-CN" kern="1200" baseline="0" dirty="0">
              <a:latin typeface="+mj-lt"/>
              <a:ea typeface="+mj-ea"/>
              <a:cs typeface="+mj-cs"/>
            </a:endParaRPr>
          </a:p>
        </p:txBody>
      </p:sp>
      <p:sp>
        <p:nvSpPr>
          <p:cNvPr id="137218" name="Content Placeholder 1"/>
          <p:cNvSpPr>
            <a:spLocks noGrp="1"/>
          </p:cNvSpPr>
          <p:nvPr>
            <p:ph idx="1"/>
          </p:nvPr>
        </p:nvSpPr>
        <p:spPr/>
        <p:txBody>
          <a:bodyPr anchor="t" anchorCtr="0"/>
          <a:p>
            <a:endParaRPr lang="en-US" altLang="zh-CN"/>
          </a:p>
        </p:txBody>
      </p:sp>
      <p:pic>
        <p:nvPicPr>
          <p:cNvPr id="137219" name="Picture 21" descr="colored%20light%20beams"/>
          <p:cNvPicPr>
            <a:picLocks noChangeAspect="1"/>
          </p:cNvPicPr>
          <p:nvPr/>
        </p:nvPicPr>
        <p:blipFill>
          <a:blip r:embed="rId1"/>
          <a:stretch>
            <a:fillRect/>
          </a:stretch>
        </p:blipFill>
        <p:spPr>
          <a:xfrm>
            <a:off x="1692275" y="981075"/>
            <a:ext cx="5832475" cy="5292725"/>
          </a:xfrm>
          <a:prstGeom prst="rect">
            <a:avLst/>
          </a:prstGeom>
          <a:noFill/>
          <a:ln w="9525">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9265" name="Title 530434"/>
          <p:cNvSpPr>
            <a:spLocks noGrp="1"/>
          </p:cNvSpPr>
          <p:nvPr>
            <p:ph type="title"/>
          </p:nvPr>
        </p:nvSpPr>
        <p:spPr>
          <a:xfrm>
            <a:off x="19050" y="12700"/>
            <a:ext cx="9128125" cy="517525"/>
          </a:xfrm>
        </p:spPr>
        <p:txBody>
          <a:bodyPr anchor="ctr" anchorCtr="0"/>
          <a:p>
            <a:pPr defTabSz="914400">
              <a:buNone/>
            </a:pPr>
            <a:r>
              <a:rPr lang="en-US" altLang="zh-CN" kern="1200" baseline="0" dirty="0">
                <a:latin typeface="+mj-lt"/>
                <a:ea typeface="+mj-ea"/>
                <a:cs typeface="+mj-cs"/>
              </a:rPr>
              <a:t>Uses of visible light</a:t>
            </a:r>
            <a:endParaRPr lang="en-US" altLang="zh-CN" kern="1200" baseline="0">
              <a:latin typeface="+mj-lt"/>
              <a:ea typeface="+mj-ea"/>
              <a:cs typeface="+mj-cs"/>
            </a:endParaRPr>
          </a:p>
        </p:txBody>
      </p:sp>
      <p:sp>
        <p:nvSpPr>
          <p:cNvPr id="530436" name="Text Placeholder 530435"/>
          <p:cNvSpPr>
            <a:spLocks noGrp="1"/>
          </p:cNvSpPr>
          <p:nvPr>
            <p:ph type="body" sz="half"/>
          </p:nvPr>
        </p:nvSpPr>
        <p:spPr>
          <a:xfrm>
            <a:off x="0" y="1346200"/>
            <a:ext cx="4038600" cy="4525963"/>
          </a:xfrm>
        </p:spPr>
        <p:txBody>
          <a:bodyPr anchor="t" anchorCtr="0"/>
          <a:lstStyle>
            <a:lvl1pPr lvl="0">
              <a:defRPr sz="2800"/>
            </a:lvl1pPr>
            <a:lvl2pPr lvl="1">
              <a:defRPr sz="2400"/>
            </a:lvl2pPr>
            <a:lvl3pPr lvl="2">
              <a:defRPr sz="2000"/>
            </a:lvl3pPr>
            <a:lvl4pPr lvl="3">
              <a:defRPr sz="1800"/>
            </a:lvl4pPr>
            <a:lvl5pPr lvl="4">
              <a:defRPr sz="1800"/>
            </a:lvl5pPr>
          </a:lstStyle>
          <a:p>
            <a:pPr marL="363855" lvl="0" indent="-363855">
              <a:buNone/>
            </a:pPr>
            <a:r>
              <a:rPr lang="en-US" altLang="zh-CN" sz="2800" dirty="0"/>
              <a:t>Visible light is</a:t>
            </a:r>
            <a:r>
              <a:rPr lang="en-US" altLang="zh-CN" sz="2800"/>
              <a:t> used:</a:t>
            </a:r>
            <a:endParaRPr lang="en-US" altLang="zh-CN" sz="2800"/>
          </a:p>
          <a:p>
            <a:pPr marL="363855" lvl="0" indent="-363855"/>
            <a:r>
              <a:rPr lang="en-US" altLang="zh-CN" sz="2800" dirty="0"/>
              <a:t>for sight</a:t>
            </a:r>
            <a:endParaRPr lang="en-US" altLang="zh-CN" sz="2800"/>
          </a:p>
          <a:p>
            <a:pPr marL="363855" lvl="0" indent="-363855"/>
            <a:r>
              <a:rPr lang="en-US" altLang="zh-CN" sz="2800" dirty="0"/>
              <a:t>in photography</a:t>
            </a:r>
            <a:endParaRPr lang="en-US" altLang="zh-CN" sz="2800" dirty="0"/>
          </a:p>
          <a:p>
            <a:pPr marL="363855" lvl="0" indent="-363855"/>
            <a:r>
              <a:rPr lang="en-US" altLang="zh-CN" sz="2800" dirty="0"/>
              <a:t>in optical fibres</a:t>
            </a:r>
            <a:endParaRPr lang="en-US" altLang="zh-CN" sz="2800"/>
          </a:p>
          <a:p>
            <a:pPr marL="363855" lvl="0" indent="-363855"/>
            <a:r>
              <a:rPr lang="en-US" altLang="zh-CN" sz="2800" dirty="0"/>
              <a:t>in photosynthesis</a:t>
            </a:r>
            <a:endParaRPr lang="en-US" altLang="zh-CN" sz="2800"/>
          </a:p>
          <a:p>
            <a:pPr marL="363855" lvl="0" indent="-363855">
              <a:buNone/>
            </a:pPr>
            <a:endParaRPr lang="en-US" altLang="zh-CN" sz="2800"/>
          </a:p>
        </p:txBody>
      </p:sp>
      <p:graphicFrame>
        <p:nvGraphicFramePr>
          <p:cNvPr id="530444" name="Content Placeholder 530443"/>
          <p:cNvGraphicFramePr>
            <a:graphicFrameLocks noGrp="1"/>
          </p:cNvGraphicFramePr>
          <p:nvPr>
            <p:ph idx="1"/>
          </p:nvPr>
        </p:nvGraphicFramePr>
        <p:xfrm>
          <a:off x="3619500" y="3228975"/>
          <a:ext cx="1905000" cy="1270000"/>
        </p:xfrm>
        <a:graphic>
          <a:graphicData uri="http://schemas.openxmlformats.org/presentationml/2006/ole">
            <mc:AlternateContent xmlns:mc="http://schemas.openxmlformats.org/markup-compatibility/2006">
              <mc:Choice xmlns:v="urn:schemas-microsoft-com:vml" Requires="v">
                <p:oleObj spid="_x0000_s3086" name="" r:id="rId1" imgW="1428750" imgH="952500" progId="Paint.Picture">
                  <p:embed/>
                </p:oleObj>
              </mc:Choice>
              <mc:Fallback>
                <p:oleObj name="" r:id="rId1" imgW="1428750" imgH="952500" progId="Paint.Picture">
                  <p:embed/>
                  <p:pic>
                    <p:nvPicPr>
                      <p:cNvPr id="0" name="Picture 3085"/>
                      <p:cNvPicPr/>
                      <p:nvPr/>
                    </p:nvPicPr>
                    <p:blipFill>
                      <a:blip r:embed="rId2"/>
                      <a:stretch>
                        <a:fillRect/>
                      </a:stretch>
                    </p:blipFill>
                    <p:spPr>
                      <a:xfrm>
                        <a:off x="3619500" y="3228975"/>
                        <a:ext cx="1905000" cy="1270000"/>
                      </a:xfrm>
                      <a:prstGeom prst="rect">
                        <a:avLst/>
                      </a:prstGeom>
                      <a:noFill/>
                      <a:ln w="38100">
                        <a:miter/>
                      </a:ln>
                    </p:spPr>
                  </p:pic>
                </p:oleObj>
              </mc:Fallback>
            </mc:AlternateContent>
          </a:graphicData>
        </a:graphic>
      </p:graphicFrame>
      <p:graphicFrame>
        <p:nvGraphicFramePr>
          <p:cNvPr id="530446" name="Content Placeholder 530445"/>
          <p:cNvGraphicFramePr>
            <a:graphicFrameLocks noGrp="1"/>
          </p:cNvGraphicFramePr>
          <p:nvPr>
            <p:ph sz="quarter" idx="4294967295"/>
          </p:nvPr>
        </p:nvGraphicFramePr>
        <p:xfrm>
          <a:off x="7067550" y="1117600"/>
          <a:ext cx="2076450" cy="2076450"/>
        </p:xfrm>
        <a:graphic>
          <a:graphicData uri="http://schemas.openxmlformats.org/presentationml/2006/ole">
            <mc:AlternateContent xmlns:mc="http://schemas.openxmlformats.org/markup-compatibility/2006">
              <mc:Choice xmlns:v="urn:schemas-microsoft-com:vml" Requires="v">
                <p:oleObj spid="_x0000_s3087" name="" r:id="rId3" imgW="1428750" imgH="1428750" progId="Paint.Picture">
                  <p:embed/>
                </p:oleObj>
              </mc:Choice>
              <mc:Fallback>
                <p:oleObj name="" r:id="rId3" imgW="1428750" imgH="1428750" progId="Paint.Picture">
                  <p:embed/>
                  <p:pic>
                    <p:nvPicPr>
                      <p:cNvPr id="0" name="Picture 3086"/>
                      <p:cNvPicPr/>
                      <p:nvPr/>
                    </p:nvPicPr>
                    <p:blipFill>
                      <a:blip r:embed="rId4"/>
                      <a:stretch>
                        <a:fillRect/>
                      </a:stretch>
                    </p:blipFill>
                    <p:spPr>
                      <a:xfrm>
                        <a:off x="7067550" y="1117600"/>
                        <a:ext cx="2076450" cy="2076450"/>
                      </a:xfrm>
                      <a:prstGeom prst="rect">
                        <a:avLst/>
                      </a:prstGeom>
                      <a:noFill/>
                      <a:ln w="38100">
                        <a:miter/>
                      </a:ln>
                    </p:spPr>
                  </p:pic>
                </p:oleObj>
              </mc:Fallback>
            </mc:AlternateContent>
          </a:graphicData>
        </a:graphic>
      </p:graphicFrame>
      <p:graphicFrame>
        <p:nvGraphicFramePr>
          <p:cNvPr id="530448" name="Object 530447"/>
          <p:cNvGraphicFramePr/>
          <p:nvPr/>
        </p:nvGraphicFramePr>
        <p:xfrm>
          <a:off x="3737928" y="974725"/>
          <a:ext cx="1666875" cy="1809750"/>
        </p:xfrm>
        <a:graphic>
          <a:graphicData uri="http://schemas.openxmlformats.org/presentationml/2006/ole">
            <mc:AlternateContent xmlns:mc="http://schemas.openxmlformats.org/markup-compatibility/2006">
              <mc:Choice xmlns:v="urn:schemas-microsoft-com:vml" Requires="v">
                <p:oleObj spid="_x0000_s3088" name="" r:id="rId5" imgW="1666875" imgH="1809750" progId="Paint.Picture">
                  <p:embed/>
                </p:oleObj>
              </mc:Choice>
              <mc:Fallback>
                <p:oleObj name="" r:id="rId5" imgW="1666875" imgH="1809750" progId="Paint.Picture">
                  <p:embed/>
                  <p:pic>
                    <p:nvPicPr>
                      <p:cNvPr id="0" name="Picture 3087"/>
                      <p:cNvPicPr/>
                      <p:nvPr/>
                    </p:nvPicPr>
                    <p:blipFill>
                      <a:blip r:embed="rId6"/>
                      <a:stretch>
                        <a:fillRect/>
                      </a:stretch>
                    </p:blipFill>
                    <p:spPr>
                      <a:xfrm>
                        <a:off x="3737928" y="974725"/>
                        <a:ext cx="1666875" cy="1809750"/>
                      </a:xfrm>
                      <a:prstGeom prst="rect">
                        <a:avLst/>
                      </a:prstGeom>
                      <a:noFill/>
                      <a:ln w="38100">
                        <a:noFill/>
                        <a:miter/>
                      </a:ln>
                    </p:spPr>
                  </p:pic>
                </p:oleObj>
              </mc:Fallback>
            </mc:AlternateContent>
          </a:graphicData>
        </a:graphic>
      </p:graphicFrame>
      <p:graphicFrame>
        <p:nvGraphicFramePr>
          <p:cNvPr id="530449" name="Object 530448"/>
          <p:cNvGraphicFramePr/>
          <p:nvPr/>
        </p:nvGraphicFramePr>
        <p:xfrm>
          <a:off x="5791200" y="3049588"/>
          <a:ext cx="3124200" cy="1800225"/>
        </p:xfrm>
        <a:graphic>
          <a:graphicData uri="http://schemas.openxmlformats.org/presentationml/2006/ole">
            <mc:AlternateContent xmlns:mc="http://schemas.openxmlformats.org/markup-compatibility/2006">
              <mc:Choice xmlns:v="urn:schemas-microsoft-com:vml" Requires="v">
                <p:oleObj spid="_x0000_s3089" name="" r:id="rId7" imgW="3124200" imgH="1800225" progId="Paint.Picture">
                  <p:embed/>
                </p:oleObj>
              </mc:Choice>
              <mc:Fallback>
                <p:oleObj name="" r:id="rId7" imgW="3124200" imgH="1800225" progId="Paint.Picture">
                  <p:embed/>
                  <p:pic>
                    <p:nvPicPr>
                      <p:cNvPr id="0" name="Picture 3088"/>
                      <p:cNvPicPr/>
                      <p:nvPr/>
                    </p:nvPicPr>
                    <p:blipFill>
                      <a:blip r:embed="rId8"/>
                      <a:stretch>
                        <a:fillRect/>
                      </a:stretch>
                    </p:blipFill>
                    <p:spPr>
                      <a:xfrm>
                        <a:off x="5791200" y="3049588"/>
                        <a:ext cx="3124200" cy="1800225"/>
                      </a:xfrm>
                      <a:prstGeom prst="rect">
                        <a:avLst/>
                      </a:prstGeom>
                      <a:noFill/>
                      <a:ln w="38100">
                        <a:noFill/>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0436">
                                            <p:txEl>
                                              <p:charRg st="0" end="2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0436">
                                            <p:txEl>
                                              <p:charRg st="23" end="3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04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30436">
                                            <p:txEl>
                                              <p:charRg st="33" end="4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304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0436">
                                            <p:txEl>
                                              <p:charRg st="48" end="6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304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30436">
                                            <p:txEl>
                                              <p:charRg st="66" end="8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304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1313" name="Title 2049"/>
          <p:cNvSpPr>
            <a:spLocks noGrp="1"/>
          </p:cNvSpPr>
          <p:nvPr>
            <p:ph type="ctrTitle"/>
          </p:nvPr>
        </p:nvSpPr>
        <p:spPr>
          <a:xfrm>
            <a:off x="563563" y="1782763"/>
            <a:ext cx="7772400" cy="1882775"/>
          </a:xfrm>
          <a:solidFill>
            <a:srgbClr val="C00000"/>
          </a:solidFill>
        </p:spPr>
        <p:txBody>
          <a:bodyPr anchor="ctr" anchorCtr="0"/>
          <a:p>
            <a:pPr defTabSz="914400">
              <a:buNone/>
            </a:pPr>
            <a:r>
              <a:rPr lang="en-US" altLang="en-US" sz="6600" kern="1200" baseline="0" dirty="0">
                <a:latin typeface="+mj-lt"/>
                <a:ea typeface="+mj-ea"/>
                <a:cs typeface="+mj-cs"/>
              </a:rPr>
              <a:t>Ultraviolet Waves</a:t>
            </a:r>
            <a:endParaRPr lang="en-US" altLang="en-US" sz="6600" kern="1200" baseline="0" dirty="0">
              <a:latin typeface="+mj-lt"/>
              <a:ea typeface="+mj-ea"/>
              <a:cs typeface="+mj-c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61" name="Title 1"/>
          <p:cNvSpPr>
            <a:spLocks noGrp="1"/>
          </p:cNvSpPr>
          <p:nvPr>
            <p:ph type="title"/>
          </p:nvPr>
        </p:nvSpPr>
        <p:spPr>
          <a:xfrm>
            <a:off x="19050" y="12700"/>
            <a:ext cx="9128125" cy="517525"/>
          </a:xfrm>
        </p:spPr>
        <p:txBody>
          <a:bodyPr anchor="ctr" anchorCtr="0"/>
          <a:p>
            <a:pPr defTabSz="914400">
              <a:buNone/>
            </a:pPr>
            <a:r>
              <a:rPr lang="en-US" altLang="en-US" kern="1200" baseline="0">
                <a:latin typeface="+mj-lt"/>
                <a:ea typeface="+mj-ea"/>
                <a:cs typeface="+mj-cs"/>
              </a:rPr>
              <a:t>Ultraviolet Light</a:t>
            </a:r>
            <a:endParaRPr lang="en-US" altLang="en-US" kern="1200" baseline="0">
              <a:latin typeface="+mj-lt"/>
              <a:ea typeface="+mj-ea"/>
              <a:cs typeface="+mj-cs"/>
            </a:endParaRPr>
          </a:p>
        </p:txBody>
      </p:sp>
      <p:sp>
        <p:nvSpPr>
          <p:cNvPr id="202755" name="Rectangle 3"/>
          <p:cNvSpPr>
            <a:spLocks noGrp="1"/>
          </p:cNvSpPr>
          <p:nvPr>
            <p:ph idx="1"/>
          </p:nvPr>
        </p:nvSpPr>
        <p:spPr>
          <a:xfrm>
            <a:off x="2505075" y="1281113"/>
            <a:ext cx="6392863" cy="4525962"/>
          </a:xfrm>
        </p:spPr>
        <p:txBody>
          <a:bodyPr vert="horz" wrap="square" lIns="91440" tIns="45720" rIns="91440" bIns="45720" anchor="t" anchorCtr="0"/>
          <a:p>
            <a:pPr marL="0" indent="0">
              <a:lnSpc>
                <a:spcPct val="80000"/>
              </a:lnSpc>
              <a:buNone/>
            </a:pPr>
            <a:r>
              <a:rPr lang="en-US" altLang="zh-CN" sz="2400" dirty="0"/>
              <a:t>Ultraviolet has a wavelength of typically of a ten millionth of a metre.</a:t>
            </a:r>
            <a:endParaRPr lang="en-US" altLang="zh-CN" sz="2400" dirty="0"/>
          </a:p>
          <a:p>
            <a:pPr marL="0" indent="0">
              <a:lnSpc>
                <a:spcPct val="80000"/>
              </a:lnSpc>
              <a:buNone/>
            </a:pPr>
            <a:endParaRPr lang="en-US" altLang="zh-CN" sz="2400" dirty="0"/>
          </a:p>
          <a:p>
            <a:pPr marL="0" indent="0">
              <a:lnSpc>
                <a:spcPct val="80000"/>
              </a:lnSpc>
              <a:buNone/>
            </a:pPr>
            <a:r>
              <a:rPr lang="en-US" altLang="zh-CN" sz="2400" dirty="0"/>
              <a:t>UV is produced from very hot objects like the Sun or from special electrical tubes.</a:t>
            </a:r>
            <a:endParaRPr lang="en-US" altLang="zh-CN" sz="2400" dirty="0"/>
          </a:p>
          <a:p>
            <a:pPr marL="0" indent="0">
              <a:lnSpc>
                <a:spcPct val="80000"/>
              </a:lnSpc>
              <a:buNone/>
            </a:pPr>
            <a:endParaRPr lang="en-US" altLang="zh-CN" sz="2400" dirty="0"/>
          </a:p>
          <a:p>
            <a:pPr marL="0" indent="0">
              <a:lnSpc>
                <a:spcPct val="80000"/>
              </a:lnSpc>
              <a:buNone/>
            </a:pPr>
            <a:r>
              <a:rPr lang="en-US" altLang="zh-CN" sz="2400" dirty="0"/>
              <a:t>Most of the Sun’s ultraviolet radiation is absorbed by the Ozone layer in the upper part of the Earth’s atmosphere.</a:t>
            </a:r>
            <a:endParaRPr lang="en-US" altLang="zh-CN" sz="2400" dirty="0"/>
          </a:p>
          <a:p>
            <a:pPr marL="0" indent="0">
              <a:lnSpc>
                <a:spcPct val="80000"/>
              </a:lnSpc>
              <a:buNone/>
            </a:pPr>
            <a:endParaRPr lang="en-US" altLang="zh-CN" sz="2400" dirty="0"/>
          </a:p>
          <a:p>
            <a:pPr marL="0" indent="0">
              <a:lnSpc>
                <a:spcPct val="80000"/>
              </a:lnSpc>
              <a:buNone/>
            </a:pPr>
            <a:r>
              <a:rPr lang="en-US" altLang="zh-CN" sz="2400" dirty="0"/>
              <a:t>UV is also stopped by glass.</a:t>
            </a:r>
            <a:endParaRPr lang="en-US" altLang="zh-CN" sz="2400" dirty="0"/>
          </a:p>
        </p:txBody>
      </p:sp>
      <p:grpSp>
        <p:nvGrpSpPr>
          <p:cNvPr id="143363" name="Group 495649"/>
          <p:cNvGrpSpPr/>
          <p:nvPr/>
        </p:nvGrpSpPr>
        <p:grpSpPr>
          <a:xfrm>
            <a:off x="149225" y="1581150"/>
            <a:ext cx="2262188" cy="3529013"/>
            <a:chOff x="348" y="629"/>
            <a:chExt cx="1425" cy="2223"/>
          </a:xfrm>
        </p:grpSpPr>
        <p:sp>
          <p:nvSpPr>
            <p:cNvPr id="143364" name="Rectangle 495634"/>
            <p:cNvSpPr/>
            <p:nvPr/>
          </p:nvSpPr>
          <p:spPr>
            <a:xfrm>
              <a:off x="348" y="629"/>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43365" name="Rectangle 495635"/>
            <p:cNvSpPr/>
            <p:nvPr/>
          </p:nvSpPr>
          <p:spPr>
            <a:xfrm>
              <a:off x="348" y="946"/>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43366" name="Rectangle 495636"/>
            <p:cNvSpPr/>
            <p:nvPr/>
          </p:nvSpPr>
          <p:spPr>
            <a:xfrm>
              <a:off x="348" y="1264"/>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43367" name="Rectangle 495637"/>
            <p:cNvSpPr/>
            <p:nvPr/>
          </p:nvSpPr>
          <p:spPr>
            <a:xfrm>
              <a:off x="348" y="1582"/>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43368" name="Rectangle 495638"/>
            <p:cNvSpPr/>
            <p:nvPr/>
          </p:nvSpPr>
          <p:spPr>
            <a:xfrm>
              <a:off x="348" y="1899"/>
              <a:ext cx="1425" cy="318"/>
            </a:xfrm>
            <a:prstGeom prst="rect">
              <a:avLst/>
            </a:prstGeom>
            <a:solidFill>
              <a:srgbClr val="00FFFF"/>
            </a:solid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43369" name="Rectangle 495639"/>
            <p:cNvSpPr/>
            <p:nvPr/>
          </p:nvSpPr>
          <p:spPr>
            <a:xfrm>
              <a:off x="348" y="2217"/>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43370" name="Rectangle 495640"/>
            <p:cNvSpPr/>
            <p:nvPr/>
          </p:nvSpPr>
          <p:spPr>
            <a:xfrm>
              <a:off x="348" y="2534"/>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43371" name="Text Box 495642"/>
            <p:cNvSpPr txBox="1"/>
            <p:nvPr/>
          </p:nvSpPr>
          <p:spPr>
            <a:xfrm>
              <a:off x="410" y="667"/>
              <a:ext cx="817"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RADIO</a:t>
              </a:r>
              <a:endParaRPr lang="en-US" altLang="zh-CN" dirty="0">
                <a:latin typeface="Arial" panose="020B0604020202020204" pitchFamily="34" charset="0"/>
              </a:endParaRPr>
            </a:p>
          </p:txBody>
        </p:sp>
        <p:sp>
          <p:nvSpPr>
            <p:cNvPr id="143372" name="Text Box 495643"/>
            <p:cNvSpPr txBox="1"/>
            <p:nvPr/>
          </p:nvSpPr>
          <p:spPr>
            <a:xfrm>
              <a:off x="410" y="984"/>
              <a:ext cx="1128"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MICROWAVES</a:t>
              </a:r>
              <a:endParaRPr lang="en-US" altLang="zh-CN" dirty="0">
                <a:latin typeface="Arial" panose="020B0604020202020204" pitchFamily="34" charset="0"/>
              </a:endParaRPr>
            </a:p>
          </p:txBody>
        </p:sp>
        <p:sp>
          <p:nvSpPr>
            <p:cNvPr id="143373" name="Text Box 495644"/>
            <p:cNvSpPr txBox="1"/>
            <p:nvPr/>
          </p:nvSpPr>
          <p:spPr>
            <a:xfrm>
              <a:off x="410" y="1302"/>
              <a:ext cx="1011"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INFRA-RED</a:t>
              </a:r>
              <a:endParaRPr lang="en-US" altLang="zh-CN" dirty="0">
                <a:latin typeface="Arial" panose="020B0604020202020204" pitchFamily="34" charset="0"/>
              </a:endParaRPr>
            </a:p>
          </p:txBody>
        </p:sp>
        <p:sp>
          <p:nvSpPr>
            <p:cNvPr id="143374" name="Text Box 495645"/>
            <p:cNvSpPr txBox="1"/>
            <p:nvPr/>
          </p:nvSpPr>
          <p:spPr>
            <a:xfrm>
              <a:off x="410" y="1620"/>
              <a:ext cx="590" cy="231"/>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LIGHT</a:t>
              </a:r>
              <a:endParaRPr lang="en-US" altLang="zh-CN">
                <a:latin typeface="Arial" panose="020B0604020202020204" pitchFamily="34" charset="0"/>
              </a:endParaRPr>
            </a:p>
          </p:txBody>
        </p:sp>
        <p:sp>
          <p:nvSpPr>
            <p:cNvPr id="143375" name="Text Box 495646"/>
            <p:cNvSpPr txBox="1"/>
            <p:nvPr/>
          </p:nvSpPr>
          <p:spPr>
            <a:xfrm>
              <a:off x="410" y="1937"/>
              <a:ext cx="1273"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ULTRA-VIOLET</a:t>
              </a:r>
              <a:endParaRPr lang="en-US" altLang="zh-CN" b="1">
                <a:latin typeface="Arial" panose="020B0604020202020204" pitchFamily="34" charset="0"/>
              </a:endParaRPr>
            </a:p>
          </p:txBody>
        </p:sp>
        <p:sp>
          <p:nvSpPr>
            <p:cNvPr id="143376" name="Text Box 495647"/>
            <p:cNvSpPr txBox="1"/>
            <p:nvPr/>
          </p:nvSpPr>
          <p:spPr>
            <a:xfrm>
              <a:off x="410" y="2254"/>
              <a:ext cx="795"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X-RAYS</a:t>
              </a:r>
              <a:endParaRPr lang="en-US" altLang="zh-CN" dirty="0">
                <a:latin typeface="Arial" panose="020B0604020202020204" pitchFamily="34" charset="0"/>
              </a:endParaRPr>
            </a:p>
          </p:txBody>
        </p:sp>
        <p:sp>
          <p:nvSpPr>
            <p:cNvPr id="143377" name="Text Box 495648"/>
            <p:cNvSpPr txBox="1"/>
            <p:nvPr/>
          </p:nvSpPr>
          <p:spPr>
            <a:xfrm>
              <a:off x="410" y="2572"/>
              <a:ext cx="1154"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GAMMA RAYS</a:t>
              </a:r>
              <a:endParaRPr lang="en-US" altLang="zh-CN"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2755">
                                            <p:txEl>
                                              <p:charRg st="0" end="7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755">
                                            <p:txEl>
                                              <p:charRg st="74" end="15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2755">
                                            <p:txEl>
                                              <p:charRg st="159" end="27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2755">
                                            <p:txEl>
                                              <p:charRg st="276" end="30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5409" name="Rectangle 3"/>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Ultraviolet</a:t>
            </a:r>
            <a:endParaRPr lang="en-US" altLang="zh-CN" kern="1200" baseline="0" dirty="0">
              <a:latin typeface="+mj-lt"/>
              <a:ea typeface="+mj-ea"/>
              <a:cs typeface="+mj-cs"/>
            </a:endParaRPr>
          </a:p>
        </p:txBody>
      </p:sp>
      <p:grpSp>
        <p:nvGrpSpPr>
          <p:cNvPr id="2" name="Group 45"/>
          <p:cNvGrpSpPr/>
          <p:nvPr/>
        </p:nvGrpSpPr>
        <p:grpSpPr>
          <a:xfrm>
            <a:off x="611188" y="2924175"/>
            <a:ext cx="2449512" cy="3089275"/>
            <a:chOff x="385" y="618"/>
            <a:chExt cx="1543" cy="1946"/>
          </a:xfrm>
        </p:grpSpPr>
        <p:pic>
          <p:nvPicPr>
            <p:cNvPr id="145411" name="Picture 18" descr="The solar corona as seen in deep ultraviolet light at 17.1 nm by the Extreme ultraviolet Imaging Telescope instrument aboard the SOHO spacecraft"/>
            <p:cNvPicPr>
              <a:picLocks noChangeAspect="1"/>
            </p:cNvPicPr>
            <p:nvPr/>
          </p:nvPicPr>
          <p:blipFill>
            <a:blip r:embed="rId1"/>
            <a:stretch>
              <a:fillRect/>
            </a:stretch>
          </p:blipFill>
          <p:spPr>
            <a:xfrm>
              <a:off x="385" y="618"/>
              <a:ext cx="1543" cy="1543"/>
            </a:xfrm>
            <a:prstGeom prst="rect">
              <a:avLst/>
            </a:prstGeom>
            <a:noFill/>
            <a:ln w="9525">
              <a:noFill/>
            </a:ln>
          </p:spPr>
        </p:pic>
        <p:sp>
          <p:nvSpPr>
            <p:cNvPr id="145412" name="Text Box 44"/>
            <p:cNvSpPr txBox="1"/>
            <p:nvPr/>
          </p:nvSpPr>
          <p:spPr>
            <a:xfrm>
              <a:off x="476" y="2160"/>
              <a:ext cx="1407" cy="404"/>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Ultraviolet emitted by the Sun</a:t>
              </a:r>
              <a:endParaRPr lang="en-US" altLang="zh-CN" b="1" dirty="0">
                <a:latin typeface="Arial" panose="020B0604020202020204" pitchFamily="34" charset="0"/>
              </a:endParaRPr>
            </a:p>
          </p:txBody>
        </p:sp>
      </p:grpSp>
      <p:grpSp>
        <p:nvGrpSpPr>
          <p:cNvPr id="3" name="Group 48"/>
          <p:cNvGrpSpPr/>
          <p:nvPr/>
        </p:nvGrpSpPr>
        <p:grpSpPr>
          <a:xfrm>
            <a:off x="6084888" y="2924175"/>
            <a:ext cx="2447925" cy="3292475"/>
            <a:chOff x="3742" y="663"/>
            <a:chExt cx="1542" cy="2074"/>
          </a:xfrm>
        </p:grpSpPr>
        <p:pic>
          <p:nvPicPr>
            <p:cNvPr id="145414" name="Picture 39" descr="qu50054634bo_Compact_Fluorescent_Lamp___U_Type"/>
            <p:cNvPicPr>
              <a:picLocks noChangeAspect="1"/>
            </p:cNvPicPr>
            <p:nvPr/>
          </p:nvPicPr>
          <p:blipFill>
            <a:blip r:embed="rId2"/>
            <a:stretch>
              <a:fillRect/>
            </a:stretch>
          </p:blipFill>
          <p:spPr>
            <a:xfrm>
              <a:off x="3787" y="663"/>
              <a:ext cx="1497" cy="1497"/>
            </a:xfrm>
            <a:prstGeom prst="rect">
              <a:avLst/>
            </a:prstGeom>
            <a:noFill/>
            <a:ln w="9525">
              <a:noFill/>
            </a:ln>
          </p:spPr>
        </p:pic>
        <p:sp>
          <p:nvSpPr>
            <p:cNvPr id="145415" name="Text Box 46"/>
            <p:cNvSpPr txBox="1"/>
            <p:nvPr/>
          </p:nvSpPr>
          <p:spPr>
            <a:xfrm>
              <a:off x="3742" y="2160"/>
              <a:ext cx="1542" cy="577"/>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Fluorescent lamps and energy efficient bulbs work using uv</a:t>
              </a:r>
              <a:endParaRPr lang="en-US" altLang="zh-CN" b="1" dirty="0">
                <a:latin typeface="Arial" panose="020B0604020202020204" pitchFamily="34" charset="0"/>
              </a:endParaRPr>
            </a:p>
          </p:txBody>
        </p:sp>
      </p:grpSp>
      <p:grpSp>
        <p:nvGrpSpPr>
          <p:cNvPr id="4" name="Group 49"/>
          <p:cNvGrpSpPr/>
          <p:nvPr/>
        </p:nvGrpSpPr>
        <p:grpSpPr>
          <a:xfrm>
            <a:off x="2843213" y="981075"/>
            <a:ext cx="3384550" cy="2873375"/>
            <a:chOff x="1791" y="618"/>
            <a:chExt cx="2132" cy="1810"/>
          </a:xfrm>
        </p:grpSpPr>
        <p:pic>
          <p:nvPicPr>
            <p:cNvPr id="145417" name="Picture 40"/>
            <p:cNvPicPr>
              <a:picLocks noChangeAspect="1"/>
            </p:cNvPicPr>
            <p:nvPr/>
          </p:nvPicPr>
          <p:blipFill>
            <a:blip r:embed="rId3"/>
            <a:stretch>
              <a:fillRect/>
            </a:stretch>
          </p:blipFill>
          <p:spPr>
            <a:xfrm>
              <a:off x="1791" y="618"/>
              <a:ext cx="2132" cy="1390"/>
            </a:xfrm>
            <a:prstGeom prst="rect">
              <a:avLst/>
            </a:prstGeom>
            <a:noFill/>
            <a:ln w="9525">
              <a:noFill/>
            </a:ln>
          </p:spPr>
        </p:pic>
        <p:sp>
          <p:nvSpPr>
            <p:cNvPr id="145418" name="Text Box 47"/>
            <p:cNvSpPr txBox="1"/>
            <p:nvPr/>
          </p:nvSpPr>
          <p:spPr>
            <a:xfrm>
              <a:off x="1973" y="2024"/>
              <a:ext cx="1860" cy="404"/>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Security markings show up under ultraviolet light</a:t>
              </a:r>
              <a:endParaRPr lang="en-US" altLang="zh-CN"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7" name="Title 299009"/>
          <p:cNvSpPr>
            <a:spLocks noGrp="1"/>
          </p:cNvSpPr>
          <p:nvPr>
            <p:ph type="title"/>
          </p:nvPr>
        </p:nvSpPr>
        <p:spPr>
          <a:xfrm>
            <a:off x="19050" y="12700"/>
            <a:ext cx="9128125" cy="517525"/>
          </a:xfrm>
        </p:spPr>
        <p:txBody>
          <a:bodyPr anchor="ctr" anchorCtr="0"/>
          <a:p>
            <a:pPr defTabSz="914400">
              <a:buNone/>
            </a:pPr>
            <a:r>
              <a:rPr lang="en-US" altLang="zh-CN" kern="1200" baseline="0" dirty="0">
                <a:latin typeface="+mj-lt"/>
                <a:ea typeface="+mj-ea"/>
                <a:cs typeface="+mj-cs"/>
              </a:rPr>
              <a:t>Longitudinal</a:t>
            </a:r>
            <a:r>
              <a:rPr lang="en-US" altLang="zh-CN" kern="1200" baseline="0">
                <a:latin typeface="+mj-lt"/>
                <a:ea typeface="+mj-ea"/>
                <a:cs typeface="+mj-cs"/>
              </a:rPr>
              <a:t> Waves</a:t>
            </a:r>
            <a:endParaRPr lang="en-US" altLang="zh-CN" kern="1200" baseline="0">
              <a:latin typeface="+mj-lt"/>
              <a:ea typeface="+mj-ea"/>
              <a:cs typeface="+mj-cs"/>
            </a:endParaRPr>
          </a:p>
        </p:txBody>
      </p:sp>
      <p:sp>
        <p:nvSpPr>
          <p:cNvPr id="299011" name="Content Placeholder 299010"/>
          <p:cNvSpPr>
            <a:spLocks noGrp="1"/>
          </p:cNvSpPr>
          <p:nvPr>
            <p:ph idx="1"/>
          </p:nvPr>
        </p:nvSpPr>
        <p:spPr>
          <a:xfrm>
            <a:off x="209550" y="695325"/>
            <a:ext cx="8724900" cy="4525963"/>
          </a:xfrm>
        </p:spPr>
        <p:txBody>
          <a:bodyPr anchor="t" anchorCtr="0"/>
          <a:p>
            <a:pPr marL="0" indent="0">
              <a:lnSpc>
                <a:spcPct val="80000"/>
              </a:lnSpc>
              <a:buNone/>
            </a:pPr>
            <a:r>
              <a:rPr lang="en-US" altLang="en-US" sz="2400" b="1" dirty="0"/>
              <a:t>Push the slinky left or right and release to create a </a:t>
            </a:r>
            <a:r>
              <a:rPr lang="en-US" altLang="en-US" sz="2400" b="1" dirty="0">
                <a:solidFill>
                  <a:srgbClr val="FF0000"/>
                </a:solidFill>
              </a:rPr>
              <a:t>pulse. </a:t>
            </a:r>
            <a:endParaRPr lang="en-US" altLang="en-US" sz="2400" b="1" dirty="0">
              <a:solidFill>
                <a:srgbClr val="FF0000"/>
              </a:solidFill>
            </a:endParaRPr>
          </a:p>
          <a:p>
            <a:pPr marL="0" indent="0">
              <a:lnSpc>
                <a:spcPct val="80000"/>
              </a:lnSpc>
              <a:buNone/>
            </a:pPr>
            <a:r>
              <a:rPr lang="en-US" altLang="en-US" sz="2400" b="1" dirty="0"/>
              <a:t>The pulse moves along the </a:t>
            </a:r>
            <a:r>
              <a:rPr lang="en-US" altLang="en-US" sz="2400" b="1" dirty="0">
                <a:solidFill>
                  <a:srgbClr val="FF0000"/>
                </a:solidFill>
              </a:rPr>
              <a:t>medium </a:t>
            </a:r>
            <a:r>
              <a:rPr lang="en-US" altLang="en-US" sz="2400" b="1" dirty="0"/>
              <a:t>(the slinky).</a:t>
            </a:r>
            <a:endParaRPr lang="en-US" altLang="en-US" sz="2400" b="1" dirty="0"/>
          </a:p>
          <a:p>
            <a:pPr marL="0" indent="0">
              <a:lnSpc>
                <a:spcPct val="80000"/>
              </a:lnSpc>
              <a:buNone/>
            </a:pPr>
            <a:r>
              <a:rPr lang="en-US" altLang="en-US" sz="2400" b="1" dirty="0"/>
              <a:t>T</a:t>
            </a:r>
            <a:r>
              <a:rPr lang="en-US" altLang="zh-CN" sz="2400" b="1" dirty="0"/>
              <a:t>he slinky itself does not </a:t>
            </a:r>
            <a:r>
              <a:rPr lang="en-US" altLang="en-US" sz="2400" b="1" dirty="0"/>
              <a:t>permanently </a:t>
            </a:r>
            <a:r>
              <a:rPr lang="en-US" altLang="zh-CN" sz="2400" b="1" dirty="0"/>
              <a:t>move.  </a:t>
            </a:r>
            <a:endParaRPr lang="en-US" altLang="zh-CN" sz="2400" b="1" dirty="0"/>
          </a:p>
          <a:p>
            <a:pPr marL="0" indent="0">
              <a:lnSpc>
                <a:spcPct val="80000"/>
              </a:lnSpc>
              <a:buNone/>
            </a:pPr>
            <a:r>
              <a:rPr lang="en-US" altLang="zh-CN" sz="2400" b="1" dirty="0"/>
              <a:t>It </a:t>
            </a:r>
            <a:r>
              <a:rPr lang="en-US" altLang="zh-CN" sz="2400" b="1" dirty="0">
                <a:solidFill>
                  <a:srgbClr val="FF0000"/>
                </a:solidFill>
              </a:rPr>
              <a:t>displaces </a:t>
            </a:r>
            <a:r>
              <a:rPr lang="en-US" altLang="zh-CN" sz="2400" b="1" dirty="0"/>
              <a:t>from its </a:t>
            </a:r>
            <a:r>
              <a:rPr lang="en-US" altLang="zh-CN" sz="2400" b="1" dirty="0">
                <a:solidFill>
                  <a:srgbClr val="FF0000"/>
                </a:solidFill>
              </a:rPr>
              <a:t>rest position</a:t>
            </a:r>
            <a:r>
              <a:rPr lang="en-US" altLang="zh-CN" sz="2400" b="1" dirty="0"/>
              <a:t> </a:t>
            </a:r>
            <a:r>
              <a:rPr lang="en-US" altLang="en-US" sz="2400" b="1" dirty="0"/>
              <a:t>(equilibrium position) </a:t>
            </a:r>
            <a:r>
              <a:rPr lang="en-US" altLang="zh-CN" sz="2400" b="1" dirty="0"/>
              <a:t>and then returns to it.</a:t>
            </a:r>
            <a:endParaRPr lang="en-US" altLang="zh-CN" sz="2400" dirty="0"/>
          </a:p>
          <a:p>
            <a:pPr marL="0" indent="0">
              <a:lnSpc>
                <a:spcPct val="80000"/>
              </a:lnSpc>
              <a:buNone/>
            </a:pPr>
            <a:endParaRPr lang="en-US" altLang="en-US" sz="2400" b="1" dirty="0"/>
          </a:p>
        </p:txBody>
      </p:sp>
      <p:pic>
        <p:nvPicPr>
          <p:cNvPr id="19459" name="Picture 5" descr="longitudinal pulse in a medium"/>
          <p:cNvPicPr>
            <a:picLocks noChangeAspect="1"/>
          </p:cNvPicPr>
          <p:nvPr/>
        </p:nvPicPr>
        <p:blipFill>
          <a:blip r:embed="rId1"/>
          <a:stretch>
            <a:fillRect/>
          </a:stretch>
        </p:blipFill>
        <p:spPr>
          <a:xfrm>
            <a:off x="209550" y="2873375"/>
            <a:ext cx="8724900" cy="1111250"/>
          </a:xfrm>
          <a:prstGeom prst="rect">
            <a:avLst/>
          </a:prstGeom>
          <a:noFill/>
          <a:ln w="9525">
            <a:noFill/>
          </a:ln>
        </p:spPr>
      </p:pic>
      <p:grpSp>
        <p:nvGrpSpPr>
          <p:cNvPr id="299021" name="Group 299020"/>
          <p:cNvGrpSpPr/>
          <p:nvPr/>
        </p:nvGrpSpPr>
        <p:grpSpPr>
          <a:xfrm>
            <a:off x="833438" y="4276725"/>
            <a:ext cx="7356475" cy="1689100"/>
            <a:chOff x="701" y="2603"/>
            <a:chExt cx="4433" cy="926"/>
          </a:xfrm>
        </p:grpSpPr>
        <p:graphicFrame>
          <p:nvGraphicFramePr>
            <p:cNvPr id="19461" name="Content Placeholder 299017"/>
            <p:cNvGraphicFramePr>
              <a:graphicFrameLocks noGrp="1"/>
            </p:cNvGraphicFramePr>
            <p:nvPr>
              <p:ph sz="half" idx="4294967295"/>
            </p:nvPr>
          </p:nvGraphicFramePr>
          <p:xfrm>
            <a:off x="701" y="2603"/>
            <a:ext cx="4433" cy="744"/>
          </p:xfrm>
          <a:graphic>
            <a:graphicData uri="http://schemas.openxmlformats.org/presentationml/2006/ole">
              <mc:AlternateContent xmlns:mc="http://schemas.openxmlformats.org/markup-compatibility/2006">
                <mc:Choice xmlns:v="urn:schemas-microsoft-com:vml" Requires="v">
                  <p:oleObj spid="_x0000_s3076" name="" r:id="rId2" imgW="4829175" imgH="809625" progId="Paint.Picture">
                    <p:embed/>
                  </p:oleObj>
                </mc:Choice>
                <mc:Fallback>
                  <p:oleObj name="" r:id="rId2" imgW="4829175" imgH="809625" progId="Paint.Picture">
                    <p:embed/>
                    <p:pic>
                      <p:nvPicPr>
                        <p:cNvPr id="0" name="Picture 3075"/>
                        <p:cNvPicPr/>
                        <p:nvPr/>
                      </p:nvPicPr>
                      <p:blipFill>
                        <a:blip r:embed="rId3"/>
                        <a:stretch>
                          <a:fillRect/>
                        </a:stretch>
                      </p:blipFill>
                      <p:spPr>
                        <a:xfrm>
                          <a:off x="701" y="2603"/>
                          <a:ext cx="4433" cy="744"/>
                        </a:xfrm>
                        <a:prstGeom prst="rect">
                          <a:avLst/>
                        </a:prstGeom>
                        <a:noFill/>
                        <a:ln w="38100">
                          <a:miter/>
                        </a:ln>
                      </p:spPr>
                    </p:pic>
                  </p:oleObj>
                </mc:Fallback>
              </mc:AlternateContent>
            </a:graphicData>
          </a:graphic>
        </p:graphicFrame>
        <p:sp>
          <p:nvSpPr>
            <p:cNvPr id="19462" name="Text Box 299019"/>
            <p:cNvSpPr txBox="1"/>
            <p:nvPr/>
          </p:nvSpPr>
          <p:spPr>
            <a:xfrm>
              <a:off x="1792" y="3310"/>
              <a:ext cx="2313" cy="219"/>
            </a:xfrm>
            <a:prstGeom prst="rect">
              <a:avLst/>
            </a:prstGeom>
            <a:noFill/>
            <a:ln w="9525">
              <a:noFill/>
            </a:ln>
          </p:spPr>
          <p:txBody>
            <a:bodyPr anchor="t" anchorCtr="0">
              <a:spAutoFit/>
            </a:bodyPr>
            <a:p>
              <a:pPr>
                <a:spcBef>
                  <a:spcPct val="50000"/>
                </a:spcBef>
              </a:pPr>
              <a:r>
                <a:rPr lang="en-US" altLang="zh-CN" sz="2000" b="1" dirty="0">
                  <a:latin typeface="Arial" panose="020B0604020202020204" pitchFamily="34" charset="0"/>
                </a:rPr>
                <a:t>longitudinal wave in slinky</a:t>
              </a:r>
              <a:endParaRPr lang="en-US" altLang="zh-CN" sz="2000"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9011">
                                            <p:txEl>
                                              <p:charRg st="0" end="11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9011">
                                            <p:txEl>
                                              <p:charRg st="66" end="11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9011">
                                            <p:txEl>
                                              <p:charRg st="113" end="24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9011">
                                            <p:txEl>
                                              <p:charRg st="120" end="14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9011">
                                            <p:txEl>
                                              <p:charRg st="113" end="24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9011">
                                            <p:txEl>
                                              <p:charRg st="242" end="24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90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745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Uses of ultraviolet</a:t>
            </a:r>
            <a:endParaRPr lang="en-US" altLang="zh-CN" kern="1200" baseline="0" dirty="0">
              <a:latin typeface="+mj-lt"/>
              <a:ea typeface="+mj-ea"/>
              <a:cs typeface="+mj-cs"/>
            </a:endParaRPr>
          </a:p>
        </p:txBody>
      </p:sp>
      <p:sp>
        <p:nvSpPr>
          <p:cNvPr id="227331" name="Rectangle 3"/>
          <p:cNvSpPr>
            <a:spLocks noGrp="1"/>
          </p:cNvSpPr>
          <p:nvPr>
            <p:ph idx="1"/>
          </p:nvPr>
        </p:nvSpPr>
        <p:spPr/>
        <p:txBody>
          <a:bodyPr vert="horz" wrap="square" lIns="91440" tIns="45720" rIns="91440" bIns="45720" anchor="t" anchorCtr="0"/>
          <a:p>
            <a:pPr marL="363855" indent="-363855">
              <a:buNone/>
            </a:pPr>
            <a:r>
              <a:rPr lang="en-US" altLang="zh-CN" sz="2800" dirty="0"/>
              <a:t>Ultraviolet is used in:</a:t>
            </a:r>
            <a:endParaRPr lang="en-US" altLang="zh-CN" sz="2800" dirty="0"/>
          </a:p>
          <a:p>
            <a:pPr marL="363855" indent="-363855"/>
            <a:r>
              <a:rPr lang="en-US" altLang="zh-CN" sz="2800" dirty="0"/>
              <a:t>Fluorescent lamps including energy efficient light bulbs</a:t>
            </a:r>
            <a:endParaRPr lang="en-US" altLang="zh-CN" sz="2800" dirty="0"/>
          </a:p>
          <a:p>
            <a:pPr marL="363855" indent="-363855"/>
            <a:r>
              <a:rPr lang="en-US" altLang="zh-CN" sz="2800" dirty="0"/>
              <a:t>Security devices</a:t>
            </a:r>
            <a:endParaRPr lang="en-US" altLang="zh-CN" sz="2800" dirty="0"/>
          </a:p>
          <a:p>
            <a:pPr marL="363855" indent="-363855"/>
            <a:r>
              <a:rPr lang="en-US" altLang="zh-CN" sz="2800" dirty="0"/>
              <a:t>Dentistry</a:t>
            </a:r>
            <a:endParaRPr lang="en-US" altLang="zh-CN" sz="2800" dirty="0"/>
          </a:p>
          <a:p>
            <a:pPr marL="363855" indent="-363855"/>
            <a:r>
              <a:rPr lang="en-US" altLang="zh-CN" sz="2800" dirty="0"/>
              <a:t>Pest control</a:t>
            </a:r>
            <a:endParaRPr lang="en-US" altLang="zh-CN" sz="2800" dirty="0"/>
          </a:p>
          <a:p>
            <a:pPr marL="363855" indent="-363855"/>
            <a:r>
              <a:rPr lang="en-US" altLang="zh-CN" sz="2800" dirty="0"/>
              <a:t>Astronomy</a:t>
            </a:r>
            <a:endParaRPr lang="en-US" altLang="zh-CN" sz="2800" dirty="0"/>
          </a:p>
          <a:p>
            <a:pPr marL="363855" indent="-363855">
              <a:buNone/>
            </a:pPr>
            <a:endParaRPr lang="en-US" altLang="zh-CN" sz="2800" dirty="0"/>
          </a:p>
        </p:txBody>
      </p:sp>
      <p:grpSp>
        <p:nvGrpSpPr>
          <p:cNvPr id="2" name="Group 10"/>
          <p:cNvGrpSpPr/>
          <p:nvPr/>
        </p:nvGrpSpPr>
        <p:grpSpPr>
          <a:xfrm>
            <a:off x="5364163" y="1268413"/>
            <a:ext cx="2592387" cy="2314575"/>
            <a:chOff x="3424" y="890"/>
            <a:chExt cx="1633" cy="1458"/>
          </a:xfrm>
        </p:grpSpPr>
        <p:pic>
          <p:nvPicPr>
            <p:cNvPr id="147460" name="Picture 7" descr="220px-RBC_Visa_UV"/>
            <p:cNvPicPr>
              <a:picLocks noChangeAspect="1"/>
            </p:cNvPicPr>
            <p:nvPr/>
          </p:nvPicPr>
          <p:blipFill>
            <a:blip r:embed="rId1"/>
            <a:stretch>
              <a:fillRect/>
            </a:stretch>
          </p:blipFill>
          <p:spPr>
            <a:xfrm>
              <a:off x="3470" y="890"/>
              <a:ext cx="1587" cy="995"/>
            </a:xfrm>
            <a:prstGeom prst="rect">
              <a:avLst/>
            </a:prstGeom>
            <a:noFill/>
            <a:ln w="9525">
              <a:noFill/>
            </a:ln>
          </p:spPr>
        </p:pic>
        <p:sp>
          <p:nvSpPr>
            <p:cNvPr id="147461" name="Text Box 8"/>
            <p:cNvSpPr txBox="1"/>
            <p:nvPr/>
          </p:nvSpPr>
          <p:spPr>
            <a:xfrm>
              <a:off x="3424" y="1888"/>
              <a:ext cx="1633" cy="460"/>
            </a:xfrm>
            <a:prstGeom prst="rect">
              <a:avLst/>
            </a:prstGeom>
            <a:noFill/>
            <a:ln w="9525">
              <a:noFill/>
            </a:ln>
          </p:spPr>
          <p:txBody>
            <a:bodyPr anchor="t" anchorCtr="0">
              <a:spAutoFit/>
            </a:bodyPr>
            <a:p>
              <a:pPr algn="ctr">
                <a:spcBef>
                  <a:spcPct val="50000"/>
                </a:spcBef>
              </a:pPr>
              <a:r>
                <a:rPr lang="en-US" altLang="zh-CN" sz="1400" b="1" dirty="0">
                  <a:latin typeface="Arial" panose="020B0604020202020204" pitchFamily="34" charset="0"/>
                </a:rPr>
                <a:t>A bird appears on many Visa credit cards when held under a UV light source</a:t>
              </a:r>
              <a:endParaRPr lang="en-US" altLang="zh-CN" sz="1400" b="1" dirty="0">
                <a:latin typeface="Arial" panose="020B0604020202020204" pitchFamily="34" charset="0"/>
              </a:endParaRPr>
            </a:p>
          </p:txBody>
        </p:sp>
      </p:grpSp>
      <p:grpSp>
        <p:nvGrpSpPr>
          <p:cNvPr id="3" name="Group 13"/>
          <p:cNvGrpSpPr/>
          <p:nvPr/>
        </p:nvGrpSpPr>
        <p:grpSpPr>
          <a:xfrm>
            <a:off x="3276600" y="3860800"/>
            <a:ext cx="2808288" cy="2246313"/>
            <a:chOff x="3334" y="2432"/>
            <a:chExt cx="1769" cy="1415"/>
          </a:xfrm>
        </p:grpSpPr>
        <p:pic>
          <p:nvPicPr>
            <p:cNvPr id="147463" name="Picture 11"/>
            <p:cNvPicPr>
              <a:picLocks noChangeAspect="1"/>
            </p:cNvPicPr>
            <p:nvPr/>
          </p:nvPicPr>
          <p:blipFill>
            <a:blip r:embed="rId2"/>
            <a:stretch>
              <a:fillRect/>
            </a:stretch>
          </p:blipFill>
          <p:spPr>
            <a:xfrm>
              <a:off x="3334" y="2432"/>
              <a:ext cx="1769" cy="1108"/>
            </a:xfrm>
            <a:prstGeom prst="rect">
              <a:avLst/>
            </a:prstGeom>
            <a:noFill/>
            <a:ln w="9525">
              <a:noFill/>
            </a:ln>
          </p:spPr>
        </p:pic>
        <p:sp>
          <p:nvSpPr>
            <p:cNvPr id="147464" name="Text Box 12"/>
            <p:cNvSpPr txBox="1"/>
            <p:nvPr/>
          </p:nvSpPr>
          <p:spPr>
            <a:xfrm>
              <a:off x="3560" y="3521"/>
              <a:ext cx="1361" cy="326"/>
            </a:xfrm>
            <a:prstGeom prst="rect">
              <a:avLst/>
            </a:prstGeom>
            <a:noFill/>
            <a:ln w="9525">
              <a:noFill/>
            </a:ln>
          </p:spPr>
          <p:txBody>
            <a:bodyPr anchor="t" anchorCtr="0">
              <a:spAutoFit/>
            </a:bodyPr>
            <a:p>
              <a:pPr algn="ctr">
                <a:spcBef>
                  <a:spcPct val="50000"/>
                </a:spcBef>
              </a:pPr>
              <a:r>
                <a:rPr lang="en-US" altLang="zh-CN" sz="1400" b="1" dirty="0">
                  <a:latin typeface="Arial" panose="020B0604020202020204" pitchFamily="34" charset="0"/>
                </a:rPr>
                <a:t>Ultraviolet light used in cosmetic dentistry</a:t>
              </a:r>
              <a:endParaRPr lang="en-US" altLang="zh-CN" sz="1400" b="1" dirty="0">
                <a:latin typeface="Arial" panose="020B0604020202020204" pitchFamily="34" charset="0"/>
              </a:endParaRPr>
            </a:p>
          </p:txBody>
        </p:sp>
      </p:grpSp>
      <p:grpSp>
        <p:nvGrpSpPr>
          <p:cNvPr id="4" name="Group 16"/>
          <p:cNvGrpSpPr/>
          <p:nvPr/>
        </p:nvGrpSpPr>
        <p:grpSpPr>
          <a:xfrm>
            <a:off x="6516688" y="3716338"/>
            <a:ext cx="1944687" cy="2535237"/>
            <a:chOff x="4105" y="2341"/>
            <a:chExt cx="1225" cy="1597"/>
          </a:xfrm>
        </p:grpSpPr>
        <p:pic>
          <p:nvPicPr>
            <p:cNvPr id="147466" name="Picture 14" descr="5KZ-UV801S-LG"/>
            <p:cNvPicPr>
              <a:picLocks noChangeAspect="1"/>
            </p:cNvPicPr>
            <p:nvPr/>
          </p:nvPicPr>
          <p:blipFill>
            <a:blip r:embed="rId3"/>
            <a:stretch>
              <a:fillRect/>
            </a:stretch>
          </p:blipFill>
          <p:spPr>
            <a:xfrm>
              <a:off x="4105" y="2341"/>
              <a:ext cx="1225" cy="1225"/>
            </a:xfrm>
            <a:prstGeom prst="rect">
              <a:avLst/>
            </a:prstGeom>
            <a:noFill/>
            <a:ln w="9525">
              <a:noFill/>
            </a:ln>
          </p:spPr>
        </p:pic>
        <p:sp>
          <p:nvSpPr>
            <p:cNvPr id="147467" name="Text Box 15"/>
            <p:cNvSpPr txBox="1"/>
            <p:nvPr/>
          </p:nvSpPr>
          <p:spPr>
            <a:xfrm>
              <a:off x="4150" y="3612"/>
              <a:ext cx="1180" cy="326"/>
            </a:xfrm>
            <a:prstGeom prst="rect">
              <a:avLst/>
            </a:prstGeom>
            <a:noFill/>
            <a:ln w="9525">
              <a:noFill/>
            </a:ln>
          </p:spPr>
          <p:txBody>
            <a:bodyPr anchor="t" anchorCtr="0">
              <a:spAutoFit/>
            </a:bodyPr>
            <a:p>
              <a:pPr algn="ctr">
                <a:spcBef>
                  <a:spcPct val="50000"/>
                </a:spcBef>
              </a:pPr>
              <a:r>
                <a:rPr lang="en-US" altLang="zh-CN" sz="1400" b="1" dirty="0">
                  <a:latin typeface="Arial" panose="020B0604020202020204" pitchFamily="34" charset="0"/>
                </a:rPr>
                <a:t>‘zapper’ attracts insects using uv</a:t>
              </a:r>
              <a:endParaRPr lang="en-US" altLang="zh-CN" sz="1400"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331">
                                            <p:txEl>
                                              <p:charRg st="0" end="2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7331">
                                            <p:txEl>
                                              <p:charRg st="24" end="8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7331">
                                            <p:txEl>
                                              <p:charRg st="81" end="9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7331">
                                            <p:txEl>
                                              <p:charRg st="98" end="10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7331">
                                            <p:txEl>
                                              <p:charRg st="108" end="12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27331">
                                            <p:txEl>
                                              <p:charRg st="121" end="13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9621" name="Picture 5" descr="skin_cancer"/>
          <p:cNvPicPr>
            <a:picLocks noGrp="1" noChangeAspect="1"/>
          </p:cNvPicPr>
          <p:nvPr>
            <p:ph idx="1"/>
          </p:nvPr>
        </p:nvPicPr>
        <p:blipFill>
          <a:blip r:embed="rId1"/>
          <a:stretch>
            <a:fillRect/>
          </a:stretch>
        </p:blipFill>
        <p:spPr>
          <a:xfrm>
            <a:off x="2428875" y="2433638"/>
            <a:ext cx="4286250" cy="2857500"/>
          </a:xfrm>
        </p:spPr>
      </p:pic>
      <p:pic>
        <p:nvPicPr>
          <p:cNvPr id="239647" name="Picture 31"/>
          <p:cNvPicPr>
            <a:picLocks noChangeAspect="1"/>
          </p:cNvPicPr>
          <p:nvPr/>
        </p:nvPicPr>
        <p:blipFill>
          <a:blip r:embed="rId2"/>
          <a:stretch>
            <a:fillRect/>
          </a:stretch>
        </p:blipFill>
        <p:spPr>
          <a:xfrm>
            <a:off x="5508625" y="1125538"/>
            <a:ext cx="2968625" cy="4608512"/>
          </a:xfrm>
          <a:prstGeom prst="rect">
            <a:avLst/>
          </a:prstGeom>
          <a:noFill/>
          <a:ln w="9525">
            <a:noFill/>
          </a:ln>
        </p:spPr>
      </p:pic>
      <p:sp>
        <p:nvSpPr>
          <p:cNvPr id="14950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Safety with ultraviolet</a:t>
            </a:r>
            <a:endParaRPr lang="en-US" altLang="zh-CN" kern="1200" baseline="0" dirty="0">
              <a:latin typeface="+mj-lt"/>
              <a:ea typeface="+mj-ea"/>
              <a:cs typeface="+mj-cs"/>
            </a:endParaRPr>
          </a:p>
        </p:txBody>
      </p:sp>
      <p:sp>
        <p:nvSpPr>
          <p:cNvPr id="239619" name="Rectangle 3"/>
          <p:cNvSpPr>
            <a:spLocks noGrp="1"/>
          </p:cNvSpPr>
          <p:nvPr>
            <p:ph type="body" sz="half"/>
          </p:nvPr>
        </p:nvSpPr>
        <p:spPr>
          <a:xfrm>
            <a:off x="0" y="790575"/>
            <a:ext cx="4248150" cy="863600"/>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0" lvl="0" indent="0">
              <a:buNone/>
            </a:pPr>
            <a:r>
              <a:rPr lang="en-US" altLang="zh-CN" sz="2400" dirty="0"/>
              <a:t>The Sun’s ultraviolet light is responsible for sun tan.</a:t>
            </a:r>
            <a:endParaRPr lang="en-US" altLang="zh-CN" sz="2400" dirty="0"/>
          </a:p>
        </p:txBody>
      </p:sp>
      <p:graphicFrame>
        <p:nvGraphicFramePr>
          <p:cNvPr id="499718" name="Object 7"/>
          <p:cNvGraphicFramePr>
            <a:graphicFrameLocks noGrp="1"/>
          </p:cNvGraphicFramePr>
          <p:nvPr>
            <p:ph sz="quarter" idx="4294967295"/>
          </p:nvPr>
        </p:nvGraphicFramePr>
        <p:xfrm>
          <a:off x="385763" y="1654175"/>
          <a:ext cx="2592387" cy="1463675"/>
        </p:xfrm>
        <a:graphic>
          <a:graphicData uri="http://schemas.openxmlformats.org/presentationml/2006/ole">
            <mc:AlternateContent xmlns:mc="http://schemas.openxmlformats.org/markup-compatibility/2006">
              <mc:Choice xmlns:v="urn:schemas-microsoft-com:vml" Requires="v">
                <p:oleObj spid="_x0000_s3090" name="" r:id="rId3" imgW="3695700" imgH="2085975" progId="Paint.Picture">
                  <p:embed/>
                </p:oleObj>
              </mc:Choice>
              <mc:Fallback>
                <p:oleObj name="" r:id="rId3" imgW="3695700" imgH="2085975" progId="Paint.Picture">
                  <p:embed/>
                  <p:pic>
                    <p:nvPicPr>
                      <p:cNvPr id="0" name="Picture 3089"/>
                      <p:cNvPicPr/>
                      <p:nvPr/>
                    </p:nvPicPr>
                    <p:blipFill>
                      <a:blip r:embed="rId4"/>
                      <a:stretch>
                        <a:fillRect/>
                      </a:stretch>
                    </p:blipFill>
                    <p:spPr>
                      <a:xfrm>
                        <a:off x="385763" y="1654175"/>
                        <a:ext cx="2592387" cy="1463675"/>
                      </a:xfrm>
                      <a:prstGeom prst="rect">
                        <a:avLst/>
                      </a:prstGeom>
                      <a:noFill/>
                      <a:ln w="38100">
                        <a:miter/>
                      </a:ln>
                    </p:spPr>
                  </p:pic>
                </p:oleObj>
              </mc:Fallback>
            </mc:AlternateContent>
          </a:graphicData>
        </a:graphic>
      </p:graphicFrame>
      <p:sp>
        <p:nvSpPr>
          <p:cNvPr id="239627" name="Text Box 11"/>
          <p:cNvSpPr txBox="1"/>
          <p:nvPr/>
        </p:nvSpPr>
        <p:spPr>
          <a:xfrm>
            <a:off x="60325" y="5545138"/>
            <a:ext cx="4799013" cy="830262"/>
          </a:xfrm>
          <a:prstGeom prst="rect">
            <a:avLst/>
          </a:prstGeom>
          <a:noFill/>
          <a:ln w="9525">
            <a:noFill/>
          </a:ln>
        </p:spPr>
        <p:txBody>
          <a:bodyPr anchor="t" anchorCtr="0">
            <a:spAutoFit/>
          </a:bodyPr>
          <a:p>
            <a:pPr>
              <a:spcBef>
                <a:spcPct val="50000"/>
              </a:spcBef>
            </a:pPr>
            <a:r>
              <a:rPr lang="en-US" altLang="zh-CN" sz="2400" dirty="0">
                <a:latin typeface="Arial" panose="020B0604020202020204" pitchFamily="34" charset="0"/>
              </a:rPr>
              <a:t>Too much exposure to UV can cause blindness and skin cancer.</a:t>
            </a:r>
            <a:endParaRPr lang="en-US" altLang="zh-CN" sz="2400" dirty="0">
              <a:latin typeface="Arial" panose="020B0604020202020204" pitchFamily="34" charset="0"/>
            </a:endParaRPr>
          </a:p>
        </p:txBody>
      </p:sp>
      <p:grpSp>
        <p:nvGrpSpPr>
          <p:cNvPr id="2" name="Group 39"/>
          <p:cNvGrpSpPr/>
          <p:nvPr/>
        </p:nvGrpSpPr>
        <p:grpSpPr>
          <a:xfrm>
            <a:off x="5508625" y="5734050"/>
            <a:ext cx="2952750" cy="730250"/>
            <a:chOff x="3379" y="3748"/>
            <a:chExt cx="1860" cy="460"/>
          </a:xfrm>
        </p:grpSpPr>
        <p:sp>
          <p:nvSpPr>
            <p:cNvPr id="149512" name="Text Box 22"/>
            <p:cNvSpPr txBox="1"/>
            <p:nvPr/>
          </p:nvSpPr>
          <p:spPr>
            <a:xfrm>
              <a:off x="3379" y="3748"/>
              <a:ext cx="363" cy="404"/>
            </a:xfrm>
            <a:prstGeom prst="rect">
              <a:avLst/>
            </a:prstGeom>
            <a:solidFill>
              <a:schemeClr val="bg1"/>
            </a:solidFill>
            <a:ln w="9525">
              <a:noFill/>
            </a:ln>
          </p:spPr>
          <p:txBody>
            <a:bodyPr anchor="t" anchorCtr="0">
              <a:spAutoFit/>
            </a:bodyPr>
            <a:p>
              <a:pPr>
                <a:spcBef>
                  <a:spcPct val="50000"/>
                </a:spcBef>
              </a:pPr>
              <a:r>
                <a:rPr lang="en-US" altLang="zh-CN" sz="3600" b="1" dirty="0">
                  <a:solidFill>
                    <a:srgbClr val="006600"/>
                  </a:solidFill>
                  <a:latin typeface="Arial" panose="020B0604020202020204" pitchFamily="34" charset="0"/>
                </a:rPr>
                <a:t>5</a:t>
              </a:r>
              <a:endParaRPr lang="en-US" altLang="zh-CN" sz="2400" b="1" dirty="0">
                <a:latin typeface="Arial" panose="020B0604020202020204" pitchFamily="34" charset="0"/>
              </a:endParaRPr>
            </a:p>
          </p:txBody>
        </p:sp>
        <p:sp>
          <p:nvSpPr>
            <p:cNvPr id="149513" name="Text Box 29"/>
            <p:cNvSpPr txBox="1"/>
            <p:nvPr/>
          </p:nvSpPr>
          <p:spPr>
            <a:xfrm>
              <a:off x="3651" y="3748"/>
              <a:ext cx="1588" cy="460"/>
            </a:xfrm>
            <a:prstGeom prst="rect">
              <a:avLst/>
            </a:prstGeom>
            <a:noFill/>
            <a:ln w="9525">
              <a:noFill/>
            </a:ln>
          </p:spPr>
          <p:txBody>
            <a:bodyPr anchor="t" anchorCtr="0">
              <a:spAutoFit/>
            </a:bodyPr>
            <a:p>
              <a:pPr algn="ctr">
                <a:spcBef>
                  <a:spcPct val="50000"/>
                </a:spcBef>
              </a:pPr>
              <a:r>
                <a:rPr lang="en-US" altLang="zh-CN" sz="1400" b="1" dirty="0">
                  <a:latin typeface="Arial" panose="020B0604020202020204" pitchFamily="34" charset="0"/>
                </a:rPr>
                <a:t>use a high sun protection factor sunscreen – reapply after swimming</a:t>
              </a:r>
              <a:endParaRPr lang="en-US" altLang="zh-CN" sz="1400" b="1" dirty="0">
                <a:latin typeface="Arial" panose="020B0604020202020204" pitchFamily="34" charset="0"/>
              </a:endParaRPr>
            </a:p>
          </p:txBody>
        </p:sp>
      </p:grpSp>
      <p:grpSp>
        <p:nvGrpSpPr>
          <p:cNvPr id="3" name="Group 42"/>
          <p:cNvGrpSpPr/>
          <p:nvPr/>
        </p:nvGrpSpPr>
        <p:grpSpPr>
          <a:xfrm>
            <a:off x="7777163" y="534988"/>
            <a:ext cx="1006475" cy="792162"/>
            <a:chOff x="4604" y="164"/>
            <a:chExt cx="634" cy="499"/>
          </a:xfrm>
        </p:grpSpPr>
        <p:sp>
          <p:nvSpPr>
            <p:cNvPr id="149515" name="Text Box 18"/>
            <p:cNvSpPr txBox="1"/>
            <p:nvPr/>
          </p:nvSpPr>
          <p:spPr>
            <a:xfrm>
              <a:off x="4604" y="164"/>
              <a:ext cx="318" cy="404"/>
            </a:xfrm>
            <a:prstGeom prst="rect">
              <a:avLst/>
            </a:prstGeom>
            <a:solidFill>
              <a:schemeClr val="bg1"/>
            </a:solidFill>
            <a:ln w="9525">
              <a:noFill/>
            </a:ln>
          </p:spPr>
          <p:txBody>
            <a:bodyPr anchor="t" anchorCtr="0">
              <a:spAutoFit/>
            </a:bodyPr>
            <a:p>
              <a:pPr>
                <a:spcBef>
                  <a:spcPct val="50000"/>
                </a:spcBef>
              </a:pPr>
              <a:r>
                <a:rPr lang="en-US" altLang="zh-CN" sz="3600" b="1" dirty="0">
                  <a:solidFill>
                    <a:srgbClr val="006600"/>
                  </a:solidFill>
                  <a:latin typeface="Arial" panose="020B0604020202020204" pitchFamily="34" charset="0"/>
                </a:rPr>
                <a:t>1</a:t>
              </a:r>
              <a:r>
                <a:rPr lang="en-US" altLang="zh-CN" sz="2400" b="1" dirty="0">
                  <a:latin typeface="Arial" panose="020B0604020202020204" pitchFamily="34" charset="0"/>
                </a:rPr>
                <a:t>        </a:t>
              </a:r>
              <a:endParaRPr lang="en-US" altLang="zh-CN" sz="2400" b="1" dirty="0">
                <a:latin typeface="Arial" panose="020B0604020202020204" pitchFamily="34" charset="0"/>
              </a:endParaRPr>
            </a:p>
          </p:txBody>
        </p:sp>
        <p:sp>
          <p:nvSpPr>
            <p:cNvPr id="149516" name="Text Box 27"/>
            <p:cNvSpPr txBox="1"/>
            <p:nvPr/>
          </p:nvSpPr>
          <p:spPr>
            <a:xfrm>
              <a:off x="4785" y="210"/>
              <a:ext cx="453" cy="326"/>
            </a:xfrm>
            <a:prstGeom prst="rect">
              <a:avLst/>
            </a:prstGeom>
            <a:noFill/>
            <a:ln w="9525">
              <a:noFill/>
            </a:ln>
          </p:spPr>
          <p:txBody>
            <a:bodyPr anchor="t" anchorCtr="0">
              <a:spAutoFit/>
            </a:bodyPr>
            <a:p>
              <a:pPr algn="ctr">
                <a:spcBef>
                  <a:spcPct val="50000"/>
                </a:spcBef>
              </a:pPr>
              <a:r>
                <a:rPr lang="en-US" altLang="zh-CN" sz="1400" b="1" dirty="0">
                  <a:latin typeface="Arial" panose="020B0604020202020204" pitchFamily="34" charset="0"/>
                </a:rPr>
                <a:t>wear a hat</a:t>
              </a:r>
              <a:endParaRPr lang="en-US" altLang="zh-CN" sz="1400" b="1" dirty="0">
                <a:latin typeface="Arial" panose="020B0604020202020204" pitchFamily="34" charset="0"/>
              </a:endParaRPr>
            </a:p>
          </p:txBody>
        </p:sp>
        <p:sp>
          <p:nvSpPr>
            <p:cNvPr id="149517" name="Line 32"/>
            <p:cNvSpPr/>
            <p:nvPr/>
          </p:nvSpPr>
          <p:spPr>
            <a:xfrm flipH="1">
              <a:off x="4694" y="527"/>
              <a:ext cx="318" cy="136"/>
            </a:xfrm>
            <a:prstGeom prst="line">
              <a:avLst/>
            </a:prstGeom>
            <a:ln w="38100" cap="flat" cmpd="sng">
              <a:solidFill>
                <a:schemeClr val="tx1"/>
              </a:solidFill>
              <a:prstDash val="solid"/>
              <a:round/>
              <a:headEnd type="none" w="med" len="med"/>
              <a:tailEnd type="triangle" w="med" len="med"/>
            </a:ln>
          </p:spPr>
        </p:sp>
      </p:grpSp>
      <p:grpSp>
        <p:nvGrpSpPr>
          <p:cNvPr id="4" name="Group 43"/>
          <p:cNvGrpSpPr/>
          <p:nvPr/>
        </p:nvGrpSpPr>
        <p:grpSpPr>
          <a:xfrm>
            <a:off x="7740650" y="1412875"/>
            <a:ext cx="1403350" cy="1225550"/>
            <a:chOff x="4876" y="890"/>
            <a:chExt cx="884" cy="772"/>
          </a:xfrm>
        </p:grpSpPr>
        <p:sp>
          <p:nvSpPr>
            <p:cNvPr id="149519" name="Text Box 20"/>
            <p:cNvSpPr txBox="1"/>
            <p:nvPr/>
          </p:nvSpPr>
          <p:spPr>
            <a:xfrm>
              <a:off x="4876" y="890"/>
              <a:ext cx="272" cy="404"/>
            </a:xfrm>
            <a:prstGeom prst="rect">
              <a:avLst/>
            </a:prstGeom>
            <a:solidFill>
              <a:schemeClr val="bg1"/>
            </a:solidFill>
            <a:ln w="9525">
              <a:noFill/>
            </a:ln>
          </p:spPr>
          <p:txBody>
            <a:bodyPr anchor="t" anchorCtr="0">
              <a:spAutoFit/>
            </a:bodyPr>
            <a:p>
              <a:pPr>
                <a:spcBef>
                  <a:spcPct val="50000"/>
                </a:spcBef>
              </a:pPr>
              <a:r>
                <a:rPr lang="en-US" altLang="zh-CN" sz="3600" b="1" dirty="0">
                  <a:solidFill>
                    <a:srgbClr val="006600"/>
                  </a:solidFill>
                  <a:latin typeface="Arial" panose="020B0604020202020204" pitchFamily="34" charset="0"/>
                </a:rPr>
                <a:t>3</a:t>
              </a:r>
              <a:endParaRPr lang="en-US" altLang="zh-CN" sz="2400" b="1" dirty="0">
                <a:latin typeface="Arial" panose="020B0604020202020204" pitchFamily="34" charset="0"/>
              </a:endParaRPr>
            </a:p>
          </p:txBody>
        </p:sp>
        <p:sp>
          <p:nvSpPr>
            <p:cNvPr id="149520" name="Text Box 28"/>
            <p:cNvSpPr txBox="1"/>
            <p:nvPr/>
          </p:nvSpPr>
          <p:spPr>
            <a:xfrm>
              <a:off x="5080" y="890"/>
              <a:ext cx="680" cy="594"/>
            </a:xfrm>
            <a:prstGeom prst="rect">
              <a:avLst/>
            </a:prstGeom>
            <a:noFill/>
            <a:ln w="9525">
              <a:noFill/>
            </a:ln>
          </p:spPr>
          <p:txBody>
            <a:bodyPr anchor="t" anchorCtr="0">
              <a:spAutoFit/>
            </a:bodyPr>
            <a:p>
              <a:pPr algn="ctr">
                <a:spcBef>
                  <a:spcPct val="50000"/>
                </a:spcBef>
              </a:pPr>
              <a:r>
                <a:rPr lang="en-US" altLang="zh-CN" sz="1400" b="1" dirty="0">
                  <a:latin typeface="Arial" panose="020B0604020202020204" pitchFamily="34" charset="0"/>
                </a:rPr>
                <a:t>cover up when the Sun is strongest</a:t>
              </a:r>
              <a:endParaRPr lang="en-US" altLang="zh-CN" sz="1400" b="1" dirty="0">
                <a:latin typeface="Arial" panose="020B0604020202020204" pitchFamily="34" charset="0"/>
              </a:endParaRPr>
            </a:p>
          </p:txBody>
        </p:sp>
        <p:sp>
          <p:nvSpPr>
            <p:cNvPr id="149521" name="Line 33"/>
            <p:cNvSpPr/>
            <p:nvPr/>
          </p:nvSpPr>
          <p:spPr>
            <a:xfrm flipH="1">
              <a:off x="5080" y="1480"/>
              <a:ext cx="227" cy="182"/>
            </a:xfrm>
            <a:prstGeom prst="line">
              <a:avLst/>
            </a:prstGeom>
            <a:ln w="38100" cap="flat" cmpd="sng">
              <a:solidFill>
                <a:schemeClr val="tx1"/>
              </a:solidFill>
              <a:prstDash val="solid"/>
              <a:round/>
              <a:headEnd type="none" w="med" len="med"/>
              <a:tailEnd type="triangle" w="med" len="med"/>
            </a:ln>
          </p:spPr>
        </p:sp>
      </p:grpSp>
      <p:grpSp>
        <p:nvGrpSpPr>
          <p:cNvPr id="5" name="Group 40"/>
          <p:cNvGrpSpPr/>
          <p:nvPr/>
        </p:nvGrpSpPr>
        <p:grpSpPr>
          <a:xfrm>
            <a:off x="4859338" y="3644900"/>
            <a:ext cx="1801812" cy="936625"/>
            <a:chOff x="3061" y="2296"/>
            <a:chExt cx="1135" cy="590"/>
          </a:xfrm>
        </p:grpSpPr>
        <p:sp>
          <p:nvSpPr>
            <p:cNvPr id="149523" name="Text Box 21"/>
            <p:cNvSpPr txBox="1"/>
            <p:nvPr/>
          </p:nvSpPr>
          <p:spPr>
            <a:xfrm>
              <a:off x="3061" y="2341"/>
              <a:ext cx="363" cy="404"/>
            </a:xfrm>
            <a:prstGeom prst="rect">
              <a:avLst/>
            </a:prstGeom>
            <a:solidFill>
              <a:schemeClr val="bg1"/>
            </a:solidFill>
            <a:ln w="9525">
              <a:noFill/>
            </a:ln>
          </p:spPr>
          <p:txBody>
            <a:bodyPr anchor="t" anchorCtr="0">
              <a:spAutoFit/>
            </a:bodyPr>
            <a:p>
              <a:pPr>
                <a:spcBef>
                  <a:spcPct val="50000"/>
                </a:spcBef>
              </a:pPr>
              <a:r>
                <a:rPr lang="en-US" altLang="zh-CN" sz="3600" b="1" dirty="0">
                  <a:solidFill>
                    <a:srgbClr val="006600"/>
                  </a:solidFill>
                  <a:latin typeface="Arial" panose="020B0604020202020204" pitchFamily="34" charset="0"/>
                </a:rPr>
                <a:t>4</a:t>
              </a:r>
              <a:endParaRPr lang="en-US" altLang="zh-CN" sz="2400" b="1" dirty="0">
                <a:latin typeface="Arial" panose="020B0604020202020204" pitchFamily="34" charset="0"/>
              </a:endParaRPr>
            </a:p>
          </p:txBody>
        </p:sp>
        <p:sp>
          <p:nvSpPr>
            <p:cNvPr id="149524" name="Text Box 30"/>
            <p:cNvSpPr txBox="1"/>
            <p:nvPr/>
          </p:nvSpPr>
          <p:spPr>
            <a:xfrm>
              <a:off x="3288" y="2296"/>
              <a:ext cx="817" cy="460"/>
            </a:xfrm>
            <a:prstGeom prst="rect">
              <a:avLst/>
            </a:prstGeom>
            <a:noFill/>
            <a:ln w="9525">
              <a:noFill/>
            </a:ln>
          </p:spPr>
          <p:txBody>
            <a:bodyPr anchor="t" anchorCtr="0">
              <a:spAutoFit/>
            </a:bodyPr>
            <a:p>
              <a:pPr algn="ctr">
                <a:spcBef>
                  <a:spcPct val="50000"/>
                </a:spcBef>
              </a:pPr>
              <a:r>
                <a:rPr lang="en-US" altLang="zh-CN" sz="1400" b="1" dirty="0">
                  <a:latin typeface="Arial" panose="020B0604020202020204" pitchFamily="34" charset="0"/>
                </a:rPr>
                <a:t>longer shorts offer protection</a:t>
              </a:r>
              <a:endParaRPr lang="en-US" altLang="zh-CN" sz="1400" b="1" dirty="0">
                <a:latin typeface="Arial" panose="020B0604020202020204" pitchFamily="34" charset="0"/>
              </a:endParaRPr>
            </a:p>
          </p:txBody>
        </p:sp>
        <p:sp>
          <p:nvSpPr>
            <p:cNvPr id="149525" name="Line 34"/>
            <p:cNvSpPr/>
            <p:nvPr/>
          </p:nvSpPr>
          <p:spPr>
            <a:xfrm>
              <a:off x="3743" y="2750"/>
              <a:ext cx="453" cy="136"/>
            </a:xfrm>
            <a:prstGeom prst="line">
              <a:avLst/>
            </a:prstGeom>
            <a:ln w="38100" cap="flat" cmpd="sng">
              <a:solidFill>
                <a:schemeClr val="tx1"/>
              </a:solidFill>
              <a:prstDash val="solid"/>
              <a:round/>
              <a:headEnd type="none" w="med" len="med"/>
              <a:tailEnd type="triangle" w="med" len="med"/>
            </a:ln>
          </p:spPr>
        </p:sp>
      </p:grpSp>
      <p:grpSp>
        <p:nvGrpSpPr>
          <p:cNvPr id="6" name="Group 41"/>
          <p:cNvGrpSpPr/>
          <p:nvPr/>
        </p:nvGrpSpPr>
        <p:grpSpPr>
          <a:xfrm>
            <a:off x="5076825" y="1268413"/>
            <a:ext cx="1870075" cy="730250"/>
            <a:chOff x="3198" y="799"/>
            <a:chExt cx="1178" cy="460"/>
          </a:xfrm>
        </p:grpSpPr>
        <p:sp>
          <p:nvSpPr>
            <p:cNvPr id="149527" name="Text Box 23"/>
            <p:cNvSpPr txBox="1"/>
            <p:nvPr/>
          </p:nvSpPr>
          <p:spPr>
            <a:xfrm>
              <a:off x="3356" y="799"/>
              <a:ext cx="816" cy="460"/>
            </a:xfrm>
            <a:prstGeom prst="rect">
              <a:avLst/>
            </a:prstGeom>
            <a:solidFill>
              <a:schemeClr val="bg1"/>
            </a:solidFill>
            <a:ln w="9525">
              <a:noFill/>
            </a:ln>
          </p:spPr>
          <p:txBody>
            <a:bodyPr anchor="t" anchorCtr="0">
              <a:spAutoFit/>
            </a:bodyPr>
            <a:p>
              <a:pPr algn="ctr">
                <a:spcBef>
                  <a:spcPct val="50000"/>
                </a:spcBef>
              </a:pPr>
              <a:r>
                <a:rPr lang="en-US" altLang="zh-CN" sz="1400" b="1" dirty="0">
                  <a:latin typeface="Arial" panose="020B0604020202020204" pitchFamily="34" charset="0"/>
                </a:rPr>
                <a:t>sunglasses with UV protection</a:t>
              </a:r>
              <a:endParaRPr lang="en-US" altLang="zh-CN" sz="1400" b="1" dirty="0">
                <a:latin typeface="Arial" panose="020B0604020202020204" pitchFamily="34" charset="0"/>
              </a:endParaRPr>
            </a:p>
          </p:txBody>
        </p:sp>
        <p:sp>
          <p:nvSpPr>
            <p:cNvPr id="149528" name="Line 25"/>
            <p:cNvSpPr/>
            <p:nvPr/>
          </p:nvSpPr>
          <p:spPr>
            <a:xfrm>
              <a:off x="4059" y="981"/>
              <a:ext cx="317" cy="0"/>
            </a:xfrm>
            <a:prstGeom prst="line">
              <a:avLst/>
            </a:prstGeom>
            <a:ln w="38100" cap="flat" cmpd="sng">
              <a:solidFill>
                <a:schemeClr val="tx1"/>
              </a:solidFill>
              <a:prstDash val="solid"/>
              <a:round/>
              <a:headEnd type="none" w="med" len="med"/>
              <a:tailEnd type="triangle" w="med" len="med"/>
            </a:ln>
          </p:spPr>
        </p:sp>
        <p:sp>
          <p:nvSpPr>
            <p:cNvPr id="149529" name="Text Box 19"/>
            <p:cNvSpPr txBox="1"/>
            <p:nvPr/>
          </p:nvSpPr>
          <p:spPr>
            <a:xfrm>
              <a:off x="3198" y="799"/>
              <a:ext cx="318" cy="404"/>
            </a:xfrm>
            <a:prstGeom prst="rect">
              <a:avLst/>
            </a:prstGeom>
            <a:noFill/>
            <a:ln w="9525">
              <a:noFill/>
            </a:ln>
          </p:spPr>
          <p:txBody>
            <a:bodyPr anchor="t" anchorCtr="0">
              <a:spAutoFit/>
            </a:bodyPr>
            <a:p>
              <a:pPr>
                <a:spcBef>
                  <a:spcPct val="50000"/>
                </a:spcBef>
              </a:pPr>
              <a:r>
                <a:rPr lang="en-US" altLang="zh-CN" sz="3600" b="1" dirty="0">
                  <a:solidFill>
                    <a:srgbClr val="006600"/>
                  </a:solidFill>
                  <a:latin typeface="Arial" panose="020B0604020202020204" pitchFamily="34" charset="0"/>
                </a:rPr>
                <a:t>2</a:t>
              </a:r>
              <a:endParaRPr lang="en-US" altLang="zh-CN" sz="2400"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9619">
                                            <p:txEl>
                                              <p:charRg st="0" end="5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97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96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96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96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2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1553" name="Title 2049"/>
          <p:cNvSpPr>
            <a:spLocks noGrp="1"/>
          </p:cNvSpPr>
          <p:nvPr>
            <p:ph type="ctrTitle"/>
          </p:nvPr>
        </p:nvSpPr>
        <p:spPr>
          <a:xfrm>
            <a:off x="563563" y="1782763"/>
            <a:ext cx="7772400" cy="1882775"/>
          </a:xfrm>
          <a:solidFill>
            <a:srgbClr val="C00000"/>
          </a:solidFill>
        </p:spPr>
        <p:txBody>
          <a:bodyPr anchor="ctr" anchorCtr="0"/>
          <a:p>
            <a:pPr defTabSz="914400">
              <a:buNone/>
            </a:pPr>
            <a:r>
              <a:rPr lang="en-US" altLang="en-US" sz="6600" kern="1200" baseline="0" dirty="0">
                <a:latin typeface="+mj-lt"/>
                <a:ea typeface="+mj-ea"/>
                <a:cs typeface="+mj-cs"/>
              </a:rPr>
              <a:t>X-rays</a:t>
            </a:r>
            <a:endParaRPr lang="en-US" altLang="en-US" sz="6600" kern="1200" baseline="0" dirty="0">
              <a:latin typeface="+mj-lt"/>
              <a:ea typeface="+mj-ea"/>
              <a:cs typeface="+mj-cs"/>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01" name="Title 1"/>
          <p:cNvSpPr>
            <a:spLocks noGrp="1"/>
          </p:cNvSpPr>
          <p:nvPr>
            <p:ph type="title"/>
          </p:nvPr>
        </p:nvSpPr>
        <p:spPr>
          <a:xfrm>
            <a:off x="19050" y="12700"/>
            <a:ext cx="9128125" cy="517525"/>
          </a:xfrm>
        </p:spPr>
        <p:txBody>
          <a:bodyPr anchor="ctr" anchorCtr="0"/>
          <a:p>
            <a:pPr defTabSz="914400">
              <a:buNone/>
            </a:pPr>
            <a:r>
              <a:rPr lang="en-US" altLang="en-US" kern="1200" baseline="0">
                <a:latin typeface="+mj-lt"/>
                <a:ea typeface="+mj-ea"/>
                <a:cs typeface="+mj-cs"/>
              </a:rPr>
              <a:t>X-rays</a:t>
            </a:r>
            <a:endParaRPr lang="en-US" altLang="en-US" kern="1200" baseline="0">
              <a:latin typeface="+mj-lt"/>
              <a:ea typeface="+mj-ea"/>
              <a:cs typeface="+mj-cs"/>
            </a:endParaRPr>
          </a:p>
        </p:txBody>
      </p:sp>
      <p:sp>
        <p:nvSpPr>
          <p:cNvPr id="198659" name="Rectangle 3"/>
          <p:cNvSpPr>
            <a:spLocks noGrp="1"/>
          </p:cNvSpPr>
          <p:nvPr>
            <p:ph idx="1"/>
          </p:nvPr>
        </p:nvSpPr>
        <p:spPr>
          <a:xfrm>
            <a:off x="2922588" y="1319213"/>
            <a:ext cx="6099175" cy="4525962"/>
          </a:xfrm>
        </p:spPr>
        <p:txBody>
          <a:bodyPr vert="horz" wrap="square" lIns="91440" tIns="45720" rIns="91440" bIns="45720" anchor="t" anchorCtr="0"/>
          <a:p>
            <a:pPr marL="0" indent="0">
              <a:lnSpc>
                <a:spcPct val="90000"/>
              </a:lnSpc>
              <a:buNone/>
            </a:pPr>
            <a:r>
              <a:rPr lang="en-US" altLang="zh-CN" sz="2400" dirty="0"/>
              <a:t>X-rays have wavelengths of typically a billionth of a metre.</a:t>
            </a:r>
            <a:endParaRPr lang="en-US" altLang="zh-CN" sz="2400" dirty="0"/>
          </a:p>
          <a:p>
            <a:pPr marL="0" indent="0">
              <a:lnSpc>
                <a:spcPct val="90000"/>
              </a:lnSpc>
              <a:buNone/>
            </a:pPr>
            <a:endParaRPr lang="en-US" altLang="zh-CN" sz="2400" dirty="0"/>
          </a:p>
          <a:p>
            <a:pPr marL="0" indent="0">
              <a:lnSpc>
                <a:spcPct val="90000"/>
              </a:lnSpc>
              <a:buNone/>
            </a:pPr>
            <a:r>
              <a:rPr lang="en-US" altLang="zh-CN" sz="2400" dirty="0"/>
              <a:t>They are produced from X-ray tubes that use very high voltage (typically one hundred thousand volts).</a:t>
            </a:r>
            <a:endParaRPr lang="en-US" altLang="zh-CN" sz="2400" dirty="0"/>
          </a:p>
          <a:p>
            <a:pPr marL="0" indent="0">
              <a:lnSpc>
                <a:spcPct val="90000"/>
              </a:lnSpc>
              <a:buNone/>
            </a:pPr>
            <a:endParaRPr lang="en-US" altLang="zh-CN" sz="2400" dirty="0"/>
          </a:p>
          <a:p>
            <a:pPr marL="0" indent="0">
              <a:lnSpc>
                <a:spcPct val="90000"/>
              </a:lnSpc>
              <a:buNone/>
            </a:pPr>
            <a:r>
              <a:rPr lang="en-US" altLang="zh-CN" sz="2400" dirty="0"/>
              <a:t>They are very penetrating and are only stopped by several centimetres of lead.</a:t>
            </a:r>
            <a:endParaRPr lang="en-US" altLang="zh-CN" sz="2400" dirty="0"/>
          </a:p>
          <a:p>
            <a:pPr marL="0" indent="0">
              <a:lnSpc>
                <a:spcPct val="90000"/>
              </a:lnSpc>
              <a:buNone/>
            </a:pPr>
            <a:endParaRPr lang="en-US" altLang="zh-CN" sz="2400" dirty="0"/>
          </a:p>
        </p:txBody>
      </p:sp>
      <p:grpSp>
        <p:nvGrpSpPr>
          <p:cNvPr id="153603" name="Group 503841"/>
          <p:cNvGrpSpPr/>
          <p:nvPr/>
        </p:nvGrpSpPr>
        <p:grpSpPr>
          <a:xfrm>
            <a:off x="352425" y="1322388"/>
            <a:ext cx="2262188" cy="3529012"/>
            <a:chOff x="348" y="629"/>
            <a:chExt cx="1425" cy="2223"/>
          </a:xfrm>
        </p:grpSpPr>
        <p:sp>
          <p:nvSpPr>
            <p:cNvPr id="153604" name="Rectangle 503826"/>
            <p:cNvSpPr/>
            <p:nvPr/>
          </p:nvSpPr>
          <p:spPr>
            <a:xfrm>
              <a:off x="348" y="629"/>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53605" name="Rectangle 503827"/>
            <p:cNvSpPr/>
            <p:nvPr/>
          </p:nvSpPr>
          <p:spPr>
            <a:xfrm>
              <a:off x="348" y="946"/>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53606" name="Rectangle 503828"/>
            <p:cNvSpPr/>
            <p:nvPr/>
          </p:nvSpPr>
          <p:spPr>
            <a:xfrm>
              <a:off x="348" y="1264"/>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53607" name="Rectangle 503829"/>
            <p:cNvSpPr/>
            <p:nvPr/>
          </p:nvSpPr>
          <p:spPr>
            <a:xfrm>
              <a:off x="348" y="1582"/>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53608" name="Rectangle 503830"/>
            <p:cNvSpPr/>
            <p:nvPr/>
          </p:nvSpPr>
          <p:spPr>
            <a:xfrm>
              <a:off x="348" y="1899"/>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53609" name="Rectangle 503831"/>
            <p:cNvSpPr/>
            <p:nvPr/>
          </p:nvSpPr>
          <p:spPr>
            <a:xfrm>
              <a:off x="348" y="2217"/>
              <a:ext cx="1425" cy="318"/>
            </a:xfrm>
            <a:prstGeom prst="rect">
              <a:avLst/>
            </a:prstGeom>
            <a:solidFill>
              <a:srgbClr val="6699FF"/>
            </a:solid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53610" name="Rectangle 503832"/>
            <p:cNvSpPr/>
            <p:nvPr/>
          </p:nvSpPr>
          <p:spPr>
            <a:xfrm>
              <a:off x="348" y="2534"/>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nvGrpSpPr>
            <p:cNvPr id="153611" name="Group 503833"/>
            <p:cNvGrpSpPr/>
            <p:nvPr/>
          </p:nvGrpSpPr>
          <p:grpSpPr>
            <a:xfrm>
              <a:off x="410" y="667"/>
              <a:ext cx="1169" cy="2136"/>
              <a:chOff x="402" y="747"/>
              <a:chExt cx="1169" cy="2136"/>
            </a:xfrm>
          </p:grpSpPr>
          <p:sp>
            <p:nvSpPr>
              <p:cNvPr id="153612" name="Text Box 503834"/>
              <p:cNvSpPr txBox="1"/>
              <p:nvPr/>
            </p:nvSpPr>
            <p:spPr>
              <a:xfrm>
                <a:off x="402" y="747"/>
                <a:ext cx="817"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RADIO</a:t>
                </a:r>
                <a:endParaRPr lang="en-US" altLang="zh-CN" dirty="0">
                  <a:latin typeface="Arial" panose="020B0604020202020204" pitchFamily="34" charset="0"/>
                </a:endParaRPr>
              </a:p>
            </p:txBody>
          </p:sp>
          <p:sp>
            <p:nvSpPr>
              <p:cNvPr id="153613" name="Text Box 503835"/>
              <p:cNvSpPr txBox="1"/>
              <p:nvPr/>
            </p:nvSpPr>
            <p:spPr>
              <a:xfrm>
                <a:off x="402" y="1064"/>
                <a:ext cx="1128"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MICROWAVES</a:t>
                </a:r>
                <a:endParaRPr lang="en-US" altLang="zh-CN" dirty="0">
                  <a:latin typeface="Arial" panose="020B0604020202020204" pitchFamily="34" charset="0"/>
                </a:endParaRPr>
              </a:p>
            </p:txBody>
          </p:sp>
          <p:sp>
            <p:nvSpPr>
              <p:cNvPr id="153614" name="Text Box 503836"/>
              <p:cNvSpPr txBox="1"/>
              <p:nvPr/>
            </p:nvSpPr>
            <p:spPr>
              <a:xfrm>
                <a:off x="402" y="1382"/>
                <a:ext cx="1011"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INFRA-RED</a:t>
                </a:r>
                <a:endParaRPr lang="en-US" altLang="zh-CN" dirty="0">
                  <a:latin typeface="Arial" panose="020B0604020202020204" pitchFamily="34" charset="0"/>
                </a:endParaRPr>
              </a:p>
            </p:txBody>
          </p:sp>
          <p:sp>
            <p:nvSpPr>
              <p:cNvPr id="153615" name="Text Box 503837"/>
              <p:cNvSpPr txBox="1"/>
              <p:nvPr/>
            </p:nvSpPr>
            <p:spPr>
              <a:xfrm>
                <a:off x="402" y="1700"/>
                <a:ext cx="590" cy="231"/>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LIGHT</a:t>
                </a:r>
                <a:endParaRPr lang="en-US" altLang="zh-CN">
                  <a:latin typeface="Arial" panose="020B0604020202020204" pitchFamily="34" charset="0"/>
                </a:endParaRPr>
              </a:p>
            </p:txBody>
          </p:sp>
          <p:sp>
            <p:nvSpPr>
              <p:cNvPr id="153616" name="Text Box 503838"/>
              <p:cNvSpPr txBox="1"/>
              <p:nvPr/>
            </p:nvSpPr>
            <p:spPr>
              <a:xfrm>
                <a:off x="402" y="2017"/>
                <a:ext cx="1169"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ULTRA-VIOLET</a:t>
                </a:r>
                <a:endParaRPr lang="en-US" altLang="zh-CN" dirty="0">
                  <a:latin typeface="Arial" panose="020B0604020202020204" pitchFamily="34" charset="0"/>
                </a:endParaRPr>
              </a:p>
            </p:txBody>
          </p:sp>
          <p:sp>
            <p:nvSpPr>
              <p:cNvPr id="153617" name="Text Box 503839"/>
              <p:cNvSpPr txBox="1"/>
              <p:nvPr/>
            </p:nvSpPr>
            <p:spPr>
              <a:xfrm>
                <a:off x="402" y="2334"/>
                <a:ext cx="795"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X-RAYS</a:t>
                </a:r>
                <a:endParaRPr lang="en-US" altLang="zh-CN" b="1">
                  <a:latin typeface="Arial" panose="020B0604020202020204" pitchFamily="34" charset="0"/>
                </a:endParaRPr>
              </a:p>
            </p:txBody>
          </p:sp>
          <p:sp>
            <p:nvSpPr>
              <p:cNvPr id="153618" name="Text Box 503840"/>
              <p:cNvSpPr txBox="1"/>
              <p:nvPr/>
            </p:nvSpPr>
            <p:spPr>
              <a:xfrm>
                <a:off x="402" y="2652"/>
                <a:ext cx="1154"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GAMMA RAYS</a:t>
                </a:r>
                <a:endParaRPr lang="en-US" altLang="zh-CN" dirty="0">
                  <a:latin typeface="Arial" panose="020B0604020202020204"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8659">
                                            <p:txEl>
                                              <p:charRg st="0" end="6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8659">
                                            <p:txEl>
                                              <p:charRg st="68" end="17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8659">
                                            <p:txEl>
                                              <p:charRg st="171" end="25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5649" name="Rectangle 3"/>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X-rays</a:t>
            </a:r>
            <a:endParaRPr lang="en-US" altLang="zh-CN" kern="1200" baseline="0" dirty="0">
              <a:latin typeface="+mj-lt"/>
              <a:ea typeface="+mj-ea"/>
              <a:cs typeface="+mj-cs"/>
            </a:endParaRPr>
          </a:p>
        </p:txBody>
      </p:sp>
      <p:sp>
        <p:nvSpPr>
          <p:cNvPr id="155650" name="Content Placeholder 3"/>
          <p:cNvSpPr>
            <a:spLocks noGrp="1"/>
          </p:cNvSpPr>
          <p:nvPr>
            <p:ph idx="1"/>
          </p:nvPr>
        </p:nvSpPr>
        <p:spPr/>
        <p:txBody>
          <a:bodyPr anchor="t" anchorCtr="0"/>
          <a:p>
            <a:endParaRPr lang="en-US" altLang="zh-CN"/>
          </a:p>
        </p:txBody>
      </p:sp>
      <p:grpSp>
        <p:nvGrpSpPr>
          <p:cNvPr id="2" name="Group 30"/>
          <p:cNvGrpSpPr/>
          <p:nvPr/>
        </p:nvGrpSpPr>
        <p:grpSpPr>
          <a:xfrm>
            <a:off x="468313" y="1196975"/>
            <a:ext cx="4535487" cy="3967163"/>
            <a:chOff x="431" y="1117"/>
            <a:chExt cx="2857" cy="2499"/>
          </a:xfrm>
        </p:grpSpPr>
        <p:pic>
          <p:nvPicPr>
            <p:cNvPr id="155652" name="Picture 23" descr="4DDA34AE-E47C-66B1-062D6E647F8EB907"/>
            <p:cNvPicPr>
              <a:picLocks noChangeAspect="1"/>
            </p:cNvPicPr>
            <p:nvPr/>
          </p:nvPicPr>
          <p:blipFill>
            <a:blip r:embed="rId1"/>
            <a:stretch>
              <a:fillRect/>
            </a:stretch>
          </p:blipFill>
          <p:spPr>
            <a:xfrm>
              <a:off x="431" y="1117"/>
              <a:ext cx="2857" cy="2221"/>
            </a:xfrm>
            <a:prstGeom prst="rect">
              <a:avLst/>
            </a:prstGeom>
            <a:noFill/>
            <a:ln w="9525">
              <a:noFill/>
            </a:ln>
          </p:spPr>
        </p:pic>
        <p:sp>
          <p:nvSpPr>
            <p:cNvPr id="155653" name="Text Box 27"/>
            <p:cNvSpPr txBox="1"/>
            <p:nvPr/>
          </p:nvSpPr>
          <p:spPr>
            <a:xfrm>
              <a:off x="1111" y="3385"/>
              <a:ext cx="1497"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X-ray photographs</a:t>
              </a:r>
              <a:endParaRPr lang="en-US" altLang="zh-CN" b="1" dirty="0">
                <a:latin typeface="Arial" panose="020B0604020202020204" pitchFamily="34" charset="0"/>
              </a:endParaRPr>
            </a:p>
          </p:txBody>
        </p:sp>
      </p:grpSp>
      <p:grpSp>
        <p:nvGrpSpPr>
          <p:cNvPr id="3" name="Group 29"/>
          <p:cNvGrpSpPr/>
          <p:nvPr/>
        </p:nvGrpSpPr>
        <p:grpSpPr>
          <a:xfrm>
            <a:off x="5148263" y="1196975"/>
            <a:ext cx="3414712" cy="4241800"/>
            <a:chOff x="3379" y="1117"/>
            <a:chExt cx="2151" cy="2672"/>
          </a:xfrm>
        </p:grpSpPr>
        <p:graphicFrame>
          <p:nvGraphicFramePr>
            <p:cNvPr id="155655" name="Object 20"/>
            <p:cNvGraphicFramePr/>
            <p:nvPr/>
          </p:nvGraphicFramePr>
          <p:xfrm>
            <a:off x="3379" y="1117"/>
            <a:ext cx="2151" cy="2222"/>
          </p:xfrm>
          <a:graphic>
            <a:graphicData uri="http://schemas.openxmlformats.org/presentationml/2006/ole">
              <mc:AlternateContent xmlns:mc="http://schemas.openxmlformats.org/markup-compatibility/2006">
                <mc:Choice xmlns:v="urn:schemas-microsoft-com:vml" Requires="v">
                  <p:oleObj spid="_x0000_s3091" name="" r:id="rId2" imgW="2286000" imgH="2362200" progId="Paint.Picture">
                    <p:embed/>
                  </p:oleObj>
                </mc:Choice>
                <mc:Fallback>
                  <p:oleObj name="" r:id="rId2" imgW="2286000" imgH="2362200" progId="Paint.Picture">
                    <p:embed/>
                    <p:pic>
                      <p:nvPicPr>
                        <p:cNvPr id="0" name="Picture 3090"/>
                        <p:cNvPicPr/>
                        <p:nvPr/>
                      </p:nvPicPr>
                      <p:blipFill>
                        <a:blip r:embed="rId3"/>
                        <a:stretch>
                          <a:fillRect/>
                        </a:stretch>
                      </p:blipFill>
                      <p:spPr>
                        <a:xfrm>
                          <a:off x="3379" y="1117"/>
                          <a:ext cx="2151" cy="2222"/>
                        </a:xfrm>
                        <a:prstGeom prst="rect">
                          <a:avLst/>
                        </a:prstGeom>
                        <a:noFill/>
                        <a:ln w="38100">
                          <a:noFill/>
                          <a:miter/>
                        </a:ln>
                      </p:spPr>
                    </p:pic>
                  </p:oleObj>
                </mc:Fallback>
              </mc:AlternateContent>
            </a:graphicData>
          </a:graphic>
        </p:graphicFrame>
        <p:sp>
          <p:nvSpPr>
            <p:cNvPr id="155656" name="Text Box 28"/>
            <p:cNvSpPr txBox="1"/>
            <p:nvPr/>
          </p:nvSpPr>
          <p:spPr>
            <a:xfrm>
              <a:off x="3696" y="3385"/>
              <a:ext cx="1497" cy="404"/>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Exploding stars emit X-rays</a:t>
              </a:r>
              <a:endParaRPr lang="en-US" altLang="zh-CN"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769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Uses of X-rays</a:t>
            </a:r>
            <a:endParaRPr lang="en-US" altLang="zh-CN" kern="1200" baseline="0" dirty="0">
              <a:latin typeface="+mj-lt"/>
              <a:ea typeface="+mj-ea"/>
              <a:cs typeface="+mj-cs"/>
            </a:endParaRPr>
          </a:p>
        </p:txBody>
      </p:sp>
      <p:sp>
        <p:nvSpPr>
          <p:cNvPr id="275459" name="Rectangle 3"/>
          <p:cNvSpPr>
            <a:spLocks noGrp="1"/>
          </p:cNvSpPr>
          <p:nvPr>
            <p:ph type="body" sz="half"/>
          </p:nvPr>
        </p:nvSpPr>
        <p:spPr>
          <a:xfrm>
            <a:off x="558800" y="844550"/>
            <a:ext cx="3733800" cy="2735263"/>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266700" lvl="0" indent="-266700">
              <a:buNone/>
            </a:pPr>
            <a:r>
              <a:rPr lang="en-US" altLang="en-US" sz="2800" dirty="0"/>
              <a:t>X-rays are</a:t>
            </a:r>
            <a:r>
              <a:rPr lang="en-US" altLang="zh-CN" sz="2800" dirty="0"/>
              <a:t> used in:</a:t>
            </a:r>
            <a:endParaRPr lang="en-US" altLang="zh-CN" sz="2800" dirty="0"/>
          </a:p>
          <a:p>
            <a:pPr marL="266700" lvl="0" indent="-266700"/>
            <a:r>
              <a:rPr lang="en-US" altLang="zh-CN" sz="2800" dirty="0"/>
              <a:t>X-ray photographs</a:t>
            </a:r>
            <a:endParaRPr lang="en-US" altLang="zh-CN" sz="2800" dirty="0"/>
          </a:p>
          <a:p>
            <a:pPr marL="266700" lvl="0" indent="-266700"/>
            <a:r>
              <a:rPr lang="en-US" altLang="zh-CN" sz="2800" dirty="0"/>
              <a:t>Airport security</a:t>
            </a:r>
            <a:endParaRPr lang="en-US" altLang="zh-CN" sz="2800" dirty="0"/>
          </a:p>
          <a:p>
            <a:pPr marL="266700" lvl="0" indent="-266700"/>
            <a:r>
              <a:rPr lang="en-US" altLang="zh-CN" sz="2800" dirty="0"/>
              <a:t>Cancer treatment</a:t>
            </a:r>
            <a:endParaRPr lang="en-US" altLang="zh-CN" sz="2800" dirty="0"/>
          </a:p>
          <a:p>
            <a:pPr marL="266700" lvl="0" indent="-266700"/>
            <a:r>
              <a:rPr lang="en-US" altLang="zh-CN" sz="2800" dirty="0"/>
              <a:t>Astronomy</a:t>
            </a:r>
            <a:endParaRPr lang="en-US" altLang="zh-CN" sz="2800" dirty="0"/>
          </a:p>
        </p:txBody>
      </p:sp>
      <p:pic>
        <p:nvPicPr>
          <p:cNvPr id="509956" name="Picture 11" descr="scanned_luggage"/>
          <p:cNvPicPr>
            <a:picLocks noGrp="1" noChangeAspect="1"/>
          </p:cNvPicPr>
          <p:nvPr>
            <p:ph idx="1"/>
          </p:nvPr>
        </p:nvPicPr>
        <p:blipFill>
          <a:blip r:embed="rId1"/>
          <a:stretch>
            <a:fillRect/>
          </a:stretch>
        </p:blipFill>
        <p:spPr>
          <a:xfrm>
            <a:off x="2189163" y="3417888"/>
            <a:ext cx="4192587" cy="3408362"/>
          </a:xfrm>
        </p:spPr>
      </p:pic>
      <p:graphicFrame>
        <p:nvGraphicFramePr>
          <p:cNvPr id="509957" name="Object 509956"/>
          <p:cNvGraphicFramePr/>
          <p:nvPr/>
        </p:nvGraphicFramePr>
        <p:xfrm>
          <a:off x="6153150" y="622300"/>
          <a:ext cx="2994025" cy="2247900"/>
        </p:xfrm>
        <a:graphic>
          <a:graphicData uri="http://schemas.openxmlformats.org/presentationml/2006/ole">
            <mc:AlternateContent xmlns:mc="http://schemas.openxmlformats.org/markup-compatibility/2006">
              <mc:Choice xmlns:v="urn:schemas-microsoft-com:vml" Requires="v">
                <p:oleObj spid="_x0000_s3092" name="" r:id="rId2" imgW="2562225" imgH="1924050" progId="Paint.Picture">
                  <p:embed/>
                </p:oleObj>
              </mc:Choice>
              <mc:Fallback>
                <p:oleObj name="" r:id="rId2" imgW="2562225" imgH="1924050" progId="Paint.Picture">
                  <p:embed/>
                  <p:pic>
                    <p:nvPicPr>
                      <p:cNvPr id="0" name="Picture 3091"/>
                      <p:cNvPicPr/>
                      <p:nvPr/>
                    </p:nvPicPr>
                    <p:blipFill>
                      <a:blip r:embed="rId3"/>
                      <a:stretch>
                        <a:fillRect/>
                      </a:stretch>
                    </p:blipFill>
                    <p:spPr>
                      <a:xfrm>
                        <a:off x="6153150" y="622300"/>
                        <a:ext cx="2994025" cy="2247900"/>
                      </a:xfrm>
                      <a:prstGeom prst="rect">
                        <a:avLst/>
                      </a:prstGeom>
                      <a:noFill/>
                      <a:ln w="38100">
                        <a:noFill/>
                        <a:miter/>
                      </a:ln>
                    </p:spPr>
                  </p:pic>
                </p:oleObj>
              </mc:Fallback>
            </mc:AlternateContent>
          </a:graphicData>
        </a:graphic>
      </p:graphicFrame>
      <p:graphicFrame>
        <p:nvGraphicFramePr>
          <p:cNvPr id="509958" name="Object 509957"/>
          <p:cNvGraphicFramePr/>
          <p:nvPr/>
        </p:nvGraphicFramePr>
        <p:xfrm>
          <a:off x="19050" y="4622800"/>
          <a:ext cx="2170113" cy="2203450"/>
        </p:xfrm>
        <a:graphic>
          <a:graphicData uri="http://schemas.openxmlformats.org/presentationml/2006/ole">
            <mc:AlternateContent xmlns:mc="http://schemas.openxmlformats.org/markup-compatibility/2006">
              <mc:Choice xmlns:v="urn:schemas-microsoft-com:vml" Requires="v">
                <p:oleObj spid="_x0000_s3093" name="" r:id="rId4" imgW="1895475" imgH="1924050" progId="Paint.Picture">
                  <p:embed/>
                </p:oleObj>
              </mc:Choice>
              <mc:Fallback>
                <p:oleObj name="" r:id="rId4" imgW="1895475" imgH="1924050" progId="Paint.Picture">
                  <p:embed/>
                  <p:pic>
                    <p:nvPicPr>
                      <p:cNvPr id="0" name="Picture 3092"/>
                      <p:cNvPicPr/>
                      <p:nvPr/>
                    </p:nvPicPr>
                    <p:blipFill>
                      <a:blip r:embed="rId5"/>
                      <a:stretch>
                        <a:fillRect/>
                      </a:stretch>
                    </p:blipFill>
                    <p:spPr>
                      <a:xfrm>
                        <a:off x="19050" y="4622800"/>
                        <a:ext cx="2170113" cy="2203450"/>
                      </a:xfrm>
                      <a:prstGeom prst="rect">
                        <a:avLst/>
                      </a:prstGeom>
                      <a:noFill/>
                      <a:ln w="38100">
                        <a:noFill/>
                        <a:miter/>
                      </a:ln>
                    </p:spPr>
                  </p:pic>
                </p:oleObj>
              </mc:Fallback>
            </mc:AlternateContent>
          </a:graphicData>
        </a:graphic>
      </p:graphicFrame>
      <p:graphicFrame>
        <p:nvGraphicFramePr>
          <p:cNvPr id="509959" name="Object 509958"/>
          <p:cNvGraphicFramePr/>
          <p:nvPr/>
        </p:nvGraphicFramePr>
        <p:xfrm>
          <a:off x="6667500" y="4425950"/>
          <a:ext cx="2400300" cy="2400300"/>
        </p:xfrm>
        <a:graphic>
          <a:graphicData uri="http://schemas.openxmlformats.org/presentationml/2006/ole">
            <mc:AlternateContent xmlns:mc="http://schemas.openxmlformats.org/markup-compatibility/2006">
              <mc:Choice xmlns:v="urn:schemas-microsoft-com:vml" Requires="v">
                <p:oleObj spid="_x0000_s3094" name="" r:id="rId6" imgW="2400300" imgH="2400300" progId="Paint.Picture">
                  <p:embed/>
                </p:oleObj>
              </mc:Choice>
              <mc:Fallback>
                <p:oleObj name="" r:id="rId6" imgW="2400300" imgH="2400300" progId="Paint.Picture">
                  <p:embed/>
                  <p:pic>
                    <p:nvPicPr>
                      <p:cNvPr id="0" name="Picture 3093"/>
                      <p:cNvPicPr/>
                      <p:nvPr/>
                    </p:nvPicPr>
                    <p:blipFill>
                      <a:blip r:embed="rId7"/>
                      <a:stretch>
                        <a:fillRect/>
                      </a:stretch>
                    </p:blipFill>
                    <p:spPr>
                      <a:xfrm>
                        <a:off x="6667500" y="4425950"/>
                        <a:ext cx="2400300" cy="2400300"/>
                      </a:xfrm>
                      <a:prstGeom prst="rect">
                        <a:avLst/>
                      </a:prstGeom>
                      <a:noFill/>
                      <a:ln w="38100">
                        <a:noFill/>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5459">
                                            <p:txEl>
                                              <p:charRg st="0" end="2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5459">
                                            <p:txEl>
                                              <p:charRg st="24" end="4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995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5459">
                                            <p:txEl>
                                              <p:charRg st="42" end="5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995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5459">
                                            <p:txEl>
                                              <p:charRg st="59" end="7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0995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5459">
                                            <p:txEl>
                                              <p:charRg st="76" end="8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099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974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Taking an X-ray (radiograph)</a:t>
            </a:r>
            <a:endParaRPr lang="en-US" altLang="zh-CN" kern="1200" baseline="0" dirty="0">
              <a:latin typeface="+mj-lt"/>
              <a:ea typeface="+mj-ea"/>
              <a:cs typeface="+mj-cs"/>
            </a:endParaRPr>
          </a:p>
        </p:txBody>
      </p:sp>
      <p:sp>
        <p:nvSpPr>
          <p:cNvPr id="225283" name="Rectangle 3"/>
          <p:cNvSpPr>
            <a:spLocks noGrp="1"/>
          </p:cNvSpPr>
          <p:nvPr>
            <p:ph idx="1"/>
          </p:nvPr>
        </p:nvSpPr>
        <p:spPr>
          <a:xfrm>
            <a:off x="468313" y="1125538"/>
            <a:ext cx="3968750" cy="5578475"/>
          </a:xfrm>
        </p:spPr>
        <p:txBody>
          <a:bodyPr vert="horz" wrap="square" lIns="91440" tIns="45720" rIns="91440" bIns="45720" anchor="t" anchorCtr="0"/>
          <a:p>
            <a:pPr marL="0" indent="0">
              <a:lnSpc>
                <a:spcPct val="80000"/>
              </a:lnSpc>
              <a:buNone/>
            </a:pPr>
            <a:r>
              <a:rPr lang="en-US" altLang="zh-CN" sz="2400" dirty="0"/>
              <a:t>X-rays pass through soft tissue but are absorbed by bones.</a:t>
            </a:r>
            <a:endParaRPr lang="en-US" altLang="zh-CN" sz="2400" dirty="0"/>
          </a:p>
          <a:p>
            <a:pPr marL="0" indent="0">
              <a:lnSpc>
                <a:spcPct val="80000"/>
              </a:lnSpc>
              <a:buNone/>
            </a:pPr>
            <a:endParaRPr lang="en-US" altLang="zh-CN" sz="2400" dirty="0"/>
          </a:p>
          <a:p>
            <a:pPr marL="0" indent="0">
              <a:lnSpc>
                <a:spcPct val="80000"/>
              </a:lnSpc>
              <a:buNone/>
            </a:pPr>
            <a:r>
              <a:rPr lang="en-US" altLang="zh-CN" sz="2400" dirty="0"/>
              <a:t>X-rays are directed onto the patient from the X-ray tube.</a:t>
            </a:r>
            <a:endParaRPr lang="en-US" altLang="zh-CN" sz="2400" dirty="0"/>
          </a:p>
          <a:p>
            <a:pPr marL="0" indent="0">
              <a:lnSpc>
                <a:spcPct val="80000"/>
              </a:lnSpc>
              <a:buNone/>
            </a:pPr>
            <a:endParaRPr lang="en-US" altLang="zh-CN" sz="2400" dirty="0"/>
          </a:p>
          <a:p>
            <a:pPr marL="0" indent="0">
              <a:lnSpc>
                <a:spcPct val="80000"/>
              </a:lnSpc>
              <a:buNone/>
            </a:pPr>
            <a:r>
              <a:rPr lang="en-US" altLang="zh-CN" sz="2400" dirty="0"/>
              <a:t>A light proof cassette containing a photographic film is placed on the other side of the patient.</a:t>
            </a:r>
            <a:endParaRPr lang="en-US" altLang="zh-CN" sz="2400" dirty="0"/>
          </a:p>
        </p:txBody>
      </p:sp>
      <p:grpSp>
        <p:nvGrpSpPr>
          <p:cNvPr id="159747" name="Group 10"/>
          <p:cNvGrpSpPr/>
          <p:nvPr/>
        </p:nvGrpSpPr>
        <p:grpSpPr>
          <a:xfrm>
            <a:off x="4722813" y="981075"/>
            <a:ext cx="3897312" cy="4125913"/>
            <a:chOff x="3061" y="845"/>
            <a:chExt cx="2313" cy="2311"/>
          </a:xfrm>
        </p:grpSpPr>
        <p:pic>
          <p:nvPicPr>
            <p:cNvPr id="159748" name="Picture 7" descr="General%20Radiography"/>
            <p:cNvPicPr>
              <a:picLocks noChangeAspect="1"/>
            </p:cNvPicPr>
            <p:nvPr/>
          </p:nvPicPr>
          <p:blipFill>
            <a:blip r:embed="rId1"/>
            <a:stretch>
              <a:fillRect/>
            </a:stretch>
          </p:blipFill>
          <p:spPr>
            <a:xfrm>
              <a:off x="3061" y="845"/>
              <a:ext cx="2313" cy="1928"/>
            </a:xfrm>
            <a:prstGeom prst="rect">
              <a:avLst/>
            </a:prstGeom>
            <a:noFill/>
            <a:ln w="9525">
              <a:noFill/>
            </a:ln>
          </p:spPr>
        </p:pic>
        <p:sp>
          <p:nvSpPr>
            <p:cNvPr id="159749" name="Text Box 9"/>
            <p:cNvSpPr txBox="1"/>
            <p:nvPr/>
          </p:nvSpPr>
          <p:spPr>
            <a:xfrm>
              <a:off x="3334" y="2795"/>
              <a:ext cx="1814" cy="361"/>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A patient being prepared for a radiograph</a:t>
              </a:r>
              <a:endParaRPr lang="en-US" altLang="zh-CN"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283">
                                            <p:txEl>
                                              <p:charRg st="0" end="5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283">
                                            <p:txEl>
                                              <p:charRg st="60" end="11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5283">
                                            <p:txEl>
                                              <p:charRg st="119" end="2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1793" name="Title 1"/>
          <p:cNvSpPr>
            <a:spLocks noGrp="1"/>
          </p:cNvSpPr>
          <p:nvPr>
            <p:ph type="title"/>
          </p:nvPr>
        </p:nvSpPr>
        <p:spPr>
          <a:xfrm>
            <a:off x="7938" y="12700"/>
            <a:ext cx="9128125" cy="517525"/>
          </a:xfrm>
        </p:spPr>
        <p:txBody>
          <a:bodyPr anchor="ctr" anchorCtr="0"/>
          <a:p>
            <a:pPr defTabSz="914400">
              <a:buNone/>
            </a:pPr>
            <a:r>
              <a:rPr lang="en-US" altLang="en-US" kern="1200" baseline="0">
                <a:latin typeface="+mj-lt"/>
                <a:ea typeface="+mj-ea"/>
                <a:cs typeface="+mj-cs"/>
              </a:rPr>
              <a:t>X-rays</a:t>
            </a:r>
            <a:endParaRPr lang="en-US" altLang="en-US" kern="1200" baseline="0">
              <a:latin typeface="+mj-lt"/>
              <a:ea typeface="+mj-ea"/>
              <a:cs typeface="+mj-cs"/>
            </a:endParaRPr>
          </a:p>
        </p:txBody>
      </p:sp>
      <p:sp>
        <p:nvSpPr>
          <p:cNvPr id="273411" name="Rectangle 3"/>
          <p:cNvSpPr>
            <a:spLocks noGrp="1"/>
          </p:cNvSpPr>
          <p:nvPr>
            <p:ph idx="1"/>
          </p:nvPr>
        </p:nvSpPr>
        <p:spPr>
          <a:xfrm>
            <a:off x="468313" y="895350"/>
            <a:ext cx="4702175" cy="5191125"/>
          </a:xfrm>
        </p:spPr>
        <p:txBody>
          <a:bodyPr vert="horz" wrap="square" lIns="91440" tIns="45720" rIns="91440" bIns="45720" anchor="t" anchorCtr="0"/>
          <a:p>
            <a:pPr marL="0" indent="0">
              <a:lnSpc>
                <a:spcPct val="80000"/>
              </a:lnSpc>
              <a:buNone/>
            </a:pPr>
            <a:r>
              <a:rPr lang="en-US" altLang="zh-CN" sz="2400" dirty="0"/>
              <a:t>When the X-ray tube is switched on, the X-rays pass through the patient’s body leaving a ‘shadow’ image on the film showing the bones.</a:t>
            </a:r>
            <a:endParaRPr lang="en-US" altLang="zh-CN" sz="2400" dirty="0"/>
          </a:p>
          <a:p>
            <a:pPr marL="0" indent="0">
              <a:lnSpc>
                <a:spcPct val="80000"/>
              </a:lnSpc>
              <a:buNone/>
            </a:pPr>
            <a:endParaRPr lang="en-US" altLang="zh-CN" sz="2400" dirty="0"/>
          </a:p>
          <a:p>
            <a:pPr marL="0" indent="0">
              <a:lnSpc>
                <a:spcPct val="80000"/>
              </a:lnSpc>
              <a:buNone/>
            </a:pPr>
            <a:r>
              <a:rPr lang="en-US" altLang="zh-CN" sz="2400" dirty="0"/>
              <a:t>When the film is developed the parts exposed by the X-rays are darker than the other parts. </a:t>
            </a:r>
            <a:endParaRPr lang="en-US" altLang="zh-CN" sz="2400" dirty="0"/>
          </a:p>
          <a:p>
            <a:pPr marL="0" indent="0">
              <a:lnSpc>
                <a:spcPct val="80000"/>
              </a:lnSpc>
              <a:buNone/>
            </a:pPr>
            <a:endParaRPr lang="en-US" altLang="zh-CN" sz="2400" dirty="0"/>
          </a:p>
          <a:p>
            <a:pPr marL="0" indent="0">
              <a:lnSpc>
                <a:spcPct val="80000"/>
              </a:lnSpc>
              <a:buNone/>
            </a:pPr>
            <a:r>
              <a:rPr lang="en-US" altLang="zh-CN" sz="2400" dirty="0"/>
              <a:t>The bones show up as lighter regions on the radiograph.</a:t>
            </a:r>
            <a:endParaRPr lang="en-US" altLang="zh-CN" sz="2400" dirty="0"/>
          </a:p>
        </p:txBody>
      </p:sp>
      <p:grpSp>
        <p:nvGrpSpPr>
          <p:cNvPr id="161795" name="Group 11"/>
          <p:cNvGrpSpPr/>
          <p:nvPr/>
        </p:nvGrpSpPr>
        <p:grpSpPr>
          <a:xfrm>
            <a:off x="5170488" y="1119188"/>
            <a:ext cx="3706812" cy="4259262"/>
            <a:chOff x="3334" y="436"/>
            <a:chExt cx="2132" cy="2384"/>
          </a:xfrm>
        </p:grpSpPr>
        <p:pic>
          <p:nvPicPr>
            <p:cNvPr id="161796" name="Picture 7" descr="LT2_25"/>
            <p:cNvPicPr>
              <a:picLocks noChangeAspect="1"/>
            </p:cNvPicPr>
            <p:nvPr/>
          </p:nvPicPr>
          <p:blipFill>
            <a:blip r:embed="rId1"/>
            <a:stretch>
              <a:fillRect/>
            </a:stretch>
          </p:blipFill>
          <p:spPr>
            <a:xfrm>
              <a:off x="3334" y="436"/>
              <a:ext cx="2132" cy="2132"/>
            </a:xfrm>
            <a:prstGeom prst="rect">
              <a:avLst/>
            </a:prstGeom>
            <a:noFill/>
            <a:ln w="9525">
              <a:noFill/>
            </a:ln>
          </p:spPr>
        </p:pic>
        <p:sp>
          <p:nvSpPr>
            <p:cNvPr id="161797" name="Text Box 10"/>
            <p:cNvSpPr txBox="1"/>
            <p:nvPr/>
          </p:nvSpPr>
          <p:spPr>
            <a:xfrm>
              <a:off x="3923" y="2614"/>
              <a:ext cx="1224" cy="206"/>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A chest X-ray</a:t>
              </a:r>
              <a:endParaRPr lang="en-US" altLang="zh-CN"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411">
                                            <p:txEl>
                                              <p:charRg st="0" end="13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3411">
                                            <p:txEl>
                                              <p:charRg st="136" end="22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3411">
                                            <p:txEl>
                                              <p:charRg st="230" end="28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41" name="Title 2049"/>
          <p:cNvSpPr>
            <a:spLocks noGrp="1"/>
          </p:cNvSpPr>
          <p:nvPr>
            <p:ph type="ctrTitle"/>
          </p:nvPr>
        </p:nvSpPr>
        <p:spPr>
          <a:xfrm>
            <a:off x="563563" y="1782763"/>
            <a:ext cx="7772400" cy="1882775"/>
          </a:xfrm>
          <a:solidFill>
            <a:srgbClr val="C00000"/>
          </a:solidFill>
        </p:spPr>
        <p:txBody>
          <a:bodyPr anchor="ctr" anchorCtr="0"/>
          <a:p>
            <a:pPr defTabSz="914400">
              <a:buNone/>
            </a:pPr>
            <a:r>
              <a:rPr lang="en-US" altLang="en-US" sz="6600" kern="1200" baseline="0" dirty="0">
                <a:latin typeface="+mj-lt"/>
                <a:ea typeface="+mj-ea"/>
                <a:cs typeface="+mj-cs"/>
              </a:rPr>
              <a:t>Gamma rays</a:t>
            </a:r>
            <a:endParaRPr lang="en-US" altLang="en-US" sz="6600" kern="1200" baseline="0" dirty="0">
              <a:latin typeface="+mj-lt"/>
              <a:ea typeface="+mj-ea"/>
              <a:cs typeface="+mj-cs"/>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5889"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Gamma Rays</a:t>
            </a:r>
            <a:endParaRPr lang="en-US" altLang="zh-CN" kern="1200" baseline="0" dirty="0">
              <a:latin typeface="+mj-lt"/>
              <a:ea typeface="+mj-ea"/>
              <a:cs typeface="+mj-cs"/>
            </a:endParaRPr>
          </a:p>
        </p:txBody>
      </p:sp>
      <p:sp>
        <p:nvSpPr>
          <p:cNvPr id="174083" name="Rectangle 3"/>
          <p:cNvSpPr>
            <a:spLocks noGrp="1"/>
          </p:cNvSpPr>
          <p:nvPr>
            <p:ph idx="1"/>
          </p:nvPr>
        </p:nvSpPr>
        <p:spPr>
          <a:xfrm>
            <a:off x="2921000" y="1479550"/>
            <a:ext cx="5659438" cy="4527550"/>
          </a:xfrm>
        </p:spPr>
        <p:txBody>
          <a:bodyPr vert="horz" wrap="square" lIns="91440" tIns="45720" rIns="91440" bIns="45720" anchor="t" anchorCtr="0"/>
          <a:p>
            <a:pPr marL="0" indent="0">
              <a:lnSpc>
                <a:spcPct val="80000"/>
              </a:lnSpc>
              <a:buNone/>
            </a:pPr>
            <a:r>
              <a:rPr lang="en-US" altLang="zh-CN" sz="2400" dirty="0"/>
              <a:t>Gamma rays have the shortest wavelengths of the electromagnetic spectrum, typically a millionth millionth of a metre.</a:t>
            </a:r>
            <a:endParaRPr lang="en-US" altLang="zh-CN" sz="2400" dirty="0"/>
          </a:p>
          <a:p>
            <a:pPr marL="0" indent="0">
              <a:lnSpc>
                <a:spcPct val="80000"/>
              </a:lnSpc>
              <a:buNone/>
            </a:pPr>
            <a:endParaRPr lang="en-US" altLang="zh-CN" sz="2400" dirty="0"/>
          </a:p>
          <a:p>
            <a:pPr marL="0" indent="0">
              <a:lnSpc>
                <a:spcPct val="80000"/>
              </a:lnSpc>
              <a:buNone/>
            </a:pPr>
            <a:r>
              <a:rPr lang="en-US" altLang="zh-CN" sz="2400" dirty="0"/>
              <a:t>They are emitted by radioactive substances.</a:t>
            </a:r>
            <a:endParaRPr lang="en-US" altLang="zh-CN" sz="2400" dirty="0"/>
          </a:p>
          <a:p>
            <a:pPr marL="0" indent="0">
              <a:lnSpc>
                <a:spcPct val="80000"/>
              </a:lnSpc>
              <a:buNone/>
            </a:pPr>
            <a:endParaRPr lang="en-US" altLang="zh-CN" sz="2400" dirty="0"/>
          </a:p>
          <a:p>
            <a:pPr marL="0" indent="0">
              <a:lnSpc>
                <a:spcPct val="80000"/>
              </a:lnSpc>
              <a:buNone/>
            </a:pPr>
            <a:r>
              <a:rPr lang="en-US" altLang="zh-CN" sz="2400" dirty="0"/>
              <a:t>They are very penetrating and are only stopped by several centimetres of lead.</a:t>
            </a:r>
            <a:endParaRPr lang="en-US" altLang="zh-CN" sz="2400" dirty="0"/>
          </a:p>
        </p:txBody>
      </p:sp>
      <p:grpSp>
        <p:nvGrpSpPr>
          <p:cNvPr id="165891" name="Group 288801"/>
          <p:cNvGrpSpPr/>
          <p:nvPr/>
        </p:nvGrpSpPr>
        <p:grpSpPr>
          <a:xfrm>
            <a:off x="358775" y="1419225"/>
            <a:ext cx="2262188" cy="3529013"/>
            <a:chOff x="348" y="629"/>
            <a:chExt cx="1425" cy="2223"/>
          </a:xfrm>
        </p:grpSpPr>
        <p:sp>
          <p:nvSpPr>
            <p:cNvPr id="165892" name="Rectangle 288786"/>
            <p:cNvSpPr/>
            <p:nvPr/>
          </p:nvSpPr>
          <p:spPr>
            <a:xfrm>
              <a:off x="348" y="629"/>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65893" name="Rectangle 288787"/>
            <p:cNvSpPr/>
            <p:nvPr/>
          </p:nvSpPr>
          <p:spPr>
            <a:xfrm>
              <a:off x="348" y="946"/>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65894" name="Rectangle 288788"/>
            <p:cNvSpPr/>
            <p:nvPr/>
          </p:nvSpPr>
          <p:spPr>
            <a:xfrm>
              <a:off x="348" y="1264"/>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65895" name="Rectangle 288789"/>
            <p:cNvSpPr/>
            <p:nvPr/>
          </p:nvSpPr>
          <p:spPr>
            <a:xfrm>
              <a:off x="348" y="1582"/>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65896" name="Rectangle 288790"/>
            <p:cNvSpPr/>
            <p:nvPr/>
          </p:nvSpPr>
          <p:spPr>
            <a:xfrm>
              <a:off x="348" y="1899"/>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65897" name="Rectangle 288791"/>
            <p:cNvSpPr/>
            <p:nvPr/>
          </p:nvSpPr>
          <p:spPr>
            <a:xfrm>
              <a:off x="348" y="2217"/>
              <a:ext cx="1425" cy="318"/>
            </a:xfrm>
            <a:prstGeom prst="rect">
              <a:avLst/>
            </a:prstGeom>
            <a:no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sp>
          <p:nvSpPr>
            <p:cNvPr id="165898" name="Rectangle 288792"/>
            <p:cNvSpPr/>
            <p:nvPr/>
          </p:nvSpPr>
          <p:spPr>
            <a:xfrm>
              <a:off x="348" y="2534"/>
              <a:ext cx="1425" cy="318"/>
            </a:xfrm>
            <a:prstGeom prst="rect">
              <a:avLst/>
            </a:prstGeom>
            <a:solidFill>
              <a:srgbClr val="FF66FF"/>
            </a:solidFill>
            <a:ln w="2857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nvGrpSpPr>
            <p:cNvPr id="165899" name="Group 288793"/>
            <p:cNvGrpSpPr/>
            <p:nvPr/>
          </p:nvGrpSpPr>
          <p:grpSpPr>
            <a:xfrm>
              <a:off x="410" y="667"/>
              <a:ext cx="1169" cy="2136"/>
              <a:chOff x="402" y="747"/>
              <a:chExt cx="1169" cy="2136"/>
            </a:xfrm>
          </p:grpSpPr>
          <p:sp>
            <p:nvSpPr>
              <p:cNvPr id="165900" name="Text Box 288794"/>
              <p:cNvSpPr txBox="1"/>
              <p:nvPr/>
            </p:nvSpPr>
            <p:spPr>
              <a:xfrm>
                <a:off x="402" y="747"/>
                <a:ext cx="817"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RADIO</a:t>
                </a:r>
                <a:endParaRPr lang="en-US" altLang="zh-CN" dirty="0">
                  <a:latin typeface="Arial" panose="020B0604020202020204" pitchFamily="34" charset="0"/>
                </a:endParaRPr>
              </a:p>
            </p:txBody>
          </p:sp>
          <p:sp>
            <p:nvSpPr>
              <p:cNvPr id="165901" name="Text Box 288795"/>
              <p:cNvSpPr txBox="1"/>
              <p:nvPr/>
            </p:nvSpPr>
            <p:spPr>
              <a:xfrm>
                <a:off x="402" y="1064"/>
                <a:ext cx="1128"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MICROWAVES</a:t>
                </a:r>
                <a:endParaRPr lang="en-US" altLang="zh-CN" dirty="0">
                  <a:latin typeface="Arial" panose="020B0604020202020204" pitchFamily="34" charset="0"/>
                </a:endParaRPr>
              </a:p>
            </p:txBody>
          </p:sp>
          <p:sp>
            <p:nvSpPr>
              <p:cNvPr id="165902" name="Text Box 288796"/>
              <p:cNvSpPr txBox="1"/>
              <p:nvPr/>
            </p:nvSpPr>
            <p:spPr>
              <a:xfrm>
                <a:off x="402" y="1382"/>
                <a:ext cx="1011"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INFRA-RED</a:t>
                </a:r>
                <a:endParaRPr lang="en-US" altLang="zh-CN" dirty="0">
                  <a:latin typeface="Arial" panose="020B0604020202020204" pitchFamily="34" charset="0"/>
                </a:endParaRPr>
              </a:p>
            </p:txBody>
          </p:sp>
          <p:sp>
            <p:nvSpPr>
              <p:cNvPr id="165903" name="Text Box 288797"/>
              <p:cNvSpPr txBox="1"/>
              <p:nvPr/>
            </p:nvSpPr>
            <p:spPr>
              <a:xfrm>
                <a:off x="402" y="1700"/>
                <a:ext cx="590" cy="231"/>
              </a:xfrm>
              <a:prstGeom prst="rect">
                <a:avLst/>
              </a:prstGeom>
              <a:noFill/>
              <a:ln w="9525">
                <a:noFill/>
              </a:ln>
            </p:spPr>
            <p:txBody>
              <a:bodyPr anchor="t" anchorCtr="0">
                <a:spAutoFit/>
              </a:bodyPr>
              <a:p>
                <a:pPr>
                  <a:spcBef>
                    <a:spcPct val="50000"/>
                  </a:spcBef>
                </a:pPr>
                <a:r>
                  <a:rPr lang="en-US" altLang="zh-CN">
                    <a:latin typeface="Arial" panose="020B0604020202020204" pitchFamily="34" charset="0"/>
                  </a:rPr>
                  <a:t>LIGHT</a:t>
                </a:r>
                <a:endParaRPr lang="en-US" altLang="zh-CN">
                  <a:latin typeface="Arial" panose="020B0604020202020204" pitchFamily="34" charset="0"/>
                </a:endParaRPr>
              </a:p>
            </p:txBody>
          </p:sp>
          <p:sp>
            <p:nvSpPr>
              <p:cNvPr id="165904" name="Text Box 288798"/>
              <p:cNvSpPr txBox="1"/>
              <p:nvPr/>
            </p:nvSpPr>
            <p:spPr>
              <a:xfrm>
                <a:off x="402" y="2017"/>
                <a:ext cx="1169"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ULTRA-VIOLET</a:t>
                </a:r>
                <a:endParaRPr lang="en-US" altLang="zh-CN" dirty="0">
                  <a:latin typeface="Arial" panose="020B0604020202020204" pitchFamily="34" charset="0"/>
                </a:endParaRPr>
              </a:p>
            </p:txBody>
          </p:sp>
          <p:sp>
            <p:nvSpPr>
              <p:cNvPr id="165905" name="Text Box 288799"/>
              <p:cNvSpPr txBox="1"/>
              <p:nvPr/>
            </p:nvSpPr>
            <p:spPr>
              <a:xfrm>
                <a:off x="402" y="2334"/>
                <a:ext cx="795" cy="231"/>
              </a:xfrm>
              <a:prstGeom prst="rect">
                <a:avLst/>
              </a:prstGeom>
              <a:noFill/>
              <a:ln w="9525">
                <a:noFill/>
              </a:ln>
            </p:spPr>
            <p:txBody>
              <a:bodyPr anchor="t" anchorCtr="0">
                <a:spAutoFit/>
              </a:bodyPr>
              <a:p>
                <a:pPr>
                  <a:spcBef>
                    <a:spcPct val="50000"/>
                  </a:spcBef>
                </a:pPr>
                <a:r>
                  <a:rPr lang="en-US" altLang="zh-CN" dirty="0">
                    <a:latin typeface="Arial" panose="020B0604020202020204" pitchFamily="34" charset="0"/>
                  </a:rPr>
                  <a:t>X-RAYS</a:t>
                </a:r>
                <a:endParaRPr lang="en-US" altLang="zh-CN" dirty="0">
                  <a:latin typeface="Arial" panose="020B0604020202020204" pitchFamily="34" charset="0"/>
                </a:endParaRPr>
              </a:p>
            </p:txBody>
          </p:sp>
          <p:sp>
            <p:nvSpPr>
              <p:cNvPr id="165906" name="Text Box 288800"/>
              <p:cNvSpPr txBox="1"/>
              <p:nvPr/>
            </p:nvSpPr>
            <p:spPr>
              <a:xfrm>
                <a:off x="402" y="2652"/>
                <a:ext cx="1154"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GAMMA RAYS</a:t>
                </a:r>
                <a:endParaRPr lang="en-US" altLang="zh-CN" b="1">
                  <a:latin typeface="Arial" panose="020B0604020202020204"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083">
                                            <p:txEl>
                                              <p:charRg st="0" end="11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083">
                                            <p:txEl>
                                              <p:charRg st="119" end="16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083">
                                            <p:txEl>
                                              <p:charRg st="164" end="24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标题 1"/>
          <p:cNvSpPr>
            <a:spLocks noGrp="1"/>
          </p:cNvSpPr>
          <p:nvPr>
            <p:ph type="title"/>
          </p:nvPr>
        </p:nvSpPr>
        <p:spPr>
          <a:xfrm>
            <a:off x="19050" y="12700"/>
            <a:ext cx="9128125" cy="517525"/>
          </a:xfrm>
        </p:spPr>
        <p:txBody>
          <a:bodyPr anchor="ctr" anchorCtr="0"/>
          <a:p>
            <a:pPr defTabSz="914400">
              <a:buNone/>
            </a:pPr>
            <a:r>
              <a:rPr lang="en-GB" altLang="zh-CN" kern="1200" baseline="0" dirty="0">
                <a:latin typeface="+mj-lt"/>
                <a:ea typeface="+mj-ea"/>
                <a:cs typeface="+mj-cs"/>
              </a:rPr>
              <a:t>Earthquake</a:t>
            </a:r>
            <a:endParaRPr lang="zh-CN" altLang="en-US" kern="1200" baseline="0" dirty="0">
              <a:latin typeface="+mj-lt"/>
              <a:ea typeface="+mj-ea"/>
              <a:cs typeface="+mj-cs"/>
            </a:endParaRPr>
          </a:p>
        </p:txBody>
      </p:sp>
      <p:pic>
        <p:nvPicPr>
          <p:cNvPr id="3" name="Picture 2"/>
          <p:cNvPicPr>
            <a:picLocks noChangeAspect="1"/>
          </p:cNvPicPr>
          <p:nvPr/>
        </p:nvPicPr>
        <p:blipFill>
          <a:blip r:embed="rId1"/>
          <a:stretch>
            <a:fillRect/>
          </a:stretch>
        </p:blipFill>
        <p:spPr>
          <a:xfrm>
            <a:off x="-74295" y="530225"/>
            <a:ext cx="9221470" cy="5982970"/>
          </a:xfrm>
          <a:prstGeom prst="rect">
            <a:avLst/>
          </a:prstGeom>
        </p:spPr>
      </p:pic>
      <p:sp>
        <p:nvSpPr>
          <p:cNvPr id="5" name="Text Box 4"/>
          <p:cNvSpPr txBox="1"/>
          <p:nvPr/>
        </p:nvSpPr>
        <p:spPr>
          <a:xfrm>
            <a:off x="544830" y="1969770"/>
            <a:ext cx="894715" cy="1014730"/>
          </a:xfrm>
          <a:prstGeom prst="rect">
            <a:avLst/>
          </a:prstGeom>
          <a:noFill/>
        </p:spPr>
        <p:txBody>
          <a:bodyPr wrap="square" rtlCol="0">
            <a:spAutoFit/>
          </a:bodyPr>
          <a:p>
            <a:r>
              <a:rPr lang="en-US" altLang="en-US" sz="6000" b="1"/>
              <a:t>P</a:t>
            </a:r>
            <a:endParaRPr lang="en-US" altLang="en-US" sz="6000" b="1"/>
          </a:p>
        </p:txBody>
      </p:sp>
      <p:sp>
        <p:nvSpPr>
          <p:cNvPr id="6" name="Text Box 5"/>
          <p:cNvSpPr txBox="1"/>
          <p:nvPr/>
        </p:nvSpPr>
        <p:spPr>
          <a:xfrm>
            <a:off x="544830" y="4492625"/>
            <a:ext cx="894715" cy="1014730"/>
          </a:xfrm>
          <a:prstGeom prst="rect">
            <a:avLst/>
          </a:prstGeom>
          <a:noFill/>
        </p:spPr>
        <p:txBody>
          <a:bodyPr wrap="square" rtlCol="0">
            <a:spAutoFit/>
          </a:bodyPr>
          <a:p>
            <a:r>
              <a:rPr lang="en-US" altLang="en-US" sz="6000" b="1"/>
              <a:t>S</a:t>
            </a:r>
            <a:endParaRPr lang="en-US" altLang="en-US" sz="6000" b="1"/>
          </a:p>
        </p:txBody>
      </p:sp>
      <p:sp>
        <p:nvSpPr>
          <p:cNvPr id="7" name="Text Box 6"/>
          <p:cNvSpPr txBox="1"/>
          <p:nvPr/>
        </p:nvSpPr>
        <p:spPr>
          <a:xfrm rot="17160000">
            <a:off x="2403475" y="4429760"/>
            <a:ext cx="894715" cy="1014730"/>
          </a:xfrm>
          <a:prstGeom prst="rect">
            <a:avLst/>
          </a:prstGeom>
          <a:noFill/>
        </p:spPr>
        <p:txBody>
          <a:bodyPr wrap="square" rtlCol="0">
            <a:spAutoFit/>
          </a:bodyPr>
          <a:p>
            <a:r>
              <a:rPr lang="en-US" altLang="en-US" sz="6000" b="1"/>
              <a:t>S</a:t>
            </a:r>
            <a:endParaRPr lang="en-US" altLang="en-US" sz="6000" b="1"/>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793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Gamma Rays</a:t>
            </a:r>
            <a:endParaRPr lang="en-US" altLang="zh-CN" kern="1200" baseline="0" dirty="0">
              <a:latin typeface="+mj-lt"/>
              <a:ea typeface="+mj-ea"/>
              <a:cs typeface="+mj-cs"/>
            </a:endParaRPr>
          </a:p>
        </p:txBody>
      </p:sp>
      <p:sp>
        <p:nvSpPr>
          <p:cNvPr id="167938" name="Content Placeholder 3"/>
          <p:cNvSpPr>
            <a:spLocks noGrp="1"/>
          </p:cNvSpPr>
          <p:nvPr>
            <p:ph idx="1"/>
          </p:nvPr>
        </p:nvSpPr>
        <p:spPr/>
        <p:txBody>
          <a:bodyPr anchor="t" anchorCtr="0"/>
          <a:p>
            <a:endParaRPr lang="en-US" altLang="zh-CN"/>
          </a:p>
        </p:txBody>
      </p:sp>
      <p:grpSp>
        <p:nvGrpSpPr>
          <p:cNvPr id="2" name="Group 23"/>
          <p:cNvGrpSpPr/>
          <p:nvPr/>
        </p:nvGrpSpPr>
        <p:grpSpPr>
          <a:xfrm>
            <a:off x="539750" y="1125538"/>
            <a:ext cx="4032250" cy="4371975"/>
            <a:chOff x="340" y="709"/>
            <a:chExt cx="2540" cy="2754"/>
          </a:xfrm>
        </p:grpSpPr>
        <p:pic>
          <p:nvPicPr>
            <p:cNvPr id="167940" name="Picture 8" descr="gamma01"/>
            <p:cNvPicPr>
              <a:picLocks noChangeAspect="1"/>
            </p:cNvPicPr>
            <p:nvPr/>
          </p:nvPicPr>
          <p:blipFill>
            <a:blip r:embed="rId1"/>
            <a:stretch>
              <a:fillRect/>
            </a:stretch>
          </p:blipFill>
          <p:spPr>
            <a:xfrm>
              <a:off x="340" y="709"/>
              <a:ext cx="2540" cy="2151"/>
            </a:xfrm>
            <a:prstGeom prst="rect">
              <a:avLst/>
            </a:prstGeom>
            <a:noFill/>
            <a:ln w="9525">
              <a:noFill/>
            </a:ln>
          </p:spPr>
        </p:pic>
        <p:sp>
          <p:nvSpPr>
            <p:cNvPr id="167941" name="Text Box 20"/>
            <p:cNvSpPr txBox="1"/>
            <p:nvPr/>
          </p:nvSpPr>
          <p:spPr>
            <a:xfrm>
              <a:off x="839" y="2886"/>
              <a:ext cx="1633" cy="577"/>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Gamma rays are given off by nuclear explosions</a:t>
              </a:r>
              <a:endParaRPr lang="en-US" altLang="zh-CN" b="1" dirty="0">
                <a:latin typeface="Arial" panose="020B0604020202020204" pitchFamily="34" charset="0"/>
              </a:endParaRPr>
            </a:p>
          </p:txBody>
        </p:sp>
      </p:grpSp>
      <p:grpSp>
        <p:nvGrpSpPr>
          <p:cNvPr id="3" name="Group 22"/>
          <p:cNvGrpSpPr/>
          <p:nvPr/>
        </p:nvGrpSpPr>
        <p:grpSpPr>
          <a:xfrm>
            <a:off x="5003800" y="1125538"/>
            <a:ext cx="3119438" cy="4371975"/>
            <a:chOff x="3152" y="709"/>
            <a:chExt cx="1965" cy="2754"/>
          </a:xfrm>
        </p:grpSpPr>
        <p:pic>
          <p:nvPicPr>
            <p:cNvPr id="167943" name="Picture 5" descr="gammarays4-273x300"/>
            <p:cNvPicPr>
              <a:picLocks noChangeAspect="1"/>
            </p:cNvPicPr>
            <p:nvPr/>
          </p:nvPicPr>
          <p:blipFill>
            <a:blip r:embed="rId2"/>
            <a:stretch>
              <a:fillRect/>
            </a:stretch>
          </p:blipFill>
          <p:spPr>
            <a:xfrm>
              <a:off x="3152" y="709"/>
              <a:ext cx="1965" cy="2160"/>
            </a:xfrm>
            <a:prstGeom prst="rect">
              <a:avLst/>
            </a:prstGeom>
            <a:noFill/>
            <a:ln w="9525">
              <a:noFill/>
            </a:ln>
          </p:spPr>
        </p:pic>
        <p:sp>
          <p:nvSpPr>
            <p:cNvPr id="167944" name="Text Box 21"/>
            <p:cNvSpPr txBox="1"/>
            <p:nvPr/>
          </p:nvSpPr>
          <p:spPr>
            <a:xfrm>
              <a:off x="3152" y="2886"/>
              <a:ext cx="1905" cy="577"/>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Gamma rays are emitted from material falling into black holes</a:t>
              </a:r>
              <a:endParaRPr lang="en-US" altLang="zh-CN"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9985"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Uses of gamma rays</a:t>
            </a:r>
            <a:endParaRPr lang="en-US" altLang="zh-CN" kern="1200" baseline="0" dirty="0">
              <a:latin typeface="+mj-lt"/>
              <a:ea typeface="+mj-ea"/>
              <a:cs typeface="+mj-cs"/>
            </a:endParaRPr>
          </a:p>
        </p:txBody>
      </p:sp>
      <p:sp>
        <p:nvSpPr>
          <p:cNvPr id="176131" name="Rectangle 3"/>
          <p:cNvSpPr>
            <a:spLocks noGrp="1"/>
          </p:cNvSpPr>
          <p:nvPr>
            <p:ph idx="1"/>
          </p:nvPr>
        </p:nvSpPr>
        <p:spPr>
          <a:xfrm>
            <a:off x="457200" y="1600200"/>
            <a:ext cx="4102100" cy="4525963"/>
          </a:xfrm>
        </p:spPr>
        <p:txBody>
          <a:bodyPr vert="horz" wrap="square" lIns="91440" tIns="45720" rIns="91440" bIns="45720" anchor="t" anchorCtr="0"/>
          <a:p>
            <a:pPr marL="363855" indent="-363855">
              <a:buNone/>
            </a:pPr>
            <a:r>
              <a:rPr lang="en-US" altLang="zh-CN" sz="2800" dirty="0"/>
              <a:t>Gamma rays are used:</a:t>
            </a:r>
            <a:endParaRPr lang="en-US" altLang="zh-CN" sz="2800" dirty="0"/>
          </a:p>
          <a:p>
            <a:pPr marL="363855" indent="-363855"/>
            <a:r>
              <a:rPr lang="en-US" altLang="zh-CN" sz="2800" dirty="0"/>
              <a:t>to kill cancer cells </a:t>
            </a:r>
            <a:endParaRPr lang="en-US" altLang="zh-CN" sz="2800" dirty="0"/>
          </a:p>
          <a:p>
            <a:pPr marL="363855" indent="-363855"/>
            <a:r>
              <a:rPr lang="en-US" altLang="zh-CN" sz="2800" dirty="0"/>
              <a:t>to kill harmful bacteria in food</a:t>
            </a:r>
            <a:endParaRPr lang="en-US" altLang="zh-CN" sz="2800" dirty="0"/>
          </a:p>
          <a:p>
            <a:pPr marL="363855" indent="-363855"/>
            <a:r>
              <a:rPr lang="en-US" altLang="zh-CN" sz="2800" dirty="0"/>
              <a:t>to sterilise surgical instruments</a:t>
            </a:r>
            <a:endParaRPr lang="en-US" altLang="zh-CN" sz="2800" dirty="0"/>
          </a:p>
        </p:txBody>
      </p:sp>
      <p:grpSp>
        <p:nvGrpSpPr>
          <p:cNvPr id="2" name="Group 7"/>
          <p:cNvGrpSpPr/>
          <p:nvPr/>
        </p:nvGrpSpPr>
        <p:grpSpPr>
          <a:xfrm>
            <a:off x="4921250" y="1468438"/>
            <a:ext cx="3810000" cy="3522662"/>
            <a:chOff x="2971" y="1071"/>
            <a:chExt cx="2400" cy="2219"/>
          </a:xfrm>
        </p:grpSpPr>
        <p:graphicFrame>
          <p:nvGraphicFramePr>
            <p:cNvPr id="169988" name="Object 4"/>
            <p:cNvGraphicFramePr/>
            <p:nvPr/>
          </p:nvGraphicFramePr>
          <p:xfrm>
            <a:off x="2971" y="1071"/>
            <a:ext cx="2400" cy="1800"/>
          </p:xfrm>
          <a:graphic>
            <a:graphicData uri="http://schemas.openxmlformats.org/presentationml/2006/ole">
              <mc:AlternateContent xmlns:mc="http://schemas.openxmlformats.org/markup-compatibility/2006">
                <mc:Choice xmlns:v="urn:schemas-microsoft-com:vml" Requires="v">
                  <p:oleObj spid="_x0000_s3095" name="" r:id="rId1" imgW="3810000" imgH="2857500" progId="Paint.Picture">
                    <p:embed/>
                  </p:oleObj>
                </mc:Choice>
                <mc:Fallback>
                  <p:oleObj name="" r:id="rId1" imgW="3810000" imgH="2857500" progId="Paint.Picture">
                    <p:embed/>
                    <p:pic>
                      <p:nvPicPr>
                        <p:cNvPr id="0" name="Picture 3094"/>
                        <p:cNvPicPr/>
                        <p:nvPr/>
                      </p:nvPicPr>
                      <p:blipFill>
                        <a:blip r:embed="rId2"/>
                        <a:stretch>
                          <a:fillRect/>
                        </a:stretch>
                      </p:blipFill>
                      <p:spPr>
                        <a:xfrm>
                          <a:off x="2971" y="1071"/>
                          <a:ext cx="2400" cy="1800"/>
                        </a:xfrm>
                        <a:prstGeom prst="rect">
                          <a:avLst/>
                        </a:prstGeom>
                        <a:noFill/>
                        <a:ln w="38100">
                          <a:noFill/>
                          <a:miter/>
                        </a:ln>
                      </p:spPr>
                    </p:pic>
                  </p:oleObj>
                </mc:Fallback>
              </mc:AlternateContent>
            </a:graphicData>
          </a:graphic>
        </p:graphicFrame>
        <p:sp>
          <p:nvSpPr>
            <p:cNvPr id="169989" name="Text Box 6"/>
            <p:cNvSpPr txBox="1"/>
            <p:nvPr/>
          </p:nvSpPr>
          <p:spPr>
            <a:xfrm>
              <a:off x="3243" y="2886"/>
              <a:ext cx="1860" cy="404"/>
            </a:xfrm>
            <a:prstGeom prst="rect">
              <a:avLst/>
            </a:prstGeom>
            <a:noFill/>
            <a:ln w="9525">
              <a:noFill/>
            </a:ln>
          </p:spPr>
          <p:txBody>
            <a:bodyPr anchor="t" anchorCtr="0">
              <a:spAutoFit/>
            </a:bodyPr>
            <a:p>
              <a:pPr algn="ctr">
                <a:spcBef>
                  <a:spcPct val="50000"/>
                </a:spcBef>
              </a:pPr>
              <a:r>
                <a:rPr lang="en-US" altLang="zh-CN" b="1" dirty="0">
                  <a:latin typeface="Arial" panose="020B0604020202020204" pitchFamily="34" charset="0"/>
                </a:rPr>
                <a:t>Gamma rays being used to treat cancer</a:t>
              </a:r>
              <a:endParaRPr lang="en-US" altLang="zh-CN"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6131">
                                            <p:txEl>
                                              <p:charRg st="0" end="2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6131">
                                            <p:txEl>
                                              <p:charRg st="21" end="4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6131">
                                            <p:txEl>
                                              <p:charRg st="43" end="7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6131">
                                            <p:txEl>
                                              <p:charRg st="76" end="1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2033"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kern="1200" baseline="0" dirty="0">
                <a:latin typeface="+mj-lt"/>
                <a:ea typeface="+mj-ea"/>
                <a:cs typeface="+mj-cs"/>
              </a:rPr>
              <a:t>Safety with gamma and X-rays</a:t>
            </a:r>
            <a:endParaRPr lang="en-US" altLang="zh-CN" kern="1200" baseline="0" dirty="0">
              <a:latin typeface="+mj-lt"/>
              <a:ea typeface="+mj-ea"/>
              <a:cs typeface="+mj-cs"/>
            </a:endParaRPr>
          </a:p>
        </p:txBody>
      </p:sp>
      <p:sp>
        <p:nvSpPr>
          <p:cNvPr id="178179" name="Rectangle 3"/>
          <p:cNvSpPr>
            <a:spLocks noGrp="1"/>
          </p:cNvSpPr>
          <p:nvPr>
            <p:ph idx="1"/>
          </p:nvPr>
        </p:nvSpPr>
        <p:spPr>
          <a:xfrm>
            <a:off x="457200" y="1254125"/>
            <a:ext cx="5127625" cy="4872038"/>
          </a:xfrm>
        </p:spPr>
        <p:txBody>
          <a:bodyPr vert="horz" wrap="square" lIns="91440" tIns="45720" rIns="91440" bIns="45720" anchor="t" anchorCtr="0"/>
          <a:p>
            <a:pPr marL="0" indent="0">
              <a:lnSpc>
                <a:spcPct val="80000"/>
              </a:lnSpc>
              <a:buNone/>
            </a:pPr>
            <a:r>
              <a:rPr lang="en-US" altLang="zh-CN" sz="2400" dirty="0"/>
              <a:t>Too much exposure to gamma rays or X-rays is dangerous. </a:t>
            </a:r>
            <a:endParaRPr lang="en-US" altLang="zh-CN" sz="2400" dirty="0"/>
          </a:p>
          <a:p>
            <a:pPr marL="0" indent="0">
              <a:lnSpc>
                <a:spcPct val="80000"/>
              </a:lnSpc>
              <a:buNone/>
            </a:pPr>
            <a:endParaRPr lang="en-US" altLang="zh-CN" sz="2400" dirty="0"/>
          </a:p>
          <a:p>
            <a:pPr marL="0" indent="0">
              <a:lnSpc>
                <a:spcPct val="80000"/>
              </a:lnSpc>
              <a:buNone/>
            </a:pPr>
            <a:r>
              <a:rPr lang="en-US" altLang="zh-CN" sz="2400" dirty="0"/>
              <a:t>High doses kill living cells. Low doses cause cell mutation and cancerous growth.</a:t>
            </a:r>
            <a:endParaRPr lang="en-US" altLang="zh-CN" sz="2400" dirty="0"/>
          </a:p>
          <a:p>
            <a:pPr marL="0" indent="0">
              <a:lnSpc>
                <a:spcPct val="80000"/>
              </a:lnSpc>
              <a:buNone/>
            </a:pPr>
            <a:endParaRPr lang="en-US" altLang="zh-CN" sz="2400" dirty="0"/>
          </a:p>
          <a:p>
            <a:pPr marL="0" indent="0">
              <a:lnSpc>
                <a:spcPct val="80000"/>
              </a:lnSpc>
              <a:buNone/>
            </a:pPr>
            <a:r>
              <a:rPr lang="en-US" altLang="zh-CN" sz="2400" dirty="0"/>
              <a:t>Workers who use equipment producing gamma or X-rays wear a film badge called a dosemeter. The film in the badge darkens if the person receives a too high dosage of radiation.</a:t>
            </a:r>
            <a:endParaRPr lang="en-US" altLang="zh-CN" sz="2400" dirty="0"/>
          </a:p>
          <a:p>
            <a:pPr marL="0" indent="0">
              <a:lnSpc>
                <a:spcPct val="80000"/>
              </a:lnSpc>
              <a:buNone/>
            </a:pPr>
            <a:endParaRPr lang="en-US" altLang="zh-CN" sz="2400" dirty="0"/>
          </a:p>
        </p:txBody>
      </p:sp>
      <p:grpSp>
        <p:nvGrpSpPr>
          <p:cNvPr id="2" name="Group 11"/>
          <p:cNvGrpSpPr/>
          <p:nvPr/>
        </p:nvGrpSpPr>
        <p:grpSpPr>
          <a:xfrm>
            <a:off x="5940425" y="1052513"/>
            <a:ext cx="2400300" cy="4870450"/>
            <a:chOff x="3742" y="663"/>
            <a:chExt cx="1512" cy="3068"/>
          </a:xfrm>
        </p:grpSpPr>
        <p:pic>
          <p:nvPicPr>
            <p:cNvPr id="172036" name="Picture 5" descr="15"/>
            <p:cNvPicPr>
              <a:picLocks noChangeAspect="1"/>
            </p:cNvPicPr>
            <p:nvPr/>
          </p:nvPicPr>
          <p:blipFill>
            <a:blip r:embed="rId1"/>
            <a:stretch>
              <a:fillRect/>
            </a:stretch>
          </p:blipFill>
          <p:spPr>
            <a:xfrm>
              <a:off x="3878" y="663"/>
              <a:ext cx="1206" cy="1542"/>
            </a:xfrm>
            <a:prstGeom prst="rect">
              <a:avLst/>
            </a:prstGeom>
            <a:noFill/>
            <a:ln w="9525">
              <a:noFill/>
            </a:ln>
          </p:spPr>
        </p:pic>
        <p:pic>
          <p:nvPicPr>
            <p:cNvPr id="172037" name="Picture 8" descr="person2"/>
            <p:cNvPicPr>
              <a:picLocks noChangeAspect="1"/>
            </p:cNvPicPr>
            <p:nvPr/>
          </p:nvPicPr>
          <p:blipFill>
            <a:blip r:embed="rId2"/>
            <a:stretch>
              <a:fillRect/>
            </a:stretch>
          </p:blipFill>
          <p:spPr>
            <a:xfrm>
              <a:off x="3742" y="2387"/>
              <a:ext cx="1512" cy="1344"/>
            </a:xfrm>
            <a:prstGeom prst="rect">
              <a:avLst/>
            </a:prstGeom>
            <a:noFill/>
            <a:ln w="9525">
              <a:noFill/>
            </a:ln>
          </p:spPr>
        </p:pic>
        <p:sp>
          <p:nvSpPr>
            <p:cNvPr id="172038" name="Text Box 10"/>
            <p:cNvSpPr txBox="1"/>
            <p:nvPr/>
          </p:nvSpPr>
          <p:spPr>
            <a:xfrm>
              <a:off x="3969" y="2160"/>
              <a:ext cx="1089" cy="231"/>
            </a:xfrm>
            <a:prstGeom prst="rect">
              <a:avLst/>
            </a:prstGeom>
            <a:noFill/>
            <a:ln w="9525">
              <a:noFill/>
            </a:ln>
          </p:spPr>
          <p:txBody>
            <a:bodyPr anchor="t" anchorCtr="0">
              <a:spAutoFit/>
            </a:bodyPr>
            <a:p>
              <a:pPr>
                <a:spcBef>
                  <a:spcPct val="50000"/>
                </a:spcBef>
              </a:pPr>
              <a:r>
                <a:rPr lang="en-US" altLang="zh-CN" b="1" dirty="0">
                  <a:latin typeface="Arial" panose="020B0604020202020204" pitchFamily="34" charset="0"/>
                </a:rPr>
                <a:t>a dosemeter</a:t>
              </a:r>
              <a:endParaRPr lang="en-US" altLang="zh-CN" b="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8179">
                                            <p:txEl>
                                              <p:charRg st="0" end="5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8179">
                                            <p:txEl>
                                              <p:charRg st="58" end="14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8179">
                                            <p:txEl>
                                              <p:charRg st="141" end="31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81" name="Text Box 2"/>
          <p:cNvSpPr txBox="1"/>
          <p:nvPr/>
        </p:nvSpPr>
        <p:spPr>
          <a:xfrm>
            <a:off x="395288" y="333375"/>
            <a:ext cx="8135937" cy="4584700"/>
          </a:xfrm>
          <a:prstGeom prst="rect">
            <a:avLst/>
          </a:prstGeom>
          <a:solidFill>
            <a:schemeClr val="bg1"/>
          </a:solidFill>
          <a:ln w="9525">
            <a:noFill/>
          </a:ln>
        </p:spPr>
        <p:txBody>
          <a:bodyPr anchor="t" anchorCtr="0">
            <a:spAutoFit/>
          </a:bodyPr>
          <a:p>
            <a:pPr eaLnBrk="0" hangingPunct="0">
              <a:spcBef>
                <a:spcPct val="50000"/>
              </a:spcBef>
            </a:pPr>
            <a:r>
              <a:rPr lang="en-US" altLang="zh-CN" sz="2800" b="1" dirty="0">
                <a:solidFill>
                  <a:srgbClr val="FF3300"/>
                </a:solidFill>
                <a:latin typeface="Times New Roman" panose="02020603050405020304" pitchFamily="18" charset="0"/>
              </a:rPr>
              <a:t>Choose appropriate words to fill in the gaps below:</a:t>
            </a:r>
            <a:endParaRPr lang="en-US" altLang="zh-CN" sz="2800" b="1" dirty="0">
              <a:solidFill>
                <a:srgbClr val="FF3300"/>
              </a:solidFill>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Gamma and X-rays are the most _________ radiations of the electromagnetic spectrum. Both can cause cell _________ and cancerous growth although both can also be used to treat ________.</a:t>
            </a:r>
            <a:endParaRPr lang="en-US" altLang="zh-CN" sz="2400" b="1" dirty="0">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Both require several centimetres of ______ to be stopped. </a:t>
            </a:r>
            <a:endParaRPr lang="en-US" altLang="zh-CN" sz="2400" b="1" dirty="0">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X-rays are absorbed by ______ allowing the production of radiographs.</a:t>
            </a:r>
            <a:endParaRPr lang="en-US" altLang="zh-CN" sz="2400" b="1" dirty="0">
              <a:latin typeface="Times New Roman" panose="02020603050405020304" pitchFamily="18" charset="0"/>
            </a:endParaRPr>
          </a:p>
          <a:p>
            <a:pPr eaLnBrk="0" hangingPunct="0">
              <a:spcBef>
                <a:spcPct val="50000"/>
              </a:spcBef>
            </a:pPr>
            <a:r>
              <a:rPr lang="en-US" altLang="zh-CN" sz="2400" b="1" dirty="0">
                <a:latin typeface="Times New Roman" panose="02020603050405020304" pitchFamily="18" charset="0"/>
              </a:rPr>
              <a:t>Gamma rays are used to kill _________ in food and to _________ medical instruments.</a:t>
            </a:r>
            <a:endParaRPr lang="en-US" altLang="zh-CN" sz="2400" b="1" dirty="0">
              <a:latin typeface="Times New Roman" panose="02020603050405020304" pitchFamily="18" charset="0"/>
            </a:endParaRPr>
          </a:p>
        </p:txBody>
      </p:sp>
      <p:sp>
        <p:nvSpPr>
          <p:cNvPr id="280580" name="Text Box 4"/>
          <p:cNvSpPr txBox="1"/>
          <p:nvPr/>
        </p:nvSpPr>
        <p:spPr>
          <a:xfrm>
            <a:off x="3781425" y="5443538"/>
            <a:ext cx="1150938"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bacteria</a:t>
            </a:r>
            <a:endParaRPr lang="en-US" altLang="zh-CN" b="1" dirty="0">
              <a:solidFill>
                <a:schemeClr val="accent2"/>
              </a:solidFill>
              <a:latin typeface="Arial" panose="020B0604020202020204" pitchFamily="34" charset="0"/>
            </a:endParaRPr>
          </a:p>
        </p:txBody>
      </p:sp>
      <p:sp>
        <p:nvSpPr>
          <p:cNvPr id="280581" name="Text Box 5"/>
          <p:cNvSpPr txBox="1"/>
          <p:nvPr/>
        </p:nvSpPr>
        <p:spPr>
          <a:xfrm>
            <a:off x="2844800" y="5443538"/>
            <a:ext cx="1081088"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cancer</a:t>
            </a:r>
            <a:endParaRPr lang="en-US" altLang="zh-CN" b="1" dirty="0">
              <a:solidFill>
                <a:schemeClr val="accent2"/>
              </a:solidFill>
              <a:latin typeface="Arial" panose="020B0604020202020204" pitchFamily="34" charset="0"/>
            </a:endParaRPr>
          </a:p>
        </p:txBody>
      </p:sp>
      <p:sp>
        <p:nvSpPr>
          <p:cNvPr id="280582" name="Text Box 6"/>
          <p:cNvSpPr txBox="1"/>
          <p:nvPr/>
        </p:nvSpPr>
        <p:spPr>
          <a:xfrm>
            <a:off x="1692275" y="5443538"/>
            <a:ext cx="1223963"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mutation</a:t>
            </a:r>
            <a:endParaRPr lang="en-US" altLang="zh-CN" b="1" dirty="0">
              <a:solidFill>
                <a:schemeClr val="accent2"/>
              </a:solidFill>
              <a:latin typeface="Arial" panose="020B0604020202020204" pitchFamily="34" charset="0"/>
            </a:endParaRPr>
          </a:p>
        </p:txBody>
      </p:sp>
      <p:sp>
        <p:nvSpPr>
          <p:cNvPr id="280583" name="Text Box 7"/>
          <p:cNvSpPr txBox="1"/>
          <p:nvPr/>
        </p:nvSpPr>
        <p:spPr>
          <a:xfrm>
            <a:off x="5435600" y="5445125"/>
            <a:ext cx="1568450"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dangerous</a:t>
            </a:r>
            <a:endParaRPr lang="en-US" altLang="zh-CN" b="1" dirty="0">
              <a:solidFill>
                <a:schemeClr val="accent2"/>
              </a:solidFill>
              <a:latin typeface="Arial" panose="020B0604020202020204" pitchFamily="34" charset="0"/>
            </a:endParaRPr>
          </a:p>
        </p:txBody>
      </p:sp>
      <p:sp>
        <p:nvSpPr>
          <p:cNvPr id="280584" name="Text Box 8"/>
          <p:cNvSpPr txBox="1"/>
          <p:nvPr/>
        </p:nvSpPr>
        <p:spPr>
          <a:xfrm>
            <a:off x="900113" y="5443538"/>
            <a:ext cx="900112"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bones</a:t>
            </a:r>
            <a:endParaRPr lang="en-US" altLang="zh-CN" b="1" dirty="0">
              <a:solidFill>
                <a:schemeClr val="accent2"/>
              </a:solidFill>
              <a:latin typeface="Arial" panose="020B0604020202020204" pitchFamily="34" charset="0"/>
            </a:endParaRPr>
          </a:p>
        </p:txBody>
      </p:sp>
      <p:sp>
        <p:nvSpPr>
          <p:cNvPr id="280585" name="Text Box 9"/>
          <p:cNvSpPr txBox="1"/>
          <p:nvPr/>
        </p:nvSpPr>
        <p:spPr>
          <a:xfrm>
            <a:off x="6732588" y="5445125"/>
            <a:ext cx="1189037"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sterilise</a:t>
            </a:r>
            <a:endParaRPr lang="en-US" altLang="zh-CN" b="1" dirty="0">
              <a:solidFill>
                <a:schemeClr val="accent2"/>
              </a:solidFill>
              <a:latin typeface="Arial" panose="020B0604020202020204" pitchFamily="34" charset="0"/>
            </a:endParaRPr>
          </a:p>
        </p:txBody>
      </p:sp>
      <p:sp>
        <p:nvSpPr>
          <p:cNvPr id="280586" name="Text Box 10"/>
          <p:cNvSpPr txBox="1"/>
          <p:nvPr/>
        </p:nvSpPr>
        <p:spPr>
          <a:xfrm>
            <a:off x="3132138" y="5013325"/>
            <a:ext cx="2663825" cy="368300"/>
          </a:xfrm>
          <a:prstGeom prst="rect">
            <a:avLst/>
          </a:prstGeom>
          <a:noFill/>
          <a:ln w="9525">
            <a:noFill/>
          </a:ln>
        </p:spPr>
        <p:txBody>
          <a:bodyPr anchor="t" anchorCtr="0">
            <a:spAutoFit/>
          </a:bodyPr>
          <a:p>
            <a:pPr>
              <a:spcBef>
                <a:spcPct val="50000"/>
              </a:spcBef>
            </a:pPr>
            <a:r>
              <a:rPr lang="en-US" altLang="zh-CN" b="1" i="1" dirty="0">
                <a:latin typeface="Arial" panose="020B0604020202020204" pitchFamily="34" charset="0"/>
              </a:rPr>
              <a:t>WORD SELECTION:</a:t>
            </a:r>
            <a:endParaRPr lang="en-US" altLang="zh-CN" b="1" i="1" dirty="0">
              <a:latin typeface="Arial" panose="020B0604020202020204" pitchFamily="34" charset="0"/>
            </a:endParaRPr>
          </a:p>
        </p:txBody>
      </p:sp>
      <p:sp>
        <p:nvSpPr>
          <p:cNvPr id="280587" name="Text Box 11"/>
          <p:cNvSpPr txBox="1"/>
          <p:nvPr/>
        </p:nvSpPr>
        <p:spPr>
          <a:xfrm>
            <a:off x="4859338" y="5445125"/>
            <a:ext cx="719137"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lead</a:t>
            </a:r>
            <a:endParaRPr lang="en-US" altLang="zh-CN" b="1" dirty="0">
              <a:solidFill>
                <a:schemeClr val="accent2"/>
              </a:solidFill>
              <a:latin typeface="Arial" panose="020B0604020202020204" pitchFamily="34" charset="0"/>
            </a:endParaRPr>
          </a:p>
        </p:txBody>
      </p:sp>
      <p:sp>
        <p:nvSpPr>
          <p:cNvPr id="280596" name="Text Box 20"/>
          <p:cNvSpPr txBox="1"/>
          <p:nvPr/>
        </p:nvSpPr>
        <p:spPr>
          <a:xfrm>
            <a:off x="4427538" y="4076700"/>
            <a:ext cx="1150937"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bacteria</a:t>
            </a:r>
            <a:endParaRPr lang="en-US" altLang="zh-CN" b="1" dirty="0">
              <a:solidFill>
                <a:schemeClr val="accent2"/>
              </a:solidFill>
              <a:latin typeface="Arial" panose="020B0604020202020204" pitchFamily="34" charset="0"/>
            </a:endParaRPr>
          </a:p>
        </p:txBody>
      </p:sp>
      <p:sp>
        <p:nvSpPr>
          <p:cNvPr id="280597" name="Text Box 21"/>
          <p:cNvSpPr txBox="1"/>
          <p:nvPr/>
        </p:nvSpPr>
        <p:spPr>
          <a:xfrm>
            <a:off x="1258888" y="2060575"/>
            <a:ext cx="1081087"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cancer</a:t>
            </a:r>
            <a:endParaRPr lang="en-US" altLang="zh-CN" b="1" dirty="0">
              <a:solidFill>
                <a:schemeClr val="accent2"/>
              </a:solidFill>
              <a:latin typeface="Arial" panose="020B0604020202020204" pitchFamily="34" charset="0"/>
            </a:endParaRPr>
          </a:p>
        </p:txBody>
      </p:sp>
      <p:sp>
        <p:nvSpPr>
          <p:cNvPr id="280598" name="Text Box 22"/>
          <p:cNvSpPr txBox="1"/>
          <p:nvPr/>
        </p:nvSpPr>
        <p:spPr>
          <a:xfrm>
            <a:off x="6588125" y="1341438"/>
            <a:ext cx="1223963"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mutation</a:t>
            </a:r>
            <a:endParaRPr lang="en-US" altLang="zh-CN" b="1" dirty="0">
              <a:solidFill>
                <a:schemeClr val="accent2"/>
              </a:solidFill>
              <a:latin typeface="Arial" panose="020B0604020202020204" pitchFamily="34" charset="0"/>
            </a:endParaRPr>
          </a:p>
        </p:txBody>
      </p:sp>
      <p:sp>
        <p:nvSpPr>
          <p:cNvPr id="280599" name="Text Box 23"/>
          <p:cNvSpPr txBox="1"/>
          <p:nvPr/>
        </p:nvSpPr>
        <p:spPr>
          <a:xfrm>
            <a:off x="4787900" y="981075"/>
            <a:ext cx="1568450"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dangerous</a:t>
            </a:r>
            <a:endParaRPr lang="en-US" altLang="zh-CN" b="1" dirty="0">
              <a:solidFill>
                <a:schemeClr val="accent2"/>
              </a:solidFill>
              <a:latin typeface="Arial" panose="020B0604020202020204" pitchFamily="34" charset="0"/>
            </a:endParaRPr>
          </a:p>
        </p:txBody>
      </p:sp>
      <p:sp>
        <p:nvSpPr>
          <p:cNvPr id="280600" name="Text Box 24"/>
          <p:cNvSpPr txBox="1"/>
          <p:nvPr/>
        </p:nvSpPr>
        <p:spPr>
          <a:xfrm>
            <a:off x="3635375" y="3141663"/>
            <a:ext cx="900113"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bones</a:t>
            </a:r>
            <a:endParaRPr lang="en-US" altLang="zh-CN" b="1" dirty="0">
              <a:solidFill>
                <a:schemeClr val="accent2"/>
              </a:solidFill>
              <a:latin typeface="Arial" panose="020B0604020202020204" pitchFamily="34" charset="0"/>
            </a:endParaRPr>
          </a:p>
        </p:txBody>
      </p:sp>
      <p:sp>
        <p:nvSpPr>
          <p:cNvPr id="280601" name="Text Box 25"/>
          <p:cNvSpPr txBox="1"/>
          <p:nvPr/>
        </p:nvSpPr>
        <p:spPr>
          <a:xfrm>
            <a:off x="611188" y="4437063"/>
            <a:ext cx="1189037"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sterilise</a:t>
            </a:r>
            <a:endParaRPr lang="en-US" altLang="zh-CN" b="1" dirty="0">
              <a:solidFill>
                <a:schemeClr val="accent2"/>
              </a:solidFill>
              <a:latin typeface="Arial" panose="020B0604020202020204" pitchFamily="34" charset="0"/>
            </a:endParaRPr>
          </a:p>
        </p:txBody>
      </p:sp>
      <p:sp>
        <p:nvSpPr>
          <p:cNvPr id="280602" name="Text Box 26"/>
          <p:cNvSpPr txBox="1"/>
          <p:nvPr/>
        </p:nvSpPr>
        <p:spPr>
          <a:xfrm>
            <a:off x="5292725" y="2636838"/>
            <a:ext cx="719138" cy="368300"/>
          </a:xfrm>
          <a:prstGeom prst="rect">
            <a:avLst/>
          </a:prstGeom>
          <a:noFill/>
          <a:ln w="9525">
            <a:noFill/>
          </a:ln>
        </p:spPr>
        <p:txBody>
          <a:bodyPr anchor="t" anchorCtr="0">
            <a:spAutoFit/>
          </a:bodyPr>
          <a:p>
            <a:pPr>
              <a:spcBef>
                <a:spcPct val="50000"/>
              </a:spcBef>
            </a:pPr>
            <a:r>
              <a:rPr lang="en-US" altLang="zh-CN" b="1" dirty="0">
                <a:solidFill>
                  <a:schemeClr val="accent2"/>
                </a:solidFill>
                <a:latin typeface="Arial" panose="020B0604020202020204" pitchFamily="34" charset="0"/>
              </a:rPr>
              <a:t>lead</a:t>
            </a:r>
            <a:endParaRPr lang="en-US" altLang="zh-CN" b="1" dirty="0">
              <a:solidFill>
                <a:schemeClr val="accent2"/>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058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058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058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058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058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058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058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058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0599"/>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28058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0598"/>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28058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0597"/>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28058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0602"/>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28058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0600"/>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28058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0596"/>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280580"/>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80601"/>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280585"/>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2805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80" grpId="0"/>
      <p:bldP spid="280580" grpId="1"/>
      <p:bldP spid="280581" grpId="0"/>
      <p:bldP spid="280581" grpId="1"/>
      <p:bldP spid="280582" grpId="0"/>
      <p:bldP spid="280582" grpId="1"/>
      <p:bldP spid="280583" grpId="0"/>
      <p:bldP spid="280583" grpId="1"/>
      <p:bldP spid="280584" grpId="0"/>
      <p:bldP spid="280584" grpId="1"/>
      <p:bldP spid="280585" grpId="0"/>
      <p:bldP spid="280585" grpId="1"/>
      <p:bldP spid="280586" grpId="0"/>
      <p:bldP spid="280586" grpId="1"/>
      <p:bldP spid="280587" grpId="0"/>
      <p:bldP spid="280587" grpId="1"/>
      <p:bldP spid="280596" grpId="0"/>
      <p:bldP spid="280597" grpId="0"/>
      <p:bldP spid="280598" grpId="0"/>
      <p:bldP spid="280599" grpId="0"/>
      <p:bldP spid="280600" grpId="0"/>
      <p:bldP spid="280601" grpId="0"/>
      <p:bldP spid="280602"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0465" name="Title 79873"/>
          <p:cNvSpPr>
            <a:spLocks noGrp="1"/>
          </p:cNvSpPr>
          <p:nvPr>
            <p:ph type="title"/>
          </p:nvPr>
        </p:nvSpPr>
        <p:spPr>
          <a:xfrm>
            <a:off x="19050" y="12700"/>
            <a:ext cx="9128125" cy="611188"/>
          </a:xfrm>
        </p:spPr>
        <p:txBody>
          <a:bodyPr anchor="ctr" anchorCtr="0"/>
          <a:p>
            <a:pPr defTabSz="914400">
              <a:buNone/>
            </a:pPr>
            <a:r>
              <a:rPr lang="en-US" altLang="zh-CN" sz="4000" kern="1200" baseline="0" dirty="0">
                <a:latin typeface="+mj-lt"/>
                <a:ea typeface="+mj-ea"/>
                <a:cs typeface="+mj-cs"/>
              </a:rPr>
              <a:t>Using Waves</a:t>
            </a:r>
            <a:endParaRPr lang="en-US" altLang="zh-CN" sz="2400" i="1" kern="1200" baseline="0">
              <a:latin typeface="+mj-lt"/>
              <a:ea typeface="+mj-ea"/>
              <a:cs typeface="+mj-cs"/>
            </a:endParaRPr>
          </a:p>
        </p:txBody>
      </p:sp>
      <p:sp>
        <p:nvSpPr>
          <p:cNvPr id="190466" name="Text Placeholder 79874"/>
          <p:cNvSpPr>
            <a:spLocks noGrp="1"/>
          </p:cNvSpPr>
          <p:nvPr>
            <p:ph idx="1"/>
          </p:nvPr>
        </p:nvSpPr>
        <p:spPr/>
        <p:txBody>
          <a:bodyPr anchor="t" anchorCtr="0"/>
          <a:p>
            <a:pPr marL="609600" indent="-609600">
              <a:lnSpc>
                <a:spcPct val="80000"/>
              </a:lnSpc>
              <a:buAutoNum type="arabicPeriod"/>
            </a:pPr>
            <a:r>
              <a:rPr lang="en-US" altLang="zh-CN" sz="2000" dirty="0"/>
              <a:t>Give five common properties of all members of the electromagnetic spectrum.</a:t>
            </a:r>
            <a:endParaRPr lang="en-US" altLang="zh-CN" sz="2000" dirty="0"/>
          </a:p>
          <a:p>
            <a:pPr marL="609600" indent="-609600">
              <a:lnSpc>
                <a:spcPct val="80000"/>
              </a:lnSpc>
              <a:buAutoNum type="arabicPeriod"/>
            </a:pPr>
            <a:r>
              <a:rPr lang="en-US" altLang="zh-CN" sz="2000" dirty="0"/>
              <a:t>List the colours of the visible spectrum in order of increasing wavelength. </a:t>
            </a:r>
            <a:endParaRPr lang="en-US" altLang="zh-CN" sz="2000" dirty="0"/>
          </a:p>
          <a:p>
            <a:pPr marL="609600" indent="-609600">
              <a:lnSpc>
                <a:spcPct val="80000"/>
              </a:lnSpc>
              <a:buAutoNum type="arabicPeriod"/>
            </a:pPr>
            <a:r>
              <a:rPr lang="en-US" altLang="zh-CN" sz="2000" dirty="0"/>
              <a:t>State the hazards of (a) microwaves; (b) ultra-violet; (c) X-rays and gamma rays.</a:t>
            </a:r>
            <a:endParaRPr lang="en-US" altLang="zh-CN" sz="2000" dirty="0"/>
          </a:p>
          <a:p>
            <a:pPr marL="609600" indent="-609600">
              <a:lnSpc>
                <a:spcPct val="80000"/>
              </a:lnSpc>
              <a:buAutoNum type="arabicPeriod"/>
            </a:pPr>
            <a:r>
              <a:rPr lang="en-US" altLang="zh-CN" sz="2000" dirty="0"/>
              <a:t>(a) Explain the difference between analogue and digital signals. (b) What are the advantages of using digital signals?</a:t>
            </a:r>
            <a:endParaRPr lang="en-US" altLang="zh-CN" sz="220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2513" name="Title 2049"/>
          <p:cNvSpPr>
            <a:spLocks noGrp="1"/>
          </p:cNvSpPr>
          <p:nvPr>
            <p:ph type="ctrTitle"/>
          </p:nvPr>
        </p:nvSpPr>
        <p:spPr>
          <a:xfrm>
            <a:off x="460375" y="1482725"/>
            <a:ext cx="8223250" cy="3892550"/>
          </a:xfrm>
        </p:spPr>
        <p:txBody>
          <a:bodyPr anchor="ctr" anchorCtr="0"/>
          <a:p>
            <a:pPr defTabSz="914400">
              <a:buNone/>
            </a:pPr>
            <a:r>
              <a:rPr lang="en-US" altLang="en-US" sz="6600" kern="1200" baseline="0" dirty="0">
                <a:latin typeface="+mj-lt"/>
                <a:ea typeface="+mj-ea"/>
                <a:cs typeface="+mj-cs"/>
              </a:rPr>
              <a:t>Light</a:t>
            </a:r>
            <a:endParaRPr lang="en-US" altLang="en-US" sz="6600" kern="1200" baseline="0" dirty="0">
              <a:latin typeface="+mj-lt"/>
              <a:ea typeface="+mj-ea"/>
              <a:cs typeface="+mj-cs"/>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Light</a:t>
            </a:r>
            <a:endParaRPr lang="en-US" altLang="en-US"/>
          </a:p>
        </p:txBody>
      </p:sp>
      <p:sp>
        <p:nvSpPr>
          <p:cNvPr id="3" name="Content Placeholder 2"/>
          <p:cNvSpPr>
            <a:spLocks noGrp="1"/>
          </p:cNvSpPr>
          <p:nvPr>
            <p:ph idx="1"/>
          </p:nvPr>
        </p:nvSpPr>
        <p:spPr>
          <a:xfrm>
            <a:off x="269240" y="619125"/>
            <a:ext cx="8229600" cy="4525963"/>
          </a:xfrm>
        </p:spPr>
        <p:txBody>
          <a:bodyPr/>
          <a:p>
            <a:pPr marL="0" indent="0">
              <a:buNone/>
            </a:pPr>
            <a:r>
              <a:rPr lang="en-US" altLang="en-US" sz="2400"/>
              <a:t>A source of light is said to be luminous</a:t>
            </a:r>
            <a:endParaRPr lang="en-US" altLang="en-US" sz="2400"/>
          </a:p>
        </p:txBody>
      </p:sp>
      <p:pic>
        <p:nvPicPr>
          <p:cNvPr id="4" name="Picture 3"/>
          <p:cNvPicPr>
            <a:picLocks noChangeAspect="1"/>
          </p:cNvPicPr>
          <p:nvPr/>
        </p:nvPicPr>
        <p:blipFill>
          <a:blip r:embed="rId1"/>
          <a:stretch>
            <a:fillRect/>
          </a:stretch>
        </p:blipFill>
        <p:spPr>
          <a:xfrm>
            <a:off x="309245" y="1229995"/>
            <a:ext cx="2095500" cy="2000250"/>
          </a:xfrm>
          <a:prstGeom prst="rect">
            <a:avLst/>
          </a:prstGeom>
        </p:spPr>
      </p:pic>
      <p:pic>
        <p:nvPicPr>
          <p:cNvPr id="5" name="Picture 4"/>
          <p:cNvPicPr>
            <a:picLocks noChangeAspect="1"/>
          </p:cNvPicPr>
          <p:nvPr/>
        </p:nvPicPr>
        <p:blipFill>
          <a:blip r:embed="rId2"/>
          <a:stretch>
            <a:fillRect/>
          </a:stretch>
        </p:blipFill>
        <p:spPr>
          <a:xfrm>
            <a:off x="2613025" y="1229995"/>
            <a:ext cx="2669540" cy="1999615"/>
          </a:xfrm>
          <a:prstGeom prst="rect">
            <a:avLst/>
          </a:prstGeom>
        </p:spPr>
      </p:pic>
      <p:pic>
        <p:nvPicPr>
          <p:cNvPr id="6" name="Picture 5"/>
          <p:cNvPicPr>
            <a:picLocks noChangeAspect="1"/>
          </p:cNvPicPr>
          <p:nvPr/>
        </p:nvPicPr>
        <p:blipFill>
          <a:blip r:embed="rId3"/>
          <a:stretch>
            <a:fillRect/>
          </a:stretch>
        </p:blipFill>
        <p:spPr>
          <a:xfrm>
            <a:off x="5462905" y="1230630"/>
            <a:ext cx="1497330" cy="1999615"/>
          </a:xfrm>
          <a:prstGeom prst="rect">
            <a:avLst/>
          </a:prstGeom>
        </p:spPr>
      </p:pic>
      <p:pic>
        <p:nvPicPr>
          <p:cNvPr id="7" name="Picture 6"/>
          <p:cNvPicPr>
            <a:picLocks noChangeAspect="1"/>
          </p:cNvPicPr>
          <p:nvPr/>
        </p:nvPicPr>
        <p:blipFill>
          <a:blip r:embed="rId4"/>
          <a:stretch>
            <a:fillRect/>
          </a:stretch>
        </p:blipFill>
        <p:spPr>
          <a:xfrm>
            <a:off x="269240" y="4124960"/>
            <a:ext cx="4077970" cy="2144395"/>
          </a:xfrm>
          <a:prstGeom prst="rect">
            <a:avLst/>
          </a:prstGeom>
        </p:spPr>
      </p:pic>
      <p:pic>
        <p:nvPicPr>
          <p:cNvPr id="8" name="Picture 7"/>
          <p:cNvPicPr>
            <a:picLocks noChangeAspect="1"/>
          </p:cNvPicPr>
          <p:nvPr/>
        </p:nvPicPr>
        <p:blipFill>
          <a:blip r:embed="rId5"/>
          <a:stretch>
            <a:fillRect/>
          </a:stretch>
        </p:blipFill>
        <p:spPr>
          <a:xfrm>
            <a:off x="4610735" y="4124960"/>
            <a:ext cx="1741805" cy="2174875"/>
          </a:xfrm>
          <a:prstGeom prst="rect">
            <a:avLst/>
          </a:prstGeom>
        </p:spPr>
      </p:pic>
      <p:pic>
        <p:nvPicPr>
          <p:cNvPr id="9" name="Picture 8"/>
          <p:cNvPicPr>
            <a:picLocks noChangeAspect="1"/>
          </p:cNvPicPr>
          <p:nvPr/>
        </p:nvPicPr>
        <p:blipFill>
          <a:blip r:embed="rId6"/>
          <a:stretch>
            <a:fillRect/>
          </a:stretch>
        </p:blipFill>
        <p:spPr>
          <a:xfrm>
            <a:off x="6664325" y="4113530"/>
            <a:ext cx="1645920" cy="2197100"/>
          </a:xfrm>
          <a:prstGeom prst="rect">
            <a:avLst/>
          </a:prstGeom>
        </p:spPr>
      </p:pic>
      <p:pic>
        <p:nvPicPr>
          <p:cNvPr id="10" name="Picture 9"/>
          <p:cNvPicPr>
            <a:picLocks noChangeAspect="1"/>
          </p:cNvPicPr>
          <p:nvPr/>
        </p:nvPicPr>
        <p:blipFill>
          <a:blip r:embed="rId7"/>
          <a:stretch>
            <a:fillRect/>
          </a:stretch>
        </p:blipFill>
        <p:spPr>
          <a:xfrm>
            <a:off x="7132320" y="1229995"/>
            <a:ext cx="1512570" cy="2009140"/>
          </a:xfrm>
          <a:prstGeom prst="rect">
            <a:avLst/>
          </a:prstGeom>
        </p:spPr>
      </p:pic>
      <p:sp>
        <p:nvSpPr>
          <p:cNvPr id="11" name="Text Box 10"/>
          <p:cNvSpPr txBox="1"/>
          <p:nvPr/>
        </p:nvSpPr>
        <p:spPr>
          <a:xfrm>
            <a:off x="269240" y="3322955"/>
            <a:ext cx="8110855" cy="706755"/>
          </a:xfrm>
          <a:prstGeom prst="rect">
            <a:avLst/>
          </a:prstGeom>
          <a:noFill/>
        </p:spPr>
        <p:txBody>
          <a:bodyPr wrap="square" rtlCol="0">
            <a:spAutoFit/>
          </a:bodyPr>
          <a:p>
            <a:r>
              <a:rPr lang="en-US" altLang="en-US" sz="2000"/>
              <a:t>What is the original source of energy for these luminous objects and what energy changes are there?</a:t>
            </a:r>
            <a:endParaRPr lang="en-US" altLang="en-US" sz="2000"/>
          </a:p>
        </p:txBody>
      </p:sp>
      <p:sp>
        <p:nvSpPr>
          <p:cNvPr id="12" name="Text Box 11"/>
          <p:cNvSpPr txBox="1"/>
          <p:nvPr/>
        </p:nvSpPr>
        <p:spPr>
          <a:xfrm>
            <a:off x="3960495" y="3667125"/>
            <a:ext cx="5186680" cy="368300"/>
          </a:xfrm>
          <a:prstGeom prst="rect">
            <a:avLst/>
          </a:prstGeom>
          <a:noFill/>
        </p:spPr>
        <p:txBody>
          <a:bodyPr wrap="square" rtlCol="0">
            <a:spAutoFit/>
          </a:bodyPr>
          <a:p>
            <a:r>
              <a:rPr lang="en-US" altLang="en-US" b="1">
                <a:solidFill>
                  <a:srgbClr val="0070C0"/>
                </a:solidFill>
              </a:rPr>
              <a:t>How is the moon different from these objects?</a:t>
            </a:r>
            <a:endParaRPr lang="en-US" altLang="en-US" b="1">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61" name="Title 2049"/>
          <p:cNvSpPr>
            <a:spLocks noGrp="1"/>
          </p:cNvSpPr>
          <p:nvPr>
            <p:ph type="ctrTitle"/>
          </p:nvPr>
        </p:nvSpPr>
        <p:spPr>
          <a:xfrm>
            <a:off x="563563" y="1782763"/>
            <a:ext cx="7772400" cy="1882775"/>
          </a:xfrm>
          <a:solidFill>
            <a:srgbClr val="C00000"/>
          </a:solidFill>
        </p:spPr>
        <p:txBody>
          <a:bodyPr anchor="ctr" anchorCtr="0"/>
          <a:p>
            <a:pPr defTabSz="914400">
              <a:buNone/>
            </a:pPr>
            <a:r>
              <a:rPr lang="en-US" altLang="en-US" sz="6600" kern="1200" baseline="0" dirty="0">
                <a:latin typeface="+mj-lt"/>
                <a:ea typeface="+mj-ea"/>
                <a:cs typeface="+mj-cs"/>
              </a:rPr>
              <a:t>Reflection</a:t>
            </a:r>
            <a:endParaRPr lang="en-US" altLang="en-US" sz="6600" kern="1200" baseline="0" dirty="0">
              <a:latin typeface="+mj-lt"/>
              <a:ea typeface="+mj-ea"/>
              <a:cs typeface="+mj-cs"/>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6609"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sz="4000" kern="1200" baseline="0">
                <a:latin typeface="+mj-lt"/>
                <a:ea typeface="+mj-ea"/>
                <a:cs typeface="+mj-cs"/>
              </a:rPr>
              <a:t>Reflection of light</a:t>
            </a:r>
            <a:endParaRPr lang="en-US" altLang="zh-CN" sz="4000" kern="1200" baseline="0">
              <a:latin typeface="+mj-lt"/>
              <a:ea typeface="+mj-ea"/>
              <a:cs typeface="+mj-cs"/>
            </a:endParaRPr>
          </a:p>
        </p:txBody>
      </p:sp>
      <p:pic>
        <p:nvPicPr>
          <p:cNvPr id="196610" name="Picture 3" descr="vancouver-reflection_3521"/>
          <p:cNvPicPr>
            <a:picLocks noGrp="1" noChangeAspect="1"/>
          </p:cNvPicPr>
          <p:nvPr>
            <p:ph idx="1"/>
          </p:nvPr>
        </p:nvPicPr>
        <p:blipFill>
          <a:blip r:embed="rId1"/>
          <a:stretch>
            <a:fillRect/>
          </a:stretch>
        </p:blipFill>
        <p:spPr>
          <a:xfrm>
            <a:off x="1600200" y="1862138"/>
            <a:ext cx="5943600" cy="4000500"/>
          </a:xfr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8657" name="Rectangle 2"/>
          <p:cNvSpPr>
            <a:spLocks noGrp="1"/>
          </p:cNvSpPr>
          <p:nvPr>
            <p:ph type="title"/>
          </p:nvPr>
        </p:nvSpPr>
        <p:spPr>
          <a:xfrm>
            <a:off x="19050" y="12700"/>
            <a:ext cx="9128125" cy="517525"/>
          </a:xfrm>
        </p:spPr>
        <p:txBody>
          <a:bodyPr vert="horz" wrap="square" lIns="91440" tIns="45720" rIns="91440" bIns="45720" anchor="ctr" anchorCtr="0"/>
          <a:p>
            <a:pPr defTabSz="914400">
              <a:buNone/>
            </a:pPr>
            <a:r>
              <a:rPr lang="en-US" altLang="zh-CN" sz="4000" kern="1200" baseline="0">
                <a:latin typeface="+mj-lt"/>
                <a:ea typeface="+mj-ea"/>
                <a:cs typeface="+mj-cs"/>
              </a:rPr>
              <a:t>Reflection of light</a:t>
            </a:r>
            <a:endParaRPr lang="en-US" altLang="zh-CN" sz="4000" kern="1200" baseline="0">
              <a:latin typeface="+mj-lt"/>
              <a:ea typeface="+mj-ea"/>
              <a:cs typeface="+mj-cs"/>
            </a:endParaRPr>
          </a:p>
        </p:txBody>
      </p:sp>
      <p:sp>
        <p:nvSpPr>
          <p:cNvPr id="198658" name="Content Placeholder 1"/>
          <p:cNvSpPr>
            <a:spLocks noGrp="1"/>
          </p:cNvSpPr>
          <p:nvPr>
            <p:ph idx="1"/>
          </p:nvPr>
        </p:nvSpPr>
        <p:spPr>
          <a:xfrm>
            <a:off x="19050" y="792480"/>
            <a:ext cx="4687888" cy="4525963"/>
          </a:xfrm>
        </p:spPr>
        <p:txBody>
          <a:bodyPr anchor="t" anchorCtr="0"/>
          <a:p>
            <a:r>
              <a:rPr lang="en-US" altLang="zh-CN"/>
              <a:t>Reflection from a HARD boundary</a:t>
            </a:r>
            <a:endParaRPr lang="en-US" altLang="zh-CN"/>
          </a:p>
          <a:p>
            <a:endParaRPr lang="en-US" altLang="zh-CN"/>
          </a:p>
          <a:p>
            <a:endParaRPr lang="en-US" altLang="zh-CN"/>
          </a:p>
          <a:p>
            <a:endParaRPr lang="en-US" altLang="zh-CN"/>
          </a:p>
          <a:p>
            <a:endParaRPr lang="en-US" altLang="zh-CN"/>
          </a:p>
          <a:p>
            <a:r>
              <a:rPr lang="en-US" altLang="zh-CN"/>
              <a:t>Reflection from a </a:t>
            </a:r>
            <a:r>
              <a:rPr lang="en-US" altLang="en-US"/>
              <a:t>SOFT </a:t>
            </a:r>
            <a:r>
              <a:rPr lang="en-US" altLang="zh-CN"/>
              <a:t>boundary</a:t>
            </a:r>
            <a:endParaRPr lang="en-US" altLang="zh-CN"/>
          </a:p>
        </p:txBody>
      </p:sp>
      <p:pic>
        <p:nvPicPr>
          <p:cNvPr id="198659" name="Picture 3" descr="hard"/>
          <p:cNvPicPr>
            <a:picLocks noChangeAspect="1"/>
          </p:cNvPicPr>
          <p:nvPr/>
        </p:nvPicPr>
        <p:blipFill>
          <a:blip r:embed="rId1"/>
          <a:stretch>
            <a:fillRect/>
          </a:stretch>
        </p:blipFill>
        <p:spPr>
          <a:xfrm>
            <a:off x="5963920" y="530225"/>
            <a:ext cx="2743200" cy="2743200"/>
          </a:xfrm>
          <a:prstGeom prst="rect">
            <a:avLst/>
          </a:prstGeom>
          <a:noFill/>
          <a:ln w="9525">
            <a:noFill/>
          </a:ln>
        </p:spPr>
      </p:pic>
      <p:pic>
        <p:nvPicPr>
          <p:cNvPr id="198660" name="Picture 4" descr="soft"/>
          <p:cNvPicPr>
            <a:picLocks noChangeAspect="1"/>
          </p:cNvPicPr>
          <p:nvPr/>
        </p:nvPicPr>
        <p:blipFill>
          <a:blip r:embed="rId2"/>
          <a:stretch>
            <a:fillRect/>
          </a:stretch>
        </p:blipFill>
        <p:spPr>
          <a:xfrm>
            <a:off x="6043930" y="4028440"/>
            <a:ext cx="2743200" cy="2743200"/>
          </a:xfrm>
          <a:prstGeom prst="rect">
            <a:avLst/>
          </a:prstGeom>
          <a:noFill/>
          <a:ln w="9525">
            <a:noFill/>
          </a:ln>
        </p:spPr>
      </p:pic>
      <p:sp>
        <p:nvSpPr>
          <p:cNvPr id="2" name="Text Box 1"/>
          <p:cNvSpPr txBox="1"/>
          <p:nvPr/>
        </p:nvSpPr>
        <p:spPr>
          <a:xfrm>
            <a:off x="311785" y="2829560"/>
            <a:ext cx="7038975" cy="1198880"/>
          </a:xfrm>
          <a:prstGeom prst="rect">
            <a:avLst/>
          </a:prstGeom>
          <a:noFill/>
        </p:spPr>
        <p:txBody>
          <a:bodyPr wrap="square" rtlCol="0" anchor="t">
            <a:spAutoFit/>
          </a:bodyPr>
          <a:p>
            <a:r>
              <a:rPr lang="en-US" dirty="0" smtClean="0">
                <a:sym typeface="+mn-ea"/>
              </a:rPr>
              <a:t>Here the </a:t>
            </a:r>
            <a:r>
              <a:rPr lang="en-US" dirty="0" smtClean="0">
                <a:solidFill>
                  <a:srgbClr val="FF0000"/>
                </a:solidFill>
                <a:effectLst>
                  <a:outerShdw blurRad="38100" dist="38100" dir="2700000" algn="tl">
                    <a:srgbClr val="000000">
                      <a:alpha val="43137"/>
                    </a:srgbClr>
                  </a:outerShdw>
                </a:effectLst>
                <a:sym typeface="+mn-ea"/>
              </a:rPr>
              <a:t>incident pulse </a:t>
            </a:r>
            <a:r>
              <a:rPr lang="en-US" dirty="0" smtClean="0">
                <a:sym typeface="+mn-ea"/>
              </a:rPr>
              <a:t>is an upward pulse.</a:t>
            </a:r>
            <a:endParaRPr lang="en-US" dirty="0" smtClean="0"/>
          </a:p>
          <a:p>
            <a:r>
              <a:rPr lang="en-US" dirty="0" smtClean="0">
                <a:sym typeface="+mn-ea"/>
              </a:rPr>
              <a:t>The </a:t>
            </a:r>
            <a:r>
              <a:rPr lang="en-US" dirty="0" smtClean="0">
                <a:solidFill>
                  <a:srgbClr val="FF0000"/>
                </a:solidFill>
                <a:effectLst>
                  <a:outerShdw blurRad="38100" dist="38100" dir="2700000" algn="tl">
                    <a:srgbClr val="000000">
                      <a:alpha val="43137"/>
                    </a:srgbClr>
                  </a:outerShdw>
                </a:effectLst>
                <a:sym typeface="+mn-ea"/>
              </a:rPr>
              <a:t>reflected pulse </a:t>
            </a:r>
            <a:r>
              <a:rPr lang="en-US" dirty="0" smtClean="0">
                <a:sym typeface="+mn-ea"/>
              </a:rPr>
              <a:t>is upside-down.  It is inverted.</a:t>
            </a:r>
            <a:endParaRPr lang="en-US" dirty="0" smtClean="0"/>
          </a:p>
          <a:p>
            <a:r>
              <a:rPr lang="en-US" dirty="0" smtClean="0">
                <a:sym typeface="+mn-ea"/>
              </a:rPr>
              <a:t>The reflected pulse has the same </a:t>
            </a:r>
            <a:r>
              <a:rPr lang="en-US" dirty="0" smtClean="0">
                <a:solidFill>
                  <a:srgbClr val="FF0000"/>
                </a:solidFill>
                <a:effectLst>
                  <a:outerShdw blurRad="38100" dist="38100" dir="2700000" algn="tl">
                    <a:srgbClr val="000000">
                      <a:alpha val="43137"/>
                    </a:srgbClr>
                  </a:outerShdw>
                </a:effectLst>
                <a:sym typeface="+mn-ea"/>
              </a:rPr>
              <a:t>speed</a:t>
            </a:r>
            <a:r>
              <a:rPr lang="en-US" dirty="0" smtClean="0">
                <a:sym typeface="+mn-ea"/>
              </a:rPr>
              <a:t>, </a:t>
            </a:r>
            <a:r>
              <a:rPr lang="en-US" dirty="0" smtClean="0">
                <a:solidFill>
                  <a:srgbClr val="FF0000"/>
                </a:solidFill>
                <a:effectLst>
                  <a:outerShdw blurRad="38100" dist="38100" dir="2700000" algn="tl">
                    <a:srgbClr val="000000">
                      <a:alpha val="43137"/>
                    </a:srgbClr>
                  </a:outerShdw>
                </a:effectLst>
                <a:sym typeface="+mn-ea"/>
              </a:rPr>
              <a:t>wavelength</a:t>
            </a:r>
            <a:r>
              <a:rPr lang="en-US" dirty="0" smtClean="0">
                <a:sym typeface="+mn-ea"/>
              </a:rPr>
              <a:t>, and </a:t>
            </a:r>
            <a:r>
              <a:rPr lang="en-US" dirty="0" smtClean="0">
                <a:solidFill>
                  <a:srgbClr val="FF0000"/>
                </a:solidFill>
                <a:effectLst>
                  <a:outerShdw blurRad="38100" dist="38100" dir="2700000" algn="tl">
                    <a:srgbClr val="000000">
                      <a:alpha val="43137"/>
                    </a:srgbClr>
                  </a:outerShdw>
                </a:effectLst>
                <a:sym typeface="+mn-ea"/>
              </a:rPr>
              <a:t>amplitude</a:t>
            </a:r>
            <a:r>
              <a:rPr lang="en-US" dirty="0" smtClean="0">
                <a:sym typeface="+mn-ea"/>
              </a:rPr>
              <a:t> as the incident pulse.</a:t>
            </a:r>
            <a:endParaRPr lang="en-US"/>
          </a:p>
        </p:txBody>
      </p:sp>
      <p:sp>
        <p:nvSpPr>
          <p:cNvPr id="53251" name="Rectangle 3"/>
          <p:cNvSpPr>
            <a:spLocks noGrp="1" noChangeArrowheads="1"/>
          </p:cNvSpPr>
          <p:nvPr/>
        </p:nvSpPr>
        <p:spPr>
          <a:xfrm>
            <a:off x="52705" y="5548630"/>
            <a:ext cx="8894445" cy="1222375"/>
          </a:xfrm>
          <a:prstGeom prst="rect">
            <a:avLst/>
          </a:prstGeom>
          <a:noFill/>
          <a:ln w="9525">
            <a:noFill/>
            <a:miter lim="800000"/>
          </a:ln>
        </p:spPr>
        <p:txBody>
          <a:bodyPr vert="horz" wrap="square" lIns="91440" tIns="45720" rIns="91440" bIns="45720" numCol="1" anchor="t" anchorCtr="0" compatLnSpc="1"/>
          <a:lstStyle>
            <a:lvl1pPr marL="342900" indent="-342900" algn="l" rtl="0" eaLnBrk="1" fontAlgn="base" hangingPunct="1">
              <a:spcBef>
                <a:spcPct val="20000"/>
              </a:spcBef>
              <a:spcAft>
                <a:spcPct val="0"/>
              </a:spcAft>
              <a:buChar char="•"/>
              <a:defRPr sz="3200">
                <a:solidFill>
                  <a:schemeClr val="hlink"/>
                </a:solidFill>
                <a:latin typeface="+mn-lt"/>
                <a:ea typeface="+mn-ea"/>
                <a:cs typeface="+mn-cs"/>
              </a:defRPr>
            </a:lvl1pPr>
            <a:lvl2pPr marL="742950" indent="-285750" algn="l" rtl="0" eaLnBrk="1" fontAlgn="base" hangingPunct="1">
              <a:spcBef>
                <a:spcPct val="20000"/>
              </a:spcBef>
              <a:spcAft>
                <a:spcPct val="0"/>
              </a:spcAft>
              <a:buChar char="–"/>
              <a:defRPr sz="2800">
                <a:solidFill>
                  <a:schemeClr val="hlink"/>
                </a:solidFill>
                <a:latin typeface="+mn-lt"/>
              </a:defRPr>
            </a:lvl2pPr>
            <a:lvl3pPr marL="1143000" indent="-228600" algn="l" rtl="0" eaLnBrk="1" fontAlgn="base" hangingPunct="1">
              <a:spcBef>
                <a:spcPct val="20000"/>
              </a:spcBef>
              <a:spcAft>
                <a:spcPct val="0"/>
              </a:spcAft>
              <a:buChar char="•"/>
              <a:defRPr sz="2400">
                <a:solidFill>
                  <a:schemeClr val="hlink"/>
                </a:solidFill>
                <a:latin typeface="+mn-lt"/>
              </a:defRPr>
            </a:lvl3pPr>
            <a:lvl4pPr marL="1600200" indent="-228600" algn="l" rtl="0" eaLnBrk="1" fontAlgn="base" hangingPunct="1">
              <a:spcBef>
                <a:spcPct val="20000"/>
              </a:spcBef>
              <a:spcAft>
                <a:spcPct val="0"/>
              </a:spcAft>
              <a:buChar char="–"/>
              <a:defRPr sz="2000">
                <a:solidFill>
                  <a:schemeClr val="hlink"/>
                </a:solidFill>
                <a:latin typeface="+mn-lt"/>
              </a:defRPr>
            </a:lvl4pPr>
            <a:lvl5pPr marL="2057400" indent="-228600" algn="l" rtl="0" eaLnBrk="1" fontAlgn="base" hangingPunct="1">
              <a:spcBef>
                <a:spcPct val="20000"/>
              </a:spcBef>
              <a:spcAft>
                <a:spcPct val="0"/>
              </a:spcAft>
              <a:buChar char="»"/>
              <a:defRPr sz="2000">
                <a:solidFill>
                  <a:schemeClr val="hlink"/>
                </a:solidFill>
                <a:latin typeface="+mn-lt"/>
              </a:defRPr>
            </a:lvl5pPr>
            <a:lvl6pPr marL="2514600" indent="-228600" algn="l" rtl="0" eaLnBrk="1" fontAlgn="base" hangingPunct="1">
              <a:spcBef>
                <a:spcPct val="20000"/>
              </a:spcBef>
              <a:spcAft>
                <a:spcPct val="0"/>
              </a:spcAft>
              <a:buChar char="»"/>
              <a:defRPr sz="2000">
                <a:solidFill>
                  <a:schemeClr val="hlink"/>
                </a:solidFill>
                <a:latin typeface="+mn-lt"/>
              </a:defRPr>
            </a:lvl6pPr>
            <a:lvl7pPr marL="2971800" indent="-228600" algn="l" rtl="0" eaLnBrk="1" fontAlgn="base" hangingPunct="1">
              <a:spcBef>
                <a:spcPct val="20000"/>
              </a:spcBef>
              <a:spcAft>
                <a:spcPct val="0"/>
              </a:spcAft>
              <a:buChar char="»"/>
              <a:defRPr sz="2000">
                <a:solidFill>
                  <a:schemeClr val="hlink"/>
                </a:solidFill>
                <a:latin typeface="+mn-lt"/>
              </a:defRPr>
            </a:lvl7pPr>
            <a:lvl8pPr marL="3429000" indent="-228600" algn="l" rtl="0" eaLnBrk="1" fontAlgn="base" hangingPunct="1">
              <a:spcBef>
                <a:spcPct val="20000"/>
              </a:spcBef>
              <a:spcAft>
                <a:spcPct val="0"/>
              </a:spcAft>
              <a:buChar char="»"/>
              <a:defRPr sz="2000">
                <a:solidFill>
                  <a:schemeClr val="hlink"/>
                </a:solidFill>
                <a:latin typeface="+mn-lt"/>
              </a:defRPr>
            </a:lvl8pPr>
            <a:lvl9pPr marL="3886200" indent="-228600" algn="l" rtl="0" eaLnBrk="1" fontAlgn="base" hangingPunct="1">
              <a:spcBef>
                <a:spcPct val="20000"/>
              </a:spcBef>
              <a:spcAft>
                <a:spcPct val="0"/>
              </a:spcAft>
              <a:buChar char="»"/>
              <a:defRPr sz="2000">
                <a:solidFill>
                  <a:schemeClr val="hlink"/>
                </a:solidFill>
                <a:latin typeface="+mn-lt"/>
              </a:defRPr>
            </a:lvl9pPr>
          </a:lstStyle>
          <a:p>
            <a:r>
              <a:rPr lang="en-US" sz="1800" dirty="0" smtClean="0">
                <a:solidFill>
                  <a:schemeClr val="tx1"/>
                </a:solidFill>
              </a:rPr>
              <a:t>Here the</a:t>
            </a:r>
            <a:r>
              <a:rPr lang="en-US" sz="1800" dirty="0" smtClean="0">
                <a:solidFill>
                  <a:srgbClr val="FF0000"/>
                </a:solidFill>
              </a:rPr>
              <a:t> </a:t>
            </a:r>
            <a:r>
              <a:rPr lang="en-US" sz="1800" dirty="0" smtClean="0">
                <a:solidFill>
                  <a:srgbClr val="FF0000"/>
                </a:solidFill>
                <a:effectLst>
                  <a:outerShdw blurRad="38100" dist="38100" dir="2700000" algn="tl">
                    <a:srgbClr val="000000">
                      <a:alpha val="43137"/>
                    </a:srgbClr>
                  </a:outerShdw>
                </a:effectLst>
              </a:rPr>
              <a:t>reflected pulse</a:t>
            </a:r>
            <a:r>
              <a:rPr lang="en-US" sz="1800" dirty="0" smtClean="0">
                <a:solidFill>
                  <a:schemeClr val="tx1"/>
                </a:solidFill>
                <a:effectLst>
                  <a:outerShdw blurRad="38100" dist="38100" dir="2700000" algn="tl">
                    <a:srgbClr val="000000">
                      <a:alpha val="43137"/>
                    </a:srgbClr>
                  </a:outerShdw>
                </a:effectLst>
              </a:rPr>
              <a:t> </a:t>
            </a:r>
            <a:r>
              <a:rPr lang="en-US" sz="1800" dirty="0" smtClean="0">
                <a:solidFill>
                  <a:schemeClr val="tx1"/>
                </a:solidFill>
              </a:rPr>
              <a:t>is not inverted.</a:t>
            </a:r>
            <a:endParaRPr lang="en-US" sz="1800" dirty="0" smtClean="0">
              <a:solidFill>
                <a:schemeClr val="tx1"/>
              </a:solidFill>
            </a:endParaRPr>
          </a:p>
          <a:p>
            <a:r>
              <a:rPr lang="en-US" sz="1800" dirty="0" smtClean="0">
                <a:solidFill>
                  <a:schemeClr val="tx1"/>
                </a:solidFill>
              </a:rPr>
              <a:t>It is identical to the incident pulse, except it is moving in the </a:t>
            </a:r>
            <a:r>
              <a:rPr lang="en-US" sz="1800" dirty="0" smtClean="0">
                <a:solidFill>
                  <a:srgbClr val="FF0000"/>
                </a:solidFill>
                <a:effectLst>
                  <a:outerShdw blurRad="38100" dist="38100" dir="2700000" algn="tl">
                    <a:srgbClr val="000000">
                      <a:alpha val="43137"/>
                    </a:srgbClr>
                  </a:outerShdw>
                </a:effectLst>
              </a:rPr>
              <a:t>opposite direction</a:t>
            </a:r>
            <a:r>
              <a:rPr lang="en-US" sz="1800" dirty="0" smtClean="0">
                <a:solidFill>
                  <a:srgbClr val="FF0000"/>
                </a:solidFill>
              </a:rPr>
              <a:t>.</a:t>
            </a:r>
            <a:endParaRPr lang="en-US" sz="1800" dirty="0" smtClean="0">
              <a:solidFill>
                <a:srgbClr val="FF0000"/>
              </a:solidFill>
            </a:endParaRPr>
          </a:p>
          <a:p>
            <a:r>
              <a:rPr lang="en-US" sz="1800" dirty="0" smtClean="0">
                <a:solidFill>
                  <a:schemeClr val="tx1"/>
                </a:solidFill>
              </a:rPr>
              <a:t>The </a:t>
            </a:r>
            <a:r>
              <a:rPr lang="en-US" sz="1800" dirty="0" smtClean="0">
                <a:solidFill>
                  <a:srgbClr val="FF0000"/>
                </a:solidFill>
                <a:effectLst>
                  <a:outerShdw blurRad="38100" dist="38100" dir="2700000" algn="tl">
                    <a:srgbClr val="000000">
                      <a:alpha val="43137"/>
                    </a:srgbClr>
                  </a:outerShdw>
                </a:effectLst>
              </a:rPr>
              <a:t>speed</a:t>
            </a:r>
            <a:r>
              <a:rPr lang="en-US" sz="1800" dirty="0" smtClean="0">
                <a:solidFill>
                  <a:srgbClr val="FF0000"/>
                </a:solidFill>
              </a:rPr>
              <a:t>, </a:t>
            </a:r>
            <a:r>
              <a:rPr lang="en-US" sz="1800" dirty="0" smtClean="0">
                <a:solidFill>
                  <a:srgbClr val="FF0000"/>
                </a:solidFill>
                <a:effectLst>
                  <a:outerShdw blurRad="38100" dist="38100" dir="2700000" algn="tl">
                    <a:srgbClr val="000000">
                      <a:alpha val="43137"/>
                    </a:srgbClr>
                  </a:outerShdw>
                </a:effectLst>
              </a:rPr>
              <a:t>wavelength</a:t>
            </a:r>
            <a:r>
              <a:rPr lang="en-US" sz="1800" dirty="0" smtClean="0">
                <a:solidFill>
                  <a:srgbClr val="FF0000"/>
                </a:solidFill>
              </a:rPr>
              <a:t>,</a:t>
            </a:r>
            <a:r>
              <a:rPr lang="en-US" sz="1800" dirty="0" smtClean="0">
                <a:solidFill>
                  <a:schemeClr val="tx1"/>
                </a:solidFill>
              </a:rPr>
              <a:t> and </a:t>
            </a:r>
            <a:r>
              <a:rPr lang="en-US" sz="1800" dirty="0" smtClean="0">
                <a:solidFill>
                  <a:srgbClr val="FF0000"/>
                </a:solidFill>
                <a:effectLst>
                  <a:outerShdw blurRad="38100" dist="38100" dir="2700000" algn="tl">
                    <a:srgbClr val="000000">
                      <a:alpha val="43137"/>
                    </a:srgbClr>
                  </a:outerShdw>
                </a:effectLst>
              </a:rPr>
              <a:t>amplitude</a:t>
            </a:r>
            <a:r>
              <a:rPr lang="en-US" sz="1800" dirty="0" smtClean="0">
                <a:solidFill>
                  <a:srgbClr val="FF0000"/>
                </a:solidFill>
              </a:rPr>
              <a:t> </a:t>
            </a:r>
            <a:r>
              <a:rPr lang="en-US" sz="1800" dirty="0" smtClean="0">
                <a:solidFill>
                  <a:schemeClr val="tx1"/>
                </a:solidFill>
              </a:rPr>
              <a:t>are the same as the incident pulse.</a:t>
            </a:r>
            <a:endParaRPr lang="en-US" sz="1800"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325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325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32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autoUpdateAnimBg="0" uiExpand="1" build="p"/>
      <p:bldP spid="2" grpId="0"/>
    </p:bld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Default 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74422</Words>
  <Application>WPS Presentation</Application>
  <PresentationFormat>On-screen Show</PresentationFormat>
  <Paragraphs>3936</Paragraphs>
  <Slides>349</Slides>
  <Notes>23</Notes>
  <HiddenSlides>0</HiddenSlides>
  <MMClips>0</MMClips>
  <ScaleCrop>false</ScaleCrop>
  <HeadingPairs>
    <vt:vector size="8" baseType="variant">
      <vt:variant>
        <vt:lpstr>已用的字体</vt:lpstr>
      </vt:variant>
      <vt:variant>
        <vt:i4>19</vt:i4>
      </vt:variant>
      <vt:variant>
        <vt:lpstr>主题</vt:lpstr>
      </vt:variant>
      <vt:variant>
        <vt:i4>4</vt:i4>
      </vt:variant>
      <vt:variant>
        <vt:lpstr>嵌入 OLE 服务器</vt:lpstr>
      </vt:variant>
      <vt:variant>
        <vt:i4>30</vt:i4>
      </vt:variant>
      <vt:variant>
        <vt:lpstr>幻灯片标题</vt:lpstr>
      </vt:variant>
      <vt:variant>
        <vt:i4>349</vt:i4>
      </vt:variant>
    </vt:vector>
  </HeadingPairs>
  <TitlesOfParts>
    <vt:vector size="402" baseType="lpstr">
      <vt:lpstr>Arial</vt:lpstr>
      <vt:lpstr>SimSun</vt:lpstr>
      <vt:lpstr>Wingdings</vt:lpstr>
      <vt:lpstr>Times New Roman</vt:lpstr>
      <vt:lpstr>Calibri</vt:lpstr>
      <vt:lpstr>Symbol</vt:lpstr>
      <vt:lpstr>宋体</vt:lpstr>
      <vt:lpstr>Microsoft Sans Serif</vt:lpstr>
      <vt:lpstr>Gill Sans MT Condensed</vt:lpstr>
      <vt:lpstr>Tahoma</vt:lpstr>
      <vt:lpstr>新細明體</vt:lpstr>
      <vt:lpstr>Cambria Math</vt:lpstr>
      <vt:lpstr>Cambria Math</vt:lpstr>
      <vt:lpstr>Century Gothic</vt:lpstr>
      <vt:lpstr>MS PGothic</vt:lpstr>
      <vt:lpstr>Verdana</vt:lpstr>
      <vt:lpstr>微软雅黑</vt:lpstr>
      <vt:lpstr>Arial Unicode MS</vt:lpstr>
      <vt:lpstr>Batang</vt:lpstr>
      <vt:lpstr>Default Design</vt:lpstr>
      <vt:lpstr>1_Default Design</vt:lpstr>
      <vt:lpstr>2_Default Design</vt:lpstr>
      <vt:lpstr>Office Theme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Equation.DSMT4</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Properties of Waves</vt:lpstr>
      <vt:lpstr>Waves </vt:lpstr>
      <vt:lpstr>Transverse Waves</vt:lpstr>
      <vt:lpstr>Transverse Waves</vt:lpstr>
      <vt:lpstr>Pulses</vt:lpstr>
      <vt:lpstr>Longitudinal Waves</vt:lpstr>
      <vt:lpstr>Longitudinal Waves</vt:lpstr>
      <vt:lpstr>Longitudinal Waves</vt:lpstr>
      <vt:lpstr>Earthquake</vt:lpstr>
      <vt:lpstr>Describing Waves</vt:lpstr>
      <vt:lpstr>Describing Waves</vt:lpstr>
      <vt:lpstr>5 Definitions</vt:lpstr>
      <vt:lpstr>1. Amplitude (A)</vt:lpstr>
      <vt:lpstr>2. Wavelength (λ)</vt:lpstr>
      <vt:lpstr>3. Phase</vt:lpstr>
      <vt:lpstr>Wave phase questions</vt:lpstr>
      <vt:lpstr>4. Frequency (f )</vt:lpstr>
      <vt:lpstr>5. Time period (T )</vt:lpstr>
      <vt:lpstr>Spot the difference...</vt:lpstr>
      <vt:lpstr>Describe points A,B,C,D in relation to each other.</vt:lpstr>
      <vt:lpstr>Spot the difference...</vt:lpstr>
      <vt:lpstr>Spot the difference...</vt:lpstr>
      <vt:lpstr>Wave Graphs</vt:lpstr>
      <vt:lpstr>Which has the largest amplitude?</vt:lpstr>
      <vt:lpstr>Draw example waves with...</vt:lpstr>
      <vt:lpstr>6. Wavefront</vt:lpstr>
      <vt:lpstr>6. Wavefront</vt:lpstr>
      <vt:lpstr>The wave equation</vt:lpstr>
      <vt:lpstr>Calculation Questions</vt:lpstr>
      <vt:lpstr>Question 1 </vt:lpstr>
      <vt:lpstr>Question 2 </vt:lpstr>
      <vt:lpstr>Question 4</vt:lpstr>
      <vt:lpstr>Question 5</vt:lpstr>
      <vt:lpstr>Question 6</vt:lpstr>
      <vt:lpstr>Question 7</vt:lpstr>
      <vt:lpstr>Question 8</vt:lpstr>
      <vt:lpstr>Question 9</vt:lpstr>
      <vt:lpstr>Question 10</vt:lpstr>
      <vt:lpstr>Complete</vt:lpstr>
      <vt:lpstr>PowerPoint 演示文稿</vt:lpstr>
      <vt:lpstr>Properties of Waves</vt:lpstr>
      <vt:lpstr>Properties of Waves</vt:lpstr>
      <vt:lpstr>Diffraction</vt:lpstr>
      <vt:lpstr>Diffraction</vt:lpstr>
      <vt:lpstr>Diffraction</vt:lpstr>
      <vt:lpstr>PowerPoint 演示文稿</vt:lpstr>
      <vt:lpstr>Diffraction</vt:lpstr>
      <vt:lpstr>Electromagnetic Spectrum</vt:lpstr>
      <vt:lpstr>The Electromagnetic Spectrum</vt:lpstr>
      <vt:lpstr>Common properties</vt:lpstr>
      <vt:lpstr>Question 1</vt:lpstr>
      <vt:lpstr>Question 2</vt:lpstr>
      <vt:lpstr>Complete:</vt:lpstr>
      <vt:lpstr>PowerPoint 演示文稿</vt:lpstr>
      <vt:lpstr>Radio Waves</vt:lpstr>
      <vt:lpstr>Radio Waves</vt:lpstr>
      <vt:lpstr>Radio Waves</vt:lpstr>
      <vt:lpstr>Uses of radio waves</vt:lpstr>
      <vt:lpstr>Transmitting and receiving radio waves</vt:lpstr>
      <vt:lpstr>Radio frequency bands</vt:lpstr>
      <vt:lpstr>Wavebands</vt:lpstr>
      <vt:lpstr>Radio waves and the ionosphere</vt:lpstr>
      <vt:lpstr>Microwaves</vt:lpstr>
      <vt:lpstr>Microwaves</vt:lpstr>
      <vt:lpstr>Microwaves</vt:lpstr>
      <vt:lpstr>Uses of microwaves</vt:lpstr>
      <vt:lpstr>Dangers of microwaves</vt:lpstr>
      <vt:lpstr>Infrared waves</vt:lpstr>
      <vt:lpstr>Infrared Waves</vt:lpstr>
      <vt:lpstr>Infra-red radiation</vt:lpstr>
      <vt:lpstr>Uses of infra-red</vt:lpstr>
      <vt:lpstr>PowerPoint 演示文稿</vt:lpstr>
      <vt:lpstr>Visible Light</vt:lpstr>
      <vt:lpstr>Visible Light</vt:lpstr>
      <vt:lpstr>Visible light</vt:lpstr>
      <vt:lpstr>Uses of visible light</vt:lpstr>
      <vt:lpstr>Ultraviolet Waves</vt:lpstr>
      <vt:lpstr>Ultraviolet Light</vt:lpstr>
      <vt:lpstr>Ultraviolet</vt:lpstr>
      <vt:lpstr>Uses of ultraviolet</vt:lpstr>
      <vt:lpstr>Safety with ultraviolet</vt:lpstr>
      <vt:lpstr>X-rays</vt:lpstr>
      <vt:lpstr>X-rays</vt:lpstr>
      <vt:lpstr>X-rays</vt:lpstr>
      <vt:lpstr>Uses of X-rays</vt:lpstr>
      <vt:lpstr>Taking an X-ray (radiograph)</vt:lpstr>
      <vt:lpstr>X-rays</vt:lpstr>
      <vt:lpstr>Gamma rays</vt:lpstr>
      <vt:lpstr>Gamma Rays</vt:lpstr>
      <vt:lpstr>Gamma Rays</vt:lpstr>
      <vt:lpstr>Uses of gamma rays</vt:lpstr>
      <vt:lpstr>Safety with gamma and X-rays</vt:lpstr>
      <vt:lpstr>PowerPoint 演示文稿</vt:lpstr>
      <vt:lpstr>Using Waves</vt:lpstr>
      <vt:lpstr>Light</vt:lpstr>
      <vt:lpstr>Light</vt:lpstr>
      <vt:lpstr>Reflection</vt:lpstr>
      <vt:lpstr>Reflection of light</vt:lpstr>
      <vt:lpstr>Reflection of light</vt:lpstr>
      <vt:lpstr>Reflection and Impedance</vt:lpstr>
      <vt:lpstr>Law of Reflection</vt:lpstr>
      <vt:lpstr>The image formed by a plane mirror</vt:lpstr>
      <vt:lpstr>Mirror images</vt:lpstr>
      <vt:lpstr>Virtual images</vt:lpstr>
      <vt:lpstr>Try these examples on your worksheet</vt:lpstr>
      <vt:lpstr>Why use ray diagrams?</vt:lpstr>
      <vt:lpstr>Who can see who?</vt:lpstr>
      <vt:lpstr>Who can see who?</vt:lpstr>
      <vt:lpstr>Who can see who? Online</vt:lpstr>
      <vt:lpstr>Good vs Poor Reflectors</vt:lpstr>
      <vt:lpstr>Smooth vs. Diffuse Reflection</vt:lpstr>
      <vt:lpstr>PowerPoint 演示文稿</vt:lpstr>
      <vt:lpstr>PowerPoint 演示文稿</vt:lpstr>
      <vt:lpstr>PowerPoint 演示文稿</vt:lpstr>
      <vt:lpstr>PowerPoint 演示文稿</vt:lpstr>
      <vt:lpstr>Reflection of curved mirrors</vt:lpstr>
      <vt:lpstr>Convex and Concave Mirrors</vt:lpstr>
      <vt:lpstr>Convex mirrors</vt:lpstr>
      <vt:lpstr>Convex mirror</vt:lpstr>
      <vt:lpstr>Standard rays – convex mirror</vt:lpstr>
      <vt:lpstr>Convex Mirror</vt:lpstr>
      <vt:lpstr>Convex Mirror</vt:lpstr>
      <vt:lpstr>Convex mirror images</vt:lpstr>
      <vt:lpstr>Mirror definitions</vt:lpstr>
      <vt:lpstr>Concave mirrors</vt:lpstr>
      <vt:lpstr>Concave mirror</vt:lpstr>
      <vt:lpstr>Standard rays – concave mirror</vt:lpstr>
      <vt:lpstr>Concave Mirror</vt:lpstr>
      <vt:lpstr>Concave Mirror</vt:lpstr>
      <vt:lpstr>Concave mirror images</vt:lpstr>
      <vt:lpstr>Concave Mirror</vt:lpstr>
      <vt:lpstr>Concave Mirror</vt:lpstr>
      <vt:lpstr>Magnification </vt:lpstr>
      <vt:lpstr>Summary - Fill in the blanks</vt:lpstr>
      <vt:lpstr>Which Ray Diagram?</vt:lpstr>
      <vt:lpstr>Complete:</vt:lpstr>
      <vt:lpstr>PowerPoint 演示文稿</vt:lpstr>
      <vt:lpstr>Refraction</vt:lpstr>
      <vt:lpstr>Question</vt:lpstr>
      <vt:lpstr>Light Refraction</vt:lpstr>
      <vt:lpstr>Light Refraction</vt:lpstr>
      <vt:lpstr>Refraction</vt:lpstr>
      <vt:lpstr>Refraction experiment</vt:lpstr>
      <vt:lpstr>Refraction of light at a plane surface</vt:lpstr>
      <vt:lpstr>Refraction</vt:lpstr>
      <vt:lpstr>3 examples of the same type</vt:lpstr>
      <vt:lpstr>Why a pool appears shallow</vt:lpstr>
      <vt:lpstr>Refraction</vt:lpstr>
      <vt:lpstr>Refraction and the fish</vt:lpstr>
      <vt:lpstr>Mirages</vt:lpstr>
      <vt:lpstr>The mirage</vt:lpstr>
      <vt:lpstr>PowerPoint 演示文稿</vt:lpstr>
      <vt:lpstr>PowerPoint 演示文稿</vt:lpstr>
      <vt:lpstr>Questioning</vt:lpstr>
      <vt:lpstr>How would you produce a wide angle camera lens?</vt:lpstr>
      <vt:lpstr>Refraction</vt:lpstr>
      <vt:lpstr>Refraction of Sound</vt:lpstr>
      <vt:lpstr>Refracted Sound</vt:lpstr>
      <vt:lpstr>Refracted Sound</vt:lpstr>
      <vt:lpstr>Complete the paths of the RED light rays:</vt:lpstr>
      <vt:lpstr>Snell's Law</vt:lpstr>
      <vt:lpstr>Refractive index and speed of light </vt:lpstr>
      <vt:lpstr>Example 1</vt:lpstr>
      <vt:lpstr>Refractive index and speed of light </vt:lpstr>
      <vt:lpstr>The refraction equation</vt:lpstr>
      <vt:lpstr>Question 1</vt:lpstr>
      <vt:lpstr>Question 2</vt:lpstr>
      <vt:lpstr>Question 3</vt:lpstr>
      <vt:lpstr>Complete:</vt:lpstr>
      <vt:lpstr>Snells’ Law</vt:lpstr>
      <vt:lpstr>Snells’ Law - example</vt:lpstr>
      <vt:lpstr>Snells’ Law - example</vt:lpstr>
      <vt:lpstr>Past Paper Questions</vt:lpstr>
      <vt:lpstr>Past-Paper Question</vt:lpstr>
      <vt:lpstr>Past Paper Question 2</vt:lpstr>
      <vt:lpstr>Snell’s Law and Refractive Index</vt:lpstr>
      <vt:lpstr>An experiment to find the refractive index (n) of glass</vt:lpstr>
      <vt:lpstr>Total Internal Reflection (T.I.R.)</vt:lpstr>
      <vt:lpstr>Total internal reflection</vt:lpstr>
      <vt:lpstr>Critical angle equation</vt:lpstr>
      <vt:lpstr>Question 1</vt:lpstr>
      <vt:lpstr>Question 2</vt:lpstr>
      <vt:lpstr>Question 3</vt:lpstr>
      <vt:lpstr>Uses of total internal reflection</vt:lpstr>
      <vt:lpstr>Uses of total internal reflection</vt:lpstr>
      <vt:lpstr>Uses of total internal reflection</vt:lpstr>
      <vt:lpstr>Optical fibre communication</vt:lpstr>
      <vt:lpstr>The Endoscope</vt:lpstr>
      <vt:lpstr>Total Internal Reflection - Catseye</vt:lpstr>
      <vt:lpstr>Total Internal Reflection (T.I.R.)</vt:lpstr>
      <vt:lpstr>Total Internal Reflection (T.I.R.)</vt:lpstr>
      <vt:lpstr>Total Internal Reflection (T.I.R.)</vt:lpstr>
      <vt:lpstr>Lenses</vt:lpstr>
      <vt:lpstr>Converging (Convex) Lenses</vt:lpstr>
      <vt:lpstr>Converging lens</vt:lpstr>
      <vt:lpstr>Standard rays – converging lens</vt:lpstr>
      <vt:lpstr>Standard rays – converging lens</vt:lpstr>
      <vt:lpstr>Standard rays – converging lens</vt:lpstr>
      <vt:lpstr>What do you notice?</vt:lpstr>
      <vt:lpstr>Converging lens images</vt:lpstr>
      <vt:lpstr>Converging lens images</vt:lpstr>
      <vt:lpstr>Converging lens images</vt:lpstr>
      <vt:lpstr>Try it 1…..</vt:lpstr>
      <vt:lpstr>Try it 2…</vt:lpstr>
      <vt:lpstr>Try it 3….</vt:lpstr>
      <vt:lpstr>Try it 4….</vt:lpstr>
      <vt:lpstr>PowerPoint 演示文稿</vt:lpstr>
      <vt:lpstr>Diverging (Concave) Lenses</vt:lpstr>
      <vt:lpstr>Diverging lens</vt:lpstr>
      <vt:lpstr>Standard rays – diverging lens</vt:lpstr>
      <vt:lpstr>Standard rays – diverging lens</vt:lpstr>
      <vt:lpstr>Standard rays – diverging lens</vt:lpstr>
      <vt:lpstr>Diverging lens images</vt:lpstr>
      <vt:lpstr>PowerPoint 演示文稿</vt:lpstr>
      <vt:lpstr>PowerPoint 演示文稿</vt:lpstr>
      <vt:lpstr>PowerPoint 演示文稿</vt:lpstr>
      <vt:lpstr>PowerPoint 演示文稿</vt:lpstr>
      <vt:lpstr>PowerPoint 演示文稿</vt:lpstr>
      <vt:lpstr>Which is Which?</vt:lpstr>
      <vt:lpstr>PowerPoint 演示文稿</vt:lpstr>
      <vt:lpstr>Uses of Lenses</vt:lpstr>
      <vt:lpstr>The Camera</vt:lpstr>
      <vt:lpstr>The Camera</vt:lpstr>
      <vt:lpstr>Structure of a simple camera</vt:lpstr>
      <vt:lpstr>Dispersion</vt:lpstr>
      <vt:lpstr>Dispersion </vt:lpstr>
      <vt:lpstr>Dispersion</vt:lpstr>
      <vt:lpstr>Rainbow</vt:lpstr>
      <vt:lpstr>Refraction of the droplet</vt:lpstr>
      <vt:lpstr>PowerPoint 演示文稿</vt:lpstr>
      <vt:lpstr>Colour</vt:lpstr>
      <vt:lpstr>PowerPoint 演示文稿</vt:lpstr>
      <vt:lpstr>PowerPoint 演示文稿</vt:lpstr>
      <vt:lpstr>PowerPoint 演示文稿</vt:lpstr>
      <vt:lpstr>Polarization </vt:lpstr>
      <vt:lpstr>Polarization</vt:lpstr>
      <vt:lpstr>Polarisation</vt:lpstr>
      <vt:lpstr>Polarisation</vt:lpstr>
      <vt:lpstr>Polarisation</vt:lpstr>
      <vt:lpstr>3D Glasses</vt:lpstr>
      <vt:lpstr>Aerial alignment – need for exam</vt:lpstr>
      <vt:lpstr>Online Simulations</vt:lpstr>
      <vt:lpstr>Light Waves</vt:lpstr>
      <vt:lpstr>Sound</vt:lpstr>
      <vt:lpstr>Sound</vt:lpstr>
      <vt:lpstr>Sound</vt:lpstr>
      <vt:lpstr>Range of Hearing</vt:lpstr>
      <vt:lpstr>Range of hearing</vt:lpstr>
      <vt:lpstr>Range of hearing</vt:lpstr>
      <vt:lpstr>Ultrasound and Infrasound</vt:lpstr>
      <vt:lpstr>Speed of Sound, Echoes and Reverberations</vt:lpstr>
      <vt:lpstr>Sound waves in different materials</vt:lpstr>
      <vt:lpstr>Bell jar experiment</vt:lpstr>
      <vt:lpstr>Measuring the speed of sound</vt:lpstr>
      <vt:lpstr>Question</vt:lpstr>
      <vt:lpstr>Measuring the speed of sound</vt:lpstr>
      <vt:lpstr>Reflection of sound</vt:lpstr>
      <vt:lpstr>Question</vt:lpstr>
      <vt:lpstr>Thunder and lightning</vt:lpstr>
      <vt:lpstr>Thunder and lightning question</vt:lpstr>
      <vt:lpstr>Reverberation</vt:lpstr>
      <vt:lpstr>Breaking The Sound Barrier</vt:lpstr>
      <vt:lpstr>Mach numbers</vt:lpstr>
      <vt:lpstr>Jet Breaks Sound Barrier</vt:lpstr>
      <vt:lpstr>Sub-Sonic Bullet</vt:lpstr>
      <vt:lpstr>Super-Sonic Bullet</vt:lpstr>
      <vt:lpstr>Car Breaking Sound Barrier</vt:lpstr>
      <vt:lpstr>Refraction of Sound</vt:lpstr>
      <vt:lpstr>Refracted Sound</vt:lpstr>
      <vt:lpstr>Refracted Sound</vt:lpstr>
      <vt:lpstr>Sound refraction</vt:lpstr>
      <vt:lpstr>Diffraction of Sound</vt:lpstr>
      <vt:lpstr>Sound diffraction</vt:lpstr>
      <vt:lpstr>Resonance</vt:lpstr>
      <vt:lpstr>Resonance</vt:lpstr>
      <vt:lpstr>Wavelength</vt:lpstr>
      <vt:lpstr>What frequency was your tuning fork?</vt:lpstr>
      <vt:lpstr>Oscilloscopes Frequency and Pitch</vt:lpstr>
      <vt:lpstr>Sound waves on oscilloscopes</vt:lpstr>
      <vt:lpstr>Loudness</vt:lpstr>
      <vt:lpstr>Pitch</vt:lpstr>
      <vt:lpstr>Quality or timbre</vt:lpstr>
      <vt:lpstr>Question</vt:lpstr>
      <vt:lpstr>Measuring frequency using an oscilloscope</vt:lpstr>
      <vt:lpstr>Question</vt:lpstr>
      <vt:lpstr>PowerPoint 演示文稿</vt:lpstr>
      <vt:lpstr>Noise</vt:lpstr>
      <vt:lpstr>Noise</vt:lpstr>
      <vt:lpstr>Sound Summary</vt:lpstr>
      <vt:lpstr>Ultrasound</vt:lpstr>
      <vt:lpstr>Ultrasound</vt:lpstr>
      <vt:lpstr>Ultrasound scans</vt:lpstr>
      <vt:lpstr>1. Prenatal scanning</vt:lpstr>
      <vt:lpstr>2. Kidney Ultrasound</vt:lpstr>
      <vt:lpstr>3. Genetic screening</vt:lpstr>
      <vt:lpstr>4. Quality control</vt:lpstr>
      <vt:lpstr>5. Ultrasound cleaning</vt:lpstr>
      <vt:lpstr>6. Medical Procedures</vt:lpstr>
      <vt:lpstr>7. Sonar</vt:lpstr>
      <vt:lpstr>8. Echolocation</vt:lpstr>
      <vt:lpstr>Question</vt:lpstr>
      <vt:lpstr>Ultrasound Summary</vt:lpstr>
      <vt:lpstr>Analogue and Digital Waves</vt:lpstr>
      <vt:lpstr>Communication With Waves</vt:lpstr>
      <vt:lpstr>Analogue and digital signals</vt:lpstr>
      <vt:lpstr>Examples of analogue and digital systems</vt:lpstr>
      <vt:lpstr>Advantages of using digital signals</vt:lpstr>
      <vt:lpstr>PowerPoint 演示文稿</vt:lpstr>
      <vt:lpstr>Online Simulations</vt:lpstr>
      <vt:lpstr>Question</vt:lpstr>
      <vt:lpstr>Stationary (Standing) Waves</vt:lpstr>
      <vt:lpstr> Two sine waves travelling in opposite directions create a standing wave </vt:lpstr>
      <vt:lpstr>PowerPoint 演示文稿</vt:lpstr>
      <vt:lpstr>Standing (Stationary) Waves</vt:lpstr>
      <vt:lpstr>Comparison of stationary and progressive waves</vt:lpstr>
      <vt:lpstr>Harmonics</vt:lpstr>
      <vt:lpstr>Harmonics</vt:lpstr>
      <vt:lpstr>Harmonics</vt:lpstr>
      <vt:lpstr>Stationary waves on strings</vt:lpstr>
      <vt:lpstr>Stationary waves on strings</vt:lpstr>
      <vt:lpstr>Stationary waves on strings</vt:lpstr>
      <vt:lpstr>Question</vt:lpstr>
      <vt:lpstr>Question</vt:lpstr>
      <vt:lpstr>Playing a Guitar</vt:lpstr>
      <vt:lpstr>More about Guitars</vt:lpstr>
      <vt:lpstr>Examination question</vt:lpstr>
      <vt:lpstr>Examination question</vt:lpstr>
      <vt:lpstr>Examination question</vt:lpstr>
      <vt:lpstr>Examination question</vt:lpstr>
      <vt:lpstr>Examination question</vt:lpstr>
      <vt:lpstr>Sound Waves</vt:lpstr>
      <vt:lpstr>Online Simulations</vt:lpstr>
      <vt:lpstr>Superposition and Interference</vt:lpstr>
      <vt:lpstr> Superposition of two opposite direction wave pulses </vt:lpstr>
      <vt:lpstr> Constructive and Destructive Interference </vt:lpstr>
      <vt:lpstr>Superposition of waves</vt:lpstr>
      <vt:lpstr> Constructive Interference </vt:lpstr>
      <vt:lpstr>Destructive Interference </vt:lpstr>
      <vt:lpstr>Interference </vt:lpstr>
      <vt:lpstr>Stationary waves</vt:lpstr>
      <vt:lpstr>Formation of a stationary wave</vt:lpstr>
      <vt:lpstr>Formation of a stationary wave</vt:lpstr>
      <vt:lpstr>Formation of a stationary wave</vt:lpstr>
      <vt:lpstr>Formation of a stationary wave</vt:lpstr>
      <vt:lpstr>Beats, Simple Harmonic Motion and Damping</vt:lpstr>
      <vt:lpstr>Two sine waves with different frequencies: Beats</vt:lpstr>
      <vt:lpstr>The Simple Harmonic Oscillator</vt:lpstr>
      <vt:lpstr>Comparing pendulum length and launch angle for the period of a pendulum</vt:lpstr>
      <vt:lpstr>The Simple Harmonic Oscillator with Damping</vt:lpstr>
    </vt:vector>
  </TitlesOfParts>
  <Company>St Georges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 Georges College</dc:creator>
  <cp:lastModifiedBy>jonathan</cp:lastModifiedBy>
  <cp:revision>263</cp:revision>
  <dcterms:created xsi:type="dcterms:W3CDTF">2019-12-16T04:06:31Z</dcterms:created>
  <dcterms:modified xsi:type="dcterms:W3CDTF">2019-12-16T04:06:31Z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1033-11.1.0.8865</vt:lpwstr>
  </property>
</Properties>
</file>