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jpeg" ContentType="image/jpe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  <p:sldMasterId id="2147483686" r:id="rId5"/>
    <p:sldMasterId id="2147483698" r:id="rId6"/>
    <p:sldMasterId id="2147483714" r:id="rId7"/>
    <p:sldMasterId id="2147483727" r:id="rId8"/>
    <p:sldMasterId id="2147483742" r:id="rId9"/>
    <p:sldMasterId id="2147483755" r:id="rId10"/>
    <p:sldMasterId id="2147483768" r:id="rId11"/>
    <p:sldMasterId id="2147483780" r:id="rId12"/>
    <p:sldMasterId id="2147483793" r:id="rId13"/>
  </p:sldMasterIdLst>
  <p:notesMasterIdLst>
    <p:notesMasterId r:id="rId16"/>
  </p:notesMasterIdLst>
  <p:handoutMasterIdLst>
    <p:handoutMasterId r:id="rId191"/>
  </p:handoutMasterIdLst>
  <p:sldIdLst>
    <p:sldId id="421" r:id="rId14"/>
    <p:sldId id="341" r:id="rId15"/>
    <p:sldId id="2184" r:id="rId17"/>
    <p:sldId id="2176" r:id="rId18"/>
    <p:sldId id="2180" r:id="rId19"/>
    <p:sldId id="2181" r:id="rId20"/>
    <p:sldId id="2182" r:id="rId21"/>
    <p:sldId id="2183" r:id="rId22"/>
    <p:sldId id="422" r:id="rId23"/>
    <p:sldId id="505" r:id="rId24"/>
    <p:sldId id="496" r:id="rId25"/>
    <p:sldId id="788" r:id="rId26"/>
    <p:sldId id="326" r:id="rId27"/>
    <p:sldId id="506" r:id="rId28"/>
    <p:sldId id="773" r:id="rId29"/>
    <p:sldId id="985" r:id="rId30"/>
    <p:sldId id="984" r:id="rId31"/>
    <p:sldId id="994" r:id="rId32"/>
    <p:sldId id="988" r:id="rId33"/>
    <p:sldId id="989" r:id="rId34"/>
    <p:sldId id="990" r:id="rId35"/>
    <p:sldId id="991" r:id="rId36"/>
    <p:sldId id="992" r:id="rId37"/>
    <p:sldId id="993" r:id="rId38"/>
    <p:sldId id="774" r:id="rId39"/>
    <p:sldId id="769" r:id="rId40"/>
    <p:sldId id="986" r:id="rId41"/>
    <p:sldId id="770" r:id="rId42"/>
    <p:sldId id="1011" r:id="rId43"/>
    <p:sldId id="1012" r:id="rId44"/>
    <p:sldId id="772" r:id="rId45"/>
    <p:sldId id="2356" r:id="rId46"/>
    <p:sldId id="2355" r:id="rId47"/>
    <p:sldId id="1824" r:id="rId48"/>
    <p:sldId id="1825" r:id="rId49"/>
    <p:sldId id="1826" r:id="rId50"/>
    <p:sldId id="1828" r:id="rId51"/>
    <p:sldId id="1827" r:id="rId52"/>
    <p:sldId id="1829" r:id="rId53"/>
    <p:sldId id="1830" r:id="rId54"/>
    <p:sldId id="1831" r:id="rId55"/>
    <p:sldId id="1832" r:id="rId56"/>
    <p:sldId id="1836" r:id="rId57"/>
    <p:sldId id="451" r:id="rId58"/>
    <p:sldId id="453" r:id="rId59"/>
    <p:sldId id="493" r:id="rId60"/>
    <p:sldId id="2504" r:id="rId61"/>
    <p:sldId id="498" r:id="rId62"/>
    <p:sldId id="499" r:id="rId63"/>
    <p:sldId id="500" r:id="rId64"/>
    <p:sldId id="501" r:id="rId65"/>
    <p:sldId id="502" r:id="rId66"/>
    <p:sldId id="503" r:id="rId67"/>
    <p:sldId id="494" r:id="rId68"/>
    <p:sldId id="504" r:id="rId69"/>
    <p:sldId id="2357" r:id="rId70"/>
    <p:sldId id="2358" r:id="rId71"/>
    <p:sldId id="2359" r:id="rId72"/>
    <p:sldId id="2360" r:id="rId73"/>
    <p:sldId id="434" r:id="rId74"/>
    <p:sldId id="454" r:id="rId75"/>
    <p:sldId id="439" r:id="rId76"/>
    <p:sldId id="995" r:id="rId77"/>
    <p:sldId id="440" r:id="rId78"/>
    <p:sldId id="1801" r:id="rId79"/>
    <p:sldId id="1802" r:id="rId80"/>
    <p:sldId id="1803" r:id="rId81"/>
    <p:sldId id="1804" r:id="rId82"/>
    <p:sldId id="1805" r:id="rId83"/>
    <p:sldId id="1806" r:id="rId84"/>
    <p:sldId id="1807" r:id="rId85"/>
    <p:sldId id="1808" r:id="rId86"/>
    <p:sldId id="1809" r:id="rId87"/>
    <p:sldId id="2185" r:id="rId88"/>
    <p:sldId id="2186" r:id="rId89"/>
    <p:sldId id="2187" r:id="rId90"/>
    <p:sldId id="2188" r:id="rId91"/>
    <p:sldId id="2191" r:id="rId92"/>
    <p:sldId id="2194" r:id="rId93"/>
    <p:sldId id="2192" r:id="rId94"/>
    <p:sldId id="2195" r:id="rId95"/>
    <p:sldId id="2196" r:id="rId96"/>
    <p:sldId id="2197" r:id="rId97"/>
    <p:sldId id="2507" r:id="rId98"/>
    <p:sldId id="2508" r:id="rId99"/>
    <p:sldId id="2198" r:id="rId100"/>
    <p:sldId id="2199" r:id="rId101"/>
    <p:sldId id="2200" r:id="rId102"/>
    <p:sldId id="2509" r:id="rId103"/>
    <p:sldId id="2510" r:id="rId104"/>
    <p:sldId id="2511" r:id="rId105"/>
    <p:sldId id="2515" r:id="rId106"/>
    <p:sldId id="2512" r:id="rId107"/>
    <p:sldId id="2513" r:id="rId108"/>
    <p:sldId id="2514" r:id="rId109"/>
    <p:sldId id="2516" r:id="rId110"/>
    <p:sldId id="2517" r:id="rId111"/>
    <p:sldId id="2518" r:id="rId112"/>
    <p:sldId id="2519" r:id="rId113"/>
    <p:sldId id="2520" r:id="rId114"/>
    <p:sldId id="2521" r:id="rId115"/>
    <p:sldId id="2522" r:id="rId116"/>
    <p:sldId id="2523" r:id="rId117"/>
    <p:sldId id="2524" r:id="rId118"/>
    <p:sldId id="2525" r:id="rId119"/>
    <p:sldId id="2526" r:id="rId120"/>
    <p:sldId id="2527" r:id="rId121"/>
    <p:sldId id="2201" r:id="rId122"/>
    <p:sldId id="2202" r:id="rId123"/>
    <p:sldId id="2203" r:id="rId124"/>
    <p:sldId id="2204" r:id="rId125"/>
    <p:sldId id="2205" r:id="rId126"/>
    <p:sldId id="2529" r:id="rId127"/>
    <p:sldId id="2530" r:id="rId128"/>
    <p:sldId id="2531" r:id="rId129"/>
    <p:sldId id="2532" r:id="rId130"/>
    <p:sldId id="2206" r:id="rId131"/>
    <p:sldId id="2207" r:id="rId132"/>
    <p:sldId id="2208" r:id="rId133"/>
    <p:sldId id="2228" r:id="rId134"/>
    <p:sldId id="2230" r:id="rId135"/>
    <p:sldId id="2231" r:id="rId136"/>
    <p:sldId id="2232" r:id="rId137"/>
    <p:sldId id="2528" r:id="rId138"/>
    <p:sldId id="2237" r:id="rId139"/>
    <p:sldId id="2238" r:id="rId140"/>
    <p:sldId id="2239" r:id="rId141"/>
    <p:sldId id="2240" r:id="rId142"/>
    <p:sldId id="2241" r:id="rId143"/>
    <p:sldId id="2242" r:id="rId144"/>
    <p:sldId id="2243" r:id="rId145"/>
    <p:sldId id="2244" r:id="rId146"/>
    <p:sldId id="2245" r:id="rId147"/>
    <p:sldId id="2246" r:id="rId148"/>
    <p:sldId id="2247" r:id="rId149"/>
    <p:sldId id="2248" r:id="rId150"/>
    <p:sldId id="2249" r:id="rId151"/>
    <p:sldId id="2250" r:id="rId152"/>
    <p:sldId id="2251" r:id="rId153"/>
    <p:sldId id="2252" r:id="rId154"/>
    <p:sldId id="2253" r:id="rId155"/>
    <p:sldId id="2254" r:id="rId156"/>
    <p:sldId id="2255" r:id="rId157"/>
    <p:sldId id="2256" r:id="rId158"/>
    <p:sldId id="2257" r:id="rId159"/>
    <p:sldId id="2258" r:id="rId160"/>
    <p:sldId id="2259" r:id="rId161"/>
    <p:sldId id="2260" r:id="rId162"/>
    <p:sldId id="2261" r:id="rId163"/>
    <p:sldId id="2262" r:id="rId164"/>
    <p:sldId id="2263" r:id="rId165"/>
    <p:sldId id="2264" r:id="rId166"/>
    <p:sldId id="2265" r:id="rId167"/>
    <p:sldId id="2266" r:id="rId168"/>
    <p:sldId id="2029" r:id="rId169"/>
    <p:sldId id="2030" r:id="rId170"/>
    <p:sldId id="2031" r:id="rId171"/>
    <p:sldId id="2032" r:id="rId172"/>
    <p:sldId id="2033" r:id="rId173"/>
    <p:sldId id="2034" r:id="rId174"/>
    <p:sldId id="2035" r:id="rId175"/>
    <p:sldId id="2036" r:id="rId176"/>
    <p:sldId id="2037" r:id="rId177"/>
    <p:sldId id="2038" r:id="rId178"/>
    <p:sldId id="2039" r:id="rId179"/>
    <p:sldId id="2048" r:id="rId180"/>
    <p:sldId id="2040" r:id="rId181"/>
    <p:sldId id="2041" r:id="rId182"/>
    <p:sldId id="2042" r:id="rId183"/>
    <p:sldId id="2043" r:id="rId184"/>
    <p:sldId id="2044" r:id="rId185"/>
    <p:sldId id="2045" r:id="rId186"/>
    <p:sldId id="2046" r:id="rId187"/>
    <p:sldId id="2049" r:id="rId188"/>
    <p:sldId id="2050" r:id="rId189"/>
    <p:sldId id="2047" r:id="rId190"/>
  </p:sldIdLst>
  <p:sldSz cx="9144000" cy="6858000" type="screen4x3"/>
  <p:notesSz cx="6858000" cy="9144000"/>
  <p:defaultTextStyle>
    <a:defPPr>
      <a:defRPr lang="en-GB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8000"/>
    <a:srgbClr val="EDB0F3"/>
    <a:srgbClr val="A50021"/>
    <a:srgbClr val="000066"/>
    <a:srgbClr val="D736F4"/>
    <a:srgbClr val="FEFEFE"/>
    <a:srgbClr val="006600"/>
    <a:srgbClr val="333399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66" d="100"/>
          <a:sy n="66" d="100"/>
        </p:scale>
        <p:origin x="-732" y="-96"/>
      </p:cViewPr>
      <p:guideLst>
        <p:guide orient="horz" pos="2256"/>
        <p:guide pos="292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85.xml"/><Relationship Id="rId98" Type="http://schemas.openxmlformats.org/officeDocument/2006/relationships/slide" Target="slides/slide84.xml"/><Relationship Id="rId97" Type="http://schemas.openxmlformats.org/officeDocument/2006/relationships/slide" Target="slides/slide83.xml"/><Relationship Id="rId96" Type="http://schemas.openxmlformats.org/officeDocument/2006/relationships/slide" Target="slides/slide82.xml"/><Relationship Id="rId95" Type="http://schemas.openxmlformats.org/officeDocument/2006/relationships/slide" Target="slides/slide81.xml"/><Relationship Id="rId94" Type="http://schemas.openxmlformats.org/officeDocument/2006/relationships/slide" Target="slides/slide80.xml"/><Relationship Id="rId93" Type="http://schemas.openxmlformats.org/officeDocument/2006/relationships/slide" Target="slides/slide79.xml"/><Relationship Id="rId92" Type="http://schemas.openxmlformats.org/officeDocument/2006/relationships/slide" Target="slides/slide78.xml"/><Relationship Id="rId91" Type="http://schemas.openxmlformats.org/officeDocument/2006/relationships/slide" Target="slides/slide77.xml"/><Relationship Id="rId90" Type="http://schemas.openxmlformats.org/officeDocument/2006/relationships/slide" Target="slides/slide76.xml"/><Relationship Id="rId9" Type="http://schemas.openxmlformats.org/officeDocument/2006/relationships/slideMaster" Target="slideMasters/slideMaster8.xml"/><Relationship Id="rId89" Type="http://schemas.openxmlformats.org/officeDocument/2006/relationships/slide" Target="slides/slide75.xml"/><Relationship Id="rId88" Type="http://schemas.openxmlformats.org/officeDocument/2006/relationships/slide" Target="slides/slide74.xml"/><Relationship Id="rId87" Type="http://schemas.openxmlformats.org/officeDocument/2006/relationships/slide" Target="slides/slide73.xml"/><Relationship Id="rId86" Type="http://schemas.openxmlformats.org/officeDocument/2006/relationships/slide" Target="slides/slide72.xml"/><Relationship Id="rId85" Type="http://schemas.openxmlformats.org/officeDocument/2006/relationships/slide" Target="slides/slide71.xml"/><Relationship Id="rId84" Type="http://schemas.openxmlformats.org/officeDocument/2006/relationships/slide" Target="slides/slide70.xml"/><Relationship Id="rId83" Type="http://schemas.openxmlformats.org/officeDocument/2006/relationships/slide" Target="slides/slide69.xml"/><Relationship Id="rId82" Type="http://schemas.openxmlformats.org/officeDocument/2006/relationships/slide" Target="slides/slide68.xml"/><Relationship Id="rId81" Type="http://schemas.openxmlformats.org/officeDocument/2006/relationships/slide" Target="slides/slide67.xml"/><Relationship Id="rId80" Type="http://schemas.openxmlformats.org/officeDocument/2006/relationships/slide" Target="slides/slide66.xml"/><Relationship Id="rId8" Type="http://schemas.openxmlformats.org/officeDocument/2006/relationships/slideMaster" Target="slideMasters/slideMaster7.xml"/><Relationship Id="rId79" Type="http://schemas.openxmlformats.org/officeDocument/2006/relationships/slide" Target="slides/slide65.xml"/><Relationship Id="rId78" Type="http://schemas.openxmlformats.org/officeDocument/2006/relationships/slide" Target="slides/slide64.xml"/><Relationship Id="rId77" Type="http://schemas.openxmlformats.org/officeDocument/2006/relationships/slide" Target="slides/slide63.xml"/><Relationship Id="rId76" Type="http://schemas.openxmlformats.org/officeDocument/2006/relationships/slide" Target="slides/slide62.xml"/><Relationship Id="rId75" Type="http://schemas.openxmlformats.org/officeDocument/2006/relationships/slide" Target="slides/slide61.xml"/><Relationship Id="rId74" Type="http://schemas.openxmlformats.org/officeDocument/2006/relationships/slide" Target="slides/slide60.xml"/><Relationship Id="rId73" Type="http://schemas.openxmlformats.org/officeDocument/2006/relationships/slide" Target="slides/slide59.xml"/><Relationship Id="rId72" Type="http://schemas.openxmlformats.org/officeDocument/2006/relationships/slide" Target="slides/slide58.xml"/><Relationship Id="rId71" Type="http://schemas.openxmlformats.org/officeDocument/2006/relationships/slide" Target="slides/slide57.xml"/><Relationship Id="rId70" Type="http://schemas.openxmlformats.org/officeDocument/2006/relationships/slide" Target="slides/slide56.xml"/><Relationship Id="rId7" Type="http://schemas.openxmlformats.org/officeDocument/2006/relationships/slideMaster" Target="slideMasters/slideMaster6.xml"/><Relationship Id="rId69" Type="http://schemas.openxmlformats.org/officeDocument/2006/relationships/slide" Target="slides/slide55.xml"/><Relationship Id="rId68" Type="http://schemas.openxmlformats.org/officeDocument/2006/relationships/slide" Target="slides/slide54.xml"/><Relationship Id="rId67" Type="http://schemas.openxmlformats.org/officeDocument/2006/relationships/slide" Target="slides/slide53.xml"/><Relationship Id="rId66" Type="http://schemas.openxmlformats.org/officeDocument/2006/relationships/slide" Target="slides/slide52.xml"/><Relationship Id="rId65" Type="http://schemas.openxmlformats.org/officeDocument/2006/relationships/slide" Target="slides/slide51.xml"/><Relationship Id="rId64" Type="http://schemas.openxmlformats.org/officeDocument/2006/relationships/slide" Target="slides/slide50.xml"/><Relationship Id="rId63" Type="http://schemas.openxmlformats.org/officeDocument/2006/relationships/slide" Target="slides/slide49.xml"/><Relationship Id="rId62" Type="http://schemas.openxmlformats.org/officeDocument/2006/relationships/slide" Target="slides/slide48.xml"/><Relationship Id="rId61" Type="http://schemas.openxmlformats.org/officeDocument/2006/relationships/slide" Target="slides/slide47.xml"/><Relationship Id="rId60" Type="http://schemas.openxmlformats.org/officeDocument/2006/relationships/slide" Target="slides/slide46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45.xml"/><Relationship Id="rId58" Type="http://schemas.openxmlformats.org/officeDocument/2006/relationships/slide" Target="slides/slide44.xml"/><Relationship Id="rId57" Type="http://schemas.openxmlformats.org/officeDocument/2006/relationships/slide" Target="slides/slide43.xml"/><Relationship Id="rId56" Type="http://schemas.openxmlformats.org/officeDocument/2006/relationships/slide" Target="slides/slide42.xml"/><Relationship Id="rId55" Type="http://schemas.openxmlformats.org/officeDocument/2006/relationships/slide" Target="slides/slide41.xml"/><Relationship Id="rId54" Type="http://schemas.openxmlformats.org/officeDocument/2006/relationships/slide" Target="slides/slide40.xml"/><Relationship Id="rId53" Type="http://schemas.openxmlformats.org/officeDocument/2006/relationships/slide" Target="slides/slide39.xml"/><Relationship Id="rId52" Type="http://schemas.openxmlformats.org/officeDocument/2006/relationships/slide" Target="slides/slide38.xml"/><Relationship Id="rId51" Type="http://schemas.openxmlformats.org/officeDocument/2006/relationships/slide" Target="slides/slide37.xml"/><Relationship Id="rId50" Type="http://schemas.openxmlformats.org/officeDocument/2006/relationships/slide" Target="slides/slide36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35.xml"/><Relationship Id="rId48" Type="http://schemas.openxmlformats.org/officeDocument/2006/relationships/slide" Target="slides/slide34.xml"/><Relationship Id="rId47" Type="http://schemas.openxmlformats.org/officeDocument/2006/relationships/slide" Target="slides/slide33.xml"/><Relationship Id="rId46" Type="http://schemas.openxmlformats.org/officeDocument/2006/relationships/slide" Target="slides/slide32.xml"/><Relationship Id="rId45" Type="http://schemas.openxmlformats.org/officeDocument/2006/relationships/slide" Target="slides/slide31.xml"/><Relationship Id="rId44" Type="http://schemas.openxmlformats.org/officeDocument/2006/relationships/slide" Target="slides/slide30.xml"/><Relationship Id="rId43" Type="http://schemas.openxmlformats.org/officeDocument/2006/relationships/slide" Target="slides/slide29.xml"/><Relationship Id="rId42" Type="http://schemas.openxmlformats.org/officeDocument/2006/relationships/slide" Target="slides/slide28.xml"/><Relationship Id="rId41" Type="http://schemas.openxmlformats.org/officeDocument/2006/relationships/slide" Target="slides/slide27.xml"/><Relationship Id="rId40" Type="http://schemas.openxmlformats.org/officeDocument/2006/relationships/slide" Target="slides/slide26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5.xml"/><Relationship Id="rId38" Type="http://schemas.openxmlformats.org/officeDocument/2006/relationships/slide" Target="slides/slide24.xml"/><Relationship Id="rId37" Type="http://schemas.openxmlformats.org/officeDocument/2006/relationships/slide" Target="slides/slide23.xml"/><Relationship Id="rId36" Type="http://schemas.openxmlformats.org/officeDocument/2006/relationships/slide" Target="slides/slide22.xml"/><Relationship Id="rId35" Type="http://schemas.openxmlformats.org/officeDocument/2006/relationships/slide" Target="slides/slide21.xml"/><Relationship Id="rId34" Type="http://schemas.openxmlformats.org/officeDocument/2006/relationships/slide" Target="slides/slide20.xml"/><Relationship Id="rId33" Type="http://schemas.openxmlformats.org/officeDocument/2006/relationships/slide" Target="slides/slide19.xml"/><Relationship Id="rId32" Type="http://schemas.openxmlformats.org/officeDocument/2006/relationships/slide" Target="slides/slide18.xml"/><Relationship Id="rId31" Type="http://schemas.openxmlformats.org/officeDocument/2006/relationships/slide" Target="slides/slide17.xml"/><Relationship Id="rId30" Type="http://schemas.openxmlformats.org/officeDocument/2006/relationships/slide" Target="slides/slide1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5.xml"/><Relationship Id="rId28" Type="http://schemas.openxmlformats.org/officeDocument/2006/relationships/slide" Target="slides/slide14.xml"/><Relationship Id="rId27" Type="http://schemas.openxmlformats.org/officeDocument/2006/relationships/slide" Target="slides/slide13.xml"/><Relationship Id="rId26" Type="http://schemas.openxmlformats.org/officeDocument/2006/relationships/slide" Target="slides/slide12.xml"/><Relationship Id="rId25" Type="http://schemas.openxmlformats.org/officeDocument/2006/relationships/slide" Target="slides/slide11.xml"/><Relationship Id="rId24" Type="http://schemas.openxmlformats.org/officeDocument/2006/relationships/slide" Target="slides/slide10.xml"/><Relationship Id="rId23" Type="http://schemas.openxmlformats.org/officeDocument/2006/relationships/slide" Target="slides/slide9.xml"/><Relationship Id="rId22" Type="http://schemas.openxmlformats.org/officeDocument/2006/relationships/slide" Target="slides/slide8.xml"/><Relationship Id="rId21" Type="http://schemas.openxmlformats.org/officeDocument/2006/relationships/slide" Target="slides/slide7.xml"/><Relationship Id="rId20" Type="http://schemas.openxmlformats.org/officeDocument/2006/relationships/slide" Target="slides/slide6.xml"/><Relationship Id="rId2" Type="http://schemas.openxmlformats.org/officeDocument/2006/relationships/theme" Target="theme/theme1.xml"/><Relationship Id="rId194" Type="http://schemas.openxmlformats.org/officeDocument/2006/relationships/tableStyles" Target="tableStyles.xml"/><Relationship Id="rId193" Type="http://schemas.openxmlformats.org/officeDocument/2006/relationships/viewProps" Target="viewProps.xml"/><Relationship Id="rId192" Type="http://schemas.openxmlformats.org/officeDocument/2006/relationships/presProps" Target="presProps.xml"/><Relationship Id="rId191" Type="http://schemas.openxmlformats.org/officeDocument/2006/relationships/handoutMaster" Target="handoutMasters/handoutMaster1.xml"/><Relationship Id="rId190" Type="http://schemas.openxmlformats.org/officeDocument/2006/relationships/slide" Target="slides/slide176.xml"/><Relationship Id="rId19" Type="http://schemas.openxmlformats.org/officeDocument/2006/relationships/slide" Target="slides/slide5.xml"/><Relationship Id="rId189" Type="http://schemas.openxmlformats.org/officeDocument/2006/relationships/slide" Target="slides/slide175.xml"/><Relationship Id="rId188" Type="http://schemas.openxmlformats.org/officeDocument/2006/relationships/slide" Target="slides/slide174.xml"/><Relationship Id="rId187" Type="http://schemas.openxmlformats.org/officeDocument/2006/relationships/slide" Target="slides/slide173.xml"/><Relationship Id="rId186" Type="http://schemas.openxmlformats.org/officeDocument/2006/relationships/slide" Target="slides/slide172.xml"/><Relationship Id="rId185" Type="http://schemas.openxmlformats.org/officeDocument/2006/relationships/slide" Target="slides/slide171.xml"/><Relationship Id="rId184" Type="http://schemas.openxmlformats.org/officeDocument/2006/relationships/slide" Target="slides/slide170.xml"/><Relationship Id="rId183" Type="http://schemas.openxmlformats.org/officeDocument/2006/relationships/slide" Target="slides/slide169.xml"/><Relationship Id="rId182" Type="http://schemas.openxmlformats.org/officeDocument/2006/relationships/slide" Target="slides/slide168.xml"/><Relationship Id="rId181" Type="http://schemas.openxmlformats.org/officeDocument/2006/relationships/slide" Target="slides/slide167.xml"/><Relationship Id="rId180" Type="http://schemas.openxmlformats.org/officeDocument/2006/relationships/slide" Target="slides/slide166.xml"/><Relationship Id="rId18" Type="http://schemas.openxmlformats.org/officeDocument/2006/relationships/slide" Target="slides/slide4.xml"/><Relationship Id="rId179" Type="http://schemas.openxmlformats.org/officeDocument/2006/relationships/slide" Target="slides/slide165.xml"/><Relationship Id="rId178" Type="http://schemas.openxmlformats.org/officeDocument/2006/relationships/slide" Target="slides/slide164.xml"/><Relationship Id="rId177" Type="http://schemas.openxmlformats.org/officeDocument/2006/relationships/slide" Target="slides/slide163.xml"/><Relationship Id="rId176" Type="http://schemas.openxmlformats.org/officeDocument/2006/relationships/slide" Target="slides/slide162.xml"/><Relationship Id="rId175" Type="http://schemas.openxmlformats.org/officeDocument/2006/relationships/slide" Target="slides/slide161.xml"/><Relationship Id="rId174" Type="http://schemas.openxmlformats.org/officeDocument/2006/relationships/slide" Target="slides/slide160.xml"/><Relationship Id="rId173" Type="http://schemas.openxmlformats.org/officeDocument/2006/relationships/slide" Target="slides/slide159.xml"/><Relationship Id="rId172" Type="http://schemas.openxmlformats.org/officeDocument/2006/relationships/slide" Target="slides/slide158.xml"/><Relationship Id="rId171" Type="http://schemas.openxmlformats.org/officeDocument/2006/relationships/slide" Target="slides/slide157.xml"/><Relationship Id="rId170" Type="http://schemas.openxmlformats.org/officeDocument/2006/relationships/slide" Target="slides/slide156.xml"/><Relationship Id="rId17" Type="http://schemas.openxmlformats.org/officeDocument/2006/relationships/slide" Target="slides/slide3.xml"/><Relationship Id="rId169" Type="http://schemas.openxmlformats.org/officeDocument/2006/relationships/slide" Target="slides/slide155.xml"/><Relationship Id="rId168" Type="http://schemas.openxmlformats.org/officeDocument/2006/relationships/slide" Target="slides/slide154.xml"/><Relationship Id="rId167" Type="http://schemas.openxmlformats.org/officeDocument/2006/relationships/slide" Target="slides/slide153.xml"/><Relationship Id="rId166" Type="http://schemas.openxmlformats.org/officeDocument/2006/relationships/slide" Target="slides/slide152.xml"/><Relationship Id="rId165" Type="http://schemas.openxmlformats.org/officeDocument/2006/relationships/slide" Target="slides/slide151.xml"/><Relationship Id="rId164" Type="http://schemas.openxmlformats.org/officeDocument/2006/relationships/slide" Target="slides/slide150.xml"/><Relationship Id="rId163" Type="http://schemas.openxmlformats.org/officeDocument/2006/relationships/slide" Target="slides/slide149.xml"/><Relationship Id="rId162" Type="http://schemas.openxmlformats.org/officeDocument/2006/relationships/slide" Target="slides/slide148.xml"/><Relationship Id="rId161" Type="http://schemas.openxmlformats.org/officeDocument/2006/relationships/slide" Target="slides/slide147.xml"/><Relationship Id="rId160" Type="http://schemas.openxmlformats.org/officeDocument/2006/relationships/slide" Target="slides/slide146.xml"/><Relationship Id="rId16" Type="http://schemas.openxmlformats.org/officeDocument/2006/relationships/notesMaster" Target="notesMasters/notesMaster1.xml"/><Relationship Id="rId159" Type="http://schemas.openxmlformats.org/officeDocument/2006/relationships/slide" Target="slides/slide145.xml"/><Relationship Id="rId158" Type="http://schemas.openxmlformats.org/officeDocument/2006/relationships/slide" Target="slides/slide144.xml"/><Relationship Id="rId157" Type="http://schemas.openxmlformats.org/officeDocument/2006/relationships/slide" Target="slides/slide143.xml"/><Relationship Id="rId156" Type="http://schemas.openxmlformats.org/officeDocument/2006/relationships/slide" Target="slides/slide142.xml"/><Relationship Id="rId155" Type="http://schemas.openxmlformats.org/officeDocument/2006/relationships/slide" Target="slides/slide141.xml"/><Relationship Id="rId154" Type="http://schemas.openxmlformats.org/officeDocument/2006/relationships/slide" Target="slides/slide140.xml"/><Relationship Id="rId153" Type="http://schemas.openxmlformats.org/officeDocument/2006/relationships/slide" Target="slides/slide139.xml"/><Relationship Id="rId152" Type="http://schemas.openxmlformats.org/officeDocument/2006/relationships/slide" Target="slides/slide138.xml"/><Relationship Id="rId151" Type="http://schemas.openxmlformats.org/officeDocument/2006/relationships/slide" Target="slides/slide137.xml"/><Relationship Id="rId150" Type="http://schemas.openxmlformats.org/officeDocument/2006/relationships/slide" Target="slides/slide136.xml"/><Relationship Id="rId15" Type="http://schemas.openxmlformats.org/officeDocument/2006/relationships/slide" Target="slides/slide2.xml"/><Relationship Id="rId149" Type="http://schemas.openxmlformats.org/officeDocument/2006/relationships/slide" Target="slides/slide135.xml"/><Relationship Id="rId148" Type="http://schemas.openxmlformats.org/officeDocument/2006/relationships/slide" Target="slides/slide134.xml"/><Relationship Id="rId147" Type="http://schemas.openxmlformats.org/officeDocument/2006/relationships/slide" Target="slides/slide133.xml"/><Relationship Id="rId146" Type="http://schemas.openxmlformats.org/officeDocument/2006/relationships/slide" Target="slides/slide132.xml"/><Relationship Id="rId145" Type="http://schemas.openxmlformats.org/officeDocument/2006/relationships/slide" Target="slides/slide131.xml"/><Relationship Id="rId144" Type="http://schemas.openxmlformats.org/officeDocument/2006/relationships/slide" Target="slides/slide130.xml"/><Relationship Id="rId143" Type="http://schemas.openxmlformats.org/officeDocument/2006/relationships/slide" Target="slides/slide129.xml"/><Relationship Id="rId142" Type="http://schemas.openxmlformats.org/officeDocument/2006/relationships/slide" Target="slides/slide128.xml"/><Relationship Id="rId141" Type="http://schemas.openxmlformats.org/officeDocument/2006/relationships/slide" Target="slides/slide127.xml"/><Relationship Id="rId140" Type="http://schemas.openxmlformats.org/officeDocument/2006/relationships/slide" Target="slides/slide126.xml"/><Relationship Id="rId14" Type="http://schemas.openxmlformats.org/officeDocument/2006/relationships/slide" Target="slides/slide1.xml"/><Relationship Id="rId139" Type="http://schemas.openxmlformats.org/officeDocument/2006/relationships/slide" Target="slides/slide125.xml"/><Relationship Id="rId138" Type="http://schemas.openxmlformats.org/officeDocument/2006/relationships/slide" Target="slides/slide124.xml"/><Relationship Id="rId137" Type="http://schemas.openxmlformats.org/officeDocument/2006/relationships/slide" Target="slides/slide123.xml"/><Relationship Id="rId136" Type="http://schemas.openxmlformats.org/officeDocument/2006/relationships/slide" Target="slides/slide122.xml"/><Relationship Id="rId135" Type="http://schemas.openxmlformats.org/officeDocument/2006/relationships/slide" Target="slides/slide121.xml"/><Relationship Id="rId134" Type="http://schemas.openxmlformats.org/officeDocument/2006/relationships/slide" Target="slides/slide120.xml"/><Relationship Id="rId133" Type="http://schemas.openxmlformats.org/officeDocument/2006/relationships/slide" Target="slides/slide119.xml"/><Relationship Id="rId132" Type="http://schemas.openxmlformats.org/officeDocument/2006/relationships/slide" Target="slides/slide118.xml"/><Relationship Id="rId131" Type="http://schemas.openxmlformats.org/officeDocument/2006/relationships/slide" Target="slides/slide117.xml"/><Relationship Id="rId130" Type="http://schemas.openxmlformats.org/officeDocument/2006/relationships/slide" Target="slides/slide116.xml"/><Relationship Id="rId13" Type="http://schemas.openxmlformats.org/officeDocument/2006/relationships/slideMaster" Target="slideMasters/slideMaster12.xml"/><Relationship Id="rId129" Type="http://schemas.openxmlformats.org/officeDocument/2006/relationships/slide" Target="slides/slide115.xml"/><Relationship Id="rId128" Type="http://schemas.openxmlformats.org/officeDocument/2006/relationships/slide" Target="slides/slide114.xml"/><Relationship Id="rId127" Type="http://schemas.openxmlformats.org/officeDocument/2006/relationships/slide" Target="slides/slide113.xml"/><Relationship Id="rId126" Type="http://schemas.openxmlformats.org/officeDocument/2006/relationships/slide" Target="slides/slide112.xml"/><Relationship Id="rId125" Type="http://schemas.openxmlformats.org/officeDocument/2006/relationships/slide" Target="slides/slide111.xml"/><Relationship Id="rId124" Type="http://schemas.openxmlformats.org/officeDocument/2006/relationships/slide" Target="slides/slide110.xml"/><Relationship Id="rId123" Type="http://schemas.openxmlformats.org/officeDocument/2006/relationships/slide" Target="slides/slide109.xml"/><Relationship Id="rId122" Type="http://schemas.openxmlformats.org/officeDocument/2006/relationships/slide" Target="slides/slide108.xml"/><Relationship Id="rId121" Type="http://schemas.openxmlformats.org/officeDocument/2006/relationships/slide" Target="slides/slide107.xml"/><Relationship Id="rId120" Type="http://schemas.openxmlformats.org/officeDocument/2006/relationships/slide" Target="slides/slide106.xml"/><Relationship Id="rId12" Type="http://schemas.openxmlformats.org/officeDocument/2006/relationships/slideMaster" Target="slideMasters/slideMaster11.xml"/><Relationship Id="rId119" Type="http://schemas.openxmlformats.org/officeDocument/2006/relationships/slide" Target="slides/slide105.xml"/><Relationship Id="rId118" Type="http://schemas.openxmlformats.org/officeDocument/2006/relationships/slide" Target="slides/slide104.xml"/><Relationship Id="rId117" Type="http://schemas.openxmlformats.org/officeDocument/2006/relationships/slide" Target="slides/slide103.xml"/><Relationship Id="rId116" Type="http://schemas.openxmlformats.org/officeDocument/2006/relationships/slide" Target="slides/slide102.xml"/><Relationship Id="rId115" Type="http://schemas.openxmlformats.org/officeDocument/2006/relationships/slide" Target="slides/slide101.xml"/><Relationship Id="rId114" Type="http://schemas.openxmlformats.org/officeDocument/2006/relationships/slide" Target="slides/slide100.xml"/><Relationship Id="rId113" Type="http://schemas.openxmlformats.org/officeDocument/2006/relationships/slide" Target="slides/slide99.xml"/><Relationship Id="rId112" Type="http://schemas.openxmlformats.org/officeDocument/2006/relationships/slide" Target="slides/slide98.xml"/><Relationship Id="rId111" Type="http://schemas.openxmlformats.org/officeDocument/2006/relationships/slide" Target="slides/slide97.xml"/><Relationship Id="rId110" Type="http://schemas.openxmlformats.org/officeDocument/2006/relationships/slide" Target="slides/slide96.xml"/><Relationship Id="rId11" Type="http://schemas.openxmlformats.org/officeDocument/2006/relationships/slideMaster" Target="slideMasters/slideMaster10.xml"/><Relationship Id="rId109" Type="http://schemas.openxmlformats.org/officeDocument/2006/relationships/slide" Target="slides/slide95.xml"/><Relationship Id="rId108" Type="http://schemas.openxmlformats.org/officeDocument/2006/relationships/slide" Target="slides/slide94.xml"/><Relationship Id="rId107" Type="http://schemas.openxmlformats.org/officeDocument/2006/relationships/slide" Target="slides/slide93.xml"/><Relationship Id="rId106" Type="http://schemas.openxmlformats.org/officeDocument/2006/relationships/slide" Target="slides/slide92.xml"/><Relationship Id="rId105" Type="http://schemas.openxmlformats.org/officeDocument/2006/relationships/slide" Target="slides/slide91.xml"/><Relationship Id="rId104" Type="http://schemas.openxmlformats.org/officeDocument/2006/relationships/slide" Target="slides/slide90.xml"/><Relationship Id="rId103" Type="http://schemas.openxmlformats.org/officeDocument/2006/relationships/slide" Target="slides/slide89.xml"/><Relationship Id="rId102" Type="http://schemas.openxmlformats.org/officeDocument/2006/relationships/slide" Target="slides/slide88.xml"/><Relationship Id="rId101" Type="http://schemas.openxmlformats.org/officeDocument/2006/relationships/slide" Target="slides/slide87.xml"/><Relationship Id="rId100" Type="http://schemas.openxmlformats.org/officeDocument/2006/relationships/slide" Target="slides/slide86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5.png"/></Relationships>
</file>

<file path=ppt/drawings/_rels/vmlDrawing2.vml.rels><?xml version="1.0" encoding="UTF-8" standalone="yes"?>
<Relationships xmlns="http://schemas.openxmlformats.org/package/2006/relationships"><Relationship Id="rId4" Type="http://schemas.openxmlformats.org/officeDocument/2006/relationships/image" Target="../media/image33.wmf"/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696C064A-D61B-4B21-B757-51A9B82445B8}" type="datetimeFigureOut">
              <a:rPr lang="en-US" strike="noStrike" noProof="1" smtClean="0">
                <a:latin typeface="Arial" panose="020B0604020202020204" pitchFamily="34" charset="0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en-US" strike="noStrike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50305E07-67EA-4042-A3F6-853A8AD8D209}" type="slidenum">
              <a:rPr lang="en-US" strike="noStrike" noProof="1" smtClean="0">
                <a:latin typeface="Arial" panose="020B0604020202020204" pitchFamily="34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62" name="Header Placeholder 4096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fontAlgn="base"/>
            <a:endParaRPr lang="en-GB" sz="1200" strike="noStrike" noProof="1" dirty="0"/>
          </a:p>
        </p:txBody>
      </p:sp>
      <p:sp>
        <p:nvSpPr>
          <p:cNvPr id="40963" name="Date Placeholder 4096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 fontAlgn="base"/>
            <a:endParaRPr lang="en-GB" sz="1200" strike="noStrike" noProof="1" dirty="0"/>
          </a:p>
        </p:txBody>
      </p:sp>
      <p:sp>
        <p:nvSpPr>
          <p:cNvPr id="158724" name="Slide Image Placeholder 40963"/>
          <p:cNvSpPr>
            <a:spLocks noRo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58725" name="Text Placeholder 4096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40966" name="Footer Placeholder 4096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fontAlgn="base"/>
            <a:endParaRPr lang="en-GB" sz="1200" strike="noStrike" noProof="1" dirty="0"/>
          </a:p>
        </p:txBody>
      </p:sp>
      <p:sp>
        <p:nvSpPr>
          <p:cNvPr id="40967" name="Slide Number Placeholder 4096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fontAlgn="base"/>
            <a:fld id="{9A0DB2DC-4C9A-4742-B13C-FB6460FD3503}" type="slidenum">
              <a:rPr lang="en-GB" sz="1200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4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5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6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8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3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5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6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9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0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2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3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4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5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6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7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8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9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0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2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3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6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2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3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4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7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8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9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0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7393" name="Rectangle 7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fld id="{9A0DB2DC-4C9A-4742-B13C-FB6460FD3503}" type="slidenum">
              <a:rPr lang="en-GB" altLang="zh-CN" sz="1800">
                <a:latin typeface="Arial" panose="020B0604020202020204" pitchFamily="34" charset="0"/>
              </a:rPr>
            </a:fld>
            <a:endParaRPr lang="en-GB" altLang="zh-CN" sz="1800">
              <a:latin typeface="Arial" panose="020B0604020202020204" pitchFamily="34" charset="0"/>
            </a:endParaRPr>
          </a:p>
        </p:txBody>
      </p:sp>
      <p:sp>
        <p:nvSpPr>
          <p:cNvPr id="187394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7395" name="Rectangle 3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r>
              <a:rPr lang="en-GB" altLang="zh-CN"/>
              <a:t>Q1	Describe the motion in Graph 1?</a:t>
            </a:r>
            <a:endParaRPr lang="en-GB" altLang="zh-CN"/>
          </a:p>
          <a:p>
            <a:pPr lvl="0"/>
            <a:r>
              <a:rPr lang="en-GB" altLang="zh-CN"/>
              <a:t>Q2	Graph 2?</a:t>
            </a:r>
            <a:endParaRPr lang="en-GB" altLang="zh-CN"/>
          </a:p>
          <a:p>
            <a:pPr lvl="0"/>
            <a:r>
              <a:rPr lang="en-GB" altLang="zh-CN"/>
              <a:t>Q3	Graph 3?</a:t>
            </a:r>
            <a:endParaRPr lang="en-GB" altLang="zh-CN"/>
          </a:p>
          <a:p>
            <a:pPr lvl="0"/>
            <a:r>
              <a:rPr lang="en-GB" altLang="zh-CN"/>
              <a:t>Q4	Graph 4?</a:t>
            </a:r>
            <a:endParaRPr lang="en-GB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2081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208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208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02084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4129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413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413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04132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0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720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720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07204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924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925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925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09252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1297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1129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1129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11300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4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1744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1744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17444" name="Rectangle 3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992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0992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0992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09924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196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1197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1197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11972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606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1606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1606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16068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811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1811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1811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18116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070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0070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0070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00708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016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2016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2016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20164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220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2221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2221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22212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732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2733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2733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27332" name="Rectangle 3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1537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2153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2153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21540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563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2563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2563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25636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68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2768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2768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27684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972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2973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2973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29732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1777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3177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3177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1780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382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3382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3382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3828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587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3587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3587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5876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2753" name="Rectangle 7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fld id="{9A0DB2DC-4C9A-4742-B13C-FB6460FD3503}" type="slidenum">
              <a:rPr lang="en-GB" altLang="zh-CN" sz="1800">
                <a:latin typeface="Arial" panose="020B0604020202020204" pitchFamily="34" charset="0"/>
              </a:rPr>
            </a:fld>
            <a:endParaRPr lang="en-GB" altLang="zh-CN" sz="1800">
              <a:latin typeface="Arial" panose="020B0604020202020204" pitchFamily="34" charset="0"/>
            </a:endParaRPr>
          </a:p>
        </p:txBody>
      </p:sp>
      <p:sp>
        <p:nvSpPr>
          <p:cNvPr id="202754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2755" name="Rectangle 3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r>
              <a:rPr lang="en-GB" altLang="zh-CN" u="sng"/>
              <a:t>Two very different questions for the same journey</a:t>
            </a:r>
            <a:endParaRPr lang="en-GB" altLang="zh-CN" u="sng"/>
          </a:p>
          <a:p>
            <a:pPr lvl="0"/>
            <a:endParaRPr lang="en-GB" altLang="zh-CN" u="sng"/>
          </a:p>
          <a:p>
            <a:pPr lvl="0"/>
            <a:r>
              <a:rPr lang="en-GB" altLang="zh-CN"/>
              <a:t>How much fuel will a car need to get from A to B? (requires knowledge of the total ground distance covered - a scalar)</a:t>
            </a:r>
            <a:endParaRPr lang="en-GB" altLang="zh-CN"/>
          </a:p>
          <a:p>
            <a:pPr lvl="0"/>
            <a:endParaRPr lang="en-GB" altLang="zh-CN"/>
          </a:p>
          <a:p>
            <a:pPr lvl="0"/>
            <a:r>
              <a:rPr lang="en-GB" altLang="zh-CN"/>
              <a:t>How far is B from A? (requires knowledge of the distance covered ‘as the crow flies’ – or displacement – a vector)</a:t>
            </a:r>
            <a:endParaRPr lang="en-GB" altLang="zh-CN"/>
          </a:p>
          <a:p>
            <a:pPr lvl="0"/>
            <a:endParaRPr lang="en-GB" alt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2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3792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33792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7924" name="Rectangle 3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9969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3997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3997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9972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4305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5430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54308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7377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5737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5737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57380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7073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8707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8707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87076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21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8912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8912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89124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1169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9117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9117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91172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3217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9321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9321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93220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5265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9526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9526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95268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61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9936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9936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99364" name="Rectangle 3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</p:spPr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01" name="Rectangle 7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fld id="{9A0DB2DC-4C9A-4742-B13C-FB6460FD3503}" type="slidenum">
              <a:rPr lang="en-GB" altLang="zh-CN" sz="1800">
                <a:latin typeface="Arial" panose="020B0604020202020204" pitchFamily="34" charset="0"/>
              </a:rPr>
            </a:fld>
            <a:endParaRPr lang="en-GB" altLang="zh-CN" sz="1800">
              <a:latin typeface="Arial" panose="020B0604020202020204" pitchFamily="34" charset="0"/>
            </a:endParaRPr>
          </a:p>
        </p:txBody>
      </p:sp>
      <p:sp>
        <p:nvSpPr>
          <p:cNvPr id="204802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4803" name="Rectangle 3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GB" altLang="zh-CN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448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04482" name="Slide Image Placeholder 35635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04483" name="Text Placeholder 35635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652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06530" name="Slide Image Placeholder 35840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06531" name="Text Placeholder 358402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8577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08578" name="Slide Image Placeholder 36147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08579" name="Text Placeholder 36147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4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1984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1984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19844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574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15746" name="Slide Image Placeholder 30208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15747" name="Text Placeholder 302082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291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2291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2291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22916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062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1062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1062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10628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267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1267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1267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12676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598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2598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2598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25988" name="Rectangle 3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8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30082" name="Slide Image Placeholder 8089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30083" name="Text Placeholder 80898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787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0787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0787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07876" name="Rectangle 3"/>
          <p:cNvSpPr>
            <a:spLocks noGrp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p>
            <a:pPr lvl="0"/>
            <a:endParaRPr lang="en-US" altLang="x-none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48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32482" name="Slide Image Placeholder 28160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32483" name="Text Placeholder 281602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452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34530" name="Slide Image Placeholder 27955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34531" name="Text Placeholder 27955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1697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41698" name="Slide Image Placeholder 28364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41699" name="Text Placeholder 283650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6577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36578" name="Slide Image Placeholder 27955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36579" name="Text Placeholder 27955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862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38626" name="Slide Image Placeholder 27955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38627" name="Text Placeholder 27955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374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43746" name="Slide Image Placeholder 30208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43747" name="Text Placeholder 302082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814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18146" name="Slide Image Placeholder 267265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18147" name="Text Placeholder 267266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4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22242" name="Slide Image Placeholder 26931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22243" name="Text Placeholder 26931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627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66274" name="Slide Image Placeholder 308225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66275" name="Text Placeholder 308226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832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68322" name="Slide Image Placeholder 31129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68323" name="Text Placeholder 311298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3889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29389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29389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93892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036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70370" name="Slide Image Placeholder 313345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70371" name="Text Placeholder 313346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2417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72418" name="Slide Image Placeholder 31539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72419" name="Text Placeholder 31539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736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27362" name="Slide Image Placeholder 27136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27363" name="Text Placeholder 271362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603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56034" name="Slide Image Placeholder 30412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56035" name="Text Placeholder 304130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012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60130" name="Slide Image Placeholder 29184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60131" name="Text Placeholder 291842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2177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62178" name="Slide Image Placeholder 29388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62179" name="Text Placeholder 293890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422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64226" name="Slide Image Placeholder 29593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64227" name="Text Placeholder 295938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940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29410" name="Slide Image Placeholder 27340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29411" name="Text Placeholder 273410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</p:spPr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446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74466" name="Slide Image Placeholder 30617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74467" name="Text Placeholder 306178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</p:spPr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163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>
                <a:latin typeface="Arial" panose="020B0604020202020204" pitchFamily="34" charset="0"/>
              </a:rPr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581634" name="Slide Image Placeholder 8089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81635" name="Text Placeholder 80898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5937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29593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29593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95940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545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27545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75460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750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27750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77508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955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27955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79556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160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28160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81604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365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28365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83652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569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28569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85700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774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28774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87748" name="Rectangle 3"/>
          <p:cNvSpPr>
            <a:spLocks noGrp="1"/>
          </p:cNvSpPr>
          <p:nvPr>
            <p:ph type="body" idx="1"/>
          </p:nvPr>
        </p:nvSpPr>
        <p:spPr/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979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28979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89796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665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32665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26660" name="Rectangle 3"/>
          <p:cNvSpPr>
            <a:spLocks noGrp="1"/>
          </p:cNvSpPr>
          <p:nvPr>
            <p:ph type="body" idx="1"/>
          </p:nvPr>
        </p:nvSpPr>
        <p:spPr/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870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32870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28708" name="Rectangle 3"/>
          <p:cNvSpPr>
            <a:spLocks noGrp="1"/>
          </p:cNvSpPr>
          <p:nvPr>
            <p:ph type="body" idx="1"/>
          </p:nvPr>
        </p:nvSpPr>
        <p:spPr/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7985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29798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29798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97988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075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33075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0756" name="Rectangle 3"/>
          <p:cNvSpPr>
            <a:spLocks noGrp="1"/>
          </p:cNvSpPr>
          <p:nvPr>
            <p:ph type="body" idx="1"/>
          </p:nvPr>
        </p:nvSpPr>
        <p:spPr/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280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33280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2804" name="Rectangle 3"/>
          <p:cNvSpPr>
            <a:spLocks noGrp="1"/>
          </p:cNvSpPr>
          <p:nvPr>
            <p:ph type="body" idx="1"/>
          </p:nvPr>
        </p:nvSpPr>
        <p:spPr/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485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33485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4852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/>
          <a:p>
            <a:pPr lvl="0"/>
            <a:endParaRPr lang="en-US" altLang="x-none" dirty="0"/>
          </a:p>
        </p:txBody>
      </p:sp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GB" sz="1200" dirty="0"/>
            </a:fld>
            <a:endParaRPr lang="en-GB" sz="1200" dirty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81" name="Slide Image Placeholder 267265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30082" name="Text Placeholder 267266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 dirty="0"/>
          </a:p>
        </p:txBody>
      </p:sp>
      <p:sp>
        <p:nvSpPr>
          <p:cNvPr id="43008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2129" name="Slide Image Placeholder 26931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32130" name="Text Placeholder 26931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 dirty="0"/>
          </a:p>
        </p:txBody>
      </p:sp>
      <p:sp>
        <p:nvSpPr>
          <p:cNvPr id="432131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4177" name="Slide Image Placeholder 26931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34178" name="Text Placeholder 26931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 dirty="0"/>
          </a:p>
        </p:txBody>
      </p:sp>
      <p:sp>
        <p:nvSpPr>
          <p:cNvPr id="434179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6225" name="Slide Image Placeholder 26931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36226" name="Text Placeholder 269314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 dirty="0"/>
          </a:p>
        </p:txBody>
      </p:sp>
      <p:sp>
        <p:nvSpPr>
          <p:cNvPr id="436227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8273" name="Slide Image Placeholder 27136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38274" name="Text Placeholder 271362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 dirty="0"/>
          </a:p>
        </p:txBody>
      </p:sp>
      <p:sp>
        <p:nvSpPr>
          <p:cNvPr id="438275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21" name="Slide Image Placeholder 27340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40322" name="Text Placeholder 273410"/>
          <p:cNvSpPr>
            <a:spLocks noGrp="1"/>
          </p:cNvSpPr>
          <p:nvPr>
            <p:ph type="body"/>
          </p:nvPr>
        </p:nvSpPr>
        <p:spPr/>
        <p:txBody>
          <a:bodyPr anchor="t" anchorCtr="0"/>
          <a:p>
            <a:pPr lvl="0"/>
            <a:endParaRPr lang="en-US" altLang="zh-CN" dirty="0"/>
          </a:p>
        </p:txBody>
      </p:sp>
      <p:sp>
        <p:nvSpPr>
          <p:cNvPr id="440323" name="Slide Number Placeholder 1"/>
          <p:cNvSpPr/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0033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003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en-US" sz="1200" dirty="0">
                <a:latin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</a:endParaRPr>
          </a:p>
        </p:txBody>
      </p:sp>
      <p:sp>
        <p:nvSpPr>
          <p:cNvPr id="30003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00036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solidFill>
            <a:srgbClr val="002060"/>
          </a:solidFill>
        </p:spPr>
        <p:txBody>
          <a:bodyPr anchor="b"/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solidFill>
            <a:srgbClr val="002060"/>
          </a:solidFill>
        </p:spPr>
        <p:txBody>
          <a:bodyPr anchor="b"/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610" y="13335"/>
            <a:ext cx="9178925" cy="519430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445" y="-62230"/>
            <a:ext cx="9191625" cy="619125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fontAlgn="base" hangingPunct="1"/>
            <a:fld id="{9A0DB2DC-4C9A-4742-B13C-FB6460FD3503}" type="slidenum">
              <a:rPr lang="en-GB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strike="noStrike" noProof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fontAlgn="base" hangingPunct="1"/>
            <a:fld id="{9A0DB2DC-4C9A-4742-B13C-FB6460FD3503}" type="slidenum">
              <a:rPr lang="en-GB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strike="noStrike" noProof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  <p:transition>
    <p:checker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solidFill>
            <a:srgbClr val="002060"/>
          </a:solidFill>
        </p:spPr>
        <p:txBody>
          <a:bodyPr anchor="b"/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610" y="13335"/>
            <a:ext cx="9178925" cy="519430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445" y="-62230"/>
            <a:ext cx="9191625" cy="619125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fontAlgn="base" hangingPunct="1"/>
            <a:fld id="{9A0DB2DC-4C9A-4742-B13C-FB6460FD3503}" type="slidenum">
              <a:rPr lang="en-GB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strike="noStrike" noProof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610" y="13335"/>
            <a:ext cx="9178925" cy="519430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  <p:transition>
    <p:checker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445" y="-62230"/>
            <a:ext cx="9191625" cy="619125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solidFill>
            <a:srgbClr val="002060"/>
          </a:solidFill>
        </p:spPr>
        <p:txBody>
          <a:bodyPr anchor="b"/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610" y="13335"/>
            <a:ext cx="9178925" cy="519430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445" y="-62230"/>
            <a:ext cx="9191625" cy="619125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pPr fontAlgn="base"/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fontAlgn="base" hangingPunct="1"/>
            <a:fld id="{9A0DB2DC-4C9A-4742-B13C-FB6460FD3503}" type="slidenum">
              <a:rPr lang="en-GB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strike="noStrike" noProof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fontAlgn="base" hangingPunct="1"/>
            <a:fld id="{9A0DB2DC-4C9A-4742-B13C-FB6460FD3503}" type="slidenum">
              <a:rPr lang="en-GB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strike="noStrike" noProof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solidFill>
            <a:srgbClr val="002060"/>
          </a:solidFill>
        </p:spPr>
        <p:txBody>
          <a:bodyPr anchor="b"/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610" y="13335"/>
            <a:ext cx="9178925" cy="519430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445" y="-62230"/>
            <a:ext cx="9191625" cy="619125"/>
          </a:xfrm>
          <a:solidFill>
            <a:srgbClr val="00206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pPr fontAlgn="base"/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en-GB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strike="noStrike" noProof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0.xml"/><Relationship Id="rId8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3.xml"/><Relationship Id="rId12" Type="http://schemas.openxmlformats.org/officeDocument/2006/relationships/theme" Target="../theme/theme10.xml"/><Relationship Id="rId11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1.xml"/><Relationship Id="rId8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24.xml"/><Relationship Id="rId13" Type="http://schemas.openxmlformats.org/officeDocument/2006/relationships/theme" Target="../theme/theme11.xml"/><Relationship Id="rId12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3.xml"/><Relationship Id="rId8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36.xml"/><Relationship Id="rId13" Type="http://schemas.openxmlformats.org/officeDocument/2006/relationships/theme" Target="../theme/theme12.xml"/><Relationship Id="rId12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35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6" Type="http://schemas.openxmlformats.org/officeDocument/2006/relationships/theme" Target="../theme/theme5.xml"/><Relationship Id="rId15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0.xml"/><Relationship Id="rId8" Type="http://schemas.openxmlformats.org/officeDocument/2006/relationships/slideLayout" Target="../slideLayouts/slideLayout69.xml"/><Relationship Id="rId7" Type="http://schemas.openxmlformats.org/officeDocument/2006/relationships/slideLayout" Target="../slideLayouts/slideLayout68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2.xml"/><Relationship Id="rId8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0.xml"/><Relationship Id="rId6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5.xml"/><Relationship Id="rId15" Type="http://schemas.openxmlformats.org/officeDocument/2006/relationships/theme" Target="../theme/theme7.xml"/><Relationship Id="rId14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3.xml"/><Relationship Id="rId1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6.xml"/><Relationship Id="rId8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1.xml"/><Relationship Id="rId3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9.xml"/><Relationship Id="rId13" Type="http://schemas.openxmlformats.org/officeDocument/2006/relationships/theme" Target="../theme/theme8.xml"/><Relationship Id="rId12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7.xml"/><Relationship Id="rId1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8.xml"/><Relationship Id="rId8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101.xml"/><Relationship Id="rId13" Type="http://schemas.openxmlformats.org/officeDocument/2006/relationships/theme" Target="../theme/theme9.xml"/><Relationship Id="rId12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170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194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218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42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en-GB" strike="noStrike" noProof="1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GB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3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6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58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7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3.jpe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4.jpe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5.jpe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6.jpe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7.jpe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8.jpe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9.jpe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3.png"/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image" Target="../media/image110.jpe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4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6.png"/><Relationship Id="rId1" Type="http://schemas.openxmlformats.org/officeDocument/2006/relationships/image" Target="../media/image115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7.jpe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2.png"/></Relationships>
</file>

<file path=ppt/slides/_rels/slide1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9.jpeg"/><Relationship Id="rId1" Type="http://schemas.openxmlformats.org/officeDocument/2006/relationships/image" Target="../media/image118.png"/></Relationships>
</file>

<file path=ppt/slides/_rels/slide1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9.jpeg"/><Relationship Id="rId1" Type="http://schemas.openxmlformats.org/officeDocument/2006/relationships/image" Target="../media/image118.png"/></Relationships>
</file>

<file path=ppt/slides/_rels/slide1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9.jpeg"/><Relationship Id="rId1" Type="http://schemas.openxmlformats.org/officeDocument/2006/relationships/image" Target="../media/image118.png"/></Relationships>
</file>

<file path=ppt/slides/_rels/slide1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9.jpeg"/><Relationship Id="rId1" Type="http://schemas.openxmlformats.org/officeDocument/2006/relationships/image" Target="../media/image118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1.png"/><Relationship Id="rId1" Type="http://schemas.openxmlformats.org/officeDocument/2006/relationships/image" Target="../media/image120.png"/></Relationships>
</file>

<file path=ppt/slides/_rels/slide1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image" Target="../media/image122.pn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5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3.xml"/><Relationship Id="rId4" Type="http://schemas.openxmlformats.org/officeDocument/2006/relationships/vmlDrawing" Target="../drawings/vmlDrawing10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5.png"/><Relationship Id="rId1" Type="http://schemas.openxmlformats.org/officeDocument/2006/relationships/oleObject" Target="../embeddings/oleObject20.bin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6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7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8.jpeg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0.png"/><Relationship Id="rId1" Type="http://schemas.openxmlformats.org/officeDocument/2006/relationships/image" Target="../media/image129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2.jpeg"/><Relationship Id="rId1" Type="http://schemas.openxmlformats.org/officeDocument/2006/relationships/image" Target="../media/image131.jpeg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3.jpe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4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6.png"/><Relationship Id="rId1" Type="http://schemas.openxmlformats.org/officeDocument/2006/relationships/image" Target="../media/image135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8.GIF"/><Relationship Id="rId1" Type="http://schemas.openxmlformats.org/officeDocument/2006/relationships/image" Target="../media/image137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0.png"/><Relationship Id="rId1" Type="http://schemas.openxmlformats.org/officeDocument/2006/relationships/image" Target="../media/image139.png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1.png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2.png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2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4.png"/><Relationship Id="rId1" Type="http://schemas.openxmlformats.org/officeDocument/2006/relationships/image" Target="../media/image14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5.png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7.png"/><Relationship Id="rId1" Type="http://schemas.openxmlformats.org/officeDocument/2006/relationships/image" Target="../media/image146.png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9.png"/><Relationship Id="rId1" Type="http://schemas.openxmlformats.org/officeDocument/2006/relationships/image" Target="../media/image14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0.GIF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1.jpe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3.png"/><Relationship Id="rId1" Type="http://schemas.openxmlformats.org/officeDocument/2006/relationships/image" Target="../media/image152.png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GIF"/><Relationship Id="rId1" Type="http://schemas.openxmlformats.org/officeDocument/2006/relationships/image" Target="../media/image14.GIF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5.png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6.jpeg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7.png"/></Relationships>
</file>

<file path=ppt/slides/_rels/slide17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62.png"/><Relationship Id="rId4" Type="http://schemas.openxmlformats.org/officeDocument/2006/relationships/image" Target="../media/image161.png"/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image" Target="../media/image158.png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94.xml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75.xml"/><Relationship Id="rId2" Type="http://schemas.openxmlformats.org/officeDocument/2006/relationships/image" Target="../media/image20.GIF"/><Relationship Id="rId1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01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5.xml"/><Relationship Id="rId1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5.xml"/><Relationship Id="rId1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8.xml"/><Relationship Id="rId1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8.xml"/><Relationship Id="rId1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6.xml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36.x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3" Type="http://schemas.openxmlformats.org/officeDocument/2006/relationships/oleObject" Target="../embeddings/oleObject2.bin"/><Relationship Id="rId2" Type="http://schemas.openxmlformats.org/officeDocument/2006/relationships/image" Target="../media/image29.wmf"/><Relationship Id="rId1" Type="http://schemas.openxmlformats.org/officeDocument/2006/relationships/oleObject" Target="../embeddings/oleObject1.bin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6.xml"/><Relationship Id="rId8" Type="http://schemas.openxmlformats.org/officeDocument/2006/relationships/image" Target="../media/image33.wmf"/><Relationship Id="rId7" Type="http://schemas.openxmlformats.org/officeDocument/2006/relationships/oleObject" Target="../embeddings/oleObject8.bin"/><Relationship Id="rId6" Type="http://schemas.openxmlformats.org/officeDocument/2006/relationships/image" Target="../media/image32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31.w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30.wmf"/><Relationship Id="rId10" Type="http://schemas.openxmlformats.org/officeDocument/2006/relationships/vmlDrawing" Target="../drawings/vmlDrawing2.vml"/><Relationship Id="rId1" Type="http://schemas.openxmlformats.org/officeDocument/2006/relationships/oleObject" Target="../embeddings/oleObject5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6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136.xml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136.xml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4.jpeg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4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6.xml"/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48.xml"/><Relationship Id="rId4" Type="http://schemas.openxmlformats.org/officeDocument/2006/relationships/image" Target="../media/image48.png"/><Relationship Id="rId3" Type="http://schemas.openxmlformats.org/officeDocument/2006/relationships/oleObject" Target="../embeddings/oleObject10.bin"/><Relationship Id="rId2" Type="http://schemas.openxmlformats.org/officeDocument/2006/relationships/image" Target="../media/image47.png"/><Relationship Id="rId1" Type="http://schemas.openxmlformats.org/officeDocument/2006/relationships/oleObject" Target="../embeddings/oleObject9.bin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48.xml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9.xml"/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48.xml"/><Relationship Id="rId2" Type="http://schemas.openxmlformats.org/officeDocument/2006/relationships/image" Target="../media/image52.png"/><Relationship Id="rId1" Type="http://schemas.openxmlformats.org/officeDocument/2006/relationships/oleObject" Target="../embeddings/oleObject11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7" Type="http://schemas.openxmlformats.org/officeDocument/2006/relationships/image" Target="../media/image59.png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jpeg"/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3.xml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3.xml"/><Relationship Id="rId1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68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69.jpeg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9.xml"/><Relationship Id="rId1" Type="http://schemas.openxmlformats.org/officeDocument/2006/relationships/image" Target="../media/image73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9.xml"/><Relationship Id="rId1" Type="http://schemas.openxmlformats.org/officeDocument/2006/relationships/image" Target="../media/image7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9.xml"/><Relationship Id="rId1" Type="http://schemas.openxmlformats.org/officeDocument/2006/relationships/image" Target="../media/image75.jpeg"/></Relationships>
</file>

<file path=ppt/slides/_rels/slide6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129.xml"/><Relationship Id="rId2" Type="http://schemas.openxmlformats.org/officeDocument/2006/relationships/image" Target="../media/image77.jpeg"/><Relationship Id="rId1" Type="http://schemas.openxmlformats.org/officeDocument/2006/relationships/image" Target="../media/image7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9.xml"/></Relationships>
</file>

<file path=ppt/slides/_rels/slide71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136.xml"/><Relationship Id="rId4" Type="http://schemas.openxmlformats.org/officeDocument/2006/relationships/oleObject" Target="../embeddings/oleObject14.bin"/><Relationship Id="rId3" Type="http://schemas.openxmlformats.org/officeDocument/2006/relationships/oleObject" Target="../embeddings/oleObject13.bin"/><Relationship Id="rId2" Type="http://schemas.openxmlformats.org/officeDocument/2006/relationships/image" Target="../media/image78.wmf"/><Relationship Id="rId1" Type="http://schemas.openxmlformats.org/officeDocument/2006/relationships/oleObject" Target="../embeddings/oleObject12.bin"/></Relationships>
</file>

<file path=ppt/slides/_rels/slide7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6.vml"/><Relationship Id="rId4" Type="http://schemas.openxmlformats.org/officeDocument/2006/relationships/slideLayout" Target="../slideLayouts/slideLayout136.xml"/><Relationship Id="rId3" Type="http://schemas.openxmlformats.org/officeDocument/2006/relationships/oleObject" Target="../embeddings/oleObject16.bin"/><Relationship Id="rId2" Type="http://schemas.openxmlformats.org/officeDocument/2006/relationships/image" Target="../media/image78.wmf"/><Relationship Id="rId1" Type="http://schemas.openxmlformats.org/officeDocument/2006/relationships/oleObject" Target="../embeddings/oleObject15.bin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slides/_rels/slide7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1.xml"/><Relationship Id="rId5" Type="http://schemas.openxmlformats.org/officeDocument/2006/relationships/vmlDrawing" Target="../drawings/vmlDrawing7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oleObject" Target="../embeddings/oleObject17.bin"/></Relationships>
</file>

<file path=ppt/slides/_rels/slide7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2.xml"/><Relationship Id="rId5" Type="http://schemas.openxmlformats.org/officeDocument/2006/relationships/vmlDrawing" Target="../drawings/vmlDrawing8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5.png"/><Relationship Id="rId2" Type="http://schemas.openxmlformats.org/officeDocument/2006/relationships/oleObject" Target="../embeddings/oleObject18.bin"/><Relationship Id="rId1" Type="http://schemas.openxmlformats.org/officeDocument/2006/relationships/image" Target="../media/image84.jpe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image" Target="../media/image8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6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9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0.png"/><Relationship Id="rId2" Type="http://schemas.openxmlformats.org/officeDocument/2006/relationships/image" Target="../media/image89.wmf"/><Relationship Id="rId1" Type="http://schemas.openxmlformats.org/officeDocument/2006/relationships/oleObject" Target="../embeddings/oleObject19.bin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1.png"/><Relationship Id="rId1" Type="http://schemas.openxmlformats.org/officeDocument/2006/relationships/hyperlink" Target="http://www.draftsperson.net/index.php?title=Image:Spring_Sample.png" TargetMode="Externa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2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3.jpeg"/></Relationships>
</file>

<file path=ppt/slides/_rels/slide9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5.jpeg"/><Relationship Id="rId1" Type="http://schemas.openxmlformats.org/officeDocument/2006/relationships/image" Target="../media/image94.jpeg"/></Relationships>
</file>

<file path=ppt/slides/_rels/slide9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8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9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0.jpe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1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3297" name="Title 3"/>
          <p:cNvSpPr>
            <a:spLocks noGrp="1"/>
          </p:cNvSpPr>
          <p:nvPr>
            <p:ph type="title"/>
          </p:nvPr>
        </p:nvSpPr>
        <p:spPr>
          <a:xfrm>
            <a:off x="685800" y="520700"/>
            <a:ext cx="7772400" cy="5078730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Distance-Time and </a:t>
            </a:r>
            <a:br>
              <a:rPr lang="en-US" altLang="en-US" sz="8000" b="1" u="sng"/>
            </a:br>
            <a:r>
              <a:rPr lang="en-US" altLang="en-US" sz="8000" b="1" u="sng"/>
              <a:t>Velocity-Time Graphs Review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9681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Vectors and Scalars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143363" name="Rectangle 3"/>
          <p:cNvSpPr>
            <a:spLocks noGrp="1"/>
          </p:cNvSpPr>
          <p:nvPr>
            <p:ph idx="1"/>
          </p:nvPr>
        </p:nvSpPr>
        <p:spPr>
          <a:xfrm>
            <a:off x="420688" y="912813"/>
            <a:ext cx="8229600" cy="4525962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en-US" altLang="zh-CN" sz="2400" b="1"/>
              <a:t>All physical quantities (e.g. speed and force) are described by a magnitude and a unit.</a:t>
            </a:r>
            <a:endParaRPr lang="en-US" altLang="zh-CN" sz="2400" b="1"/>
          </a:p>
          <a:p>
            <a:pPr marL="0" indent="0">
              <a:buNone/>
            </a:pPr>
            <a:endParaRPr lang="en-US" altLang="zh-CN" sz="2400" b="1">
              <a:solidFill>
                <a:srgbClr val="FF3300"/>
              </a:solidFill>
            </a:endParaRPr>
          </a:p>
          <a:p>
            <a:pPr marL="0" indent="0">
              <a:buNone/>
            </a:pPr>
            <a:r>
              <a:rPr lang="en-US" altLang="zh-CN" sz="2400" b="1">
                <a:solidFill>
                  <a:srgbClr val="FF3300"/>
                </a:solidFill>
              </a:rPr>
              <a:t>VECTORS</a:t>
            </a:r>
            <a:r>
              <a:rPr lang="en-US" altLang="zh-CN" sz="2400" b="1"/>
              <a:t> – also need to have their direction specified   </a:t>
            </a:r>
            <a:endParaRPr lang="en-US" altLang="zh-CN" sz="2400" b="1" i="1"/>
          </a:p>
          <a:p>
            <a:pPr marL="0" indent="0">
              <a:buNone/>
            </a:pPr>
            <a:r>
              <a:rPr lang="en-US" altLang="zh-CN" sz="2400" b="1" i="1"/>
              <a:t>examples: displacement, velocity, acceleration, force.</a:t>
            </a:r>
            <a:endParaRPr lang="en-US" altLang="zh-CN" sz="2400" b="1"/>
          </a:p>
          <a:p>
            <a:pPr marL="0" indent="0">
              <a:buNone/>
            </a:pPr>
            <a:endParaRPr lang="en-US" altLang="zh-CN" sz="2400" b="1">
              <a:solidFill>
                <a:srgbClr val="FF3300"/>
              </a:solidFill>
            </a:endParaRPr>
          </a:p>
          <a:p>
            <a:pPr marL="0" indent="0">
              <a:buNone/>
            </a:pPr>
            <a:r>
              <a:rPr lang="en-US" altLang="zh-CN" sz="2400" b="1">
                <a:solidFill>
                  <a:srgbClr val="FF3300"/>
                </a:solidFill>
              </a:rPr>
              <a:t>SCALARS</a:t>
            </a:r>
            <a:r>
              <a:rPr lang="en-US" altLang="zh-CN" sz="2400" b="1"/>
              <a:t> – do not have a direction</a:t>
            </a:r>
            <a:endParaRPr lang="en-US" altLang="zh-CN" sz="2400" b="1" i="1"/>
          </a:p>
          <a:p>
            <a:pPr marL="0" indent="0">
              <a:buNone/>
            </a:pPr>
            <a:r>
              <a:rPr lang="en-US" altLang="zh-CN" sz="2400" b="1" i="1"/>
              <a:t>examples: distance, speed, mass, work, energy.</a:t>
            </a:r>
            <a:endParaRPr lang="en-US" altLang="zh-CN" sz="2400" b="1" i="1"/>
          </a:p>
        </p:txBody>
      </p:sp>
      <p:pic>
        <p:nvPicPr>
          <p:cNvPr id="199683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42000" y="4484688"/>
            <a:ext cx="3124200" cy="2305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charRg st="0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charRg st="89" end="1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charRg st="146" end="2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charRg st="202" end="2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charRg st="236" end="2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7841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47842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47843" name="Picture 4" descr="crane-accident-pic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8865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48866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48867" name="Picture 4" descr="crane-accident-pic-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9889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49890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49891" name="Picture 4" descr="crane-accident-pic-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0913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50914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50915" name="Picture 4" descr="crane-accident-pic-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1937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51938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51939" name="Picture 5" descr="crane-accident-pic-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61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52962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52963" name="Picture 4" descr="crane-accident-pic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3985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53986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53987" name="Picture 4" descr="crane-accident-pic-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0433" name="Title 3"/>
          <p:cNvSpPr>
            <a:spLocks noGrp="1"/>
          </p:cNvSpPr>
          <p:nvPr/>
        </p:nvSpPr>
        <p:spPr>
          <a:xfrm>
            <a:off x="685800" y="2579688"/>
            <a:ext cx="7772400" cy="969962"/>
          </a:xfrm>
          <a:prstGeom prst="rect">
            <a:avLst/>
          </a:prstGeom>
          <a:solidFill>
            <a:srgbClr val="002060"/>
          </a:solidFill>
          <a:ln w="57150" cap="rnd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p>
            <a:pPr algn="ctr"/>
            <a:r>
              <a:rPr lang="en-US" altLang="en-US" sz="6000" b="1" u="sng">
                <a:solidFill>
                  <a:schemeClr val="bg1"/>
                </a:solidFill>
                <a:latin typeface="Arial" panose="020B0604020202020204" pitchFamily="34" charset="0"/>
              </a:rPr>
              <a:t>Moments</a:t>
            </a:r>
            <a:endParaRPr lang="en-US" altLang="en-US" sz="6000" b="1" u="sng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7121" name="Title 26624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3600" kern="1200" baseline="0">
                <a:latin typeface="+mj-lt"/>
                <a:ea typeface="+mj-ea"/>
                <a:cs typeface="+mj-cs"/>
              </a:rPr>
              <a:t>The moment of a force</a:t>
            </a:r>
            <a:endParaRPr lang="en-US" altLang="zh-CN" sz="36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66243" name="Content Placeholder 266242"/>
          <p:cNvSpPr>
            <a:spLocks noGrp="1"/>
          </p:cNvSpPr>
          <p:nvPr>
            <p:ph idx="1"/>
          </p:nvPr>
        </p:nvSpPr>
        <p:spPr>
          <a:xfrm>
            <a:off x="311150" y="668338"/>
            <a:ext cx="8655050" cy="4525962"/>
          </a:xfrm>
        </p:spPr>
        <p:txBody>
          <a:bodyPr anchor="t" anchorCtr="0"/>
          <a:p>
            <a:pPr marL="0" indent="0" eaLnBrk="0" hangingPunct="0">
              <a:spcBef>
                <a:spcPct val="0"/>
              </a:spcBef>
              <a:buNone/>
            </a:pPr>
            <a:r>
              <a:rPr lang="en-US" altLang="en-US" sz="2000">
                <a:solidFill>
                  <a:srgbClr val="000000"/>
                </a:solidFill>
              </a:rPr>
              <a:t>A moment is a</a:t>
            </a:r>
            <a:r>
              <a:rPr lang="en-US" altLang="zh-CN" sz="2000">
                <a:solidFill>
                  <a:srgbClr val="000000"/>
                </a:solidFill>
              </a:rPr>
              <a:t> </a:t>
            </a:r>
            <a:r>
              <a:rPr lang="en-US" altLang="zh-CN" sz="2000" b="1">
                <a:solidFill>
                  <a:schemeClr val="accent2"/>
                </a:solidFill>
              </a:rPr>
              <a:t>turning effect</a:t>
            </a:r>
            <a:r>
              <a:rPr lang="en-US" altLang="zh-CN" sz="2000">
                <a:solidFill>
                  <a:srgbClr val="000000"/>
                </a:solidFill>
              </a:rPr>
              <a:t> of a force. </a:t>
            </a:r>
            <a:endParaRPr lang="en-US" altLang="zh-CN" sz="2000">
              <a:solidFill>
                <a:srgbClr val="000000"/>
              </a:solidFill>
            </a:endParaRPr>
          </a:p>
          <a:p>
            <a:pPr marL="0" indent="0" eaLnBrk="0" hangingPunct="0">
              <a:spcBef>
                <a:spcPct val="0"/>
              </a:spcBef>
              <a:buNone/>
            </a:pPr>
            <a:endParaRPr lang="en-US" altLang="zh-CN" sz="2000" b="1">
              <a:solidFill>
                <a:srgbClr val="000000"/>
              </a:solidFill>
            </a:endParaRPr>
          </a:p>
          <a:p>
            <a:pPr marL="0" indent="0" eaLnBrk="0" hangingPunct="0">
              <a:spcBef>
                <a:spcPct val="0"/>
              </a:spcBef>
              <a:buNone/>
            </a:pPr>
            <a:r>
              <a:rPr lang="en-US" altLang="zh-CN" sz="2000" b="1">
                <a:solidFill>
                  <a:srgbClr val="FF3300"/>
                </a:solidFill>
              </a:rPr>
              <a:t>moment </a:t>
            </a:r>
            <a:r>
              <a:rPr lang="en-US" altLang="en-US" sz="2000" b="1">
                <a:solidFill>
                  <a:srgbClr val="FF3300"/>
                </a:solidFill>
              </a:rPr>
              <a:t>(M)</a:t>
            </a:r>
            <a:r>
              <a:rPr lang="en-US" altLang="zh-CN" sz="2000" b="1">
                <a:solidFill>
                  <a:srgbClr val="FF3300"/>
                </a:solidFill>
              </a:rPr>
              <a:t> </a:t>
            </a:r>
            <a:r>
              <a:rPr lang="en-US" altLang="zh-CN" sz="2000" b="1"/>
              <a:t>=</a:t>
            </a:r>
            <a:r>
              <a:rPr lang="en-US" altLang="zh-CN" sz="2000" b="1">
                <a:solidFill>
                  <a:srgbClr val="FF3300"/>
                </a:solidFill>
              </a:rPr>
              <a:t>  force  </a:t>
            </a:r>
            <a:r>
              <a:rPr lang="en-US" altLang="en-US" sz="2000" b="1">
                <a:solidFill>
                  <a:srgbClr val="FF3300"/>
                </a:solidFill>
              </a:rPr>
              <a:t>(F) </a:t>
            </a:r>
            <a:r>
              <a:rPr lang="en-US" altLang="zh-CN" sz="2000" b="1"/>
              <a:t>x</a:t>
            </a:r>
            <a:r>
              <a:rPr lang="en-US" altLang="zh-CN" sz="2000" b="1">
                <a:solidFill>
                  <a:srgbClr val="FF3300"/>
                </a:solidFill>
              </a:rPr>
              <a:t>   perpendicular distance from the pivot </a:t>
            </a:r>
            <a:r>
              <a:rPr lang="en-US" altLang="en-US" sz="2000" b="1">
                <a:solidFill>
                  <a:srgbClr val="FF3300"/>
                </a:solidFill>
              </a:rPr>
              <a:t>(d)</a:t>
            </a:r>
            <a:endParaRPr lang="en-US" altLang="zh-CN" sz="2000" b="1">
              <a:solidFill>
                <a:srgbClr val="FF3300"/>
              </a:solidFill>
            </a:endParaRPr>
          </a:p>
          <a:p>
            <a:pPr marL="0" indent="0" eaLnBrk="0" hangingPunct="0">
              <a:spcBef>
                <a:spcPct val="0"/>
              </a:spcBef>
              <a:buNone/>
            </a:pPr>
            <a:r>
              <a:rPr lang="en-US" altLang="zh-CN" sz="2000" b="1">
                <a:solidFill>
                  <a:schemeClr val="accent2"/>
                </a:solidFill>
              </a:rPr>
              <a:t>      (Nm)</a:t>
            </a:r>
            <a:r>
              <a:rPr lang="en-US" altLang="en-US" sz="2000" b="1">
                <a:solidFill>
                  <a:schemeClr val="accent2"/>
                </a:solidFill>
              </a:rPr>
              <a:t>	     (N)				(m)</a:t>
            </a:r>
            <a:endParaRPr lang="en-US" altLang="zh-CN" sz="2000" b="1">
              <a:solidFill>
                <a:schemeClr val="accent2"/>
              </a:solidFill>
            </a:endParaRPr>
          </a:p>
          <a:p>
            <a:pPr marL="0" indent="0" eaLnBrk="0" hangingPunct="0">
              <a:spcBef>
                <a:spcPct val="0"/>
              </a:spcBef>
              <a:buNone/>
            </a:pPr>
            <a:endParaRPr lang="en-US" altLang="zh-CN" sz="2000">
              <a:solidFill>
                <a:schemeClr val="accent2"/>
              </a:solidFill>
            </a:endParaRPr>
          </a:p>
          <a:p>
            <a:pPr marL="0" indent="0" eaLnBrk="0" hangingPunct="0">
              <a:spcBef>
                <a:spcPct val="0"/>
              </a:spcBef>
              <a:buNone/>
            </a:pPr>
            <a:r>
              <a:rPr lang="en-US" altLang="zh-CN" sz="2000"/>
              <a:t>Moments can be either </a:t>
            </a:r>
            <a:r>
              <a:rPr lang="en-US" altLang="zh-CN" sz="2000" b="1"/>
              <a:t>CLOCKWISE</a:t>
            </a:r>
            <a:r>
              <a:rPr lang="en-US" altLang="zh-CN" sz="2000"/>
              <a:t> or </a:t>
            </a:r>
            <a:r>
              <a:rPr lang="en-US" altLang="zh-CN" sz="2000" b="1"/>
              <a:t>ANTICLOCKWISE</a:t>
            </a:r>
            <a:endParaRPr lang="en-US" altLang="zh-CN" sz="2000" b="1">
              <a:ea typeface="Times New Roman" panose="02020603050405020304" pitchFamily="18" charset="0"/>
            </a:endParaRPr>
          </a:p>
        </p:txBody>
      </p:sp>
      <p:grpSp>
        <p:nvGrpSpPr>
          <p:cNvPr id="266248" name="Group 266247"/>
          <p:cNvGrpSpPr/>
          <p:nvPr/>
        </p:nvGrpSpPr>
        <p:grpSpPr>
          <a:xfrm>
            <a:off x="6311900" y="2967038"/>
            <a:ext cx="2749550" cy="3195637"/>
            <a:chOff x="3876" y="999"/>
            <a:chExt cx="1732" cy="2013"/>
          </a:xfrm>
        </p:grpSpPr>
        <p:pic>
          <p:nvPicPr>
            <p:cNvPr id="517124" name="Picture 26624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969" y="999"/>
              <a:ext cx="1502" cy="127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17125" name="Text Box 266244"/>
            <p:cNvSpPr txBox="1"/>
            <p:nvPr/>
          </p:nvSpPr>
          <p:spPr>
            <a:xfrm>
              <a:off x="3876" y="2262"/>
              <a:ext cx="1732" cy="7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Force F exerting an ANTICLOCKWISE moment through the spanner on the nut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pic>
        <p:nvPicPr>
          <p:cNvPr id="444418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163" y="2967038"/>
            <a:ext cx="1828800" cy="1835150"/>
          </a:xfrm>
          <a:prstGeom prst="rect">
            <a:avLst/>
          </a:prstGeom>
          <a:noFill/>
          <a:ln w="25400">
            <a:noFill/>
          </a:ln>
        </p:spPr>
      </p:pic>
      <p:sp>
        <p:nvSpPr>
          <p:cNvPr id="444421" name="Line 5"/>
          <p:cNvSpPr/>
          <p:nvPr/>
        </p:nvSpPr>
        <p:spPr>
          <a:xfrm>
            <a:off x="3913188" y="3884613"/>
            <a:ext cx="1125537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444422" name="Text Box 6"/>
          <p:cNvSpPr txBox="1"/>
          <p:nvPr/>
        </p:nvSpPr>
        <p:spPr>
          <a:xfrm>
            <a:off x="3111500" y="3662363"/>
            <a:ext cx="1109663" cy="400050"/>
          </a:xfrm>
          <a:prstGeom prst="rect">
            <a:avLst/>
          </a:prstGeom>
          <a:noFill/>
          <a:ln w="25400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000" b="1">
                <a:latin typeface="Arial" panose="020B0604020202020204" pitchFamily="34" charset="0"/>
              </a:rPr>
              <a:t>Pivot</a:t>
            </a:r>
            <a:endParaRPr lang="en-US" altLang="zh-CN" sz="2000" b="1">
              <a:latin typeface="Arial" panose="020B0604020202020204" pitchFamily="34" charset="0"/>
            </a:endParaRPr>
          </a:p>
        </p:txBody>
      </p:sp>
      <p:pic>
        <p:nvPicPr>
          <p:cNvPr id="444423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25" y="3390900"/>
            <a:ext cx="2287588" cy="992188"/>
          </a:xfrm>
          <a:prstGeom prst="rect">
            <a:avLst/>
          </a:prstGeom>
          <a:noFill/>
          <a:ln w="25400">
            <a:noFill/>
          </a:ln>
        </p:spPr>
      </p:pic>
      <p:pic>
        <p:nvPicPr>
          <p:cNvPr id="444425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88" y="4500563"/>
            <a:ext cx="733425" cy="1079500"/>
          </a:xfrm>
          <a:prstGeom prst="rect">
            <a:avLst/>
          </a:prstGeom>
          <a:noFill/>
          <a:ln w="25400">
            <a:noFill/>
          </a:ln>
        </p:spPr>
      </p:pic>
      <p:sp>
        <p:nvSpPr>
          <p:cNvPr id="2" name="Line 8"/>
          <p:cNvSpPr/>
          <p:nvPr/>
        </p:nvSpPr>
        <p:spPr>
          <a:xfrm flipH="1">
            <a:off x="2133600" y="3884613"/>
            <a:ext cx="977900" cy="857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3" name="Line 10"/>
          <p:cNvSpPr/>
          <p:nvPr/>
        </p:nvSpPr>
        <p:spPr>
          <a:xfrm>
            <a:off x="3514725" y="3970338"/>
            <a:ext cx="1588" cy="5032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charRg st="217" end="2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42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9169" name="Tit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Moments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pic>
        <p:nvPicPr>
          <p:cNvPr id="434193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6725" y="1152525"/>
            <a:ext cx="2593975" cy="5518150"/>
          </a:xfrm>
          <a:prstGeom prst="rect">
            <a:avLst/>
          </a:prstGeom>
          <a:noFill/>
          <a:ln w="25400">
            <a:noFill/>
          </a:ln>
        </p:spPr>
      </p:pic>
      <p:sp>
        <p:nvSpPr>
          <p:cNvPr id="434179" name="Rectangle 3"/>
          <p:cNvSpPr/>
          <p:nvPr/>
        </p:nvSpPr>
        <p:spPr>
          <a:xfrm>
            <a:off x="228600" y="762000"/>
            <a:ext cx="8686800" cy="460375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When you open a door you use the handle. 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434182" name="Rectangle 6"/>
          <p:cNvSpPr/>
          <p:nvPr/>
        </p:nvSpPr>
        <p:spPr>
          <a:xfrm>
            <a:off x="304800" y="3345815"/>
            <a:ext cx="5164138" cy="1938020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The turning force about a hinge (pivot) is known as the </a:t>
            </a:r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</a:rPr>
              <a:t>moment</a:t>
            </a:r>
            <a:r>
              <a:rPr lang="en-US" altLang="zh-CN" sz="2400">
                <a:latin typeface="Arial" panose="020B0604020202020204" pitchFamily="34" charset="0"/>
              </a:rPr>
              <a:t>.</a:t>
            </a:r>
            <a:endParaRPr lang="en-US" altLang="zh-CN" sz="24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zh-CN" sz="240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Arial" panose="020B0604020202020204" pitchFamily="34" charset="0"/>
              </a:rPr>
              <a:t>M = Fd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434184" name="Rectangle 8"/>
          <p:cNvSpPr/>
          <p:nvPr/>
        </p:nvSpPr>
        <p:spPr>
          <a:xfrm>
            <a:off x="304800" y="2483485"/>
            <a:ext cx="5486400" cy="460375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r>
              <a:rPr lang="en-US" altLang="zh-CN" sz="2400">
                <a:latin typeface="Arial" panose="020B0604020202020204" pitchFamily="34" charset="0"/>
              </a:rPr>
              <a:t>The </a:t>
            </a:r>
            <a:r>
              <a:rPr lang="en-US" altLang="zh-CN" sz="2400">
                <a:solidFill>
                  <a:schemeClr val="tx1"/>
                </a:solidFill>
                <a:latin typeface="Arial" panose="020B0604020202020204" pitchFamily="34" charset="0"/>
              </a:rPr>
              <a:t>hinges </a:t>
            </a:r>
            <a:r>
              <a:rPr lang="en-US" altLang="zh-CN" sz="2400">
                <a:latin typeface="Arial" panose="020B0604020202020204" pitchFamily="34" charset="0"/>
              </a:rPr>
              <a:t>are the </a:t>
            </a:r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</a:rPr>
              <a:t>pivot point.</a:t>
            </a:r>
            <a:endParaRPr lang="en-US" altLang="zh-CN" sz="2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34185" name="Rectangle 9"/>
          <p:cNvSpPr/>
          <p:nvPr/>
        </p:nvSpPr>
        <p:spPr>
          <a:xfrm>
            <a:off x="304800" y="1480185"/>
            <a:ext cx="5164138" cy="829945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The handle is placed a long way from the hinges. 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434186" name="Line 10"/>
          <p:cNvSpPr/>
          <p:nvPr/>
        </p:nvSpPr>
        <p:spPr>
          <a:xfrm flipH="1">
            <a:off x="6038850" y="4048125"/>
            <a:ext cx="1403350" cy="0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grpSp>
        <p:nvGrpSpPr>
          <p:cNvPr id="2" name="Group 15"/>
          <p:cNvGrpSpPr/>
          <p:nvPr/>
        </p:nvGrpSpPr>
        <p:grpSpPr>
          <a:xfrm>
            <a:off x="7394575" y="1895475"/>
            <a:ext cx="625475" cy="3740150"/>
            <a:chOff x="4730" y="1194"/>
            <a:chExt cx="394" cy="2356"/>
          </a:xfrm>
        </p:grpSpPr>
        <p:sp>
          <p:nvSpPr>
            <p:cNvPr id="519177" name="Line 11"/>
            <p:cNvSpPr/>
            <p:nvPr/>
          </p:nvSpPr>
          <p:spPr>
            <a:xfrm flipH="1">
              <a:off x="4846" y="1194"/>
              <a:ext cx="278" cy="0"/>
            </a:xfrm>
            <a:prstGeom prst="line">
              <a:avLst/>
            </a:prstGeom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19178" name="Line 12"/>
            <p:cNvSpPr/>
            <p:nvPr/>
          </p:nvSpPr>
          <p:spPr>
            <a:xfrm flipH="1">
              <a:off x="4797" y="2508"/>
              <a:ext cx="278" cy="0"/>
            </a:xfrm>
            <a:prstGeom prst="line">
              <a:avLst/>
            </a:prstGeom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19179" name="Line 13"/>
            <p:cNvSpPr/>
            <p:nvPr/>
          </p:nvSpPr>
          <p:spPr>
            <a:xfrm flipH="1">
              <a:off x="4730" y="3550"/>
              <a:ext cx="278" cy="0"/>
            </a:xfrm>
            <a:prstGeom prst="line">
              <a:avLst/>
            </a:prstGeom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>
                                            <p:txEl>
                                              <p:char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4179">
                                            <p:txEl>
                                              <p:charRg st="0" end="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34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5">
                                            <p:txEl>
                                              <p:char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34185">
                                            <p:txEl>
                                              <p:charRg st="0" end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34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4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4184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2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4182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2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4182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179" grpId="0" build="p"/>
      <p:bldP spid="434182" grpId="0" uiExpand="1" build="p"/>
      <p:bldP spid="434184" grpId="0" build="p"/>
      <p:bldP spid="43418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1729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GB" altLang="zh-CN" kern="1200" baseline="0">
                <a:latin typeface="+mj-lt"/>
                <a:ea typeface="宋体" panose="02010600030101010101" charset="-122"/>
                <a:cs typeface="+mj-cs"/>
              </a:rPr>
              <a:t>Example: Speed and Velocity</a:t>
            </a:r>
            <a:endParaRPr lang="en-GB" altLang="zh-CN" kern="1200" baseline="0">
              <a:latin typeface="+mj-lt"/>
              <a:ea typeface="宋体" panose="02010600030101010101" charset="-122"/>
              <a:cs typeface="+mj-cs"/>
            </a:endParaRPr>
          </a:p>
        </p:txBody>
      </p:sp>
      <p:sp>
        <p:nvSpPr>
          <p:cNvPr id="201730" name="Rectangle 4"/>
          <p:cNvSpPr>
            <a:spLocks noGrp="1"/>
          </p:cNvSpPr>
          <p:nvPr>
            <p:ph idx="1"/>
          </p:nvPr>
        </p:nvSpPr>
        <p:spPr>
          <a:xfrm>
            <a:off x="134938" y="788988"/>
            <a:ext cx="4471987" cy="3581400"/>
          </a:xfrm>
        </p:spPr>
        <p:txBody>
          <a:bodyPr anchor="t" anchorCtr="0"/>
          <a:p>
            <a:pPr marL="0" indent="0">
              <a:buNone/>
            </a:pPr>
            <a:r>
              <a:rPr lang="en-GB" altLang="zh-CN" sz="2400">
                <a:ea typeface="宋体" panose="02010600030101010101" charset="-122"/>
              </a:rPr>
              <a:t>An object’s </a:t>
            </a:r>
            <a:r>
              <a:rPr lang="en-GB" altLang="zh-CN" sz="2400" b="1" u="sng">
                <a:ea typeface="宋体" panose="02010600030101010101" charset="-122"/>
              </a:rPr>
              <a:t>speed</a:t>
            </a:r>
            <a:r>
              <a:rPr lang="en-GB" altLang="zh-CN" sz="2400">
                <a:ea typeface="宋体" panose="02010600030101010101" charset="-122"/>
              </a:rPr>
              <a:t> </a:t>
            </a:r>
            <a:r>
              <a:rPr lang="en-GB" altLang="zh-CN" sz="2400" b="1">
                <a:ea typeface="宋体" panose="02010600030101010101" charset="-122"/>
              </a:rPr>
              <a:t>(scalar)</a:t>
            </a:r>
            <a:r>
              <a:rPr lang="en-GB" altLang="zh-CN" sz="2400">
                <a:ea typeface="宋体" panose="02010600030101010101" charset="-122"/>
              </a:rPr>
              <a:t> refers to how much distance it covers in a given time.</a:t>
            </a:r>
            <a:endParaRPr lang="en-GB" altLang="zh-CN" sz="2400" i="1">
              <a:ea typeface="宋体" panose="02010600030101010101" charset="-122"/>
            </a:endParaRPr>
          </a:p>
          <a:p>
            <a:pPr marL="0" indent="0">
              <a:buNone/>
            </a:pPr>
            <a:endParaRPr lang="en-GB" altLang="zh-CN" sz="2400" i="1">
              <a:ea typeface="宋体" panose="02010600030101010101" charset="-122"/>
            </a:endParaRPr>
          </a:p>
          <a:p>
            <a:pPr marL="0" indent="0">
              <a:buNone/>
            </a:pPr>
            <a:r>
              <a:rPr lang="en-GB" altLang="zh-CN" sz="2400">
                <a:ea typeface="宋体" panose="02010600030101010101" charset="-122"/>
              </a:rPr>
              <a:t>The same object’s </a:t>
            </a:r>
            <a:r>
              <a:rPr lang="en-GB" altLang="zh-CN" sz="2400" b="1" u="sng">
                <a:ea typeface="宋体" panose="02010600030101010101" charset="-122"/>
              </a:rPr>
              <a:t>velocity </a:t>
            </a:r>
            <a:r>
              <a:rPr lang="en-GB" altLang="zh-CN" sz="2400" b="1">
                <a:ea typeface="宋体" panose="02010600030101010101" charset="-122"/>
              </a:rPr>
              <a:t>(vector)</a:t>
            </a:r>
            <a:r>
              <a:rPr lang="en-GB" altLang="zh-CN" sz="2400">
                <a:ea typeface="宋体" panose="02010600030101010101" charset="-122"/>
              </a:rPr>
              <a:t> depends on its speed AND direction. </a:t>
            </a:r>
            <a:endParaRPr lang="en-GB" altLang="zh-CN" sz="2400">
              <a:ea typeface="宋体" panose="02010600030101010101" charset="-122"/>
            </a:endParaRPr>
          </a:p>
        </p:txBody>
      </p:sp>
      <p:grpSp>
        <p:nvGrpSpPr>
          <p:cNvPr id="201731" name="Group 28"/>
          <p:cNvGrpSpPr/>
          <p:nvPr/>
        </p:nvGrpSpPr>
        <p:grpSpPr>
          <a:xfrm>
            <a:off x="5140325" y="854075"/>
            <a:ext cx="3998913" cy="4403725"/>
            <a:chOff x="3329" y="1104"/>
            <a:chExt cx="2519" cy="2774"/>
          </a:xfrm>
        </p:grpSpPr>
        <p:sp>
          <p:nvSpPr>
            <p:cNvPr id="201732" name="Line 20"/>
            <p:cNvSpPr/>
            <p:nvPr/>
          </p:nvSpPr>
          <p:spPr>
            <a:xfrm rot="2465970">
              <a:off x="5040" y="1824"/>
              <a:ext cx="624" cy="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grpSp>
          <p:nvGrpSpPr>
            <p:cNvPr id="201733" name="Group 24"/>
            <p:cNvGrpSpPr/>
            <p:nvPr/>
          </p:nvGrpSpPr>
          <p:grpSpPr>
            <a:xfrm>
              <a:off x="3329" y="1130"/>
              <a:ext cx="2519" cy="2748"/>
              <a:chOff x="3329" y="1130"/>
              <a:chExt cx="2519" cy="2748"/>
            </a:xfrm>
          </p:grpSpPr>
          <p:sp>
            <p:nvSpPr>
              <p:cNvPr id="201734" name="Oval 5"/>
              <p:cNvSpPr/>
              <p:nvPr/>
            </p:nvSpPr>
            <p:spPr>
              <a:xfrm>
                <a:off x="3840" y="1440"/>
                <a:ext cx="1536" cy="1536"/>
              </a:xfrm>
              <a:prstGeom prst="ellipse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01735" name="Rectangle 6"/>
              <p:cNvSpPr/>
              <p:nvPr/>
            </p:nvSpPr>
            <p:spPr>
              <a:xfrm>
                <a:off x="4512" y="1344"/>
                <a:ext cx="240" cy="24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01736" name="Line 7"/>
              <p:cNvSpPr/>
              <p:nvPr/>
            </p:nvSpPr>
            <p:spPr>
              <a:xfrm>
                <a:off x="4656" y="1440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01737" name="Text Box 8"/>
              <p:cNvSpPr txBox="1"/>
              <p:nvPr/>
            </p:nvSpPr>
            <p:spPr>
              <a:xfrm>
                <a:off x="4838" y="1130"/>
                <a:ext cx="553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p>
                <a:r>
                  <a:rPr lang="en-GB" altLang="zh-CN">
                    <a:latin typeface="Arial" panose="020B0604020202020204" pitchFamily="34" charset="0"/>
                    <a:ea typeface="宋体" panose="02010600030101010101" charset="-122"/>
                  </a:rPr>
                  <a:t>speed</a:t>
                </a:r>
                <a:endParaRPr lang="en-GB" altLang="zh-CN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  <p:sp>
            <p:nvSpPr>
              <p:cNvPr id="201738" name="Text Box 15"/>
              <p:cNvSpPr txBox="1"/>
              <p:nvPr/>
            </p:nvSpPr>
            <p:spPr>
              <a:xfrm>
                <a:off x="4656" y="3072"/>
                <a:ext cx="733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p>
                <a:r>
                  <a:rPr lang="en-GB" altLang="zh-CN">
                    <a:latin typeface="Arial" panose="020B0604020202020204" pitchFamily="34" charset="0"/>
                    <a:ea typeface="宋体" panose="02010600030101010101" charset="-122"/>
                  </a:rPr>
                  <a:t>velocity</a:t>
                </a:r>
                <a:endParaRPr lang="en-GB" altLang="zh-CN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  <p:sp>
            <p:nvSpPr>
              <p:cNvPr id="201739" name="Text Box 17"/>
              <p:cNvSpPr txBox="1"/>
              <p:nvPr/>
            </p:nvSpPr>
            <p:spPr>
              <a:xfrm>
                <a:off x="3329" y="3360"/>
                <a:ext cx="2519" cy="51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p>
                <a:pPr algn="ctr"/>
                <a:r>
                  <a:rPr lang="en-GB" altLang="zh-CN">
                    <a:latin typeface="Arial" panose="020B0604020202020204" pitchFamily="34" charset="0"/>
                    <a:ea typeface="宋体" panose="02010600030101010101" charset="-122"/>
                  </a:rPr>
                  <a:t>Speed = constant</a:t>
                </a:r>
                <a:endParaRPr lang="en-GB" altLang="zh-CN">
                  <a:latin typeface="Arial" panose="020B0604020202020204" pitchFamily="34" charset="0"/>
                  <a:ea typeface="宋体" panose="02010600030101010101" charset="-122"/>
                </a:endParaRPr>
              </a:p>
              <a:p>
                <a:pPr algn="ctr"/>
                <a:r>
                  <a:rPr lang="en-GB" altLang="zh-CN">
                    <a:latin typeface="Arial" panose="020B0604020202020204" pitchFamily="34" charset="0"/>
                    <a:ea typeface="宋体" panose="02010600030101010101" charset="-122"/>
                  </a:rPr>
                  <a:t>Velocity = constantly changing</a:t>
                </a:r>
                <a:endParaRPr lang="en-GB" altLang="zh-CN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  <p:sp>
            <p:nvSpPr>
              <p:cNvPr id="201740" name="Line 21"/>
              <p:cNvSpPr/>
              <p:nvPr/>
            </p:nvSpPr>
            <p:spPr>
              <a:xfrm rot="-8677963">
                <a:off x="3504" y="2592"/>
                <a:ext cx="624" cy="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01741" name="Line 22"/>
              <p:cNvSpPr/>
              <p:nvPr/>
            </p:nvSpPr>
            <p:spPr>
              <a:xfrm rot="-3421337">
                <a:off x="3762" y="1600"/>
                <a:ext cx="624" cy="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01742" name="Line 23"/>
              <p:cNvSpPr/>
              <p:nvPr/>
            </p:nvSpPr>
            <p:spPr>
              <a:xfrm rot="7384671">
                <a:off x="4770" y="2848"/>
                <a:ext cx="624" cy="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01743" name="Text Box 25"/>
            <p:cNvSpPr txBox="1"/>
            <p:nvPr/>
          </p:nvSpPr>
          <p:spPr>
            <a:xfrm>
              <a:off x="4176" y="1104"/>
              <a:ext cx="21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GB" altLang="zh-CN">
                  <a:latin typeface="Arial" panose="020B0604020202020204" pitchFamily="34" charset="0"/>
                  <a:ea typeface="宋体" panose="02010600030101010101" charset="-122"/>
                </a:rPr>
                <a:t>v</a:t>
              </a:r>
              <a:endParaRPr lang="en-GB" altLang="zh-CN">
                <a:latin typeface="Arial" panose="020B0604020202020204" pitchFamily="34" charset="0"/>
                <a:ea typeface="宋体" panose="02010600030101010101" charset="-122"/>
              </a:endParaRPr>
            </a:p>
          </p:txBody>
        </p:sp>
        <p:sp>
          <p:nvSpPr>
            <p:cNvPr id="201744" name="Text Box 26"/>
            <p:cNvSpPr txBox="1"/>
            <p:nvPr/>
          </p:nvSpPr>
          <p:spPr>
            <a:xfrm>
              <a:off x="3552" y="2160"/>
              <a:ext cx="21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GB" altLang="zh-CN">
                  <a:latin typeface="Arial" panose="020B0604020202020204" pitchFamily="34" charset="0"/>
                  <a:ea typeface="宋体" panose="02010600030101010101" charset="-122"/>
                </a:rPr>
                <a:t>v</a:t>
              </a:r>
              <a:endParaRPr lang="en-GB" altLang="zh-CN">
                <a:latin typeface="Arial" panose="020B0604020202020204" pitchFamily="34" charset="0"/>
                <a:ea typeface="宋体" panose="02010600030101010101" charset="-122"/>
              </a:endParaRPr>
            </a:p>
          </p:txBody>
        </p:sp>
        <p:sp>
          <p:nvSpPr>
            <p:cNvPr id="201745" name="Text Box 27"/>
            <p:cNvSpPr txBox="1"/>
            <p:nvPr/>
          </p:nvSpPr>
          <p:spPr>
            <a:xfrm>
              <a:off x="5424" y="1968"/>
              <a:ext cx="21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GB" altLang="zh-CN">
                  <a:latin typeface="Arial" panose="020B0604020202020204" pitchFamily="34" charset="0"/>
                  <a:ea typeface="宋体" panose="02010600030101010101" charset="-122"/>
                </a:rPr>
                <a:t>v</a:t>
              </a:r>
              <a:endParaRPr lang="en-GB" altLang="zh-CN">
                <a:latin typeface="Arial" panose="020B0604020202020204" pitchFamily="34" charset="0"/>
                <a:ea typeface="宋体" panose="02010600030101010101" charset="-122"/>
              </a:endParaRPr>
            </a:p>
          </p:txBody>
        </p:sp>
      </p:grpSp>
      <p:pic>
        <p:nvPicPr>
          <p:cNvPr id="83970" name="Picture 4" descr="122b"/>
          <p:cNvPicPr>
            <a:picLocks noGrp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9400" y="895350"/>
            <a:ext cx="3698875" cy="4141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3722688"/>
            <a:ext cx="4238625" cy="2855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4711700" y="5656263"/>
            <a:ext cx="4206875" cy="9223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>
                <a:latin typeface="Arial" panose="020B0604020202020204" pitchFamily="34" charset="0"/>
              </a:rPr>
              <a:t>The cars' speed is constant: 100kmh</a:t>
            </a:r>
            <a:r>
              <a:rPr lang="en-US" altLang="en-US" baseline="30000">
                <a:latin typeface="Arial" panose="020B0604020202020204" pitchFamily="34" charset="0"/>
              </a:rPr>
              <a:t>-1</a:t>
            </a:r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The cars' velocity is not constant, they are changing direction</a:t>
            </a: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0193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800" kern="1200" baseline="0">
                <a:latin typeface="+mj-lt"/>
                <a:ea typeface="+mj-ea"/>
                <a:cs typeface="+mj-cs"/>
              </a:rPr>
              <a:t>Increasing Moments</a:t>
            </a:r>
            <a:endParaRPr lang="en-US" altLang="zh-CN" sz="48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436227" name="Text Box 3"/>
          <p:cNvSpPr txBox="1"/>
          <p:nvPr/>
        </p:nvSpPr>
        <p:spPr>
          <a:xfrm>
            <a:off x="165100" y="671513"/>
            <a:ext cx="8813800" cy="460375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You can increase the turning effect in two ways: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436229" name="Rectangle 5"/>
          <p:cNvSpPr/>
          <p:nvPr/>
        </p:nvSpPr>
        <p:spPr>
          <a:xfrm>
            <a:off x="177800" y="1468438"/>
            <a:ext cx="7865110" cy="460375"/>
          </a:xfrm>
          <a:prstGeom prst="rect">
            <a:avLst/>
          </a:prstGeom>
          <a:noFill/>
          <a:ln w="25400">
            <a:noFill/>
          </a:ln>
        </p:spPr>
        <p:txBody>
          <a:bodyPr wrap="none" anchor="t" anchorCtr="0">
            <a:spAutoFit/>
          </a:bodyPr>
          <a:p>
            <a:pPr marL="381000" indent="-381000">
              <a:spcBef>
                <a:spcPct val="50000"/>
              </a:spcBef>
              <a:buClr>
                <a:srgbClr val="A50021"/>
              </a:buClr>
              <a:buFont typeface="Wingdings" panose="05000000000000000000" pitchFamily="2" charset="2"/>
              <a:buChar char="§"/>
            </a:pPr>
            <a:r>
              <a:rPr lang="en-US" altLang="zh-CN" sz="2400">
                <a:latin typeface="Arial" panose="020B0604020202020204" pitchFamily="34" charset="0"/>
              </a:rPr>
              <a:t>increase the distance between the force and the pivot.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436230" name="Rectangle 6"/>
          <p:cNvSpPr/>
          <p:nvPr/>
        </p:nvSpPr>
        <p:spPr>
          <a:xfrm>
            <a:off x="177800" y="1069975"/>
            <a:ext cx="4054475" cy="460375"/>
          </a:xfrm>
          <a:prstGeom prst="rect">
            <a:avLst/>
          </a:prstGeom>
          <a:noFill/>
          <a:ln w="25400">
            <a:noFill/>
          </a:ln>
        </p:spPr>
        <p:txBody>
          <a:bodyPr wrap="none" anchor="t" anchorCtr="0">
            <a:spAutoFit/>
          </a:bodyPr>
          <a:p>
            <a:pPr marL="381000" indent="-381000">
              <a:buClr>
                <a:srgbClr val="A50021"/>
              </a:buClr>
              <a:buFont typeface="Wingdings" panose="05000000000000000000" pitchFamily="2" charset="2"/>
              <a:buChar char="§"/>
            </a:pPr>
            <a:r>
              <a:rPr lang="en-US" altLang="zh-CN" sz="2400">
                <a:latin typeface="Arial" panose="020B0604020202020204" pitchFamily="34" charset="0"/>
              </a:rPr>
              <a:t>increase the force applied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pic>
        <p:nvPicPr>
          <p:cNvPr id="436236" name="Pictur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38" y="2571750"/>
            <a:ext cx="4800600" cy="4068763"/>
          </a:xfrm>
          <a:prstGeom prst="rect">
            <a:avLst/>
          </a:prstGeom>
          <a:noFill/>
          <a:ln w="25400">
            <a:noFill/>
          </a:ln>
        </p:spPr>
      </p:pic>
      <p:pic>
        <p:nvPicPr>
          <p:cNvPr id="395282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863" y="3130550"/>
            <a:ext cx="4129087" cy="2951163"/>
          </a:xfrm>
          <a:prstGeom prst="rect">
            <a:avLst/>
          </a:prstGeom>
          <a:noFill/>
          <a:ln w="25400">
            <a:noFill/>
          </a:ln>
        </p:spPr>
      </p:pic>
      <p:sp>
        <p:nvSpPr>
          <p:cNvPr id="520199" name="Text Box 3"/>
          <p:cNvSpPr txBox="1"/>
          <p:nvPr/>
        </p:nvSpPr>
        <p:spPr>
          <a:xfrm>
            <a:off x="6565265" y="2990850"/>
            <a:ext cx="255968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000">
                <a:latin typeface="Arial" panose="020B0604020202020204" pitchFamily="34" charset="0"/>
              </a:rPr>
              <a:t>Always choose the longest spanner</a:t>
            </a:r>
            <a:endParaRPr lang="en-US" altLang="en-US" sz="2000">
              <a:latin typeface="Arial" panose="020B0604020202020204" pitchFamily="34" charset="0"/>
            </a:endParaRPr>
          </a:p>
        </p:txBody>
      </p:sp>
      <p:sp>
        <p:nvSpPr>
          <p:cNvPr id="520200" name="Text Box 4"/>
          <p:cNvSpPr txBox="1"/>
          <p:nvPr/>
        </p:nvSpPr>
        <p:spPr>
          <a:xfrm>
            <a:off x="1428750" y="1957388"/>
            <a:ext cx="572770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en-US" sz="2400">
                <a:latin typeface="Arial" panose="020B0604020202020204" pitchFamily="34" charset="0"/>
              </a:rPr>
              <a:t>A spanner is a 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force multiplier	</a:t>
            </a:r>
            <a:r>
              <a:rPr lang="en-US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M = Fd</a:t>
            </a:r>
            <a:endParaRPr lang="en-US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charRg st="0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6227">
                                            <p:txEl>
                                              <p:charRg st="0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30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6230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9">
                                            <p:txEl>
                                              <p:charRg st="0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6229">
                                            <p:txEl>
                                              <p:charRg st="0" end="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36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95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6227" grpId="0" build="p"/>
      <p:bldP spid="436229" grpId="0" build="p"/>
      <p:bldP spid="436230" grpId="0" build="p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1217" name="Title 268289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Question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68291" name="Text Placeholder 268290"/>
          <p:cNvSpPr>
            <a:spLocks noGrp="1"/>
          </p:cNvSpPr>
          <p:nvPr>
            <p:ph type="body" sz="half"/>
          </p:nvPr>
        </p:nvSpPr>
        <p:spPr>
          <a:xfrm>
            <a:off x="178435" y="1137285"/>
            <a:ext cx="5095875" cy="3429000"/>
          </a:xfrm>
        </p:spPr>
        <p:txBody>
          <a:bodyPr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lang="en-US" altLang="zh-CN" sz="2400"/>
              <a:t>Calculate the moment exerted with the claw hammer if the person exerts a force of 80N and distance d equals 25cm.</a:t>
            </a:r>
            <a:endParaRPr lang="en-US" altLang="zh-CN" sz="2400" b="1" i="1">
              <a:solidFill>
                <a:srgbClr val="FF3300"/>
              </a:solidFill>
            </a:endParaRPr>
          </a:p>
          <a:p>
            <a:pPr marL="0" lvl="0" indent="0">
              <a:buNone/>
            </a:pPr>
            <a:endParaRPr lang="en-US" altLang="zh-CN" sz="2400" b="1" i="1">
              <a:solidFill>
                <a:srgbClr val="FF3300"/>
              </a:solidFill>
            </a:endParaRPr>
          </a:p>
          <a:p>
            <a:pPr marL="0" lvl="0" indent="0">
              <a:buNone/>
            </a:pPr>
            <a:r>
              <a:rPr lang="en-US" altLang="en-US" sz="2400" b="1" i="1">
                <a:solidFill>
                  <a:srgbClr val="FF3300"/>
                </a:solidFill>
              </a:rPr>
              <a:t>M</a:t>
            </a:r>
            <a:r>
              <a:rPr lang="en-US" altLang="zh-CN" sz="2400" b="1" i="1">
                <a:solidFill>
                  <a:srgbClr val="FF3300"/>
                </a:solidFill>
              </a:rPr>
              <a:t> = F x d</a:t>
            </a:r>
            <a:endParaRPr lang="en-US" altLang="zh-CN" sz="2400"/>
          </a:p>
          <a:p>
            <a:pPr marL="0" lvl="0" indent="0">
              <a:buNone/>
            </a:pPr>
            <a:r>
              <a:rPr lang="en-US" altLang="zh-CN" sz="2400"/>
              <a:t>    = 80N x 25cm</a:t>
            </a:r>
            <a:endParaRPr lang="en-US" altLang="zh-CN" sz="2400"/>
          </a:p>
          <a:p>
            <a:pPr marL="0" lvl="0" indent="0">
              <a:buNone/>
            </a:pPr>
            <a:r>
              <a:rPr lang="en-US" altLang="zh-CN" sz="2400"/>
              <a:t>    = 80N x 0.25m</a:t>
            </a:r>
            <a:endParaRPr lang="en-US" altLang="zh-CN" sz="2400"/>
          </a:p>
          <a:p>
            <a:pPr marL="0" lvl="0" indent="0">
              <a:buNone/>
            </a:pPr>
            <a:r>
              <a:rPr lang="en-US" altLang="zh-CN" sz="2400" b="1">
                <a:solidFill>
                  <a:srgbClr val="FF3300"/>
                </a:solidFill>
              </a:rPr>
              <a:t>    = 20 Nm CLOCKWISE</a:t>
            </a:r>
            <a:endParaRPr lang="en-US" altLang="zh-CN" sz="2400" b="1">
              <a:solidFill>
                <a:srgbClr val="FF3300"/>
              </a:solidFill>
            </a:endParaRPr>
          </a:p>
        </p:txBody>
      </p:sp>
      <p:pic>
        <p:nvPicPr>
          <p:cNvPr id="521219" name="Content Placeholder 268291" descr="p21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424805" y="1137285"/>
            <a:ext cx="3622040" cy="433324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charRg st="115" end="1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charRg st="130" end="1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charRg st="143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charRg st="157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3265" name="Tit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Question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17"/>
          <p:cNvGrpSpPr/>
          <p:nvPr/>
        </p:nvGrpSpPr>
        <p:grpSpPr>
          <a:xfrm>
            <a:off x="4195763" y="3008313"/>
            <a:ext cx="4387850" cy="2447925"/>
            <a:chOff x="2657" y="467"/>
            <a:chExt cx="2764" cy="1542"/>
          </a:xfrm>
        </p:grpSpPr>
        <p:pic>
          <p:nvPicPr>
            <p:cNvPr id="523267" name="Picture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919" y="923"/>
              <a:ext cx="2502" cy="1085"/>
            </a:xfrm>
            <a:prstGeom prst="rect">
              <a:avLst/>
            </a:prstGeom>
            <a:noFill/>
            <a:ln w="25400">
              <a:noFill/>
            </a:ln>
          </p:spPr>
        </p:pic>
        <p:sp>
          <p:nvSpPr>
            <p:cNvPr id="523268" name="Text Box 4"/>
            <p:cNvSpPr txBox="1"/>
            <p:nvPr/>
          </p:nvSpPr>
          <p:spPr>
            <a:xfrm>
              <a:off x="2657" y="467"/>
              <a:ext cx="790" cy="290"/>
            </a:xfrm>
            <a:prstGeom prst="rect">
              <a:avLst/>
            </a:prstGeom>
            <a:noFill/>
            <a:ln w="25400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120Nm</a:t>
              </a:r>
              <a:endParaRPr lang="en-US" altLang="x-none" sz="2400">
                <a:latin typeface="Arial" panose="020B0604020202020204" pitchFamily="34" charset="0"/>
              </a:endParaRPr>
            </a:p>
          </p:txBody>
        </p:sp>
        <p:sp>
          <p:nvSpPr>
            <p:cNvPr id="523269" name="Line 5"/>
            <p:cNvSpPr/>
            <p:nvPr/>
          </p:nvSpPr>
          <p:spPr>
            <a:xfrm flipV="1">
              <a:off x="3036" y="755"/>
              <a:ext cx="0" cy="493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23270" name="Line 6"/>
            <p:cNvSpPr/>
            <p:nvPr/>
          </p:nvSpPr>
          <p:spPr>
            <a:xfrm flipH="1" flipV="1">
              <a:off x="3027" y="1404"/>
              <a:ext cx="1989" cy="329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23271" name="Text Box 7"/>
            <p:cNvSpPr txBox="1"/>
            <p:nvPr/>
          </p:nvSpPr>
          <p:spPr>
            <a:xfrm>
              <a:off x="3466" y="1719"/>
              <a:ext cx="649" cy="290"/>
            </a:xfrm>
            <a:prstGeom prst="rect">
              <a:avLst/>
            </a:prstGeom>
            <a:noFill/>
            <a:ln w="25400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1.5m</a:t>
              </a:r>
              <a:endParaRPr lang="en-US" altLang="x-none" sz="2400">
                <a:latin typeface="Arial" panose="020B0604020202020204" pitchFamily="34" charset="0"/>
              </a:endParaRPr>
            </a:p>
          </p:txBody>
        </p:sp>
      </p:grpSp>
      <p:sp>
        <p:nvSpPr>
          <p:cNvPr id="471048" name="Text Box 8"/>
          <p:cNvSpPr txBox="1"/>
          <p:nvPr/>
        </p:nvSpPr>
        <p:spPr>
          <a:xfrm>
            <a:off x="371475" y="825500"/>
            <a:ext cx="8402638" cy="1568450"/>
          </a:xfrm>
          <a:prstGeom prst="rect">
            <a:avLst/>
          </a:prstGeom>
          <a:noFill/>
          <a:ln w="25400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>
                <a:latin typeface="Arial" panose="020B0604020202020204" pitchFamily="34" charset="0"/>
              </a:rPr>
              <a:t>A moment of 120Nm is needed to lift </a:t>
            </a:r>
            <a:r>
              <a:rPr lang="en-US" altLang="en-US" sz="2400">
                <a:latin typeface="Arial" panose="020B0604020202020204" pitchFamily="34" charset="0"/>
              </a:rPr>
              <a:t>this</a:t>
            </a:r>
            <a:r>
              <a:rPr lang="en-US" altLang="zh-CN" sz="2400">
                <a:latin typeface="Arial" panose="020B0604020202020204" pitchFamily="34" charset="0"/>
              </a:rPr>
              <a:t> wheelbarrow by its handles. The centre of the handles is 1.5m from the pivot point.  What </a:t>
            </a:r>
            <a:r>
              <a:rPr lang="en-US" altLang="en-US" sz="2400">
                <a:latin typeface="Arial" panose="020B0604020202020204" pitchFamily="34" charset="0"/>
              </a:rPr>
              <a:t>is the minimum force required to lift the wheelbarrow?</a:t>
            </a:r>
            <a:endParaRPr lang="en-US" altLang="x-none" sz="2400">
              <a:latin typeface="Arial" panose="020B0604020202020204" pitchFamily="34" charset="0"/>
            </a:endParaRPr>
          </a:p>
        </p:txBody>
      </p:sp>
      <p:sp>
        <p:nvSpPr>
          <p:cNvPr id="471051" name="Text Box 11"/>
          <p:cNvSpPr txBox="1"/>
          <p:nvPr/>
        </p:nvSpPr>
        <p:spPr>
          <a:xfrm>
            <a:off x="466725" y="2392363"/>
            <a:ext cx="2162175" cy="830262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r>
              <a:rPr lang="en-US" altLang="zh-CN" sz="2400">
                <a:latin typeface="Arial" panose="020B0604020202020204" pitchFamily="34" charset="0"/>
              </a:rPr>
              <a:t>F  =   </a:t>
            </a:r>
            <a:r>
              <a:rPr lang="en-US" altLang="zh-CN" sz="2400" u="sng">
                <a:latin typeface="Arial" panose="020B0604020202020204" pitchFamily="34" charset="0"/>
              </a:rPr>
              <a:t>M </a:t>
            </a:r>
            <a:endParaRPr lang="en-US" altLang="zh-CN" sz="2400" u="sng">
              <a:latin typeface="Arial" panose="020B0604020202020204" pitchFamily="34" charset="0"/>
            </a:endParaRPr>
          </a:p>
          <a:p>
            <a:r>
              <a:rPr lang="en-US" altLang="zh-CN" sz="2400">
                <a:latin typeface="Arial" panose="020B0604020202020204" pitchFamily="34" charset="0"/>
              </a:rPr>
              <a:t>          d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471052" name="Rectangle 12"/>
          <p:cNvSpPr/>
          <p:nvPr/>
        </p:nvSpPr>
        <p:spPr>
          <a:xfrm>
            <a:off x="466725" y="4137025"/>
            <a:ext cx="3000375" cy="460375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F  =  </a:t>
            </a:r>
            <a:r>
              <a:rPr lang="en-US" altLang="zh-CN" sz="2400" b="1" u="sng">
                <a:latin typeface="Arial" panose="020B0604020202020204" pitchFamily="34" charset="0"/>
              </a:rPr>
              <a:t> 80N</a:t>
            </a:r>
            <a:endParaRPr lang="en-US" altLang="x-none" sz="2400" b="1" u="sng">
              <a:latin typeface="Arial" panose="020B0604020202020204" pitchFamily="34" charset="0"/>
            </a:endParaRPr>
          </a:p>
        </p:txBody>
      </p:sp>
      <p:sp>
        <p:nvSpPr>
          <p:cNvPr id="471053" name="Rectangle 13"/>
          <p:cNvSpPr/>
          <p:nvPr/>
        </p:nvSpPr>
        <p:spPr>
          <a:xfrm>
            <a:off x="466725" y="3222625"/>
            <a:ext cx="1866900" cy="830263"/>
          </a:xfrm>
          <a:prstGeom prst="rect">
            <a:avLst/>
          </a:prstGeom>
          <a:noFill/>
          <a:ln w="25400">
            <a:noFill/>
          </a:ln>
        </p:spPr>
        <p:txBody>
          <a:bodyPr wrap="none" anchor="t" anchorCtr="0">
            <a:spAutoFit/>
          </a:bodyPr>
          <a:p>
            <a:r>
              <a:rPr lang="en-US" altLang="zh-CN" sz="2400">
                <a:latin typeface="Arial" panose="020B0604020202020204" pitchFamily="34" charset="0"/>
              </a:rPr>
              <a:t>F  =  </a:t>
            </a:r>
            <a:r>
              <a:rPr lang="en-US" altLang="zh-CN" sz="2400" u="sng">
                <a:latin typeface="Arial" panose="020B0604020202020204" pitchFamily="34" charset="0"/>
              </a:rPr>
              <a:t>120Nm</a:t>
            </a:r>
            <a:endParaRPr lang="en-US" altLang="zh-CN" sz="2400" u="sng">
              <a:latin typeface="Arial" panose="020B0604020202020204" pitchFamily="34" charset="0"/>
            </a:endParaRPr>
          </a:p>
          <a:p>
            <a:r>
              <a:rPr lang="en-US" altLang="en-US" sz="2400">
                <a:latin typeface="Arial" panose="020B0604020202020204" pitchFamily="34" charset="0"/>
              </a:rPr>
              <a:t>           1</a:t>
            </a:r>
            <a:r>
              <a:rPr lang="en-US" altLang="zh-CN" sz="2400">
                <a:latin typeface="Arial" panose="020B0604020202020204" pitchFamily="34" charset="0"/>
              </a:rPr>
              <a:t>.5m</a:t>
            </a:r>
            <a:endParaRPr lang="en-US" altLang="zh-CN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1" grpId="0"/>
      <p:bldP spid="471053" grpId="0"/>
      <p:bldP spid="47105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5249" name="Title 30720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3600" kern="1200" baseline="0">
                <a:latin typeface="+mj-lt"/>
                <a:ea typeface="+mj-ea"/>
                <a:cs typeface="+mj-cs"/>
              </a:rPr>
              <a:t>Forces on a beam or bridge</a:t>
            </a:r>
            <a:endParaRPr lang="en-US" altLang="zh-CN" sz="36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307203" name="Content Placeholder 307202"/>
          <p:cNvSpPr>
            <a:spLocks noGrp="1"/>
          </p:cNvSpPr>
          <p:nvPr>
            <p:ph idx="1"/>
          </p:nvPr>
        </p:nvSpPr>
        <p:spPr>
          <a:xfrm>
            <a:off x="365125" y="2679700"/>
            <a:ext cx="8229600" cy="4525963"/>
          </a:xfrm>
        </p:spPr>
        <p:txBody>
          <a:bodyPr anchor="t" anchorCtr="0"/>
          <a:p>
            <a:pPr marL="0" indent="0" eaLnBrk="0" hangingPunct="0">
              <a:spcBef>
                <a:spcPct val="0"/>
              </a:spcBef>
              <a:buNone/>
            </a:pPr>
            <a:r>
              <a:rPr lang="en-US" altLang="zh-CN" sz="2400">
                <a:solidFill>
                  <a:srgbClr val="000000"/>
                </a:solidFill>
              </a:rPr>
              <a:t>When the lorry is at the centre of the bridge its weight will be supported equally by the two columns A and B.</a:t>
            </a:r>
            <a:r>
              <a:rPr lang="en-US" altLang="zh-CN" sz="2400" b="1">
                <a:solidFill>
                  <a:srgbClr val="FF3300"/>
                </a:solidFill>
              </a:rPr>
              <a:t> </a:t>
            </a:r>
            <a:endParaRPr lang="en-US" altLang="zh-CN" sz="2400" b="1">
              <a:solidFill>
                <a:srgbClr val="FF3300"/>
              </a:solidFill>
              <a:ea typeface="Times New Roman" panose="02020603050405020304" pitchFamily="18" charset="0"/>
            </a:endParaRPr>
          </a:p>
        </p:txBody>
      </p:sp>
      <p:grpSp>
        <p:nvGrpSpPr>
          <p:cNvPr id="307235" name="Group 307234"/>
          <p:cNvGrpSpPr/>
          <p:nvPr/>
        </p:nvGrpSpPr>
        <p:grpSpPr>
          <a:xfrm>
            <a:off x="839788" y="823913"/>
            <a:ext cx="7038975" cy="1701800"/>
            <a:chOff x="621" y="719"/>
            <a:chExt cx="4434" cy="1072"/>
          </a:xfrm>
        </p:grpSpPr>
        <p:pic>
          <p:nvPicPr>
            <p:cNvPr id="565252" name="Content Placeholder 307222" descr="truck_004b_W"/>
            <p:cNvPicPr>
              <a:picLocks noGrp="1" noChangeAspect="1"/>
            </p:cNvPicPr>
            <p:nvPr>
              <p:ph sz="half" idx="4294967295"/>
            </p:nvPr>
          </p:nvPicPr>
          <p:blipFill>
            <a:blip r:embed="rId1"/>
            <a:stretch>
              <a:fillRect/>
            </a:stretch>
          </p:blipFill>
          <p:spPr>
            <a:xfrm>
              <a:off x="2402" y="719"/>
              <a:ext cx="1024" cy="467"/>
            </a:xfrm>
          </p:spPr>
        </p:pic>
        <p:grpSp>
          <p:nvGrpSpPr>
            <p:cNvPr id="565253" name="Group 307220"/>
            <p:cNvGrpSpPr/>
            <p:nvPr/>
          </p:nvGrpSpPr>
          <p:grpSpPr>
            <a:xfrm>
              <a:off x="621" y="1143"/>
              <a:ext cx="4434" cy="648"/>
              <a:chOff x="621" y="1143"/>
              <a:chExt cx="4434" cy="648"/>
            </a:xfrm>
          </p:grpSpPr>
          <p:sp>
            <p:nvSpPr>
              <p:cNvPr id="565254" name="Rectangle 307215"/>
              <p:cNvSpPr/>
              <p:nvPr/>
            </p:nvSpPr>
            <p:spPr>
              <a:xfrm>
                <a:off x="814" y="1143"/>
                <a:ext cx="4041" cy="65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p>
                <a:endParaRPr lang="en-US" altLang="zh-CN">
                  <a:latin typeface="Arial" panose="020B0604020202020204" pitchFamily="34" charset="0"/>
                </a:endParaRPr>
              </a:p>
            </p:txBody>
          </p:sp>
          <p:sp>
            <p:nvSpPr>
              <p:cNvPr id="565255" name="Rectangle 307216" descr="Granite"/>
              <p:cNvSpPr/>
              <p:nvPr/>
            </p:nvSpPr>
            <p:spPr>
              <a:xfrm>
                <a:off x="1425" y="1207"/>
                <a:ext cx="275" cy="576"/>
              </a:xfrm>
              <a:prstGeom prst="rect">
                <a:avLst/>
              </a:prstGeom>
              <a:blipFill rotWithShape="1">
                <a:blip r:embed="rId2"/>
              </a:blip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p>
                <a:endParaRPr lang="en-US" altLang="zh-CN">
                  <a:latin typeface="Arial" panose="020B0604020202020204" pitchFamily="34" charset="0"/>
                </a:endParaRPr>
              </a:p>
            </p:txBody>
          </p:sp>
          <p:sp>
            <p:nvSpPr>
              <p:cNvPr id="565256" name="Rectangle 307217" descr="Granite"/>
              <p:cNvSpPr/>
              <p:nvPr/>
            </p:nvSpPr>
            <p:spPr>
              <a:xfrm>
                <a:off x="3956" y="1215"/>
                <a:ext cx="275" cy="576"/>
              </a:xfrm>
              <a:prstGeom prst="rect">
                <a:avLst/>
              </a:prstGeom>
              <a:blipFill rotWithShape="1">
                <a:blip r:embed="rId2"/>
              </a:blip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p>
                <a:endParaRPr lang="en-US" altLang="zh-CN">
                  <a:latin typeface="Arial" panose="020B0604020202020204" pitchFamily="34" charset="0"/>
                </a:endParaRPr>
              </a:p>
            </p:txBody>
          </p:sp>
          <p:sp>
            <p:nvSpPr>
              <p:cNvPr id="565257" name="Text Box 307218"/>
              <p:cNvSpPr txBox="1"/>
              <p:nvPr/>
            </p:nvSpPr>
            <p:spPr>
              <a:xfrm>
                <a:off x="621" y="1390"/>
                <a:ext cx="805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p>
                <a:pPr algn="ctr">
                  <a:spcBef>
                    <a:spcPct val="50000"/>
                  </a:spcBef>
                </a:pPr>
                <a:r>
                  <a:rPr lang="en-US" altLang="zh-CN" b="1">
                    <a:latin typeface="Arial" panose="020B0604020202020204" pitchFamily="34" charset="0"/>
                  </a:rPr>
                  <a:t>Column A</a:t>
                </a:r>
                <a:endParaRPr lang="en-US" altLang="zh-CN" b="1">
                  <a:latin typeface="Arial" panose="020B0604020202020204" pitchFamily="34" charset="0"/>
                </a:endParaRPr>
              </a:p>
            </p:txBody>
          </p:sp>
          <p:sp>
            <p:nvSpPr>
              <p:cNvPr id="565258" name="Text Box 307219"/>
              <p:cNvSpPr txBox="1"/>
              <p:nvPr/>
            </p:nvSpPr>
            <p:spPr>
              <a:xfrm>
                <a:off x="4250" y="1390"/>
                <a:ext cx="805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p>
                <a:pPr algn="ctr">
                  <a:spcBef>
                    <a:spcPct val="50000"/>
                  </a:spcBef>
                </a:pPr>
                <a:r>
                  <a:rPr lang="en-US" altLang="zh-CN" b="1">
                    <a:latin typeface="Arial" panose="020B0604020202020204" pitchFamily="34" charset="0"/>
                  </a:rPr>
                  <a:t>Column B</a:t>
                </a:r>
                <a:endParaRPr lang="en-US" altLang="zh-CN" b="1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307225" name="Rectangle 307224"/>
          <p:cNvSpPr/>
          <p:nvPr/>
        </p:nvSpPr>
        <p:spPr>
          <a:xfrm>
            <a:off x="4295775" y="4427538"/>
            <a:ext cx="3702050" cy="889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grpSp>
        <p:nvGrpSpPr>
          <p:cNvPr id="307232" name="Group 307231"/>
          <p:cNvGrpSpPr/>
          <p:nvPr/>
        </p:nvGrpSpPr>
        <p:grpSpPr>
          <a:xfrm>
            <a:off x="5980113" y="3468688"/>
            <a:ext cx="2901950" cy="987425"/>
            <a:chOff x="3767" y="2185"/>
            <a:chExt cx="1828" cy="622"/>
          </a:xfrm>
        </p:grpSpPr>
        <p:sp>
          <p:nvSpPr>
            <p:cNvPr id="565261" name="Straight Connector 307225"/>
            <p:cNvSpPr/>
            <p:nvPr/>
          </p:nvSpPr>
          <p:spPr>
            <a:xfrm>
              <a:off x="3767" y="2185"/>
              <a:ext cx="9" cy="622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65262" name="Text Box 307226"/>
            <p:cNvSpPr txBox="1"/>
            <p:nvPr/>
          </p:nvSpPr>
          <p:spPr>
            <a:xfrm>
              <a:off x="3804" y="2305"/>
              <a:ext cx="179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lorry weight = 24 000N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307233" name="Group 307232"/>
          <p:cNvGrpSpPr/>
          <p:nvPr/>
        </p:nvGrpSpPr>
        <p:grpSpPr>
          <a:xfrm>
            <a:off x="4108450" y="4525963"/>
            <a:ext cx="1158875" cy="1008062"/>
            <a:chOff x="2588" y="2851"/>
            <a:chExt cx="730" cy="635"/>
          </a:xfrm>
        </p:grpSpPr>
        <p:sp>
          <p:nvSpPr>
            <p:cNvPr id="565264" name="Straight Connector 307227"/>
            <p:cNvSpPr/>
            <p:nvPr/>
          </p:nvSpPr>
          <p:spPr>
            <a:xfrm flipH="1" flipV="1">
              <a:off x="2952" y="2851"/>
              <a:ext cx="6" cy="357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65265" name="Text Box 307229"/>
            <p:cNvSpPr txBox="1"/>
            <p:nvPr/>
          </p:nvSpPr>
          <p:spPr>
            <a:xfrm>
              <a:off x="2588" y="3255"/>
              <a:ext cx="73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12 000N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307234" name="Group 307233"/>
          <p:cNvGrpSpPr/>
          <p:nvPr/>
        </p:nvGrpSpPr>
        <p:grpSpPr>
          <a:xfrm>
            <a:off x="6761163" y="4525963"/>
            <a:ext cx="1158875" cy="1008062"/>
            <a:chOff x="4259" y="2851"/>
            <a:chExt cx="730" cy="635"/>
          </a:xfrm>
        </p:grpSpPr>
        <p:sp>
          <p:nvSpPr>
            <p:cNvPr id="565267" name="Straight Connector 307228"/>
            <p:cNvSpPr/>
            <p:nvPr/>
          </p:nvSpPr>
          <p:spPr>
            <a:xfrm flipH="1" flipV="1">
              <a:off x="4624" y="2851"/>
              <a:ext cx="6" cy="357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65268" name="Text Box 307230"/>
            <p:cNvSpPr txBox="1"/>
            <p:nvPr/>
          </p:nvSpPr>
          <p:spPr>
            <a:xfrm>
              <a:off x="4259" y="3255"/>
              <a:ext cx="73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12 000N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charRg st="0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7297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Forces on a beam or bridge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310275" name="Text Placeholder 310274"/>
          <p:cNvSpPr>
            <a:spLocks noGrp="1"/>
          </p:cNvSpPr>
          <p:nvPr>
            <p:ph type="body" sz="half"/>
          </p:nvPr>
        </p:nvSpPr>
        <p:spPr>
          <a:xfrm>
            <a:off x="306388" y="2924175"/>
            <a:ext cx="3168650" cy="2333625"/>
          </a:xfrm>
        </p:spPr>
        <p:txBody>
          <a:bodyPr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 eaLnBrk="0" hangingPunct="0">
              <a:spcBef>
                <a:spcPct val="0"/>
              </a:spcBef>
              <a:buNone/>
            </a:pPr>
            <a:r>
              <a:rPr lang="en-US" altLang="zh-CN" sz="2400">
                <a:solidFill>
                  <a:srgbClr val="000000"/>
                </a:solidFill>
              </a:rPr>
              <a:t>When the lorry was over columns A all of its weight would have been supported by this column</a:t>
            </a:r>
            <a:endParaRPr lang="en-US" altLang="zh-CN" sz="2400" b="1">
              <a:solidFill>
                <a:srgbClr val="FF3300"/>
              </a:solidFill>
              <a:ea typeface="Times New Roman" panose="02020603050405020304" pitchFamily="18" charset="0"/>
            </a:endParaRPr>
          </a:p>
        </p:txBody>
      </p:sp>
      <p:pic>
        <p:nvPicPr>
          <p:cNvPr id="567299" name="Content Placeholder 310277" descr="truck_004b_W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57375" y="661988"/>
            <a:ext cx="1190625" cy="542925"/>
          </a:xfrm>
        </p:spPr>
      </p:pic>
      <p:grpSp>
        <p:nvGrpSpPr>
          <p:cNvPr id="567300" name="Group 310278"/>
          <p:cNvGrpSpPr/>
          <p:nvPr/>
        </p:nvGrpSpPr>
        <p:grpSpPr>
          <a:xfrm>
            <a:off x="957263" y="1204913"/>
            <a:ext cx="7038975" cy="1028700"/>
            <a:chOff x="621" y="1143"/>
            <a:chExt cx="4434" cy="648"/>
          </a:xfrm>
        </p:grpSpPr>
        <p:sp>
          <p:nvSpPr>
            <p:cNvPr id="567301" name="Rectangle 310279"/>
            <p:cNvSpPr/>
            <p:nvPr/>
          </p:nvSpPr>
          <p:spPr>
            <a:xfrm>
              <a:off x="814" y="1143"/>
              <a:ext cx="4041" cy="65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67302" name="Rectangle 310280" descr="Granite"/>
            <p:cNvSpPr/>
            <p:nvPr/>
          </p:nvSpPr>
          <p:spPr>
            <a:xfrm>
              <a:off x="1425" y="1207"/>
              <a:ext cx="275" cy="576"/>
            </a:xfrm>
            <a:prstGeom prst="rect">
              <a:avLst/>
            </a:prstGeom>
            <a:blipFill rotWithShape="1">
              <a:blip r:embed="rId2"/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67303" name="Rectangle 310281" descr="Granite"/>
            <p:cNvSpPr/>
            <p:nvPr/>
          </p:nvSpPr>
          <p:spPr>
            <a:xfrm>
              <a:off x="3956" y="1215"/>
              <a:ext cx="275" cy="576"/>
            </a:xfrm>
            <a:prstGeom prst="rect">
              <a:avLst/>
            </a:prstGeom>
            <a:blipFill rotWithShape="1">
              <a:blip r:embed="rId2"/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67304" name="Text Box 310282"/>
            <p:cNvSpPr txBox="1"/>
            <p:nvPr/>
          </p:nvSpPr>
          <p:spPr>
            <a:xfrm>
              <a:off x="621" y="1390"/>
              <a:ext cx="80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Column A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567305" name="Text Box 310283"/>
            <p:cNvSpPr txBox="1"/>
            <p:nvPr/>
          </p:nvSpPr>
          <p:spPr>
            <a:xfrm>
              <a:off x="4250" y="1390"/>
              <a:ext cx="80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Column B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sp>
        <p:nvSpPr>
          <p:cNvPr id="310285" name="Rectangle 310284"/>
          <p:cNvSpPr/>
          <p:nvPr/>
        </p:nvSpPr>
        <p:spPr>
          <a:xfrm>
            <a:off x="3757613" y="3671888"/>
            <a:ext cx="3702050" cy="889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grpSp>
        <p:nvGrpSpPr>
          <p:cNvPr id="310298" name="Group 310297"/>
          <p:cNvGrpSpPr/>
          <p:nvPr/>
        </p:nvGrpSpPr>
        <p:grpSpPr>
          <a:xfrm>
            <a:off x="4557713" y="2684463"/>
            <a:ext cx="2901950" cy="987425"/>
            <a:chOff x="2871" y="1691"/>
            <a:chExt cx="1828" cy="622"/>
          </a:xfrm>
        </p:grpSpPr>
        <p:sp>
          <p:nvSpPr>
            <p:cNvPr id="567308" name="Straight Connector 310286"/>
            <p:cNvSpPr/>
            <p:nvPr/>
          </p:nvSpPr>
          <p:spPr>
            <a:xfrm>
              <a:off x="2871" y="1691"/>
              <a:ext cx="9" cy="622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67309" name="Text Box 310287"/>
            <p:cNvSpPr txBox="1"/>
            <p:nvPr/>
          </p:nvSpPr>
          <p:spPr>
            <a:xfrm>
              <a:off x="2908" y="1740"/>
              <a:ext cx="179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lorry weight = 24 000N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310299" name="Group 310298"/>
          <p:cNvGrpSpPr/>
          <p:nvPr/>
        </p:nvGrpSpPr>
        <p:grpSpPr>
          <a:xfrm>
            <a:off x="4065588" y="3725863"/>
            <a:ext cx="1158875" cy="1311275"/>
            <a:chOff x="2561" y="2347"/>
            <a:chExt cx="730" cy="826"/>
          </a:xfrm>
        </p:grpSpPr>
        <p:sp>
          <p:nvSpPr>
            <p:cNvPr id="567311" name="Text Box 310290"/>
            <p:cNvSpPr txBox="1"/>
            <p:nvPr/>
          </p:nvSpPr>
          <p:spPr>
            <a:xfrm>
              <a:off x="2561" y="2942"/>
              <a:ext cx="73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24 000N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567312" name="Straight Connector 310296"/>
            <p:cNvSpPr/>
            <p:nvPr/>
          </p:nvSpPr>
          <p:spPr>
            <a:xfrm flipH="1" flipV="1">
              <a:off x="2888" y="2347"/>
              <a:ext cx="3" cy="622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charRg st="0" end="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9345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Forces on a beam or bridge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312322" name="Text Placeholder 312321"/>
          <p:cNvSpPr>
            <a:spLocks noGrp="1"/>
          </p:cNvSpPr>
          <p:nvPr>
            <p:ph type="body" sz="half"/>
          </p:nvPr>
        </p:nvSpPr>
        <p:spPr>
          <a:xfrm>
            <a:off x="0" y="2778125"/>
            <a:ext cx="3429000" cy="1606550"/>
          </a:xfrm>
        </p:spPr>
        <p:txBody>
          <a:bodyPr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 eaLnBrk="0" hangingPunc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sz="2400">
                <a:solidFill>
                  <a:srgbClr val="000000"/>
                </a:solidFill>
              </a:rPr>
              <a:t>When the lorry is </a:t>
            </a:r>
            <a:r>
              <a:rPr lang="en-US" altLang="x-none" sz="2400">
                <a:solidFill>
                  <a:srgbClr val="000000"/>
                </a:solidFill>
              </a:rPr>
              <a:t>¾</a:t>
            </a:r>
            <a:r>
              <a:rPr lang="en-US" altLang="zh-CN" sz="2400">
                <a:solidFill>
                  <a:srgbClr val="000000"/>
                </a:solidFill>
              </a:rPr>
              <a:t> the way across the bridge column B will bear </a:t>
            </a:r>
            <a:r>
              <a:rPr lang="en-US" altLang="x-none" sz="2400">
                <a:solidFill>
                  <a:srgbClr val="000000"/>
                </a:solidFill>
              </a:rPr>
              <a:t>¾</a:t>
            </a:r>
            <a:r>
              <a:rPr lang="en-US" altLang="zh-CN" sz="2400">
                <a:solidFill>
                  <a:srgbClr val="000000"/>
                </a:solidFill>
              </a:rPr>
              <a:t> of its weight. Column A bears the remaining </a:t>
            </a:r>
            <a:r>
              <a:rPr lang="en-US" altLang="x-none" sz="2400">
                <a:solidFill>
                  <a:srgbClr val="000000"/>
                </a:solidFill>
              </a:rPr>
              <a:t>¼.</a:t>
            </a:r>
            <a:endParaRPr lang="en-US" altLang="x-none" sz="240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  <p:pic>
        <p:nvPicPr>
          <p:cNvPr id="569347" name="Content Placeholder 312323" descr="truck_004b_W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775200" y="661988"/>
            <a:ext cx="1190625" cy="542925"/>
          </a:xfrm>
        </p:spPr>
      </p:pic>
      <p:grpSp>
        <p:nvGrpSpPr>
          <p:cNvPr id="569348" name="Group 312324"/>
          <p:cNvGrpSpPr/>
          <p:nvPr/>
        </p:nvGrpSpPr>
        <p:grpSpPr>
          <a:xfrm>
            <a:off x="957263" y="1204913"/>
            <a:ext cx="7038975" cy="1028700"/>
            <a:chOff x="621" y="1143"/>
            <a:chExt cx="4434" cy="648"/>
          </a:xfrm>
        </p:grpSpPr>
        <p:sp>
          <p:nvSpPr>
            <p:cNvPr id="569349" name="Rectangle 312325"/>
            <p:cNvSpPr/>
            <p:nvPr/>
          </p:nvSpPr>
          <p:spPr>
            <a:xfrm>
              <a:off x="814" y="1143"/>
              <a:ext cx="4041" cy="65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69350" name="Rectangle 312326" descr="Granite"/>
            <p:cNvSpPr/>
            <p:nvPr/>
          </p:nvSpPr>
          <p:spPr>
            <a:xfrm>
              <a:off x="1425" y="1207"/>
              <a:ext cx="275" cy="576"/>
            </a:xfrm>
            <a:prstGeom prst="rect">
              <a:avLst/>
            </a:prstGeom>
            <a:blipFill rotWithShape="1">
              <a:blip r:embed="rId2"/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69351" name="Rectangle 312327" descr="Granite"/>
            <p:cNvSpPr/>
            <p:nvPr/>
          </p:nvSpPr>
          <p:spPr>
            <a:xfrm>
              <a:off x="3956" y="1215"/>
              <a:ext cx="275" cy="576"/>
            </a:xfrm>
            <a:prstGeom prst="rect">
              <a:avLst/>
            </a:prstGeom>
            <a:blipFill rotWithShape="1">
              <a:blip r:embed="rId2"/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69352" name="Text Box 312328"/>
            <p:cNvSpPr txBox="1"/>
            <p:nvPr/>
          </p:nvSpPr>
          <p:spPr>
            <a:xfrm>
              <a:off x="621" y="1390"/>
              <a:ext cx="80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Column A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569353" name="Text Box 312329"/>
            <p:cNvSpPr txBox="1"/>
            <p:nvPr/>
          </p:nvSpPr>
          <p:spPr>
            <a:xfrm>
              <a:off x="4250" y="1390"/>
              <a:ext cx="80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Column B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sp>
        <p:nvSpPr>
          <p:cNvPr id="312338" name="Rectangle 312337"/>
          <p:cNvSpPr/>
          <p:nvPr/>
        </p:nvSpPr>
        <p:spPr>
          <a:xfrm>
            <a:off x="4689475" y="3775075"/>
            <a:ext cx="3702050" cy="889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grpSp>
        <p:nvGrpSpPr>
          <p:cNvPr id="312348" name="Group 312347"/>
          <p:cNvGrpSpPr/>
          <p:nvPr/>
        </p:nvGrpSpPr>
        <p:grpSpPr>
          <a:xfrm>
            <a:off x="4427538" y="2814638"/>
            <a:ext cx="2843212" cy="987425"/>
            <a:chOff x="2533" y="1709"/>
            <a:chExt cx="1791" cy="622"/>
          </a:xfrm>
        </p:grpSpPr>
        <p:sp>
          <p:nvSpPr>
            <p:cNvPr id="569356" name="Straight Connector 312339"/>
            <p:cNvSpPr/>
            <p:nvPr/>
          </p:nvSpPr>
          <p:spPr>
            <a:xfrm>
              <a:off x="4234" y="1709"/>
              <a:ext cx="9" cy="622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69357" name="Text Box 312340"/>
            <p:cNvSpPr txBox="1"/>
            <p:nvPr/>
          </p:nvSpPr>
          <p:spPr>
            <a:xfrm>
              <a:off x="2533" y="1876"/>
              <a:ext cx="179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lorry weight = 24 000N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312350" name="Group 312349"/>
          <p:cNvGrpSpPr/>
          <p:nvPr/>
        </p:nvGrpSpPr>
        <p:grpSpPr>
          <a:xfrm>
            <a:off x="4640263" y="3873500"/>
            <a:ext cx="1158875" cy="688975"/>
            <a:chOff x="2621" y="2385"/>
            <a:chExt cx="730" cy="434"/>
          </a:xfrm>
        </p:grpSpPr>
        <p:sp>
          <p:nvSpPr>
            <p:cNvPr id="569359" name="Straight Connector 312342"/>
            <p:cNvSpPr/>
            <p:nvPr/>
          </p:nvSpPr>
          <p:spPr>
            <a:xfrm flipH="1" flipV="1">
              <a:off x="2898" y="2385"/>
              <a:ext cx="0" cy="219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69360" name="Text Box 312343"/>
            <p:cNvSpPr txBox="1"/>
            <p:nvPr/>
          </p:nvSpPr>
          <p:spPr>
            <a:xfrm>
              <a:off x="2621" y="2588"/>
              <a:ext cx="73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6 000N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312349" name="Group 312348"/>
          <p:cNvGrpSpPr/>
          <p:nvPr/>
        </p:nvGrpSpPr>
        <p:grpSpPr>
          <a:xfrm>
            <a:off x="7192963" y="3873500"/>
            <a:ext cx="1158875" cy="1131888"/>
            <a:chOff x="4229" y="2385"/>
            <a:chExt cx="730" cy="713"/>
          </a:xfrm>
        </p:grpSpPr>
        <p:sp>
          <p:nvSpPr>
            <p:cNvPr id="569362" name="Straight Connector 312345"/>
            <p:cNvSpPr/>
            <p:nvPr/>
          </p:nvSpPr>
          <p:spPr>
            <a:xfrm flipH="1" flipV="1">
              <a:off x="4570" y="2385"/>
              <a:ext cx="6" cy="489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69363" name="Text Box 312346"/>
            <p:cNvSpPr txBox="1"/>
            <p:nvPr/>
          </p:nvSpPr>
          <p:spPr>
            <a:xfrm>
              <a:off x="4229" y="2867"/>
              <a:ext cx="73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18 000N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2">
                                            <p:txEl>
                                              <p:charRg st="0" end="1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1393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Forces on a beam or bridge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71394" name="Text Placeholder 314369"/>
          <p:cNvSpPr>
            <a:spLocks noGrp="1"/>
          </p:cNvSpPr>
          <p:nvPr>
            <p:ph type="body" sz="half"/>
          </p:nvPr>
        </p:nvSpPr>
        <p:spPr>
          <a:xfrm>
            <a:off x="0" y="623888"/>
            <a:ext cx="8277225" cy="893762"/>
          </a:xfrm>
        </p:spPr>
        <p:txBody>
          <a:bodyPr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 eaLnBrk="0" hangingPunc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sz="2400" i="1">
                <a:solidFill>
                  <a:srgbClr val="000000"/>
                </a:solidFill>
              </a:rPr>
              <a:t>What are the column forces when the lorry is one third the way across the bridge?</a:t>
            </a:r>
            <a:endParaRPr lang="en-US" altLang="zh-CN" sz="2400" i="1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571395" name="Content Placeholder 314371" descr="truck_004b_W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990850" y="1636713"/>
            <a:ext cx="1190625" cy="542925"/>
          </a:xfrm>
        </p:spPr>
      </p:pic>
      <p:grpSp>
        <p:nvGrpSpPr>
          <p:cNvPr id="571396" name="Group 314372"/>
          <p:cNvGrpSpPr/>
          <p:nvPr/>
        </p:nvGrpSpPr>
        <p:grpSpPr>
          <a:xfrm>
            <a:off x="1003300" y="2179638"/>
            <a:ext cx="7038975" cy="1028700"/>
            <a:chOff x="621" y="1143"/>
            <a:chExt cx="4434" cy="648"/>
          </a:xfrm>
        </p:grpSpPr>
        <p:sp>
          <p:nvSpPr>
            <p:cNvPr id="571397" name="Rectangle 314373"/>
            <p:cNvSpPr/>
            <p:nvPr/>
          </p:nvSpPr>
          <p:spPr>
            <a:xfrm>
              <a:off x="814" y="1143"/>
              <a:ext cx="4041" cy="65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71398" name="Rectangle 314374" descr="Granite"/>
            <p:cNvSpPr/>
            <p:nvPr/>
          </p:nvSpPr>
          <p:spPr>
            <a:xfrm>
              <a:off x="1425" y="1207"/>
              <a:ext cx="275" cy="576"/>
            </a:xfrm>
            <a:prstGeom prst="rect">
              <a:avLst/>
            </a:prstGeom>
            <a:blipFill rotWithShape="1">
              <a:blip r:embed="rId2"/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71399" name="Rectangle 314375" descr="Granite"/>
            <p:cNvSpPr/>
            <p:nvPr/>
          </p:nvSpPr>
          <p:spPr>
            <a:xfrm>
              <a:off x="3956" y="1215"/>
              <a:ext cx="275" cy="576"/>
            </a:xfrm>
            <a:prstGeom prst="rect">
              <a:avLst/>
            </a:prstGeom>
            <a:blipFill rotWithShape="1">
              <a:blip r:embed="rId2"/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71400" name="Text Box 314376"/>
            <p:cNvSpPr txBox="1"/>
            <p:nvPr/>
          </p:nvSpPr>
          <p:spPr>
            <a:xfrm>
              <a:off x="621" y="1390"/>
              <a:ext cx="80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Column A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571401" name="Text Box 314377"/>
            <p:cNvSpPr txBox="1"/>
            <p:nvPr/>
          </p:nvSpPr>
          <p:spPr>
            <a:xfrm>
              <a:off x="4250" y="1390"/>
              <a:ext cx="80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Column B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sp>
        <p:nvSpPr>
          <p:cNvPr id="314379" name="Rectangle 314378"/>
          <p:cNvSpPr/>
          <p:nvPr/>
        </p:nvSpPr>
        <p:spPr>
          <a:xfrm>
            <a:off x="2600325" y="4437063"/>
            <a:ext cx="3702050" cy="889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grpSp>
        <p:nvGrpSpPr>
          <p:cNvPr id="314391" name="Group 314390"/>
          <p:cNvGrpSpPr/>
          <p:nvPr/>
        </p:nvGrpSpPr>
        <p:grpSpPr>
          <a:xfrm>
            <a:off x="3848100" y="3417888"/>
            <a:ext cx="2857500" cy="987425"/>
            <a:chOff x="2424" y="2153"/>
            <a:chExt cx="1800" cy="622"/>
          </a:xfrm>
        </p:grpSpPr>
        <p:sp>
          <p:nvSpPr>
            <p:cNvPr id="571404" name="Straight Connector 314380"/>
            <p:cNvSpPr/>
            <p:nvPr/>
          </p:nvSpPr>
          <p:spPr>
            <a:xfrm>
              <a:off x="2424" y="2153"/>
              <a:ext cx="9" cy="622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71405" name="Text Box 314381"/>
            <p:cNvSpPr txBox="1"/>
            <p:nvPr/>
          </p:nvSpPr>
          <p:spPr>
            <a:xfrm>
              <a:off x="2433" y="2301"/>
              <a:ext cx="179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lorry weight = 24 000N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314389" name="Group 314388"/>
          <p:cNvGrpSpPr/>
          <p:nvPr/>
        </p:nvGrpSpPr>
        <p:grpSpPr>
          <a:xfrm>
            <a:off x="2419350" y="4535488"/>
            <a:ext cx="1158875" cy="1209675"/>
            <a:chOff x="1524" y="2857"/>
            <a:chExt cx="730" cy="762"/>
          </a:xfrm>
        </p:grpSpPr>
        <p:sp>
          <p:nvSpPr>
            <p:cNvPr id="571407" name="Straight Connector 314383"/>
            <p:cNvSpPr/>
            <p:nvPr/>
          </p:nvSpPr>
          <p:spPr>
            <a:xfrm flipH="1" flipV="1">
              <a:off x="1884" y="2857"/>
              <a:ext cx="0" cy="521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71408" name="Text Box 314384"/>
            <p:cNvSpPr txBox="1"/>
            <p:nvPr/>
          </p:nvSpPr>
          <p:spPr>
            <a:xfrm>
              <a:off x="1524" y="3388"/>
              <a:ext cx="73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16 000N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314390" name="Group 314389"/>
          <p:cNvGrpSpPr/>
          <p:nvPr/>
        </p:nvGrpSpPr>
        <p:grpSpPr>
          <a:xfrm>
            <a:off x="5160963" y="4535488"/>
            <a:ext cx="1158875" cy="884237"/>
            <a:chOff x="3251" y="2857"/>
            <a:chExt cx="730" cy="557"/>
          </a:xfrm>
        </p:grpSpPr>
        <p:sp>
          <p:nvSpPr>
            <p:cNvPr id="571410" name="Straight Connector 314386"/>
            <p:cNvSpPr/>
            <p:nvPr/>
          </p:nvSpPr>
          <p:spPr>
            <a:xfrm flipH="1" flipV="1">
              <a:off x="3556" y="2857"/>
              <a:ext cx="6" cy="307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71411" name="Text Box 314387"/>
            <p:cNvSpPr txBox="1"/>
            <p:nvPr/>
          </p:nvSpPr>
          <p:spPr>
            <a:xfrm>
              <a:off x="3251" y="3183"/>
              <a:ext cx="73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8 000N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4289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Balanced Moments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465923" name="Text Box 3"/>
          <p:cNvSpPr txBox="1"/>
          <p:nvPr/>
        </p:nvSpPr>
        <p:spPr>
          <a:xfrm>
            <a:off x="304800" y="708025"/>
            <a:ext cx="8639175" cy="460375"/>
          </a:xfrm>
          <a:prstGeom prst="rect">
            <a:avLst/>
          </a:prstGeom>
          <a:noFill/>
          <a:ln w="9525" cap="flat" cmpd="sng">
            <a:solidFill>
              <a:srgbClr val="333399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en-US" sz="2400">
                <a:latin typeface="Arial" panose="020B0604020202020204" pitchFamily="34" charset="0"/>
              </a:rPr>
              <a:t>B</a:t>
            </a:r>
            <a:r>
              <a:rPr lang="en-US" altLang="zh-CN" sz="2400">
                <a:latin typeface="Arial" panose="020B0604020202020204" pitchFamily="34" charset="0"/>
              </a:rPr>
              <a:t>eam</a:t>
            </a:r>
            <a:r>
              <a:rPr lang="en-US" altLang="en-US" sz="2400">
                <a:latin typeface="Arial" panose="020B0604020202020204" pitchFamily="34" charset="0"/>
              </a:rPr>
              <a:t>s </a:t>
            </a:r>
            <a:r>
              <a:rPr lang="en-US" altLang="zh-CN" sz="2400">
                <a:latin typeface="Arial" panose="020B0604020202020204" pitchFamily="34" charset="0"/>
              </a:rPr>
              <a:t>balance </a:t>
            </a:r>
            <a:r>
              <a:rPr lang="en-US" altLang="en-US" sz="2400">
                <a:latin typeface="Arial" panose="020B0604020202020204" pitchFamily="34" charset="0"/>
              </a:rPr>
              <a:t>if: </a:t>
            </a:r>
            <a:r>
              <a:rPr lang="en-US" altLang="zh-CN" sz="2400">
                <a:latin typeface="Arial" panose="020B0604020202020204" pitchFamily="34" charset="0"/>
              </a:rPr>
              <a:t>clockwise moment </a:t>
            </a:r>
            <a:r>
              <a:rPr lang="en-US" altLang="en-US" sz="2400">
                <a:latin typeface="Arial" panose="020B0604020202020204" pitchFamily="34" charset="0"/>
              </a:rPr>
              <a:t>= </a:t>
            </a:r>
            <a:r>
              <a:rPr lang="en-US" altLang="zh-CN" sz="2400">
                <a:latin typeface="Arial" panose="020B0604020202020204" pitchFamily="34" charset="0"/>
              </a:rPr>
              <a:t>anti-clockwise moment</a:t>
            </a:r>
            <a:endParaRPr lang="en-US" altLang="x-none" sz="2400">
              <a:latin typeface="Arial" panose="020B0604020202020204" pitchFamily="34" charset="0"/>
            </a:endParaRPr>
          </a:p>
        </p:txBody>
      </p:sp>
      <p:sp>
        <p:nvSpPr>
          <p:cNvPr id="465927" name="Text Box 7"/>
          <p:cNvSpPr txBox="1"/>
          <p:nvPr/>
        </p:nvSpPr>
        <p:spPr>
          <a:xfrm>
            <a:off x="650875" y="5226050"/>
            <a:ext cx="2784475" cy="1014413"/>
          </a:xfrm>
          <a:prstGeom prst="rect">
            <a:avLst/>
          </a:prstGeom>
          <a:noFill/>
          <a:ln w="25400" cap="flat" cmpd="sng">
            <a:solidFill>
              <a:srgbClr val="333399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p>
            <a:pPr algn="ctr"/>
            <a:r>
              <a:rPr lang="en-US" altLang="zh-CN" sz="2000">
                <a:latin typeface="Arial" panose="020B0604020202020204" pitchFamily="34" charset="0"/>
              </a:rPr>
              <a:t>2N x 0.5m = 5N x 0.2m</a:t>
            </a:r>
            <a:br>
              <a:rPr lang="en-US" altLang="zh-CN" sz="2000">
                <a:latin typeface="Arial" panose="020B0604020202020204" pitchFamily="34" charset="0"/>
              </a:rPr>
            </a:br>
            <a:r>
              <a:rPr lang="en-US" altLang="zh-CN" sz="2000">
                <a:latin typeface="Arial" panose="020B0604020202020204" pitchFamily="34" charset="0"/>
              </a:rPr>
              <a:t>1N/m = 1N/m</a:t>
            </a:r>
            <a:br>
              <a:rPr lang="en-US" altLang="zh-CN" sz="2000">
                <a:latin typeface="Arial" panose="020B0604020202020204" pitchFamily="34" charset="0"/>
              </a:rPr>
            </a:br>
            <a:r>
              <a:rPr lang="en-US" altLang="zh-CN" sz="2000">
                <a:latin typeface="Arial" panose="020B0604020202020204" pitchFamily="34" charset="0"/>
              </a:rPr>
              <a:t>BALANCED</a:t>
            </a:r>
            <a:endParaRPr lang="en-US" altLang="zh-CN" sz="2000">
              <a:latin typeface="Arial" panose="020B0604020202020204" pitchFamily="34" charset="0"/>
            </a:endParaRPr>
          </a:p>
        </p:txBody>
      </p:sp>
      <p:sp>
        <p:nvSpPr>
          <p:cNvPr id="465929" name="Text Box 9"/>
          <p:cNvSpPr txBox="1"/>
          <p:nvPr/>
        </p:nvSpPr>
        <p:spPr>
          <a:xfrm>
            <a:off x="5530850" y="5226050"/>
            <a:ext cx="2784475" cy="1014413"/>
          </a:xfrm>
          <a:prstGeom prst="rect">
            <a:avLst/>
          </a:prstGeom>
          <a:noFill/>
          <a:ln w="25400" cap="flat" cmpd="sng">
            <a:solidFill>
              <a:srgbClr val="333399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p>
            <a:pPr algn="ctr"/>
            <a:r>
              <a:rPr lang="en-US" altLang="zh-CN" sz="2000">
                <a:latin typeface="Arial" panose="020B0604020202020204" pitchFamily="34" charset="0"/>
              </a:rPr>
              <a:t>1N x 0.2m = 5N x 0.5m</a:t>
            </a:r>
            <a:br>
              <a:rPr lang="en-US" altLang="zh-CN" sz="2000">
                <a:latin typeface="Arial" panose="020B0604020202020204" pitchFamily="34" charset="0"/>
              </a:rPr>
            </a:br>
            <a:r>
              <a:rPr lang="en-US" altLang="zh-CN" sz="2000">
                <a:latin typeface="Arial" panose="020B0604020202020204" pitchFamily="34" charset="0"/>
              </a:rPr>
              <a:t>0.2N/m = 2.5N/m</a:t>
            </a:r>
            <a:br>
              <a:rPr lang="en-US" altLang="zh-CN" sz="2000">
                <a:latin typeface="Arial" panose="020B0604020202020204" pitchFamily="34" charset="0"/>
              </a:rPr>
            </a:br>
            <a:r>
              <a:rPr lang="en-US" altLang="zh-CN" sz="2000">
                <a:latin typeface="Arial" panose="020B0604020202020204" pitchFamily="34" charset="0"/>
              </a:rPr>
              <a:t>NOT BALANCED</a:t>
            </a:r>
            <a:endParaRPr lang="en-US" altLang="zh-CN" sz="2000">
              <a:latin typeface="Arial" panose="020B0604020202020204" pitchFamily="34" charset="0"/>
            </a:endParaRPr>
          </a:p>
        </p:txBody>
      </p:sp>
      <p:pic>
        <p:nvPicPr>
          <p:cNvPr id="465930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" y="1314450"/>
            <a:ext cx="4554538" cy="3138488"/>
          </a:xfrm>
          <a:prstGeom prst="rect">
            <a:avLst/>
          </a:prstGeom>
          <a:noFill/>
          <a:ln w="25400">
            <a:noFill/>
          </a:ln>
        </p:spPr>
      </p:pic>
      <p:pic>
        <p:nvPicPr>
          <p:cNvPr id="465931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813" y="1366838"/>
            <a:ext cx="4402137" cy="3033712"/>
          </a:xfrm>
          <a:prstGeom prst="rect">
            <a:avLst/>
          </a:prstGeom>
          <a:noFill/>
          <a:ln w="25400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161925" y="4518025"/>
            <a:ext cx="880268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000">
                <a:latin typeface="Arial" panose="020B0604020202020204" pitchFamily="34" charset="0"/>
              </a:rPr>
              <a:t>Show mathematically why these beams are balanced/unbalanced....</a:t>
            </a:r>
            <a:endParaRPr lang="en-US" altLang="en-US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5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charRg st="0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5923">
                                            <p:txEl>
                                              <p:charRg st="0" end="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5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65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7">
                                            <p:txEl>
                                              <p:charRg st="0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65927">
                                            <p:txEl>
                                              <p:charRg st="0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65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65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9">
                                            <p:txEl>
                                              <p:charRg st="0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5929">
                                            <p:txEl>
                                              <p:charRg st="0" end="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923" grpId="0" uiExpand="1" build="p"/>
      <p:bldP spid="465927" grpId="0" uiExpand="1" build="p"/>
      <p:bldP spid="465929" grpId="0" uiExpand="1" build="p"/>
      <p:bldP spid="4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5313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Balanced Moments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pic>
        <p:nvPicPr>
          <p:cNvPr id="525314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6763" y="676275"/>
            <a:ext cx="4667250" cy="1724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5315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863" y="2727325"/>
            <a:ext cx="4629150" cy="1743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531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500" y="4799013"/>
            <a:ext cx="4591050" cy="170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5317" name="Text Box 5"/>
          <p:cNvSpPr txBox="1"/>
          <p:nvPr/>
        </p:nvSpPr>
        <p:spPr>
          <a:xfrm>
            <a:off x="301625" y="3368675"/>
            <a:ext cx="2698750" cy="46037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latin typeface="Arial" panose="020B0604020202020204" pitchFamily="34" charset="0"/>
              </a:rPr>
              <a:t>  Which Balance?  </a:t>
            </a:r>
            <a:endParaRPr lang="en-US" altLang="en-US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6337" name="Title 270337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Complete: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70340" name="Table 270339"/>
          <p:cNvGraphicFramePr/>
          <p:nvPr/>
        </p:nvGraphicFramePr>
        <p:xfrm>
          <a:off x="468313" y="1268413"/>
          <a:ext cx="8229600" cy="3484563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9691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/>
                        <a:t>Force (N)</a:t>
                      </a:r>
                      <a:endParaRPr lang="en-US" b="1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/>
                        <a:t>Distance </a:t>
                      </a:r>
                      <a:endParaRPr lang="en-US" b="1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/>
                        <a:t>Moment (Nm)</a:t>
                      </a:r>
                      <a:endParaRPr lang="en-US" b="1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40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3 m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solidFill>
                            <a:schemeClr val="bg1"/>
                          </a:solidFill>
                        </a:rPr>
                        <a:t>120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200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solidFill>
                            <a:schemeClr val="bg1"/>
                          </a:solidFill>
                        </a:rPr>
                        <a:t>5 m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1000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solidFill>
                            <a:schemeClr val="bg1"/>
                          </a:solidFill>
                        </a:rPr>
                        <a:t>50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 m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200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3000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20 cm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solidFill>
                            <a:schemeClr val="bg1"/>
                          </a:solidFill>
                        </a:rPr>
                        <a:t>600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0366" name="Text Box 270365"/>
          <p:cNvSpPr txBox="1"/>
          <p:nvPr/>
        </p:nvSpPr>
        <p:spPr>
          <a:xfrm>
            <a:off x="6948488" y="2060575"/>
            <a:ext cx="1008062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</a:rPr>
              <a:t>120</a:t>
            </a:r>
            <a:endParaRPr lang="en-US" altLang="zh-CN" sz="2800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70367" name="Text Box 270366"/>
          <p:cNvSpPr txBox="1"/>
          <p:nvPr/>
        </p:nvSpPr>
        <p:spPr>
          <a:xfrm>
            <a:off x="4211638" y="2708275"/>
            <a:ext cx="1089025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</a:rPr>
              <a:t>5 m</a:t>
            </a:r>
            <a:endParaRPr lang="en-US" altLang="zh-CN" sz="2800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70368" name="Text Box 270367"/>
          <p:cNvSpPr txBox="1"/>
          <p:nvPr/>
        </p:nvSpPr>
        <p:spPr>
          <a:xfrm>
            <a:off x="1476375" y="3429000"/>
            <a:ext cx="1044575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</a:rPr>
              <a:t>50</a:t>
            </a:r>
            <a:endParaRPr lang="en-US" altLang="zh-CN" sz="2800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70369" name="Text Box 270368"/>
          <p:cNvSpPr txBox="1"/>
          <p:nvPr/>
        </p:nvSpPr>
        <p:spPr>
          <a:xfrm>
            <a:off x="7019925" y="4149725"/>
            <a:ext cx="1008063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</a:rPr>
              <a:t>600</a:t>
            </a:r>
            <a:endParaRPr lang="en-US" altLang="zh-CN" sz="2800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66" grpId="0"/>
      <p:bldP spid="270367" grpId="0"/>
      <p:bldP spid="270368" grpId="0"/>
      <p:bldP spid="2703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3777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GB" kern="1200" baseline="0">
                <a:latin typeface="+mj-lt"/>
                <a:ea typeface="宋体" panose="02010600030101010101" charset="-122"/>
                <a:cs typeface="+mj-cs"/>
              </a:rPr>
              <a:t>Changing </a:t>
            </a:r>
            <a:r>
              <a:rPr lang="en-GB" altLang="zh-CN" kern="1200" baseline="0">
                <a:latin typeface="+mj-lt"/>
                <a:ea typeface="宋体" panose="02010600030101010101" charset="-122"/>
                <a:cs typeface="+mj-cs"/>
              </a:rPr>
              <a:t>Velocity </a:t>
            </a:r>
            <a:r>
              <a:rPr lang="en-US" altLang="en-GB" kern="1200" baseline="0">
                <a:latin typeface="+mj-lt"/>
                <a:ea typeface="宋体" panose="02010600030101010101" charset="-122"/>
                <a:cs typeface="+mj-cs"/>
              </a:rPr>
              <a:t>= Acceleration</a:t>
            </a:r>
            <a:endParaRPr lang="en-US" altLang="en-GB" kern="1200" baseline="0">
              <a:latin typeface="+mj-lt"/>
              <a:ea typeface="宋体" panose="02010600030101010101" charset="-122"/>
              <a:cs typeface="+mj-cs"/>
            </a:endParaRPr>
          </a:p>
        </p:txBody>
      </p:sp>
      <p:pic>
        <p:nvPicPr>
          <p:cNvPr id="203778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525" y="685800"/>
            <a:ext cx="4735513" cy="3194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3779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475" y="1017588"/>
            <a:ext cx="4021138" cy="2263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3780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" y="4013200"/>
            <a:ext cx="4806950" cy="2714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3781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663" y="4127500"/>
            <a:ext cx="3814762" cy="2486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5009" name="Title 303105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Question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303107" name="Text Box 303106"/>
          <p:cNvSpPr txBox="1"/>
          <p:nvPr/>
        </p:nvSpPr>
        <p:spPr>
          <a:xfrm>
            <a:off x="436563" y="1184275"/>
            <a:ext cx="8126412" cy="46990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800" i="1">
                <a:latin typeface="Arial" panose="020B0604020202020204" pitchFamily="34" charset="0"/>
              </a:rPr>
              <a:t>What factors make a modern racing car as stable as possible?</a:t>
            </a:r>
            <a:endParaRPr lang="en-US" altLang="zh-CN" sz="2800" i="1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zh-CN" sz="28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zh-CN" sz="28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zh-CN" sz="28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zh-CN" sz="28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zh-CN" sz="28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800">
                <a:latin typeface="Arial" panose="020B0604020202020204" pitchFamily="34" charset="0"/>
              </a:rPr>
              <a:t>1.   A wide wheel base.</a:t>
            </a:r>
            <a:endParaRPr lang="en-US" altLang="zh-CN" sz="28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800">
                <a:latin typeface="Arial" panose="020B0604020202020204" pitchFamily="34" charset="0"/>
              </a:rPr>
              <a:t>2.   A low centre of gravity.</a:t>
            </a:r>
            <a:endParaRPr lang="en-US" altLang="zh-CN" sz="2800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55011" name="Content Placeholder 303107"/>
          <p:cNvGraphicFramePr>
            <a:graphicFrameLocks noGrp="1"/>
          </p:cNvGraphicFramePr>
          <p:nvPr>
            <p:ph idx="1"/>
          </p:nvPr>
        </p:nvGraphicFramePr>
        <p:xfrm>
          <a:off x="2757488" y="2001838"/>
          <a:ext cx="3841750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" r:id="rId1" imgW="2028825" imgH="1304925" progId="Paint.Picture">
                  <p:embed/>
                </p:oleObj>
              </mc:Choice>
              <mc:Fallback>
                <p:oleObj name="" r:id="rId1" imgW="2028825" imgH="1304925" progId="Paint.Picture">
                  <p:embed/>
                  <p:pic>
                    <p:nvPicPr>
                      <p:cNvPr id="0" name="Picture 310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757488" y="2001838"/>
                        <a:ext cx="3841750" cy="24701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charRg st="66" end="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charRg st="90" end="1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9105" name="Title 290817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Question 1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90819" name="Text Box 290818"/>
          <p:cNvSpPr txBox="1"/>
          <p:nvPr/>
        </p:nvSpPr>
        <p:spPr>
          <a:xfrm>
            <a:off x="387350" y="2562225"/>
            <a:ext cx="8293100" cy="38544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i="1">
                <a:latin typeface="Arial" panose="020B0604020202020204" pitchFamily="34" charset="0"/>
              </a:rPr>
              <a:t>On a see-saw Mary, weight 600N balances John, weight 200N when she sits 1.5m away from the pivot. How far from the pivot is John?</a:t>
            </a:r>
            <a:endParaRPr lang="en-US" altLang="zh-CN" sz="2400" i="1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Applying the principle of moments:</a:t>
            </a:r>
            <a:endParaRPr lang="en-US" altLang="zh-CN" sz="24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Mary’s weight x distance = John’s weight x distance</a:t>
            </a:r>
            <a:endParaRPr lang="en-US" altLang="zh-CN" sz="2400" b="1" i="1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600N x 1.5m  =  200N x </a:t>
            </a:r>
            <a:r>
              <a:rPr lang="en-US" altLang="zh-CN" sz="2400" b="1" i="1">
                <a:solidFill>
                  <a:srgbClr val="FF0000"/>
                </a:solidFill>
                <a:latin typeface="Arial" panose="020B0604020202020204" pitchFamily="34" charset="0"/>
              </a:rPr>
              <a:t>distance</a:t>
            </a:r>
            <a:endParaRPr lang="en-US" altLang="zh-CN" sz="2400" b="1" i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900  =  200 x </a:t>
            </a:r>
            <a:r>
              <a:rPr lang="en-US" altLang="zh-CN" sz="2400" b="1" i="1">
                <a:solidFill>
                  <a:srgbClr val="FF0000"/>
                </a:solidFill>
                <a:latin typeface="Arial" panose="020B0604020202020204" pitchFamily="34" charset="0"/>
              </a:rPr>
              <a:t>distance</a:t>
            </a:r>
            <a:endParaRPr lang="en-US" altLang="zh-CN" sz="2400" b="1" i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900  </a:t>
            </a:r>
            <a:r>
              <a:rPr lang="en-US" altLang="x-none" sz="2400">
                <a:latin typeface="Arial" panose="020B0604020202020204" pitchFamily="34" charset="0"/>
              </a:rPr>
              <a:t>÷  200  </a:t>
            </a:r>
            <a:r>
              <a:rPr lang="en-US" altLang="zh-CN" sz="2400">
                <a:latin typeface="Arial" panose="020B0604020202020204" pitchFamily="34" charset="0"/>
              </a:rPr>
              <a:t>=  </a:t>
            </a:r>
            <a:r>
              <a:rPr lang="en-US" altLang="zh-CN" sz="2400" b="1" i="1">
                <a:solidFill>
                  <a:srgbClr val="FF0000"/>
                </a:solidFill>
                <a:latin typeface="Arial" panose="020B0604020202020204" pitchFamily="34" charset="0"/>
              </a:rPr>
              <a:t>distance</a:t>
            </a:r>
            <a:endParaRPr lang="en-US" altLang="zh-CN" sz="2400" b="1" i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>
                <a:solidFill>
                  <a:srgbClr val="FF3300"/>
                </a:solidFill>
                <a:latin typeface="Arial" panose="020B0604020202020204" pitchFamily="34" charset="0"/>
              </a:rPr>
              <a:t>John is 4.5m from the pivot</a:t>
            </a:r>
            <a:endParaRPr lang="en-US" altLang="zh-CN" sz="2400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pic>
        <p:nvPicPr>
          <p:cNvPr id="559107" name="Content Placeholder 290819" descr="p218a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98638" y="701675"/>
            <a:ext cx="4973637" cy="15287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charRg st="130" end="1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charRg st="165" end="2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charRg st="217" end="2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charRg st="249" end="2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charRg st="272" end="2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charRg st="297" end="3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1153" name="Title 292865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Question 2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61154" name="Content Placeholder 292866"/>
          <p:cNvSpPr>
            <a:spLocks noGrp="1"/>
          </p:cNvSpPr>
          <p:nvPr>
            <p:ph idx="1"/>
          </p:nvPr>
        </p:nvSpPr>
        <p:spPr>
          <a:xfrm>
            <a:off x="225425" y="2625725"/>
            <a:ext cx="8229600" cy="4525963"/>
          </a:xfrm>
        </p:spPr>
        <p:txBody>
          <a:bodyPr anchor="t" anchorCtr="0"/>
          <a:p>
            <a:pPr marL="0" indent="0" eaLnBrk="0" hangingPunc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sz="2400" i="1">
                <a:solidFill>
                  <a:srgbClr val="000000"/>
                </a:solidFill>
              </a:rPr>
              <a:t>Calculate the weight of the beam, </a:t>
            </a:r>
            <a:r>
              <a:rPr lang="en-US" altLang="zh-CN" sz="2400" b="1" i="1">
                <a:solidFill>
                  <a:srgbClr val="FF3300"/>
                </a:solidFill>
              </a:rPr>
              <a:t>W</a:t>
            </a:r>
            <a:r>
              <a:rPr lang="en-US" altLang="zh-CN" sz="2400" b="1" i="1" baseline="-25000">
                <a:solidFill>
                  <a:srgbClr val="FF3300"/>
                </a:solidFill>
              </a:rPr>
              <a:t>0</a:t>
            </a:r>
            <a:r>
              <a:rPr lang="en-US" altLang="zh-CN" sz="2400" i="1">
                <a:solidFill>
                  <a:srgbClr val="000000"/>
                </a:solidFill>
              </a:rPr>
              <a:t> if it is balanced when: </a:t>
            </a:r>
            <a:endParaRPr lang="en-US" altLang="zh-CN" sz="2400" i="1">
              <a:solidFill>
                <a:srgbClr val="000000"/>
              </a:solidFill>
            </a:endParaRPr>
          </a:p>
          <a:p>
            <a:pPr marL="0" indent="0" eaLnBrk="0" hangingPunc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sz="2400" b="1" i="1">
                <a:solidFill>
                  <a:srgbClr val="FF3300"/>
                </a:solidFill>
              </a:rPr>
              <a:t>W</a:t>
            </a:r>
            <a:r>
              <a:rPr lang="en-US" altLang="zh-CN" sz="2400" b="1" i="1" baseline="-25000">
                <a:solidFill>
                  <a:srgbClr val="FF3300"/>
                </a:solidFill>
              </a:rPr>
              <a:t>1</a:t>
            </a:r>
            <a:r>
              <a:rPr lang="en-US" altLang="zh-CN" sz="2400" i="1">
                <a:solidFill>
                  <a:srgbClr val="000000"/>
                </a:solidFill>
              </a:rPr>
              <a:t> = 6N; </a:t>
            </a:r>
            <a:endParaRPr lang="en-US" altLang="zh-CN" sz="2400" i="1">
              <a:solidFill>
                <a:srgbClr val="000000"/>
              </a:solidFill>
            </a:endParaRPr>
          </a:p>
          <a:p>
            <a:pPr marL="0" indent="0" eaLnBrk="0" hangingPunc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sz="2400" b="1" i="1">
                <a:solidFill>
                  <a:srgbClr val="FF3300"/>
                </a:solidFill>
              </a:rPr>
              <a:t>d</a:t>
            </a:r>
            <a:r>
              <a:rPr lang="en-US" altLang="zh-CN" sz="2400" b="1" i="1" baseline="-25000">
                <a:solidFill>
                  <a:srgbClr val="FF3300"/>
                </a:solidFill>
              </a:rPr>
              <a:t>1</a:t>
            </a:r>
            <a:r>
              <a:rPr lang="en-US" altLang="zh-CN" sz="2400" i="1">
                <a:solidFill>
                  <a:srgbClr val="000000"/>
                </a:solidFill>
              </a:rPr>
              <a:t> = 12 cm; </a:t>
            </a:r>
            <a:endParaRPr lang="en-US" altLang="zh-CN" sz="2400" i="1">
              <a:solidFill>
                <a:srgbClr val="000000"/>
              </a:solidFill>
            </a:endParaRPr>
          </a:p>
          <a:p>
            <a:pPr marL="0" indent="0" eaLnBrk="0" hangingPunc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sz="2400" b="1" i="1">
                <a:solidFill>
                  <a:srgbClr val="FF3300"/>
                </a:solidFill>
              </a:rPr>
              <a:t>d</a:t>
            </a:r>
            <a:r>
              <a:rPr lang="en-US" altLang="zh-CN" sz="2400" b="1" i="1" baseline="-25000">
                <a:solidFill>
                  <a:srgbClr val="FF3300"/>
                </a:solidFill>
              </a:rPr>
              <a:t>0</a:t>
            </a:r>
            <a:r>
              <a:rPr lang="en-US" altLang="zh-CN" sz="2400" i="1">
                <a:solidFill>
                  <a:srgbClr val="000000"/>
                </a:solidFill>
              </a:rPr>
              <a:t> = 36 cm.</a:t>
            </a:r>
            <a:endParaRPr lang="en-US" altLang="zh-CN" sz="2400" i="1">
              <a:solidFill>
                <a:srgbClr val="000000"/>
              </a:solidFill>
            </a:endParaRPr>
          </a:p>
          <a:p>
            <a:pPr marL="0" indent="0" eaLnBrk="0" hangingPunct="0">
              <a:lnSpc>
                <a:spcPct val="90000"/>
              </a:lnSpc>
              <a:spcBef>
                <a:spcPct val="0"/>
              </a:spcBef>
              <a:buNone/>
            </a:pPr>
            <a:endParaRPr lang="en-US" altLang="zh-CN" sz="2400" i="1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292868" name="Text Box 292867"/>
          <p:cNvSpPr txBox="1"/>
          <p:nvPr/>
        </p:nvSpPr>
        <p:spPr>
          <a:xfrm>
            <a:off x="3935413" y="2903538"/>
            <a:ext cx="4924425" cy="2676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Applying the principle of moments:</a:t>
            </a:r>
            <a:endParaRPr lang="en-US" altLang="zh-CN" sz="24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W</a:t>
            </a:r>
            <a:r>
              <a:rPr lang="en-US" altLang="zh-CN" sz="2400" b="1" i="1" baseline="-25000">
                <a:solidFill>
                  <a:srgbClr val="FF3300"/>
                </a:solidFill>
                <a:latin typeface="Arial" panose="020B0604020202020204" pitchFamily="34" charset="0"/>
              </a:rPr>
              <a:t>1</a:t>
            </a: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  <a:r>
              <a:rPr lang="en-US" altLang="zh-CN" sz="2400" b="1" i="1">
                <a:latin typeface="Arial" panose="020B0604020202020204" pitchFamily="34" charset="0"/>
              </a:rPr>
              <a:t>x </a:t>
            </a: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d</a:t>
            </a:r>
            <a:r>
              <a:rPr lang="en-US" altLang="zh-CN" sz="2400" b="1" i="1" baseline="-25000">
                <a:solidFill>
                  <a:srgbClr val="FF3300"/>
                </a:solidFill>
                <a:latin typeface="Arial" panose="020B0604020202020204" pitchFamily="34" charset="0"/>
              </a:rPr>
              <a:t>1</a:t>
            </a: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 = W</a:t>
            </a:r>
            <a:r>
              <a:rPr lang="en-US" altLang="zh-CN" sz="2400" b="1" i="1" baseline="-25000">
                <a:solidFill>
                  <a:srgbClr val="FF3300"/>
                </a:solidFill>
                <a:latin typeface="Arial" panose="020B0604020202020204" pitchFamily="34" charset="0"/>
              </a:rPr>
              <a:t>0</a:t>
            </a: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  <a:r>
              <a:rPr lang="en-US" altLang="zh-CN" sz="2400" b="1" i="1">
                <a:latin typeface="Arial" panose="020B0604020202020204" pitchFamily="34" charset="0"/>
              </a:rPr>
              <a:t>x </a:t>
            </a: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d</a:t>
            </a:r>
            <a:r>
              <a:rPr lang="en-US" altLang="zh-CN" sz="2400" b="1" i="1" baseline="-25000">
                <a:solidFill>
                  <a:srgbClr val="FF3300"/>
                </a:solidFill>
                <a:latin typeface="Arial" panose="020B0604020202020204" pitchFamily="34" charset="0"/>
              </a:rPr>
              <a:t>0</a:t>
            </a:r>
            <a:r>
              <a:rPr lang="en-US" altLang="zh-CN" sz="2400">
                <a:latin typeface="Arial" panose="020B0604020202020204" pitchFamily="34" charset="0"/>
              </a:rPr>
              <a:t> </a:t>
            </a:r>
            <a:endParaRPr lang="en-US" altLang="zh-CN" sz="24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6N x 12 cm  = </a:t>
            </a: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W</a:t>
            </a:r>
            <a:r>
              <a:rPr lang="en-US" altLang="zh-CN" sz="2400" b="1" i="1" baseline="-25000">
                <a:solidFill>
                  <a:srgbClr val="FF3300"/>
                </a:solidFill>
                <a:latin typeface="Arial" panose="020B0604020202020204" pitchFamily="34" charset="0"/>
              </a:rPr>
              <a:t>0</a:t>
            </a:r>
            <a:r>
              <a:rPr lang="en-US" altLang="zh-CN" sz="2400">
                <a:latin typeface="Arial" panose="020B0604020202020204" pitchFamily="34" charset="0"/>
              </a:rPr>
              <a:t>  x 36 cm</a:t>
            </a:r>
            <a:endParaRPr lang="en-US" altLang="zh-CN" sz="24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W</a:t>
            </a:r>
            <a:r>
              <a:rPr lang="en-US" altLang="zh-CN" sz="2400" b="1" i="1" baseline="-25000">
                <a:solidFill>
                  <a:srgbClr val="FF3300"/>
                </a:solidFill>
                <a:latin typeface="Arial" panose="020B0604020202020204" pitchFamily="34" charset="0"/>
              </a:rPr>
              <a:t>0</a:t>
            </a:r>
            <a:r>
              <a:rPr lang="en-US" altLang="zh-CN" sz="2400">
                <a:latin typeface="Arial" panose="020B0604020202020204" pitchFamily="34" charset="0"/>
              </a:rPr>
              <a:t>  = 72 / 36</a:t>
            </a:r>
            <a:endParaRPr lang="en-US" altLang="zh-CN" sz="24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FF3300"/>
                </a:solidFill>
                <a:latin typeface="Arial" panose="020B0604020202020204" pitchFamily="34" charset="0"/>
              </a:rPr>
              <a:t>W</a:t>
            </a:r>
            <a:r>
              <a:rPr lang="en-US" altLang="zh-CN" sz="2400" b="1" i="1" baseline="-25000">
                <a:solidFill>
                  <a:srgbClr val="FF3300"/>
                </a:solidFill>
                <a:latin typeface="Arial" panose="020B0604020202020204" pitchFamily="34" charset="0"/>
              </a:rPr>
              <a:t>0</a:t>
            </a:r>
            <a:r>
              <a:rPr lang="en-US" altLang="zh-CN" sz="2400" b="1">
                <a:solidFill>
                  <a:srgbClr val="FF3300"/>
                </a:solidFill>
                <a:latin typeface="Arial" panose="020B0604020202020204" pitchFamily="34" charset="0"/>
              </a:rPr>
              <a:t>  the weight of the beam = 2N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grpSp>
        <p:nvGrpSpPr>
          <p:cNvPr id="561156" name="Group 292868"/>
          <p:cNvGrpSpPr/>
          <p:nvPr/>
        </p:nvGrpSpPr>
        <p:grpSpPr>
          <a:xfrm>
            <a:off x="1525588" y="781050"/>
            <a:ext cx="5830887" cy="1682750"/>
            <a:chOff x="896" y="720"/>
            <a:chExt cx="3673" cy="1060"/>
          </a:xfrm>
        </p:grpSpPr>
        <p:pic>
          <p:nvPicPr>
            <p:cNvPr id="561157" name="Picture 292869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96" y="720"/>
              <a:ext cx="3545" cy="10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61158" name="Freeform 292870"/>
            <p:cNvSpPr/>
            <p:nvPr/>
          </p:nvSpPr>
          <p:spPr>
            <a:xfrm>
              <a:off x="4143" y="1014"/>
              <a:ext cx="426" cy="708"/>
            </a:xfrm>
            <a:custGeom>
              <a:avLst/>
              <a:gdLst/>
              <a:ahLst/>
              <a:cxnLst/>
              <a:pathLst>
                <a:path w="426" h="708">
                  <a:moveTo>
                    <a:pt x="258" y="6"/>
                  </a:moveTo>
                  <a:lnTo>
                    <a:pt x="255" y="195"/>
                  </a:lnTo>
                  <a:lnTo>
                    <a:pt x="0" y="309"/>
                  </a:lnTo>
                  <a:lnTo>
                    <a:pt x="117" y="651"/>
                  </a:lnTo>
                  <a:lnTo>
                    <a:pt x="417" y="708"/>
                  </a:lnTo>
                  <a:lnTo>
                    <a:pt x="426" y="0"/>
                  </a:lnTo>
                  <a:lnTo>
                    <a:pt x="258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charRg st="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charRg st="35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charRg st="54" end="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charRg st="80" end="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charRg st="94" end="1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01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63202" name="Text Placeholder 294913"/>
          <p:cNvSpPr>
            <a:spLocks noGrp="1"/>
          </p:cNvSpPr>
          <p:nvPr>
            <p:ph type="body" sz="half"/>
          </p:nvPr>
        </p:nvSpPr>
        <p:spPr>
          <a:xfrm>
            <a:off x="0" y="465138"/>
            <a:ext cx="8077200" cy="620712"/>
          </a:xfrm>
        </p:spPr>
        <p:txBody>
          <a:bodyPr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lang="en-US" altLang="zh-CN" sz="2800"/>
              <a:t>Complete for a balanced ruler:</a:t>
            </a:r>
            <a:endParaRPr lang="en-US" altLang="zh-CN" sz="2800"/>
          </a:p>
          <a:p>
            <a:pPr marL="0" lvl="0" indent="0">
              <a:buNone/>
            </a:pPr>
            <a:endParaRPr lang="en-US" altLang="zh-CN" sz="2800"/>
          </a:p>
        </p:txBody>
      </p:sp>
      <p:graphicFrame>
        <p:nvGraphicFramePr>
          <p:cNvPr id="294915" name="Content Placeholder 294914"/>
          <p:cNvGraphicFramePr/>
          <p:nvPr>
            <p:ph idx="1"/>
          </p:nvPr>
        </p:nvGraphicFramePr>
        <p:xfrm>
          <a:off x="457200" y="1200150"/>
          <a:ext cx="8229600" cy="3024188"/>
        </p:xfrm>
        <a:graphic>
          <a:graphicData uri="http://schemas.openxmlformats.org/drawingml/2006/table">
            <a:tbl>
              <a:tblPr/>
              <a:tblGrid>
                <a:gridCol w="2058035"/>
                <a:gridCol w="2057400"/>
                <a:gridCol w="2058035"/>
                <a:gridCol w="2056130"/>
              </a:tblGrid>
              <a:tr h="60483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 i="1"/>
                        <a:t>W</a:t>
                      </a:r>
                      <a:r>
                        <a:rPr b="1" i="1" baseline="-25000"/>
                        <a:t>1</a:t>
                      </a:r>
                      <a:endParaRPr lang="en-US" b="1" i="1" baseline="-25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 i="1"/>
                        <a:t>d</a:t>
                      </a:r>
                      <a:r>
                        <a:rPr b="1" i="1" baseline="-25000"/>
                        <a:t>1</a:t>
                      </a:r>
                      <a:endParaRPr lang="en-US" b="1" i="1" baseline="-25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 i="1"/>
                        <a:t>W</a:t>
                      </a:r>
                      <a:r>
                        <a:rPr b="1" i="1" baseline="-25000"/>
                        <a:t>2</a:t>
                      </a:r>
                      <a:endParaRPr lang="en-US" b="1" i="1" baseline="-25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 i="1"/>
                        <a:t>d</a:t>
                      </a:r>
                      <a:r>
                        <a:rPr b="1" i="1" baseline="-25000"/>
                        <a:t>2</a:t>
                      </a:r>
                      <a:endParaRPr lang="en-US" b="1" i="1" baseline="-25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5 N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20 cm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10 N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solidFill>
                            <a:schemeClr val="bg1"/>
                          </a:solidFill>
                        </a:rPr>
                        <a:t>10 cm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 N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15 cm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solidFill>
                            <a:schemeClr val="bg1"/>
                          </a:solidFill>
                        </a:rPr>
                        <a:t>6 N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10 cm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6 N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solidFill>
                            <a:schemeClr val="bg1"/>
                          </a:solidFill>
                        </a:rPr>
                        <a:t>12 cm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2 N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36 cm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solidFill>
                            <a:schemeClr val="bg1"/>
                          </a:solidFill>
                        </a:rPr>
                        <a:t>8 N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25 cm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2 N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100 cm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563235" name="Group 294946"/>
          <p:cNvGrpSpPr/>
          <p:nvPr/>
        </p:nvGrpSpPr>
        <p:grpSpPr>
          <a:xfrm>
            <a:off x="1323975" y="4689475"/>
            <a:ext cx="6242050" cy="1116013"/>
            <a:chOff x="678" y="2007"/>
            <a:chExt cx="4148" cy="829"/>
          </a:xfrm>
        </p:grpSpPr>
        <p:pic>
          <p:nvPicPr>
            <p:cNvPr id="563236" name="Picture 29494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78" y="2007"/>
              <a:ext cx="4148" cy="82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63237" name="Rectangle 294948"/>
            <p:cNvSpPr/>
            <p:nvPr/>
          </p:nvSpPr>
          <p:spPr>
            <a:xfrm>
              <a:off x="3114" y="2412"/>
              <a:ext cx="864" cy="210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</p:grpSp>
      <p:sp>
        <p:nvSpPr>
          <p:cNvPr id="294950" name="Text Box 294949"/>
          <p:cNvSpPr txBox="1"/>
          <p:nvPr/>
        </p:nvSpPr>
        <p:spPr>
          <a:xfrm>
            <a:off x="7027863" y="1755775"/>
            <a:ext cx="1252537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3300"/>
                </a:solidFill>
                <a:latin typeface="Arial" panose="020B0604020202020204" pitchFamily="34" charset="0"/>
              </a:rPr>
              <a:t>10 cm</a:t>
            </a:r>
            <a:endParaRPr lang="en-US" altLang="zh-CN" sz="280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94951" name="Text Box 294950"/>
          <p:cNvSpPr txBox="1"/>
          <p:nvPr/>
        </p:nvSpPr>
        <p:spPr>
          <a:xfrm>
            <a:off x="5240338" y="2362200"/>
            <a:ext cx="1252537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3300"/>
                </a:solidFill>
                <a:latin typeface="Arial" panose="020B0604020202020204" pitchFamily="34" charset="0"/>
              </a:rPr>
              <a:t>6 N</a:t>
            </a:r>
            <a:endParaRPr lang="en-US" altLang="zh-CN" sz="280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94952" name="Text Box 294951"/>
          <p:cNvSpPr txBox="1"/>
          <p:nvPr/>
        </p:nvSpPr>
        <p:spPr>
          <a:xfrm>
            <a:off x="2924175" y="2974975"/>
            <a:ext cx="1252538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3300"/>
                </a:solidFill>
                <a:latin typeface="Arial" panose="020B0604020202020204" pitchFamily="34" charset="0"/>
              </a:rPr>
              <a:t>12 cm</a:t>
            </a:r>
            <a:endParaRPr lang="en-US" altLang="zh-CN" sz="280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94953" name="Text Box 294952"/>
          <p:cNvSpPr txBox="1"/>
          <p:nvPr/>
        </p:nvSpPr>
        <p:spPr>
          <a:xfrm>
            <a:off x="1104900" y="3563938"/>
            <a:ext cx="1252538" cy="52228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3300"/>
                </a:solidFill>
                <a:latin typeface="Arial" panose="020B0604020202020204" pitchFamily="34" charset="0"/>
              </a:rPr>
              <a:t>8 N</a:t>
            </a:r>
            <a:endParaRPr lang="en-US" altLang="zh-CN" sz="280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50" grpId="0"/>
      <p:bldP spid="294951" grpId="0"/>
      <p:bldP spid="294952" grpId="0"/>
      <p:bldP spid="294953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8385" name="Text Box 272386"/>
          <p:cNvSpPr txBox="1"/>
          <p:nvPr/>
        </p:nvSpPr>
        <p:spPr>
          <a:xfrm>
            <a:off x="395288" y="836613"/>
            <a:ext cx="8375650" cy="384651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Choose appropriate words to fill in the gaps below:</a:t>
            </a:r>
            <a:endParaRPr lang="en-US" altLang="zh-CN" sz="28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The ‘moment of a force’ is another name for the ‘________ effect of force’.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The moment of a force is equal to the ________ multiplied by the perpendicular _________ between the line of ________ of the force and the turning point.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Turning effect is measured in _________ metres.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__________ can be either clockwise or anticlockwise.</a:t>
            </a:r>
            <a:endParaRPr lang="en-US" altLang="zh-CN"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2388" name="Text Box 272387"/>
          <p:cNvSpPr txBox="1"/>
          <p:nvPr/>
        </p:nvSpPr>
        <p:spPr>
          <a:xfrm>
            <a:off x="1163638" y="5311775"/>
            <a:ext cx="128746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moments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89" name="Text Box 272388"/>
          <p:cNvSpPr txBox="1"/>
          <p:nvPr/>
        </p:nvSpPr>
        <p:spPr>
          <a:xfrm>
            <a:off x="5268913" y="5311775"/>
            <a:ext cx="11795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turning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90" name="Text Box 272389"/>
          <p:cNvSpPr txBox="1"/>
          <p:nvPr/>
        </p:nvSpPr>
        <p:spPr>
          <a:xfrm>
            <a:off x="6348413" y="5313363"/>
            <a:ext cx="10255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action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91" name="Text Box 272390"/>
          <p:cNvSpPr txBox="1"/>
          <p:nvPr/>
        </p:nvSpPr>
        <p:spPr>
          <a:xfrm>
            <a:off x="4260850" y="5311775"/>
            <a:ext cx="11715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newton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92" name="Text Box 272391"/>
          <p:cNvSpPr txBox="1"/>
          <p:nvPr/>
        </p:nvSpPr>
        <p:spPr>
          <a:xfrm>
            <a:off x="3108325" y="5311775"/>
            <a:ext cx="122713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distance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93" name="Text Box 272392"/>
          <p:cNvSpPr txBox="1"/>
          <p:nvPr/>
        </p:nvSpPr>
        <p:spPr>
          <a:xfrm>
            <a:off x="3059113" y="4868863"/>
            <a:ext cx="26638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i="1">
                <a:latin typeface="Arial" panose="020B0604020202020204" pitchFamily="34" charset="0"/>
              </a:rPr>
              <a:t>WORD SELECTION:</a:t>
            </a:r>
            <a:endParaRPr lang="en-US" altLang="zh-CN" b="1" i="1">
              <a:latin typeface="Arial" panose="020B0604020202020204" pitchFamily="34" charset="0"/>
            </a:endParaRPr>
          </a:p>
        </p:txBody>
      </p:sp>
      <p:sp>
        <p:nvSpPr>
          <p:cNvPr id="272394" name="Text Box 272393"/>
          <p:cNvSpPr txBox="1"/>
          <p:nvPr/>
        </p:nvSpPr>
        <p:spPr>
          <a:xfrm>
            <a:off x="2316163" y="5311775"/>
            <a:ext cx="8159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95" name="Text Box 272394"/>
          <p:cNvSpPr txBox="1"/>
          <p:nvPr/>
        </p:nvSpPr>
        <p:spPr>
          <a:xfrm>
            <a:off x="611188" y="4221163"/>
            <a:ext cx="128746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moments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96" name="Text Box 272395"/>
          <p:cNvSpPr txBox="1"/>
          <p:nvPr/>
        </p:nvSpPr>
        <p:spPr>
          <a:xfrm>
            <a:off x="6948488" y="1484313"/>
            <a:ext cx="11795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turning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97" name="Text Box 272396"/>
          <p:cNvSpPr txBox="1"/>
          <p:nvPr/>
        </p:nvSpPr>
        <p:spPr>
          <a:xfrm>
            <a:off x="7019925" y="2781300"/>
            <a:ext cx="10255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action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98" name="Text Box 272397"/>
          <p:cNvSpPr txBox="1"/>
          <p:nvPr/>
        </p:nvSpPr>
        <p:spPr>
          <a:xfrm>
            <a:off x="4572000" y="3716338"/>
            <a:ext cx="11715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newton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399" name="Text Box 272398"/>
          <p:cNvSpPr txBox="1"/>
          <p:nvPr/>
        </p:nvSpPr>
        <p:spPr>
          <a:xfrm>
            <a:off x="2987675" y="2781300"/>
            <a:ext cx="122713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distance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2400" name="Text Box 272399"/>
          <p:cNvSpPr txBox="1"/>
          <p:nvPr/>
        </p:nvSpPr>
        <p:spPr>
          <a:xfrm>
            <a:off x="5651500" y="2420938"/>
            <a:ext cx="8159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8" grpId="0"/>
      <p:bldP spid="272388" grpId="1"/>
      <p:bldP spid="272389" grpId="0"/>
      <p:bldP spid="272389" grpId="1"/>
      <p:bldP spid="272390" grpId="0"/>
      <p:bldP spid="272390" grpId="1"/>
      <p:bldP spid="272391" grpId="0"/>
      <p:bldP spid="272391" grpId="1"/>
      <p:bldP spid="272392" grpId="0"/>
      <p:bldP spid="272392" grpId="1"/>
      <p:bldP spid="272393" grpId="0"/>
      <p:bldP spid="272393" grpId="1"/>
      <p:bldP spid="272394" grpId="0"/>
      <p:bldP spid="272394" grpId="1"/>
      <p:bldP spid="272395" grpId="0"/>
      <p:bldP spid="272396" grpId="0"/>
      <p:bldP spid="272397" grpId="0"/>
      <p:bldP spid="272398" grpId="0"/>
      <p:bldP spid="272399" grpId="0"/>
      <p:bldP spid="272400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41" name="Content Placeholder 1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sp>
        <p:nvSpPr>
          <p:cNvPr id="573442" name="Text Box 305154"/>
          <p:cNvSpPr txBox="1"/>
          <p:nvPr/>
        </p:nvSpPr>
        <p:spPr>
          <a:xfrm>
            <a:off x="395288" y="836613"/>
            <a:ext cx="8375650" cy="36607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Choose appropriate words to fill in the gaps below:</a:t>
            </a:r>
            <a:endParaRPr lang="en-US" altLang="zh-CN" sz="28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The turning effect of a ________ is also called the ________ of a force. Moment is measured in _________ metres.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If a body is balanced the total clockwise moment is _______ to the total ____________ moment.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A body will be _______ if its centre of gravity lies vertically above the _______ of the body. A tractor has a large wheel base to reduce the possibility of it __________.</a:t>
            </a:r>
            <a:endParaRPr lang="en-US" altLang="zh-CN"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5156" name="Text Box 305155"/>
          <p:cNvSpPr txBox="1"/>
          <p:nvPr/>
        </p:nvSpPr>
        <p:spPr>
          <a:xfrm>
            <a:off x="4565650" y="5121275"/>
            <a:ext cx="10890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newton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57" name="Text Box 305156"/>
          <p:cNvSpPr txBox="1"/>
          <p:nvPr/>
        </p:nvSpPr>
        <p:spPr>
          <a:xfrm>
            <a:off x="5662613" y="5121275"/>
            <a:ext cx="11795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moment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58" name="Text Box 305157"/>
          <p:cNvSpPr txBox="1"/>
          <p:nvPr/>
        </p:nvSpPr>
        <p:spPr>
          <a:xfrm>
            <a:off x="2459038" y="5554663"/>
            <a:ext cx="8953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equal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59" name="Text Box 305158"/>
          <p:cNvSpPr txBox="1"/>
          <p:nvPr/>
        </p:nvSpPr>
        <p:spPr>
          <a:xfrm>
            <a:off x="1600200" y="5121275"/>
            <a:ext cx="11715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toppling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60" name="Text Box 305159"/>
          <p:cNvSpPr txBox="1"/>
          <p:nvPr/>
        </p:nvSpPr>
        <p:spPr>
          <a:xfrm>
            <a:off x="2795588" y="5121275"/>
            <a:ext cx="16891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anticlockwise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61" name="Text Box 305160"/>
          <p:cNvSpPr txBox="1"/>
          <p:nvPr/>
        </p:nvSpPr>
        <p:spPr>
          <a:xfrm>
            <a:off x="3373438" y="5554663"/>
            <a:ext cx="94138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stable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62" name="Text Box 305161"/>
          <p:cNvSpPr txBox="1"/>
          <p:nvPr/>
        </p:nvSpPr>
        <p:spPr>
          <a:xfrm>
            <a:off x="3082925" y="4659313"/>
            <a:ext cx="26638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i="1">
                <a:latin typeface="Arial" panose="020B0604020202020204" pitchFamily="34" charset="0"/>
              </a:rPr>
              <a:t>WORD SELECTION:</a:t>
            </a:r>
            <a:endParaRPr lang="en-US" altLang="zh-CN" b="1" i="1">
              <a:latin typeface="Arial" panose="020B0604020202020204" pitchFamily="34" charset="0"/>
            </a:endParaRPr>
          </a:p>
        </p:txBody>
      </p:sp>
      <p:sp>
        <p:nvSpPr>
          <p:cNvPr id="305163" name="Text Box 305162"/>
          <p:cNvSpPr txBox="1"/>
          <p:nvPr/>
        </p:nvSpPr>
        <p:spPr>
          <a:xfrm>
            <a:off x="5207000" y="5554663"/>
            <a:ext cx="91281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base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64" name="Text Box 305163"/>
          <p:cNvSpPr txBox="1"/>
          <p:nvPr/>
        </p:nvSpPr>
        <p:spPr>
          <a:xfrm>
            <a:off x="4344988" y="5554663"/>
            <a:ext cx="8985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65" name="Text Box 305164"/>
          <p:cNvSpPr txBox="1"/>
          <p:nvPr/>
        </p:nvSpPr>
        <p:spPr>
          <a:xfrm>
            <a:off x="4875213" y="1862138"/>
            <a:ext cx="10890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newton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66" name="Text Box 305165"/>
          <p:cNvSpPr txBox="1"/>
          <p:nvPr/>
        </p:nvSpPr>
        <p:spPr>
          <a:xfrm>
            <a:off x="7038975" y="1495425"/>
            <a:ext cx="117951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moment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67" name="Text Box 305166"/>
          <p:cNvSpPr txBox="1"/>
          <p:nvPr/>
        </p:nvSpPr>
        <p:spPr>
          <a:xfrm>
            <a:off x="7234238" y="2416175"/>
            <a:ext cx="8953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equal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68" name="Text Box 305167"/>
          <p:cNvSpPr txBox="1"/>
          <p:nvPr/>
        </p:nvSpPr>
        <p:spPr>
          <a:xfrm>
            <a:off x="5064125" y="4040188"/>
            <a:ext cx="11715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toppling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69" name="Text Box 305168"/>
          <p:cNvSpPr txBox="1"/>
          <p:nvPr/>
        </p:nvSpPr>
        <p:spPr>
          <a:xfrm>
            <a:off x="1747838" y="2790825"/>
            <a:ext cx="16891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anticlockwise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70" name="Text Box 305169"/>
          <p:cNvSpPr txBox="1"/>
          <p:nvPr/>
        </p:nvSpPr>
        <p:spPr>
          <a:xfrm>
            <a:off x="2554288" y="3330575"/>
            <a:ext cx="94138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stable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71" name="Text Box 305170"/>
          <p:cNvSpPr txBox="1"/>
          <p:nvPr/>
        </p:nvSpPr>
        <p:spPr>
          <a:xfrm>
            <a:off x="1965325" y="3681413"/>
            <a:ext cx="91281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base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5172" name="Text Box 305171"/>
          <p:cNvSpPr txBox="1"/>
          <p:nvPr/>
        </p:nvSpPr>
        <p:spPr>
          <a:xfrm>
            <a:off x="3662363" y="1487488"/>
            <a:ext cx="8985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6" grpId="0"/>
      <p:bldP spid="305156" grpId="1"/>
      <p:bldP spid="305157" grpId="0"/>
      <p:bldP spid="305157" grpId="1"/>
      <p:bldP spid="305158" grpId="0"/>
      <p:bldP spid="305158" grpId="1"/>
      <p:bldP spid="305159" grpId="0"/>
      <p:bldP spid="305159" grpId="1"/>
      <p:bldP spid="305160" grpId="0"/>
      <p:bldP spid="305160" grpId="1"/>
      <p:bldP spid="305161" grpId="0"/>
      <p:bldP spid="305161" grpId="1"/>
      <p:bldP spid="305162" grpId="0"/>
      <p:bldP spid="305162" grpId="1"/>
      <p:bldP spid="305163" grpId="0"/>
      <p:bldP spid="305163" grpId="1"/>
      <p:bldP spid="305164" grpId="0"/>
      <p:bldP spid="305164" grpId="1"/>
      <p:bldP spid="305165" grpId="0"/>
      <p:bldP spid="305166" grpId="0"/>
      <p:bldP spid="305167" grpId="0"/>
      <p:bldP spid="305168" grpId="0"/>
      <p:bldP spid="305169" grpId="0"/>
      <p:bldP spid="305170" grpId="0"/>
      <p:bldP spid="305171" grpId="0"/>
      <p:bldP spid="30517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5489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A Problem to Think About!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pic>
        <p:nvPicPr>
          <p:cNvPr id="48845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1924050"/>
            <a:ext cx="3962400" cy="3524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8452" name="Rectangle 4"/>
          <p:cNvSpPr/>
          <p:nvPr/>
        </p:nvSpPr>
        <p:spPr>
          <a:xfrm>
            <a:off x="179388" y="838200"/>
            <a:ext cx="8812212" cy="7064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000">
                <a:latin typeface="Arial" panose="020B0604020202020204" pitchFamily="34" charset="0"/>
              </a:rPr>
              <a:t>The whole setup is balanced and the forks are successfully suspended in the air...</a:t>
            </a:r>
            <a:endParaRPr lang="en-US" altLang="zh-CN" sz="2000">
              <a:latin typeface="Arial" panose="020B0604020202020204" pitchFamily="34" charset="0"/>
            </a:endParaRPr>
          </a:p>
        </p:txBody>
      </p:sp>
      <p:pic>
        <p:nvPicPr>
          <p:cNvPr id="488454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720850"/>
            <a:ext cx="4114800" cy="3917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8455" name="Rectangle 7"/>
          <p:cNvSpPr/>
          <p:nvPr/>
        </p:nvSpPr>
        <p:spPr>
          <a:xfrm>
            <a:off x="179388" y="5867400"/>
            <a:ext cx="8812212" cy="7064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000">
                <a:latin typeface="Arial" panose="020B0604020202020204" pitchFamily="34" charset="0"/>
              </a:rPr>
              <a:t>Balance is achieved because the centre of mass is in the cocktail stick where it touches the rim of the glass.</a:t>
            </a:r>
            <a:endParaRPr lang="en-US" altLang="zh-CN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2">
                                            <p:txEl>
                                              <p:charRg st="0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8452">
                                            <p:txEl>
                                              <p:charRg st="0" end="8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5">
                                            <p:txEl>
                                              <p:charRg st="0" end="1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8455">
                                            <p:txEl>
                                              <p:charRg st="0" end="1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2" grpId="0" build="p"/>
      <p:bldP spid="488455" grpId="0" build="p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6513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A Problem to Think About!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pic>
        <p:nvPicPr>
          <p:cNvPr id="489477" name="Picture 5" descr="C:\Documents and Settings\Robert George\Desktop\Images Science\Forks\Forks3b small_PN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" y="1524000"/>
            <a:ext cx="4114800" cy="4065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9478" name="Picture 6" descr="C:\Documents and Settings\Robert George\Desktop\Images Science\Forks\Forksb small_PN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295400"/>
            <a:ext cx="4046538" cy="419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9476" name="Rectangle 4"/>
          <p:cNvSpPr/>
          <p:nvPr/>
        </p:nvSpPr>
        <p:spPr>
          <a:xfrm>
            <a:off x="152400" y="838200"/>
            <a:ext cx="8763000" cy="3984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000">
                <a:latin typeface="Arial" panose="020B0604020202020204" pitchFamily="34" charset="0"/>
              </a:rPr>
              <a:t>What do you think will happen to the forks, if you burn the cocktail stick?</a:t>
            </a:r>
            <a:endParaRPr lang="en-US" altLang="zh-CN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6">
                                            <p:txEl>
                                              <p:char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9476">
                                            <p:txEl>
                                              <p:charRg st="0" end="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9476" grpId="0" build="p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7537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A Problem to Think About!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490500" name="Rectangle 4"/>
          <p:cNvSpPr/>
          <p:nvPr/>
        </p:nvSpPr>
        <p:spPr>
          <a:xfrm>
            <a:off x="228600" y="762000"/>
            <a:ext cx="8763000" cy="7064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000">
                <a:latin typeface="Arial" panose="020B0604020202020204" pitchFamily="34" charset="0"/>
              </a:rPr>
              <a:t>The cold glass rim puts the fire out and the forks still remain balanced as the centre of mass is still over the rim of the glass!</a:t>
            </a:r>
            <a:endParaRPr lang="en-US" altLang="zh-CN" sz="2000">
              <a:latin typeface="Arial" panose="020B0604020202020204" pitchFamily="34" charset="0"/>
            </a:endParaRPr>
          </a:p>
        </p:txBody>
      </p:sp>
      <p:pic>
        <p:nvPicPr>
          <p:cNvPr id="490501" name="Picture 5" descr="C:\Documents and Settings\Robert George\Desktop\Images Science\Forks\Forks6b small_PN..jpg"/>
          <p:cNvPicPr>
            <a:picLocks noChangeAspect="1"/>
          </p:cNvPicPr>
          <p:nvPr/>
        </p:nvPicPr>
        <p:blipFill>
          <a:blip r:embed="rId1"/>
          <a:srcRect t="2997" b="4120"/>
          <a:stretch>
            <a:fillRect/>
          </a:stretch>
        </p:blipFill>
        <p:spPr>
          <a:xfrm>
            <a:off x="2057400" y="1600200"/>
            <a:ext cx="5105400" cy="472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0502" name="Rectangle 6"/>
          <p:cNvSpPr/>
          <p:nvPr/>
        </p:nvSpPr>
        <p:spPr>
          <a:xfrm>
            <a:off x="228600" y="6172200"/>
            <a:ext cx="8686800" cy="3984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000">
                <a:latin typeface="Arial" panose="020B0604020202020204" pitchFamily="34" charset="0"/>
              </a:rPr>
              <a:t>This is no trick - it really works!    Do not try this at home!</a:t>
            </a:r>
            <a:endParaRPr lang="en-US" altLang="zh-CN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0">
                                            <p:txEl>
                                              <p:charRg st="0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0500">
                                            <p:txEl>
                                              <p:charRg st="0" end="1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2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0502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0500" grpId="0" build="p"/>
      <p:bldP spid="490502" grpId="0" build="p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0609" name="Title 79873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3600" kern="1200" baseline="0">
                <a:latin typeface="+mj-lt"/>
                <a:ea typeface="+mj-ea"/>
                <a:cs typeface="+mj-cs"/>
              </a:rPr>
              <a:t>The Turning Effect of Forces</a:t>
            </a:r>
            <a:endParaRPr lang="en-US" altLang="zh-CN" sz="2400" i="1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80610" name="Content Placeholder 79874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000"/>
              <a:t>Give the equation for the moment of a force and state its unit. </a:t>
            </a:r>
            <a:endParaRPr lang="en-US" altLang="zh-CN" sz="2000"/>
          </a:p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000"/>
              <a:t>What is meant by ‘centre of gravity’? </a:t>
            </a:r>
            <a:endParaRPr lang="en-US" altLang="zh-CN" sz="2000"/>
          </a:p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000"/>
              <a:t>(a) What condition must apply for a sea-saw to be balanced? (b) How far away from the pivot must Jane, weight 400N sit in order to balance George, weight 600N who is 2m from the pivot? </a:t>
            </a:r>
            <a:endParaRPr lang="en-US" altLang="zh-CN" sz="2000"/>
          </a:p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000"/>
              <a:t>A bridge is supported by two columns. Describe how the forces in the columns vary as a bus crosses the bridge.</a:t>
            </a:r>
            <a:endParaRPr lang="en-US" altLang="zh-CN" sz="2000"/>
          </a:p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000" i="1"/>
              <a:t>Describe how to find the centre of gravity of a piece of card. </a:t>
            </a:r>
            <a:endParaRPr lang="en-US" altLang="zh-CN" sz="2000" i="1"/>
          </a:p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000" i="1"/>
              <a:t>How is centre of gravity related to the stability of an object?</a:t>
            </a:r>
            <a:endParaRPr lang="en-US" altLang="zh-CN" sz="2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825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2500"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  5m</a:t>
            </a: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                                3m</a:t>
            </a: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= ?                     Displacement = ?</a:t>
            </a: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Speed = ?                          Velocity = ?</a:t>
            </a:r>
            <a:endParaRPr kumimoji="0" lang="zh-CN" altLang="en-US" sz="3200" b="0" i="0" u="none" strike="noStrike" kern="120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>
            <a:off x="2124075" y="2133600"/>
            <a:ext cx="4248150" cy="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>
            <a:off x="6372225" y="2133600"/>
            <a:ext cx="0" cy="1800225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2195513" y="3933825"/>
            <a:ext cx="4176713" cy="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2195513" y="2133600"/>
            <a:ext cx="0" cy="1800225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Distance/Displacement, Speed/Velocity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47980" y="806450"/>
            <a:ext cx="6021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800"/>
              <a:t>I walk this loop in 16 seconds</a:t>
            </a:r>
            <a:endParaRPr lang="en-US" altLang="en-US" sz="280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467485"/>
            <a:ext cx="7772400" cy="3863975"/>
          </a:xfrm>
          <a:ln w="57150" cap="rnd">
            <a:solidFill>
              <a:srgbClr val="002060"/>
            </a:solidFill>
          </a:ln>
          <a:effectLst/>
        </p:spPr>
        <p:txBody>
          <a:bodyPr/>
          <a:p>
            <a:r>
              <a:rPr lang="en-US" altLang="en-US" sz="8000" b="1" u="sng"/>
              <a:t>Work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sz="4000"/>
              <a:t>Work</a:t>
            </a:r>
            <a:endParaRPr lang="en-US" altLang="en-US" sz="4000"/>
          </a:p>
        </p:txBody>
      </p:sp>
      <p:sp>
        <p:nvSpPr>
          <p:cNvPr id="2" name="Text Box 1"/>
          <p:cNvSpPr txBox="1"/>
          <p:nvPr/>
        </p:nvSpPr>
        <p:spPr>
          <a:xfrm>
            <a:off x="309245" y="1184275"/>
            <a:ext cx="852614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1"/>
            <a:r>
              <a:rPr lang="en-US" altLang="en-US" sz="2800"/>
              <a:t>Work is done whenever </a:t>
            </a:r>
            <a:r>
              <a:rPr lang="en-US" altLang="en-US" sz="2800" b="1"/>
              <a:t>energy is transferred </a:t>
            </a:r>
            <a:r>
              <a:rPr lang="en-US" altLang="en-US" sz="2800"/>
              <a:t>from one store to another</a:t>
            </a:r>
            <a:endParaRPr lang="en-US" altLang="en-US" sz="2800"/>
          </a:p>
          <a:p>
            <a:pPr lvl="1"/>
            <a:endParaRPr lang="en-US" altLang="en-US" sz="2800"/>
          </a:p>
          <a:p>
            <a:pPr lvl="1"/>
            <a:r>
              <a:rPr lang="en-US" altLang="en-US" sz="2800" b="1"/>
              <a:t>Mechanical </a:t>
            </a:r>
            <a:r>
              <a:rPr lang="en-US" altLang="en-US" sz="2800"/>
              <a:t>work: </a:t>
            </a:r>
            <a:endParaRPr lang="en-US" altLang="en-US" sz="280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800"/>
              <a:t>using a </a:t>
            </a:r>
            <a:r>
              <a:rPr lang="en-US" altLang="en-US" sz="2800" b="1"/>
              <a:t>force to move </a:t>
            </a:r>
            <a:r>
              <a:rPr lang="en-US" altLang="en-US" sz="2800"/>
              <a:t>an object</a:t>
            </a:r>
            <a:endParaRPr lang="en-US" altLang="en-US" sz="280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altLang="en-US" sz="2800"/>
          </a:p>
          <a:p>
            <a:pPr lvl="1">
              <a:buFont typeface="Arial" panose="020B0604020202020204" pitchFamily="34" charset="0"/>
            </a:pPr>
            <a:r>
              <a:rPr lang="en-US" altLang="en-US" sz="2800" b="1"/>
              <a:t>Electrical </a:t>
            </a:r>
            <a:r>
              <a:rPr lang="en-US" altLang="en-US" sz="2800"/>
              <a:t>work:</a:t>
            </a:r>
            <a:endParaRPr lang="en-US" altLang="en-US" sz="280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800"/>
              <a:t>involves a </a:t>
            </a:r>
            <a:r>
              <a:rPr lang="en-US" altLang="en-US" sz="2800" b="1"/>
              <a:t>current transferring </a:t>
            </a:r>
            <a:r>
              <a:rPr lang="en-US" altLang="en-US" sz="2800"/>
              <a:t>energy</a:t>
            </a:r>
            <a:endParaRPr lang="en-US" altLang="en-US" sz="280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sz="4000"/>
              <a:t>Work</a:t>
            </a:r>
            <a:endParaRPr lang="en-US" altLang="en-US" sz="40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555" y="950595"/>
            <a:ext cx="8388985" cy="44475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43865" y="5528310"/>
            <a:ext cx="82327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/>
              <a:t>Energy is transferred between 3 different stores therefore work is being done</a:t>
            </a: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sz="4000"/>
              <a:t>Work</a:t>
            </a:r>
            <a:endParaRPr lang="en-US" altLang="en-US" sz="4000"/>
          </a:p>
        </p:txBody>
      </p:sp>
      <p:sp>
        <p:nvSpPr>
          <p:cNvPr id="4" name="Text Box 3"/>
          <p:cNvSpPr txBox="1"/>
          <p:nvPr/>
        </p:nvSpPr>
        <p:spPr>
          <a:xfrm>
            <a:off x="347345" y="6018530"/>
            <a:ext cx="82327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 b="1"/>
              <a:t>Memorise this equation, it is not given in the exam</a:t>
            </a:r>
            <a:endParaRPr lang="en-US" altLang="en-US" sz="2400" b="1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855" y="721360"/>
            <a:ext cx="7680960" cy="5248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315" y="1825625"/>
            <a:ext cx="4648200" cy="124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b="1">
                <a:sym typeface="+mn-ea"/>
              </a:rPr>
              <a:t>Work Done</a:t>
            </a:r>
            <a:endParaRPr lang="en-US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8370" y="672465"/>
            <a:ext cx="6990715" cy="1924050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5267960" y="998220"/>
            <a:ext cx="1297305" cy="360045"/>
          </a:xfrm>
          <a:prstGeom prst="rightArrow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6565265" y="897890"/>
            <a:ext cx="12369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 b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 m/s</a:t>
            </a:r>
            <a:endParaRPr lang="en-US" altLang="en-US" sz="2400" b="1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2065" y="2785745"/>
            <a:ext cx="83045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/>
              <a:t>The moving car has a </a:t>
            </a:r>
            <a:r>
              <a:rPr lang="en-US" altLang="en-US" sz="2400" b="1"/>
              <a:t>kinetic energy store</a:t>
            </a:r>
            <a:endParaRPr lang="en-US" altLang="en-US" sz="2400"/>
          </a:p>
          <a:p>
            <a:r>
              <a:rPr lang="en-US" altLang="en-US" sz="2400"/>
              <a:t>The driver applies the </a:t>
            </a:r>
            <a:r>
              <a:rPr lang="en-US" altLang="en-US" sz="2400" b="1"/>
              <a:t>brakes </a:t>
            </a:r>
            <a:r>
              <a:rPr lang="en-US" altLang="en-US" sz="2400"/>
              <a:t>and the car comes to a </a:t>
            </a:r>
            <a:r>
              <a:rPr lang="en-US" altLang="en-US" sz="2400" b="1"/>
              <a:t>stop</a:t>
            </a:r>
            <a:endParaRPr lang="en-US" altLang="en-US" sz="2400" b="1"/>
          </a:p>
          <a:p>
            <a:endParaRPr lang="en-US" altLang="en-US" sz="2400" b="1"/>
          </a:p>
        </p:txBody>
      </p:sp>
      <p:pic>
        <p:nvPicPr>
          <p:cNvPr id="12" name="Picture 11" descr="Peek 2019-03-19 15-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695" y="3782695"/>
            <a:ext cx="3304540" cy="2524125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139700" y="4075430"/>
            <a:ext cx="446659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/>
              <a:t>The brake </a:t>
            </a:r>
            <a:r>
              <a:rPr lang="en-US" altLang="en-US" sz="2400" b="1"/>
              <a:t>presses </a:t>
            </a:r>
            <a:r>
              <a:rPr lang="en-US" altLang="en-US" sz="2400"/>
              <a:t>against the wheel creating </a:t>
            </a:r>
            <a:r>
              <a:rPr lang="en-US" altLang="en-US" sz="2400" b="1"/>
              <a:t>friction</a:t>
            </a:r>
            <a:endParaRPr lang="en-US" altLang="en-US" sz="2400" b="1"/>
          </a:p>
          <a:p>
            <a:r>
              <a:rPr lang="en-US" altLang="en-US" sz="2400"/>
              <a:t>The</a:t>
            </a:r>
            <a:r>
              <a:rPr lang="en-US" altLang="en-US" sz="2400" b="1"/>
              <a:t> kinetic energy</a:t>
            </a:r>
            <a:r>
              <a:rPr lang="en-US" altLang="en-US" sz="2400"/>
              <a:t> of the car is transferred to </a:t>
            </a:r>
            <a:r>
              <a:rPr lang="en-US" altLang="en-US" sz="2400" b="1"/>
              <a:t>thermal energy </a:t>
            </a:r>
            <a:r>
              <a:rPr lang="en-US" altLang="en-US" sz="2400"/>
              <a:t>of the brakes</a:t>
            </a: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b="1">
                <a:sym typeface="+mn-ea"/>
              </a:rPr>
              <a:t>Work Done</a:t>
            </a:r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7415" y="783590"/>
            <a:ext cx="7329170" cy="13347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25" y="2450465"/>
            <a:ext cx="6304915" cy="342836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19225" y="2450465"/>
            <a:ext cx="6304915" cy="9950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419860" y="3573145"/>
            <a:ext cx="6304915" cy="11836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419860" y="4883785"/>
            <a:ext cx="6304915" cy="9950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  <p:bldP spid="10" grpId="0" bldLvl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4434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dirty="0">
                <a:solidFill>
                  <a:schemeClr val="bg1"/>
                </a:solidFill>
              </a:rPr>
              <a:t>Question 1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3603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marL="0" indent="0">
              <a:buNone/>
            </a:pPr>
            <a:r>
              <a:rPr i="1" dirty="0"/>
              <a:t>Calculate the work done when a force of         5 newtons moves through a distance of           3 metres.</a:t>
            </a:r>
            <a:endParaRPr i="1" dirty="0"/>
          </a:p>
          <a:p>
            <a:pPr marL="0" indent="0">
              <a:buNone/>
            </a:pPr>
            <a:r>
              <a:rPr b="1" dirty="0">
                <a:solidFill>
                  <a:schemeClr val="accent2"/>
                </a:solidFill>
              </a:rPr>
              <a:t>work = force x distance</a:t>
            </a:r>
            <a:endParaRPr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dirty="0"/>
              <a:t>= 5N x 3m</a:t>
            </a:r>
            <a:endParaRPr dirty="0"/>
          </a:p>
          <a:p>
            <a:pPr marL="0" indent="0">
              <a:buNone/>
            </a:pPr>
            <a:r>
              <a:rPr b="1" dirty="0">
                <a:solidFill>
                  <a:srgbClr val="FF3300"/>
                </a:solidFill>
              </a:rPr>
              <a:t>work = 15 joules</a:t>
            </a:r>
            <a:r>
              <a:rPr dirty="0"/>
              <a:t>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charRg st="0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charRg st="106" end="1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charRg st="130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charRg st="140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8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dirty="0">
                <a:solidFill>
                  <a:schemeClr val="bg1"/>
                </a:solidFill>
              </a:rPr>
              <a:t>Question 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5651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marL="0" indent="0">
              <a:buNone/>
            </a:pPr>
            <a:r>
              <a:rPr i="1" dirty="0"/>
              <a:t>Calculate the work done when a force of        6 newtons moves through a distance of         40 centimetres.</a:t>
            </a:r>
            <a:endParaRPr i="1" dirty="0"/>
          </a:p>
          <a:p>
            <a:pPr marL="0" indent="0">
              <a:buNone/>
            </a:pPr>
            <a:r>
              <a:rPr b="1" dirty="0">
                <a:solidFill>
                  <a:schemeClr val="accent2"/>
                </a:solidFill>
              </a:rPr>
              <a:t>work = force x distance</a:t>
            </a:r>
            <a:endParaRPr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dirty="0"/>
              <a:t>= 6 N x 40 cm</a:t>
            </a:r>
            <a:endParaRPr dirty="0"/>
          </a:p>
          <a:p>
            <a:pPr marL="0" indent="0">
              <a:buNone/>
            </a:pPr>
            <a:r>
              <a:rPr dirty="0"/>
              <a:t>= 6 N x 0.40 m</a:t>
            </a:r>
            <a:endParaRPr dirty="0"/>
          </a:p>
          <a:p>
            <a:pPr marL="0" indent="0">
              <a:buNone/>
            </a:pPr>
            <a:r>
              <a:rPr b="1" dirty="0">
                <a:solidFill>
                  <a:srgbClr val="FF0000"/>
                </a:solidFill>
              </a:rPr>
              <a:t>work = 2.4 joules</a:t>
            </a:r>
            <a:endParaRPr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charRg st="0" end="1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charRg st="109" end="1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charRg st="133" end="1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charRg st="147" end="1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charRg st="162" end="1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build="p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8530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dirty="0">
                <a:solidFill>
                  <a:schemeClr val="bg1"/>
                </a:solidFill>
              </a:rPr>
              <a:t>Question 3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7699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marL="0" indent="0">
              <a:buNone/>
            </a:pPr>
            <a:r>
              <a:rPr i="1" dirty="0"/>
              <a:t>Calculate the value of the force required to do 600 joules of work over a distance of 50 metres.</a:t>
            </a:r>
            <a:endParaRPr i="1" dirty="0"/>
          </a:p>
          <a:p>
            <a:pPr marL="0" indent="0">
              <a:buNone/>
            </a:pPr>
            <a:r>
              <a:rPr b="1" dirty="0">
                <a:solidFill>
                  <a:schemeClr val="accent2"/>
                </a:solidFill>
              </a:rPr>
              <a:t>work = force x distance</a:t>
            </a:r>
            <a:endParaRPr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i="1" dirty="0"/>
              <a:t>becomes:</a:t>
            </a:r>
            <a:endParaRPr dirty="0"/>
          </a:p>
          <a:p>
            <a:pPr marL="0" indent="0">
              <a:buNone/>
            </a:pPr>
            <a:r>
              <a:rPr b="1" dirty="0">
                <a:solidFill>
                  <a:schemeClr val="accent2"/>
                </a:solidFill>
              </a:rPr>
              <a:t>force = work done </a:t>
            </a:r>
            <a:r>
              <a:rPr b="1" dirty="0">
                <a:solidFill>
                  <a:schemeClr val="accent2"/>
                </a:solidFill>
                <a:cs typeface="Arial" panose="020B0604020202020204" pitchFamily="34" charset="0"/>
              </a:rPr>
              <a:t>÷ </a:t>
            </a:r>
            <a:r>
              <a:rPr b="1" dirty="0">
                <a:solidFill>
                  <a:schemeClr val="accent2"/>
                </a:solidFill>
              </a:rPr>
              <a:t>distance </a:t>
            </a:r>
            <a:endParaRPr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dirty="0"/>
              <a:t>= 600 J ÷ 50 m</a:t>
            </a:r>
            <a:endParaRPr dirty="0"/>
          </a:p>
          <a:p>
            <a:pPr marL="0" indent="0">
              <a:buNone/>
            </a:pPr>
            <a:r>
              <a:rPr b="1" dirty="0">
                <a:solidFill>
                  <a:srgbClr val="FF3300"/>
                </a:solidFill>
              </a:rPr>
              <a:t>force = 12 newtons</a:t>
            </a:r>
            <a:endParaRPr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charRg st="0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charRg st="97" end="1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charRg st="121" end="1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charRg st="130" end="1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charRg st="160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charRg st="175" end="1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0578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dirty="0">
                <a:solidFill>
                  <a:schemeClr val="bg1"/>
                </a:solidFill>
              </a:rPr>
              <a:t>Question 4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9747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marL="0" indent="0">
              <a:buNone/>
            </a:pPr>
            <a:r>
              <a:rPr i="1" dirty="0"/>
              <a:t>Calculate the distance moved by a force of     8 newtons when it does 72 joules of work.</a:t>
            </a:r>
            <a:endParaRPr i="1" dirty="0"/>
          </a:p>
          <a:p>
            <a:pPr marL="0" indent="0">
              <a:buNone/>
            </a:pPr>
            <a:r>
              <a:rPr b="1" dirty="0">
                <a:solidFill>
                  <a:schemeClr val="accent2"/>
                </a:solidFill>
              </a:rPr>
              <a:t>work = force x distance</a:t>
            </a:r>
            <a:endParaRPr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i="1" dirty="0"/>
              <a:t>becomes:</a:t>
            </a:r>
            <a:endParaRPr dirty="0"/>
          </a:p>
          <a:p>
            <a:pPr marL="0" indent="0">
              <a:buNone/>
            </a:pPr>
            <a:r>
              <a:rPr b="1" dirty="0">
                <a:solidFill>
                  <a:schemeClr val="accent2"/>
                </a:solidFill>
              </a:rPr>
              <a:t>distance = work done </a:t>
            </a:r>
            <a:r>
              <a:rPr b="1" dirty="0">
                <a:solidFill>
                  <a:schemeClr val="accent2"/>
                </a:solidFill>
                <a:cs typeface="Arial" panose="020B0604020202020204" pitchFamily="34" charset="0"/>
              </a:rPr>
              <a:t>÷ </a:t>
            </a:r>
            <a:r>
              <a:rPr b="1" dirty="0">
                <a:solidFill>
                  <a:schemeClr val="accent2"/>
                </a:solidFill>
              </a:rPr>
              <a:t>force</a:t>
            </a:r>
            <a:endParaRPr dirty="0"/>
          </a:p>
          <a:p>
            <a:pPr marL="0" indent="0">
              <a:buNone/>
            </a:pPr>
            <a:r>
              <a:rPr dirty="0"/>
              <a:t>= 72 J ÷ 8 N</a:t>
            </a:r>
            <a:endParaRPr dirty="0"/>
          </a:p>
          <a:p>
            <a:pPr marL="0" indent="0">
              <a:buNone/>
            </a:pPr>
            <a:r>
              <a:rPr b="1" dirty="0">
                <a:solidFill>
                  <a:srgbClr val="FF3300"/>
                </a:solidFill>
              </a:rPr>
              <a:t>distance moved = 9 metres</a:t>
            </a:r>
            <a:endParaRPr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charRg st="0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charRg st="89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charRg st="113" end="1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charRg st="122" end="1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charRg st="151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charRg st="164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6849" name="Rectangle 4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Representing Vectors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145413" name="Rectangle 5"/>
          <p:cNvSpPr>
            <a:spLocks noGrp="1"/>
          </p:cNvSpPr>
          <p:nvPr>
            <p:ph idx="1"/>
          </p:nvPr>
        </p:nvSpPr>
        <p:spPr>
          <a:xfrm>
            <a:off x="457200" y="1600200"/>
            <a:ext cx="4403725" cy="4525963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800" b="1"/>
              <a:t>An arrowed straight line is used.</a:t>
            </a:r>
            <a:endParaRPr lang="en-US" altLang="zh-CN" sz="2800" b="1"/>
          </a:p>
          <a:p>
            <a:pPr marL="0" indent="0">
              <a:lnSpc>
                <a:spcPct val="90000"/>
              </a:lnSpc>
              <a:buNone/>
            </a:pPr>
            <a:endParaRPr lang="en-US" altLang="zh-CN" sz="2800" b="1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800" b="1"/>
              <a:t>The arrow indicates the direction and the length of the line is proportional to the magnitude.</a:t>
            </a:r>
            <a:endParaRPr lang="en-US" altLang="zh-CN" sz="2800" b="1"/>
          </a:p>
        </p:txBody>
      </p:sp>
      <p:grpSp>
        <p:nvGrpSpPr>
          <p:cNvPr id="2" name="Group 16"/>
          <p:cNvGrpSpPr/>
          <p:nvPr/>
        </p:nvGrpSpPr>
        <p:grpSpPr>
          <a:xfrm>
            <a:off x="4859338" y="1844675"/>
            <a:ext cx="3455987" cy="719138"/>
            <a:chOff x="884" y="3405"/>
            <a:chExt cx="1572" cy="180"/>
          </a:xfrm>
        </p:grpSpPr>
        <p:sp>
          <p:nvSpPr>
            <p:cNvPr id="206852" name="Line 10"/>
            <p:cNvSpPr/>
            <p:nvPr/>
          </p:nvSpPr>
          <p:spPr>
            <a:xfrm>
              <a:off x="884" y="3569"/>
              <a:ext cx="157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06853" name="Text Box 14"/>
            <p:cNvSpPr txBox="1"/>
            <p:nvPr/>
          </p:nvSpPr>
          <p:spPr>
            <a:xfrm>
              <a:off x="1148" y="3405"/>
              <a:ext cx="1160" cy="18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p>
              <a:r>
                <a:rPr lang="en-US" altLang="zh-CN">
                  <a:latin typeface="Times New Roman" panose="02020603050405020304" pitchFamily="18" charset="0"/>
                </a:rPr>
                <a:t>Displacement 50m EAST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17"/>
          <p:cNvGrpSpPr/>
          <p:nvPr/>
        </p:nvGrpSpPr>
        <p:grpSpPr>
          <a:xfrm>
            <a:off x="5148263" y="3284538"/>
            <a:ext cx="3168650" cy="1366837"/>
            <a:chOff x="3444" y="3113"/>
            <a:chExt cx="1076" cy="472"/>
          </a:xfrm>
        </p:grpSpPr>
        <p:sp>
          <p:nvSpPr>
            <p:cNvPr id="206855" name="Line 11"/>
            <p:cNvSpPr/>
            <p:nvPr/>
          </p:nvSpPr>
          <p:spPr>
            <a:xfrm flipV="1">
              <a:off x="3444" y="3113"/>
              <a:ext cx="432" cy="472"/>
            </a:xfrm>
            <a:prstGeom prst="line">
              <a:avLst/>
            </a:prstGeom>
            <a:ln w="381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06856" name="Line 12"/>
            <p:cNvSpPr/>
            <p:nvPr/>
          </p:nvSpPr>
          <p:spPr>
            <a:xfrm>
              <a:off x="3464" y="3585"/>
              <a:ext cx="596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206857" name="Arc 13"/>
            <p:cNvSpPr/>
            <p:nvPr/>
          </p:nvSpPr>
          <p:spPr>
            <a:xfrm>
              <a:off x="3560" y="3453"/>
              <a:ext cx="128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8" y="132"/>
                </a:cxn>
                <a:cxn ang="0">
                  <a:pos x="0" y="132"/>
                </a:cxn>
              </a:cxnLst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en-US"/>
            </a:p>
          </p:txBody>
        </p:sp>
        <p:sp>
          <p:nvSpPr>
            <p:cNvPr id="206858" name="Text Box 15"/>
            <p:cNvSpPr txBox="1"/>
            <p:nvPr/>
          </p:nvSpPr>
          <p:spPr>
            <a:xfrm>
              <a:off x="3788" y="3183"/>
              <a:ext cx="732" cy="39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p>
              <a:r>
                <a:rPr lang="en-US" altLang="zh-CN">
                  <a:latin typeface="Times New Roman" panose="02020603050405020304" pitchFamily="18" charset="0"/>
                </a:rPr>
                <a:t>Displacement 25m at 45</a:t>
              </a:r>
              <a:r>
                <a:rPr lang="en-US" altLang="zh-CN" baseline="30000">
                  <a:latin typeface="Times New Roman" panose="02020603050405020304" pitchFamily="18" charset="0"/>
                </a:rPr>
                <a:t>o </a:t>
              </a:r>
              <a:r>
                <a:rPr lang="en-US" altLang="zh-CN">
                  <a:latin typeface="Times New Roman" panose="02020603050405020304" pitchFamily="18" charset="0"/>
                </a:rPr>
                <a:t>North of East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>
                                            <p:txEl>
                                              <p:charRg st="0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>
                                            <p:txEl>
                                              <p:charRg st="35" end="1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2626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sz="4000" dirty="0">
                <a:solidFill>
                  <a:schemeClr val="bg1"/>
                </a:solidFill>
              </a:rPr>
              <a:t>Question 5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161795" name="Rectangle 3"/>
          <p:cNvSpPr>
            <a:spLocks noGrp="1"/>
          </p:cNvSpPr>
          <p:nvPr>
            <p:ph idx="1"/>
          </p:nvPr>
        </p:nvSpPr>
        <p:spPr>
          <a:xfrm>
            <a:off x="107315" y="1491615"/>
            <a:ext cx="5364480" cy="4419600"/>
          </a:xfrm>
        </p:spPr>
        <p:txBody>
          <a:bodyPr vert="horz" wrap="square" lIns="91440" tIns="45720" rIns="91440" bIns="45720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sz="2400" i="1" dirty="0"/>
              <a:t>Calculate the work done by a child of weight 300N who climbs up a set of stairs consisting of 12 steps each of height 20cm.</a:t>
            </a:r>
            <a:endParaRPr sz="2400" i="1" dirty="0"/>
          </a:p>
          <a:p>
            <a:pPr marL="0" lvl="0" indent="0">
              <a:buNone/>
            </a:pPr>
            <a:endParaRPr sz="2400" i="1" dirty="0"/>
          </a:p>
          <a:p>
            <a:pPr marL="0" lvl="0" indent="0">
              <a:buNone/>
            </a:pPr>
            <a:r>
              <a:rPr sz="2400" b="1" dirty="0">
                <a:solidFill>
                  <a:schemeClr val="accent2"/>
                </a:solidFill>
              </a:rPr>
              <a:t>work = force x distance</a:t>
            </a:r>
            <a:endParaRPr sz="2400" b="1" dirty="0">
              <a:solidFill>
                <a:schemeClr val="accent2"/>
              </a:solidFill>
            </a:endParaRPr>
          </a:p>
          <a:p>
            <a:pPr marL="0" lvl="0" indent="0">
              <a:buNone/>
            </a:pPr>
            <a:r>
              <a:rPr sz="2400" dirty="0"/>
              <a:t>The child must exert an upward force equal to its own weight.</a:t>
            </a:r>
            <a:endParaRPr sz="2400" dirty="0"/>
          </a:p>
          <a:p>
            <a:pPr marL="0" lvl="0" indent="0">
              <a:buNone/>
            </a:pPr>
            <a:r>
              <a:rPr sz="2400" i="1" dirty="0"/>
              <a:t>Therefore:</a:t>
            </a:r>
            <a:r>
              <a:rPr sz="2400" dirty="0"/>
              <a:t> </a:t>
            </a:r>
            <a:r>
              <a:rPr sz="2400" b="1" dirty="0">
                <a:solidFill>
                  <a:schemeClr val="accent2"/>
                </a:solidFill>
              </a:rPr>
              <a:t>force</a:t>
            </a:r>
            <a:r>
              <a:rPr sz="2400" dirty="0"/>
              <a:t> = 300N </a:t>
            </a:r>
            <a:endParaRPr sz="2400" dirty="0"/>
          </a:p>
        </p:txBody>
      </p:sp>
      <p:sp>
        <p:nvSpPr>
          <p:cNvPr id="161796" name="Rectangle 4"/>
          <p:cNvSpPr>
            <a:spLocks noGrp="1"/>
          </p:cNvSpPr>
          <p:nvPr>
            <p:ph type="body" sz="half" idx="4294967295"/>
          </p:nvPr>
        </p:nvSpPr>
        <p:spPr>
          <a:xfrm>
            <a:off x="5471795" y="1385570"/>
            <a:ext cx="3660775" cy="4525645"/>
          </a:xfrm>
        </p:spPr>
        <p:txBody>
          <a:bodyPr vert="horz" wrap="square" lIns="91440" tIns="45720" rIns="91440" bIns="45720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sz="2400" dirty="0"/>
              <a:t>This force is exerted upwards and so the distance must also be measured upwards.</a:t>
            </a:r>
            <a:endParaRPr sz="2400" dirty="0"/>
          </a:p>
          <a:p>
            <a:pPr marL="0" lvl="0" indent="0">
              <a:buNone/>
            </a:pPr>
            <a:r>
              <a:rPr sz="2400" dirty="0"/>
              <a:t>= (12 x 20cm) </a:t>
            </a:r>
            <a:endParaRPr sz="2400" dirty="0"/>
          </a:p>
          <a:p>
            <a:pPr marL="0" lvl="0" indent="0">
              <a:buNone/>
            </a:pPr>
            <a:r>
              <a:rPr sz="2400" dirty="0"/>
              <a:t>= 2.4m</a:t>
            </a:r>
            <a:endParaRPr sz="2400" dirty="0"/>
          </a:p>
          <a:p>
            <a:pPr marL="0" lvl="0" indent="0">
              <a:buNone/>
            </a:pPr>
            <a:r>
              <a:rPr sz="2400" i="1" dirty="0"/>
              <a:t>therefore:</a:t>
            </a:r>
            <a:r>
              <a:rPr sz="2400" b="1" dirty="0">
                <a:solidFill>
                  <a:schemeClr val="accent2"/>
                </a:solidFill>
              </a:rPr>
              <a:t> </a:t>
            </a:r>
            <a:endParaRPr sz="2400" b="1" dirty="0">
              <a:solidFill>
                <a:schemeClr val="accent2"/>
              </a:solidFill>
            </a:endParaRPr>
          </a:p>
          <a:p>
            <a:pPr marL="0" lvl="0" indent="0">
              <a:buNone/>
            </a:pPr>
            <a:r>
              <a:rPr sz="2400" b="1" dirty="0">
                <a:solidFill>
                  <a:schemeClr val="accent2"/>
                </a:solidFill>
              </a:rPr>
              <a:t>work</a:t>
            </a:r>
            <a:r>
              <a:rPr sz="2400" dirty="0"/>
              <a:t> = 300 N x 2.4 m</a:t>
            </a:r>
            <a:endParaRPr sz="2400" dirty="0"/>
          </a:p>
          <a:p>
            <a:pPr marL="0" lvl="0" indent="0">
              <a:buNone/>
            </a:pPr>
            <a:endParaRPr sz="2400" b="1" dirty="0">
              <a:solidFill>
                <a:srgbClr val="FF3300"/>
              </a:solidFill>
            </a:endParaRPr>
          </a:p>
          <a:p>
            <a:pPr marL="0" lvl="0" indent="0">
              <a:buNone/>
            </a:pPr>
            <a:r>
              <a:rPr sz="2400" b="1" dirty="0">
                <a:solidFill>
                  <a:srgbClr val="FF3300"/>
                </a:solidFill>
              </a:rPr>
              <a:t>work = 720 J</a:t>
            </a:r>
            <a:endParaRPr sz="2400" b="1" dirty="0">
              <a:solidFill>
                <a:srgbClr val="FF3300"/>
              </a:solidFill>
            </a:endParaRPr>
          </a:p>
          <a:p>
            <a:pPr marL="0" lvl="0" indent="0"/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charRg st="0" end="1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charRg st="125" end="1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charRg st="149" end="2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charRg st="211" end="2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charRg st="0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charRg st="81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charRg st="96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charRg st="103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charRg st="115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charRg st="137" end="1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4674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sz="4000" dirty="0">
                <a:solidFill>
                  <a:schemeClr val="bg1"/>
                </a:solidFill>
              </a:rPr>
              <a:t>Question 6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163843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marL="0" indent="0">
              <a:buNone/>
            </a:pPr>
            <a:r>
              <a:rPr sz="2400" i="1" dirty="0"/>
              <a:t>Calculate the work done by a person of mass 80kg who climbs up a set of stairs consisting of 25 steps each of height 10cm.</a:t>
            </a:r>
            <a:endParaRPr i="1" dirty="0"/>
          </a:p>
          <a:p>
            <a:pPr marL="0" indent="0">
              <a:buNone/>
            </a:pPr>
            <a:r>
              <a:rPr sz="2400" b="1" dirty="0">
                <a:solidFill>
                  <a:schemeClr val="accent2"/>
                </a:solidFill>
              </a:rPr>
              <a:t>work = force x distance</a:t>
            </a:r>
            <a:endParaRPr sz="24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sz="2400" dirty="0"/>
              <a:t>the person must exert an upward force equal their weight</a:t>
            </a:r>
            <a:endParaRPr sz="2400" dirty="0"/>
          </a:p>
          <a:p>
            <a:pPr marL="0" indent="0">
              <a:buNone/>
            </a:pPr>
            <a:r>
              <a:rPr sz="2400" dirty="0"/>
              <a:t>the person’s weight = (80kg x 10N/kg) = 800N</a:t>
            </a:r>
            <a:endParaRPr sz="2400" dirty="0"/>
          </a:p>
          <a:p>
            <a:pPr marL="0" indent="0">
              <a:buNone/>
            </a:pPr>
            <a:r>
              <a:rPr sz="2400" dirty="0"/>
              <a:t>the distance moved upwards equals (10 x 25cm) = 2.5m</a:t>
            </a:r>
            <a:endParaRPr sz="2400" dirty="0"/>
          </a:p>
          <a:p>
            <a:pPr marL="0" indent="0">
              <a:buNone/>
            </a:pPr>
            <a:r>
              <a:rPr sz="2400" dirty="0"/>
              <a:t>work = 800 N x 2.5 m</a:t>
            </a:r>
            <a:endParaRPr sz="2400" dirty="0"/>
          </a:p>
          <a:p>
            <a:pPr marL="0" indent="0">
              <a:buNone/>
            </a:pPr>
            <a:r>
              <a:rPr sz="2400" b="1" dirty="0">
                <a:solidFill>
                  <a:srgbClr val="FF3300"/>
                </a:solidFill>
              </a:rPr>
              <a:t>work = 2000 J</a:t>
            </a:r>
            <a:endParaRPr sz="24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charRg st="0" end="1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charRg st="123" end="1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charRg st="147" end="2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charRg st="204" end="2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charRg st="249" end="30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charRg st="302" end="3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charRg st="323" end="3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2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dirty="0"/>
              <a:t>Complete</a:t>
            </a:r>
            <a:endParaRPr dirty="0"/>
          </a:p>
        </p:txBody>
      </p:sp>
      <p:graphicFrame>
        <p:nvGraphicFramePr>
          <p:cNvPr id="172078" name="Group 46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7924800" cy="3883025"/>
        </p:xfrm>
        <a:graphic>
          <a:graphicData uri="http://schemas.openxmlformats.org/drawingml/2006/table">
            <a:tbl>
              <a:tblPr/>
              <a:tblGrid>
                <a:gridCol w="2641600"/>
                <a:gridCol w="2641600"/>
                <a:gridCol w="26416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work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force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distance 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 m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800 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 m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500 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250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m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kJ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4000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 m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 MJ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3.03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 km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2069" name="Text Box 37"/>
          <p:cNvSpPr txBox="1"/>
          <p:nvPr/>
        </p:nvSpPr>
        <p:spPr>
          <a:xfrm>
            <a:off x="1120140" y="2221548"/>
            <a:ext cx="108108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dirty="0">
                <a:solidFill>
                  <a:srgbClr val="FF3300"/>
                </a:solidFill>
              </a:rPr>
              <a:t>150</a:t>
            </a:r>
            <a:endParaRPr sz="2800" dirty="0">
              <a:solidFill>
                <a:srgbClr val="FF3300"/>
              </a:solidFill>
            </a:endParaRPr>
          </a:p>
        </p:txBody>
      </p:sp>
      <p:sp>
        <p:nvSpPr>
          <p:cNvPr id="172070" name="Text Box 38"/>
          <p:cNvSpPr txBox="1"/>
          <p:nvPr/>
        </p:nvSpPr>
        <p:spPr>
          <a:xfrm>
            <a:off x="4040505" y="2909888"/>
            <a:ext cx="79216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dirty="0">
                <a:solidFill>
                  <a:srgbClr val="FF3300"/>
                </a:solidFill>
              </a:rPr>
              <a:t>40</a:t>
            </a:r>
            <a:endParaRPr sz="2800" dirty="0">
              <a:solidFill>
                <a:srgbClr val="FF3300"/>
              </a:solidFill>
            </a:endParaRPr>
          </a:p>
        </p:txBody>
      </p:sp>
      <p:sp>
        <p:nvSpPr>
          <p:cNvPr id="172071" name="Text Box 39"/>
          <p:cNvSpPr txBox="1"/>
          <p:nvPr/>
        </p:nvSpPr>
        <p:spPr>
          <a:xfrm>
            <a:off x="6727825" y="3547428"/>
            <a:ext cx="5048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dirty="0">
                <a:solidFill>
                  <a:srgbClr val="FF3300"/>
                </a:solidFill>
              </a:rPr>
              <a:t>2</a:t>
            </a:r>
            <a:endParaRPr sz="2800" dirty="0">
              <a:solidFill>
                <a:srgbClr val="FF3300"/>
              </a:solidFill>
            </a:endParaRPr>
          </a:p>
        </p:txBody>
      </p:sp>
      <p:sp>
        <p:nvSpPr>
          <p:cNvPr id="172072" name="Text Box 40"/>
          <p:cNvSpPr txBox="1"/>
          <p:nvPr/>
        </p:nvSpPr>
        <p:spPr>
          <a:xfrm>
            <a:off x="1120140" y="4164648"/>
            <a:ext cx="64928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dirty="0">
                <a:solidFill>
                  <a:srgbClr val="FF3300"/>
                </a:solidFill>
              </a:rPr>
              <a:t>80</a:t>
            </a:r>
            <a:endParaRPr sz="2800" dirty="0">
              <a:solidFill>
                <a:srgbClr val="FF3300"/>
              </a:solidFill>
            </a:endParaRPr>
          </a:p>
        </p:txBody>
      </p:sp>
      <p:sp>
        <p:nvSpPr>
          <p:cNvPr id="172073" name="Text Box 41"/>
          <p:cNvSpPr txBox="1"/>
          <p:nvPr/>
        </p:nvSpPr>
        <p:spPr>
          <a:xfrm>
            <a:off x="3969068" y="4854575"/>
            <a:ext cx="86518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dirty="0">
                <a:solidFill>
                  <a:srgbClr val="FF3300"/>
                </a:solidFill>
              </a:rPr>
              <a:t>400</a:t>
            </a:r>
            <a:endParaRPr sz="2800" dirty="0">
              <a:solidFill>
                <a:srgbClr val="FF3300"/>
              </a:solidFill>
            </a:endParaRPr>
          </a:p>
        </p:txBody>
      </p:sp>
      <p:sp>
        <p:nvSpPr>
          <p:cNvPr id="172079" name="Text Box 47"/>
          <p:cNvSpPr txBox="1"/>
          <p:nvPr/>
        </p:nvSpPr>
        <p:spPr>
          <a:xfrm>
            <a:off x="3402648" y="672465"/>
            <a:ext cx="2519362" cy="70675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4000" dirty="0">
                <a:solidFill>
                  <a:srgbClr val="FF0000"/>
                </a:solidFill>
              </a:rPr>
              <a:t>Answers</a:t>
            </a:r>
            <a:endParaRPr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9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0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1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3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79" grpId="0" bldLvl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8770" name="Text Box 2"/>
          <p:cNvSpPr txBox="1"/>
          <p:nvPr/>
        </p:nvSpPr>
        <p:spPr>
          <a:xfrm>
            <a:off x="395288" y="333375"/>
            <a:ext cx="8135937" cy="36226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Choose appropriate words to fill in the gaps below:</a:t>
            </a:r>
            <a:endParaRPr sz="28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sz="2400" b="1" dirty="0">
                <a:latin typeface="Times New Roman" panose="02020603050405020304" pitchFamily="18" charset="0"/>
              </a:rPr>
              <a:t>Work is done when a _______ moves through a distance. </a:t>
            </a:r>
            <a:endParaRPr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sz="2400" b="1" dirty="0">
                <a:latin typeface="Times New Roman" panose="02020603050405020304" pitchFamily="18" charset="0"/>
              </a:rPr>
              <a:t>The amount of _______ transferred is also equal to the work done. When a car brakes energy is transformed to ______.</a:t>
            </a:r>
            <a:endParaRPr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sz="2400" b="1" dirty="0">
                <a:latin typeface="Times New Roman" panose="02020603050405020304" pitchFamily="18" charset="0"/>
              </a:rPr>
              <a:t>Work done is ______ to the force _________ by the distance moved in the __________ of the force. The work done is measured in ______ if the force is measured in newtons and the _________ in metres.</a:t>
            </a:r>
            <a:endParaRPr sz="2400" b="1" dirty="0">
              <a:latin typeface="Times New Roman" panose="02020603050405020304" pitchFamily="18" charset="0"/>
            </a:endParaRPr>
          </a:p>
        </p:txBody>
      </p:sp>
      <p:sp>
        <p:nvSpPr>
          <p:cNvPr id="93187" name="Text Box 3"/>
          <p:cNvSpPr txBox="1"/>
          <p:nvPr/>
        </p:nvSpPr>
        <p:spPr>
          <a:xfrm>
            <a:off x="4140200" y="4508500"/>
            <a:ext cx="1370013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multiplied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188" name="Text Box 4"/>
          <p:cNvSpPr txBox="1"/>
          <p:nvPr/>
        </p:nvSpPr>
        <p:spPr>
          <a:xfrm>
            <a:off x="5364163" y="4508500"/>
            <a:ext cx="1150937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distance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189" name="Text Box 5"/>
          <p:cNvSpPr txBox="1"/>
          <p:nvPr/>
        </p:nvSpPr>
        <p:spPr>
          <a:xfrm>
            <a:off x="7092950" y="4508500"/>
            <a:ext cx="8636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joules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190" name="Text Box 6"/>
          <p:cNvSpPr txBox="1"/>
          <p:nvPr/>
        </p:nvSpPr>
        <p:spPr>
          <a:xfrm>
            <a:off x="3421063" y="4508500"/>
            <a:ext cx="7937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equal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191" name="Text Box 7"/>
          <p:cNvSpPr txBox="1"/>
          <p:nvPr/>
        </p:nvSpPr>
        <p:spPr>
          <a:xfrm>
            <a:off x="2700338" y="4508500"/>
            <a:ext cx="86677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force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192" name="Text Box 8"/>
          <p:cNvSpPr txBox="1"/>
          <p:nvPr/>
        </p:nvSpPr>
        <p:spPr>
          <a:xfrm>
            <a:off x="720725" y="4508500"/>
            <a:ext cx="10096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energy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193" name="Text Box 9"/>
          <p:cNvSpPr txBox="1"/>
          <p:nvPr/>
        </p:nvSpPr>
        <p:spPr>
          <a:xfrm>
            <a:off x="1620838" y="4508500"/>
            <a:ext cx="12255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direction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194" name="Text Box 10"/>
          <p:cNvSpPr txBox="1"/>
          <p:nvPr/>
        </p:nvSpPr>
        <p:spPr>
          <a:xfrm>
            <a:off x="3059113" y="4149725"/>
            <a:ext cx="266382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i="1" dirty="0"/>
              <a:t>WORD SELECTION:</a:t>
            </a:r>
            <a:endParaRPr b="1" i="1" dirty="0"/>
          </a:p>
        </p:txBody>
      </p:sp>
      <p:sp>
        <p:nvSpPr>
          <p:cNvPr id="93195" name="Text Box 11"/>
          <p:cNvSpPr txBox="1"/>
          <p:nvPr/>
        </p:nvSpPr>
        <p:spPr>
          <a:xfrm>
            <a:off x="6445250" y="4508500"/>
            <a:ext cx="7937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heat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204" name="Text Box 20"/>
          <p:cNvSpPr txBox="1"/>
          <p:nvPr/>
        </p:nvSpPr>
        <p:spPr>
          <a:xfrm>
            <a:off x="4859338" y="2420938"/>
            <a:ext cx="137001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multiplied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205" name="Text Box 21"/>
          <p:cNvSpPr txBox="1"/>
          <p:nvPr/>
        </p:nvSpPr>
        <p:spPr>
          <a:xfrm>
            <a:off x="1116013" y="3573463"/>
            <a:ext cx="1150937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distance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206" name="Text Box 22"/>
          <p:cNvSpPr txBox="1"/>
          <p:nvPr/>
        </p:nvSpPr>
        <p:spPr>
          <a:xfrm>
            <a:off x="2268538" y="3213100"/>
            <a:ext cx="8636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joules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207" name="Text Box 23"/>
          <p:cNvSpPr txBox="1"/>
          <p:nvPr/>
        </p:nvSpPr>
        <p:spPr>
          <a:xfrm>
            <a:off x="2411413" y="2420938"/>
            <a:ext cx="7937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equal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208" name="Text Box 24"/>
          <p:cNvSpPr txBox="1"/>
          <p:nvPr/>
        </p:nvSpPr>
        <p:spPr>
          <a:xfrm>
            <a:off x="3419475" y="981075"/>
            <a:ext cx="86677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force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209" name="Text Box 25"/>
          <p:cNvSpPr txBox="1"/>
          <p:nvPr/>
        </p:nvSpPr>
        <p:spPr>
          <a:xfrm>
            <a:off x="2555875" y="1557338"/>
            <a:ext cx="10096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energy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210" name="Text Box 26"/>
          <p:cNvSpPr txBox="1"/>
          <p:nvPr/>
        </p:nvSpPr>
        <p:spPr>
          <a:xfrm>
            <a:off x="2411413" y="2852738"/>
            <a:ext cx="12255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direction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93211" name="Text Box 27"/>
          <p:cNvSpPr txBox="1"/>
          <p:nvPr/>
        </p:nvSpPr>
        <p:spPr>
          <a:xfrm>
            <a:off x="7164388" y="1916113"/>
            <a:ext cx="7937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heat</a:t>
            </a:r>
            <a:endParaRPr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8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9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1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7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4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0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allAtOnce"/>
      <p:bldP spid="93188" grpId="0" build="allAtOnce"/>
      <p:bldP spid="93189" grpId="0" build="allAtOnce"/>
      <p:bldP spid="93190" grpId="0" build="allAtOnce"/>
      <p:bldP spid="93191" grpId="0" build="allAtOnce"/>
      <p:bldP spid="93192" grpId="0" build="allAtOnce"/>
      <p:bldP spid="93193" grpId="0" build="allAtOnce"/>
      <p:bldP spid="93194" grpId="0" build="allAtOnce"/>
      <p:bldP spid="93195" grpId="0" build="allAtOnce"/>
      <p:bldP spid="93206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103755"/>
            <a:ext cx="7772400" cy="2595245"/>
          </a:xfrm>
          <a:ln w="57150" cap="rnd">
            <a:solidFill>
              <a:srgbClr val="002060"/>
            </a:solidFill>
          </a:ln>
          <a:effectLst/>
        </p:spPr>
        <p:txBody>
          <a:bodyPr/>
          <a:p>
            <a:r>
              <a:rPr lang="en-US" altLang="en-US" sz="8000" b="1" u="sng"/>
              <a:t>Power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b="1">
                <a:sym typeface="+mn-ea"/>
              </a:rPr>
              <a:t>Power</a:t>
            </a:r>
            <a:endParaRPr lang="en-US" altLang="en-US"/>
          </a:p>
        </p:txBody>
      </p:sp>
      <p:sp>
        <p:nvSpPr>
          <p:cNvPr id="2" name="Text Box 1"/>
          <p:cNvSpPr txBox="1"/>
          <p:nvPr/>
        </p:nvSpPr>
        <p:spPr>
          <a:xfrm>
            <a:off x="285115" y="1025525"/>
            <a:ext cx="846391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800"/>
              <a:t>Power is the </a:t>
            </a:r>
            <a:r>
              <a:rPr lang="en-US" altLang="en-US" sz="2800" b="1"/>
              <a:t>rate </a:t>
            </a:r>
            <a:r>
              <a:rPr lang="en-US" altLang="en-US" sz="2800"/>
              <a:t>at which energy is </a:t>
            </a:r>
            <a:r>
              <a:rPr lang="en-US" altLang="en-US" sz="2800" b="1"/>
              <a:t>transferred </a:t>
            </a:r>
            <a:r>
              <a:rPr lang="en-US" altLang="en-US" sz="2800"/>
              <a:t>or the rate at which </a:t>
            </a:r>
            <a:r>
              <a:rPr lang="en-US" altLang="en-US" sz="2800" b="1"/>
              <a:t>work </a:t>
            </a:r>
            <a:r>
              <a:rPr lang="en-US" altLang="en-US" sz="2800"/>
              <a:t>is done</a:t>
            </a:r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r>
              <a:rPr lang="en-US" altLang="en-US" sz="2800"/>
              <a:t>1 Watt is an energy transfer of 1 Joule per second</a:t>
            </a:r>
            <a:endParaRPr lang="en-US" altLang="en-US" sz="2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8915" y="1978660"/>
            <a:ext cx="6076315" cy="3247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5634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sz="4000" dirty="0"/>
              <a:t>Power comparisons</a:t>
            </a:r>
            <a:endParaRPr sz="4000" dirty="0"/>
          </a:p>
        </p:txBody>
      </p:sp>
      <p:graphicFrame>
        <p:nvGraphicFramePr>
          <p:cNvPr id="149569" name="Group 65"/>
          <p:cNvGraphicFramePr>
            <a:graphicFrameLocks noGrp="1"/>
          </p:cNvGraphicFramePr>
          <p:nvPr>
            <p:ph idx="1"/>
          </p:nvPr>
        </p:nvGraphicFramePr>
        <p:xfrm>
          <a:off x="609600" y="1029970"/>
          <a:ext cx="7924800" cy="5066030"/>
        </p:xfrm>
        <a:graphic>
          <a:graphicData uri="http://schemas.openxmlformats.org/drawingml/2006/table">
            <a:tbl>
              <a:tblPr/>
              <a:tblGrid>
                <a:gridCol w="2809875"/>
                <a:gridCol w="5114925"/>
              </a:tblGrid>
              <a:tr h="641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Device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Power rating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9537" name="Text Box 33"/>
          <p:cNvSpPr txBox="1"/>
          <p:nvPr/>
        </p:nvSpPr>
        <p:spPr>
          <a:xfrm>
            <a:off x="900113" y="1700213"/>
            <a:ext cx="19446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</a:rPr>
              <a:t>Torch</a:t>
            </a:r>
            <a:endParaRPr sz="2400" b="1" dirty="0">
              <a:solidFill>
                <a:schemeClr val="accent2"/>
              </a:solidFill>
            </a:endParaRPr>
          </a:p>
        </p:txBody>
      </p:sp>
      <p:sp>
        <p:nvSpPr>
          <p:cNvPr id="149538" name="Text Box 34"/>
          <p:cNvSpPr txBox="1"/>
          <p:nvPr/>
        </p:nvSpPr>
        <p:spPr>
          <a:xfrm>
            <a:off x="5507038" y="1700213"/>
            <a:ext cx="11525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</a:rPr>
              <a:t>1W</a:t>
            </a:r>
            <a:endParaRPr sz="2400" b="1" dirty="0">
              <a:solidFill>
                <a:srgbClr val="FF0000"/>
              </a:solidFill>
            </a:endParaRPr>
          </a:p>
        </p:txBody>
      </p:sp>
      <p:sp>
        <p:nvSpPr>
          <p:cNvPr id="149540" name="Text Box 36"/>
          <p:cNvSpPr txBox="1"/>
          <p:nvPr/>
        </p:nvSpPr>
        <p:spPr>
          <a:xfrm>
            <a:off x="900113" y="2492375"/>
            <a:ext cx="23050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</a:rPr>
              <a:t>Electric kettle</a:t>
            </a:r>
            <a:endParaRPr sz="2400" b="1" dirty="0">
              <a:solidFill>
                <a:schemeClr val="accent2"/>
              </a:solidFill>
            </a:endParaRPr>
          </a:p>
        </p:txBody>
      </p:sp>
      <p:sp>
        <p:nvSpPr>
          <p:cNvPr id="149541" name="Text Box 37"/>
          <p:cNvSpPr txBox="1"/>
          <p:nvPr/>
        </p:nvSpPr>
        <p:spPr>
          <a:xfrm>
            <a:off x="4464050" y="2492375"/>
            <a:ext cx="3240088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</a:rPr>
              <a:t>2 000 W or 2 kW</a:t>
            </a:r>
            <a:endParaRPr sz="2400" b="1" dirty="0">
              <a:solidFill>
                <a:srgbClr val="FF0000"/>
              </a:solidFill>
            </a:endParaRPr>
          </a:p>
        </p:txBody>
      </p:sp>
      <p:sp>
        <p:nvSpPr>
          <p:cNvPr id="149543" name="Text Box 39"/>
          <p:cNvSpPr txBox="1"/>
          <p:nvPr/>
        </p:nvSpPr>
        <p:spPr>
          <a:xfrm>
            <a:off x="900113" y="3932238"/>
            <a:ext cx="22336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</a:rPr>
              <a:t>Space rocket</a:t>
            </a:r>
            <a:endParaRPr sz="2400" b="1" dirty="0">
              <a:solidFill>
                <a:schemeClr val="accent2"/>
              </a:solidFill>
            </a:endParaRPr>
          </a:p>
        </p:txBody>
      </p:sp>
      <p:sp>
        <p:nvSpPr>
          <p:cNvPr id="149544" name="Text Box 40"/>
          <p:cNvSpPr txBox="1"/>
          <p:nvPr/>
        </p:nvSpPr>
        <p:spPr>
          <a:xfrm>
            <a:off x="3724275" y="3932238"/>
            <a:ext cx="47180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</a:rPr>
              <a:t>100 000 000 W or 100 MW</a:t>
            </a:r>
            <a:endParaRPr sz="2400" b="1" dirty="0">
              <a:solidFill>
                <a:srgbClr val="FF0000"/>
              </a:solidFill>
            </a:endParaRPr>
          </a:p>
        </p:txBody>
      </p:sp>
      <p:sp>
        <p:nvSpPr>
          <p:cNvPr id="149546" name="Text Box 42"/>
          <p:cNvSpPr txBox="1"/>
          <p:nvPr/>
        </p:nvSpPr>
        <p:spPr>
          <a:xfrm>
            <a:off x="900113" y="3213100"/>
            <a:ext cx="9001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</a:rPr>
              <a:t>Car</a:t>
            </a:r>
            <a:endParaRPr sz="2400" b="1" dirty="0">
              <a:solidFill>
                <a:schemeClr val="accent2"/>
              </a:solidFill>
            </a:endParaRPr>
          </a:p>
        </p:txBody>
      </p:sp>
      <p:sp>
        <p:nvSpPr>
          <p:cNvPr id="149547" name="Text Box 43"/>
          <p:cNvSpPr txBox="1"/>
          <p:nvPr/>
        </p:nvSpPr>
        <p:spPr>
          <a:xfrm>
            <a:off x="4319588" y="3213100"/>
            <a:ext cx="35290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</a:rPr>
              <a:t>50 000 W or 50 kW</a:t>
            </a:r>
            <a:endParaRPr sz="2400" b="1" dirty="0">
              <a:solidFill>
                <a:srgbClr val="FF0000"/>
              </a:solidFill>
            </a:endParaRPr>
          </a:p>
        </p:txBody>
      </p:sp>
      <p:sp>
        <p:nvSpPr>
          <p:cNvPr id="149549" name="Text Box 45"/>
          <p:cNvSpPr txBox="1"/>
          <p:nvPr/>
        </p:nvSpPr>
        <p:spPr>
          <a:xfrm>
            <a:off x="900113" y="4724400"/>
            <a:ext cx="23749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</a:rPr>
              <a:t>Power station</a:t>
            </a:r>
            <a:endParaRPr dirty="0"/>
          </a:p>
        </p:txBody>
      </p:sp>
      <p:sp>
        <p:nvSpPr>
          <p:cNvPr id="149550" name="Text Box 46"/>
          <p:cNvSpPr txBox="1"/>
          <p:nvPr/>
        </p:nvSpPr>
        <p:spPr>
          <a:xfrm>
            <a:off x="4643438" y="4724400"/>
            <a:ext cx="28813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</a:rPr>
              <a:t>10 000 MW</a:t>
            </a:r>
            <a:endParaRPr sz="2400" b="1" dirty="0">
              <a:solidFill>
                <a:srgbClr val="FF0000"/>
              </a:solidFill>
            </a:endParaRPr>
          </a:p>
        </p:txBody>
      </p:sp>
      <p:sp>
        <p:nvSpPr>
          <p:cNvPr id="149556" name="Text Box 52"/>
          <p:cNvSpPr txBox="1"/>
          <p:nvPr/>
        </p:nvSpPr>
        <p:spPr>
          <a:xfrm>
            <a:off x="900113" y="5372100"/>
            <a:ext cx="19446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</a:rPr>
              <a:t>The Sun</a:t>
            </a:r>
            <a:endParaRPr sz="2400" b="1" dirty="0">
              <a:solidFill>
                <a:schemeClr val="accent2"/>
              </a:solidFill>
            </a:endParaRPr>
          </a:p>
        </p:txBody>
      </p:sp>
      <p:sp>
        <p:nvSpPr>
          <p:cNvPr id="149557" name="Text Box 53"/>
          <p:cNvSpPr txBox="1"/>
          <p:nvPr/>
        </p:nvSpPr>
        <p:spPr>
          <a:xfrm>
            <a:off x="3419475" y="5372100"/>
            <a:ext cx="53276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</a:rPr>
              <a:t>100 000 000 000 000 000 000 MW</a:t>
            </a:r>
            <a:endParaRPr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37" grpId="0"/>
      <p:bldP spid="149538" grpId="0"/>
      <p:bldP spid="149540" grpId="0"/>
      <p:bldP spid="149541" grpId="0"/>
      <p:bldP spid="149543" grpId="0"/>
      <p:bldP spid="149544" grpId="0"/>
      <p:bldP spid="149546" grpId="0"/>
      <p:bldP spid="149547" grpId="0"/>
      <p:bldP spid="149549" grpId="0"/>
      <p:bldP spid="149550" grpId="0"/>
      <p:bldP spid="149556" grpId="0"/>
      <p:bldP spid="149557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b="1">
                <a:sym typeface="+mn-ea"/>
              </a:rPr>
              <a:t>Power</a:t>
            </a:r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970" y="758825"/>
            <a:ext cx="8047990" cy="58394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8970" y="4843145"/>
            <a:ext cx="3879850" cy="135572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779645" y="4843145"/>
            <a:ext cx="3917950" cy="135572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48970" y="6198870"/>
            <a:ext cx="3879850" cy="39941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79645" y="6198870"/>
            <a:ext cx="3879850" cy="39941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b="1">
                <a:sym typeface="+mn-ea"/>
              </a:rPr>
              <a:t>Power</a:t>
            </a:r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970" y="758825"/>
            <a:ext cx="8047990" cy="58394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8970" y="4843145"/>
            <a:ext cx="3879850" cy="135572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779645" y="4843145"/>
            <a:ext cx="3917950" cy="135572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48970" y="6198870"/>
            <a:ext cx="3879850" cy="39941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79645" y="6198870"/>
            <a:ext cx="3879850" cy="39941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00" y="2371725"/>
            <a:ext cx="5914390" cy="3552190"/>
          </a:xfrm>
          <a:prstGeom prst="rect">
            <a:avLst/>
          </a:prstGeom>
        </p:spPr>
      </p:pic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b="1">
                <a:sym typeface="+mn-ea"/>
              </a:rPr>
              <a:t>Power</a:t>
            </a:r>
            <a:endParaRPr lang="en-US" altLang="en-US"/>
          </a:p>
        </p:txBody>
      </p:sp>
      <p:sp>
        <p:nvSpPr>
          <p:cNvPr id="8" name="Rectangle 7"/>
          <p:cNvSpPr/>
          <p:nvPr/>
        </p:nvSpPr>
        <p:spPr>
          <a:xfrm>
            <a:off x="1778000" y="2371725"/>
            <a:ext cx="5913755" cy="143700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78000" y="4843145"/>
            <a:ext cx="5913120" cy="1081405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76730" y="3728085"/>
            <a:ext cx="5915660" cy="1115060"/>
          </a:xfrm>
          <a:prstGeom prst="rect">
            <a:avLst/>
          </a:prstGeom>
          <a:solidFill>
            <a:srgbClr val="243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45" y="785495"/>
            <a:ext cx="6341745" cy="147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5" grpId="0" bldLvl="0" animBg="1"/>
      <p:bldP spid="6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8769" name="Title 3"/>
          <p:cNvSpPr>
            <a:spLocks noGrp="1"/>
          </p:cNvSpPr>
          <p:nvPr>
            <p:ph type="title"/>
          </p:nvPr>
        </p:nvSpPr>
        <p:spPr>
          <a:xfrm>
            <a:off x="685800" y="2103438"/>
            <a:ext cx="7772400" cy="2595562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Newton's Laws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970" y="672465"/>
            <a:ext cx="8309610" cy="6170930"/>
          </a:xfrm>
          <a:prstGeom prst="rect">
            <a:avLst/>
          </a:prstGeom>
        </p:spPr>
      </p:pic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en-US" altLang="en-US" b="1">
                <a:sym typeface="+mn-ea"/>
              </a:rPr>
              <a:t>Power</a:t>
            </a:r>
            <a:endParaRPr lang="en-US" altLang="en-US"/>
          </a:p>
        </p:txBody>
      </p:sp>
      <p:sp>
        <p:nvSpPr>
          <p:cNvPr id="8" name="Rectangle 7"/>
          <p:cNvSpPr/>
          <p:nvPr/>
        </p:nvSpPr>
        <p:spPr>
          <a:xfrm>
            <a:off x="648970" y="4843145"/>
            <a:ext cx="3961765" cy="1355725"/>
          </a:xfrm>
          <a:prstGeom prst="rect">
            <a:avLst/>
          </a:prstGeom>
          <a:solidFill>
            <a:srgbClr val="2431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779645" y="4843145"/>
            <a:ext cx="4179570" cy="1355725"/>
          </a:xfrm>
          <a:prstGeom prst="rect">
            <a:avLst/>
          </a:prstGeom>
          <a:solidFill>
            <a:srgbClr val="2431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48970" y="6307455"/>
            <a:ext cx="3879850" cy="399415"/>
          </a:xfrm>
          <a:prstGeom prst="rect">
            <a:avLst/>
          </a:prstGeom>
          <a:solidFill>
            <a:srgbClr val="2431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79645" y="6307455"/>
            <a:ext cx="4178935" cy="399415"/>
          </a:xfrm>
          <a:prstGeom prst="rect">
            <a:avLst/>
          </a:prstGeom>
          <a:solidFill>
            <a:srgbClr val="2431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68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sz="3600" dirty="0"/>
              <a:t>Question 1</a:t>
            </a:r>
            <a:r>
              <a:rPr sz="4000" dirty="0"/>
              <a:t> </a:t>
            </a:r>
            <a:endParaRPr sz="4000" dirty="0"/>
          </a:p>
        </p:txBody>
      </p:sp>
      <p:sp>
        <p:nvSpPr>
          <p:cNvPr id="125955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marL="0" indent="0">
              <a:lnSpc>
                <a:spcPct val="80000"/>
              </a:lnSpc>
              <a:buNone/>
            </a:pPr>
            <a:r>
              <a:rPr sz="2800" i="1" dirty="0"/>
              <a:t>Calculate the power of a light bulb that uses      2400 joules of electrical energy in 60 seconds.</a:t>
            </a:r>
            <a:endParaRPr sz="2800" i="1" dirty="0"/>
          </a:p>
          <a:p>
            <a:pPr marL="0" indent="0">
              <a:lnSpc>
                <a:spcPct val="80000"/>
              </a:lnSpc>
              <a:buNone/>
            </a:pPr>
            <a:endParaRPr sz="2800" i="1" dirty="0"/>
          </a:p>
          <a:p>
            <a:pPr marL="0" indent="0">
              <a:lnSpc>
                <a:spcPct val="80000"/>
              </a:lnSpc>
              <a:buNone/>
            </a:pPr>
            <a:r>
              <a:rPr sz="2400" b="1" dirty="0">
                <a:solidFill>
                  <a:srgbClr val="FF0000"/>
                </a:solidFill>
              </a:rPr>
              <a:t>electrical power =  </a:t>
            </a:r>
            <a:r>
              <a:rPr sz="2400" b="1" u="sng" dirty="0">
                <a:solidFill>
                  <a:srgbClr val="FF0000"/>
                </a:solidFill>
              </a:rPr>
              <a:t>electrical energy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endParaRPr sz="2400" b="1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sz="2400" b="1" dirty="0">
                <a:solidFill>
                  <a:srgbClr val="FF0000"/>
                </a:solidFill>
              </a:rPr>
              <a:t>				time</a:t>
            </a:r>
            <a:endParaRPr sz="2400" b="1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sz="2400" b="1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sz="2400" b="1" dirty="0">
                <a:solidFill>
                  <a:srgbClr val="FF0000"/>
                </a:solidFill>
              </a:rPr>
              <a:t>			= </a:t>
            </a:r>
            <a:r>
              <a:rPr sz="2400" b="1" u="sng" dirty="0">
                <a:solidFill>
                  <a:srgbClr val="FF0000"/>
                </a:solidFill>
              </a:rPr>
              <a:t>2400 J</a:t>
            </a:r>
            <a:endParaRPr sz="2400" b="1" u="sng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sz="2400" b="1" dirty="0">
                <a:solidFill>
                  <a:srgbClr val="FF0000"/>
                </a:solidFill>
              </a:rPr>
              <a:t>	     		      60 s</a:t>
            </a:r>
            <a:endParaRPr sz="2400" b="1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sz="2400" b="1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sz="2400" b="1" dirty="0">
                <a:solidFill>
                  <a:srgbClr val="3333FF"/>
                </a:solidFill>
              </a:rPr>
              <a:t>electrical power = 40 watts</a:t>
            </a:r>
            <a:endParaRPr sz="24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charRg st="100" end="1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charRg st="139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charRg st="149" end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charRg st="161" end="1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charRg st="181" end="2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9730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sz="3600" dirty="0"/>
              <a:t>Question 2</a:t>
            </a:r>
            <a:r>
              <a:rPr sz="4000" dirty="0"/>
              <a:t> </a:t>
            </a:r>
            <a:endParaRPr sz="4000" dirty="0"/>
          </a:p>
        </p:txBody>
      </p:sp>
      <p:sp>
        <p:nvSpPr>
          <p:cNvPr id="133123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marL="0" indent="0">
              <a:buNone/>
            </a:pPr>
            <a:r>
              <a:rPr sz="2400" i="1" dirty="0"/>
              <a:t>Calculate the energy used in joules by a toaster of power 2kW in 5 minutes.</a:t>
            </a:r>
            <a:endParaRPr sz="2400" i="1" dirty="0"/>
          </a:p>
          <a:p>
            <a:pPr marL="0" indent="0">
              <a:buNone/>
            </a:pPr>
            <a:endParaRPr sz="2400" i="1" dirty="0"/>
          </a:p>
          <a:p>
            <a:pPr marL="0" indent="0">
              <a:buNone/>
            </a:pPr>
            <a:r>
              <a:rPr sz="2400" b="1" dirty="0">
                <a:solidFill>
                  <a:srgbClr val="FF0000"/>
                </a:solidFill>
              </a:rPr>
              <a:t>electrical power =  </a:t>
            </a:r>
            <a:r>
              <a:rPr sz="2400" b="1" u="sng" dirty="0">
                <a:solidFill>
                  <a:srgbClr val="FF0000"/>
                </a:solidFill>
              </a:rPr>
              <a:t>electrical energy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endParaRPr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sz="2400" b="1" dirty="0">
                <a:solidFill>
                  <a:srgbClr val="FF0000"/>
                </a:solidFill>
              </a:rPr>
              <a:t>				time</a:t>
            </a:r>
            <a:endParaRPr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sz="2400" b="1" i="1" dirty="0"/>
              <a:t>becomes:</a:t>
            </a:r>
            <a:endParaRPr sz="2400" b="1" i="1" dirty="0"/>
          </a:p>
          <a:p>
            <a:pPr marL="0" indent="0">
              <a:buNone/>
            </a:pPr>
            <a:r>
              <a:rPr sz="2400" b="1" dirty="0">
                <a:solidFill>
                  <a:srgbClr val="FF0000"/>
                </a:solidFill>
              </a:rPr>
              <a:t>electrical energy = power x time</a:t>
            </a:r>
            <a:endParaRPr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sz="2400" b="1" dirty="0">
                <a:solidFill>
                  <a:srgbClr val="FF0000"/>
                </a:solidFill>
              </a:rPr>
              <a:t>		</a:t>
            </a:r>
            <a:r>
              <a:rPr sz="2400" dirty="0"/>
              <a:t>= 2 kW  x  5 minutes</a:t>
            </a:r>
            <a:endParaRPr sz="2400" dirty="0"/>
          </a:p>
          <a:p>
            <a:pPr marL="0" indent="0">
              <a:buNone/>
            </a:pPr>
            <a:r>
              <a:rPr sz="2400" dirty="0"/>
              <a:t>		= 2000 W x 300 seconds</a:t>
            </a:r>
            <a:endParaRPr sz="2400" dirty="0"/>
          </a:p>
          <a:p>
            <a:pPr marL="0" indent="0">
              <a:buNone/>
            </a:pPr>
            <a:r>
              <a:rPr sz="2400" b="1" dirty="0">
                <a:solidFill>
                  <a:srgbClr val="3333FF"/>
                </a:solidFill>
              </a:rPr>
              <a:t>electrical energy used = 600 000 joules (or 600 kJ)</a:t>
            </a:r>
            <a:endParaRPr sz="24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charRg st="77" end="1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charRg st="116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charRg st="125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charRg st="134" end="1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charRg st="167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charRg st="190" end="2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charRg st="215" end="2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1778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r>
              <a:rPr sz="4000" dirty="0"/>
              <a:t>Complete:</a:t>
            </a:r>
            <a:endParaRPr sz="4000" dirty="0"/>
          </a:p>
        </p:txBody>
      </p:sp>
      <p:graphicFrame>
        <p:nvGraphicFramePr>
          <p:cNvPr id="135217" name="Group 49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7924800" cy="3844925"/>
        </p:xfrm>
        <a:graphic>
          <a:graphicData uri="http://schemas.openxmlformats.org/drawingml/2006/table">
            <a:tbl>
              <a:tblPr/>
              <a:tblGrid>
                <a:gridCol w="2657475"/>
                <a:gridCol w="2658745"/>
                <a:gridCol w="2608580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Electrical energy used</a:t>
                      </a:r>
                      <a:endParaRPr kumimoji="0" lang="en-GB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</a:t>
                      </a:r>
                      <a:endParaRPr kumimoji="0" lang="en-GB" sz="28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600 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 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 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500 W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600 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 W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90 kJ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 minutes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5203" name="Text Box 35"/>
          <p:cNvSpPr txBox="1"/>
          <p:nvPr/>
        </p:nvSpPr>
        <p:spPr>
          <a:xfrm>
            <a:off x="3469958" y="672465"/>
            <a:ext cx="2519362" cy="70675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4000" dirty="0">
                <a:solidFill>
                  <a:srgbClr val="FF3300"/>
                </a:solidFill>
              </a:rPr>
              <a:t>Answers</a:t>
            </a:r>
            <a:endParaRPr sz="4000" dirty="0">
              <a:solidFill>
                <a:srgbClr val="FF3300"/>
              </a:solidFill>
            </a:endParaRPr>
          </a:p>
        </p:txBody>
      </p:sp>
      <p:sp>
        <p:nvSpPr>
          <p:cNvPr id="135205" name="Text Box 37"/>
          <p:cNvSpPr txBox="1"/>
          <p:nvPr/>
        </p:nvSpPr>
        <p:spPr>
          <a:xfrm>
            <a:off x="6606858" y="4861560"/>
            <a:ext cx="14398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FF3300"/>
                </a:solidFill>
              </a:rPr>
              <a:t>300 W</a:t>
            </a:r>
            <a:endParaRPr sz="3200" b="1" baseline="30000" dirty="0">
              <a:solidFill>
                <a:srgbClr val="FF3300"/>
              </a:solidFill>
            </a:endParaRPr>
          </a:p>
        </p:txBody>
      </p:sp>
      <p:sp>
        <p:nvSpPr>
          <p:cNvPr id="135207" name="Text Box 39"/>
          <p:cNvSpPr txBox="1"/>
          <p:nvPr/>
        </p:nvSpPr>
        <p:spPr>
          <a:xfrm>
            <a:off x="4081145" y="4021773"/>
            <a:ext cx="129698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FF3300"/>
                </a:solidFill>
              </a:rPr>
              <a:t>40 s</a:t>
            </a:r>
            <a:endParaRPr sz="3200" b="1" dirty="0">
              <a:solidFill>
                <a:srgbClr val="FF3300"/>
              </a:solidFill>
            </a:endParaRPr>
          </a:p>
        </p:txBody>
      </p:sp>
      <p:sp>
        <p:nvSpPr>
          <p:cNvPr id="135209" name="Text Box 41"/>
          <p:cNvSpPr txBox="1"/>
          <p:nvPr/>
        </p:nvSpPr>
        <p:spPr>
          <a:xfrm>
            <a:off x="895033" y="3230880"/>
            <a:ext cx="200977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FF3300"/>
                </a:solidFill>
              </a:rPr>
              <a:t>10 000 J</a:t>
            </a:r>
            <a:endParaRPr sz="3200" b="1" baseline="30000" dirty="0">
              <a:solidFill>
                <a:srgbClr val="FF3300"/>
              </a:solidFill>
            </a:endParaRPr>
          </a:p>
        </p:txBody>
      </p:sp>
      <p:sp>
        <p:nvSpPr>
          <p:cNvPr id="135211" name="Text Box 43"/>
          <p:cNvSpPr txBox="1"/>
          <p:nvPr/>
        </p:nvSpPr>
        <p:spPr>
          <a:xfrm>
            <a:off x="6677978" y="2646998"/>
            <a:ext cx="12969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FF3300"/>
                </a:solidFill>
              </a:rPr>
              <a:t>20 W</a:t>
            </a:r>
            <a:endParaRPr sz="32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203" grpId="0" bldLvl="0" animBg="1"/>
      <p:bldP spid="135205" grpId="0"/>
      <p:bldP spid="135207" grpId="0"/>
      <p:bldP spid="135209" grpId="0"/>
      <p:bldP spid="135211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3826" name="Text Box 3"/>
          <p:cNvSpPr txBox="1"/>
          <p:nvPr/>
        </p:nvSpPr>
        <p:spPr>
          <a:xfrm>
            <a:off x="395288" y="333375"/>
            <a:ext cx="8135937" cy="43529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Choose appropriate words to fill in the gaps below:</a:t>
            </a:r>
            <a:endParaRPr sz="28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sz="2400" b="1" dirty="0">
                <a:latin typeface="Times New Roman" panose="02020603050405020304" pitchFamily="18" charset="0"/>
              </a:rPr>
              <a:t>Electrical energy is convenient to use as it is easily____________  into useful forms of energy. Electrical energy is measured in ________, symbol J.</a:t>
            </a:r>
            <a:endParaRPr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sz="2400" b="1" dirty="0">
                <a:latin typeface="Times New Roman" panose="02020603050405020304" pitchFamily="18" charset="0"/>
              </a:rPr>
              <a:t>The electrical _________ of a device is equal to the rate at which a device transforms ___________ energy to other forms of energy.</a:t>
            </a:r>
            <a:endParaRPr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sz="2400" b="1" dirty="0">
                <a:latin typeface="Times New Roman" panose="02020603050405020304" pitchFamily="18" charset="0"/>
              </a:rPr>
              <a:t>Power is measured in _________, symbol W. A one kilowatt device uses one ____________ joules of electrical energy every __________.</a:t>
            </a:r>
            <a:endParaRPr sz="2400" b="1" dirty="0">
              <a:latin typeface="Times New Roman" panose="02020603050405020304" pitchFamily="18" charset="0"/>
            </a:endParaRPr>
          </a:p>
        </p:txBody>
      </p:sp>
      <p:sp>
        <p:nvSpPr>
          <p:cNvPr id="106500" name="Text Box 4"/>
          <p:cNvSpPr txBox="1"/>
          <p:nvPr/>
        </p:nvSpPr>
        <p:spPr>
          <a:xfrm>
            <a:off x="3849688" y="5589588"/>
            <a:ext cx="93662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joules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01" name="Text Box 5"/>
          <p:cNvSpPr txBox="1"/>
          <p:nvPr/>
        </p:nvSpPr>
        <p:spPr>
          <a:xfrm>
            <a:off x="4786313" y="5589588"/>
            <a:ext cx="14414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electrical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02" name="Text Box 6"/>
          <p:cNvSpPr txBox="1"/>
          <p:nvPr/>
        </p:nvSpPr>
        <p:spPr>
          <a:xfrm>
            <a:off x="5651500" y="5229225"/>
            <a:ext cx="1439863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thousand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03" name="Text Box 7"/>
          <p:cNvSpPr txBox="1"/>
          <p:nvPr/>
        </p:nvSpPr>
        <p:spPr>
          <a:xfrm>
            <a:off x="3059113" y="5229225"/>
            <a:ext cx="1512887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transferred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04" name="Text Box 8"/>
          <p:cNvSpPr txBox="1"/>
          <p:nvPr/>
        </p:nvSpPr>
        <p:spPr>
          <a:xfrm>
            <a:off x="4641850" y="5229225"/>
            <a:ext cx="1008063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power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05" name="Text Box 9"/>
          <p:cNvSpPr txBox="1"/>
          <p:nvPr/>
        </p:nvSpPr>
        <p:spPr>
          <a:xfrm>
            <a:off x="2986088" y="5589588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watts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06" name="Text Box 10"/>
          <p:cNvSpPr txBox="1"/>
          <p:nvPr/>
        </p:nvSpPr>
        <p:spPr>
          <a:xfrm>
            <a:off x="1906588" y="5229225"/>
            <a:ext cx="1296987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second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07" name="Text Box 11"/>
          <p:cNvSpPr txBox="1"/>
          <p:nvPr/>
        </p:nvSpPr>
        <p:spPr>
          <a:xfrm>
            <a:off x="3203575" y="4797425"/>
            <a:ext cx="266382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i="1" dirty="0"/>
              <a:t>WORD SELECTION:</a:t>
            </a:r>
            <a:endParaRPr b="1" i="1" dirty="0"/>
          </a:p>
        </p:txBody>
      </p:sp>
      <p:sp>
        <p:nvSpPr>
          <p:cNvPr id="106516" name="Text Box 20"/>
          <p:cNvSpPr txBox="1"/>
          <p:nvPr/>
        </p:nvSpPr>
        <p:spPr>
          <a:xfrm>
            <a:off x="3635375" y="1700213"/>
            <a:ext cx="93662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joules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17" name="Text Box 21"/>
          <p:cNvSpPr txBox="1"/>
          <p:nvPr/>
        </p:nvSpPr>
        <p:spPr>
          <a:xfrm>
            <a:off x="4140200" y="2636838"/>
            <a:ext cx="14414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electrical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18" name="Text Box 22"/>
          <p:cNvSpPr txBox="1"/>
          <p:nvPr/>
        </p:nvSpPr>
        <p:spPr>
          <a:xfrm>
            <a:off x="2771775" y="3933825"/>
            <a:ext cx="1439863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thousand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19" name="Text Box 23"/>
          <p:cNvSpPr txBox="1"/>
          <p:nvPr/>
        </p:nvSpPr>
        <p:spPr>
          <a:xfrm>
            <a:off x="1403350" y="1341438"/>
            <a:ext cx="1512888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transferred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20" name="Text Box 24"/>
          <p:cNvSpPr txBox="1"/>
          <p:nvPr/>
        </p:nvSpPr>
        <p:spPr>
          <a:xfrm>
            <a:off x="2484438" y="2276475"/>
            <a:ext cx="1008062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power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21" name="Text Box 25"/>
          <p:cNvSpPr txBox="1"/>
          <p:nvPr/>
        </p:nvSpPr>
        <p:spPr>
          <a:xfrm>
            <a:off x="3708400" y="3573463"/>
            <a:ext cx="792163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watts</a:t>
            </a:r>
            <a:endParaRPr b="1" dirty="0">
              <a:solidFill>
                <a:schemeClr val="accent2"/>
              </a:solidFill>
            </a:endParaRPr>
          </a:p>
        </p:txBody>
      </p:sp>
      <p:sp>
        <p:nvSpPr>
          <p:cNvPr id="106522" name="Text Box 26"/>
          <p:cNvSpPr txBox="1"/>
          <p:nvPr/>
        </p:nvSpPr>
        <p:spPr>
          <a:xfrm>
            <a:off x="1403350" y="4292600"/>
            <a:ext cx="1296988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>
                <a:solidFill>
                  <a:schemeClr val="accent2"/>
                </a:solidFill>
              </a:rPr>
              <a:t>second</a:t>
            </a:r>
            <a:endParaRPr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0" grpId="0"/>
      <p:bldP spid="106500" grpId="1"/>
      <p:bldP spid="106501" grpId="0"/>
      <p:bldP spid="106501" grpId="1"/>
      <p:bldP spid="106502" grpId="0"/>
      <p:bldP spid="106502" grpId="1"/>
      <p:bldP spid="106503" grpId="0"/>
      <p:bldP spid="106503" grpId="1"/>
      <p:bldP spid="106504" grpId="0"/>
      <p:bldP spid="106504" grpId="1"/>
      <p:bldP spid="106505" grpId="0"/>
      <p:bldP spid="106505" grpId="1"/>
      <p:bldP spid="106506" grpId="0"/>
      <p:bldP spid="106506" grpId="1"/>
      <p:bldP spid="106507" grpId="0"/>
      <p:bldP spid="106507" grpId="1"/>
      <p:bldP spid="106516" grpId="0"/>
      <p:bldP spid="106517" grpId="0"/>
      <p:bldP spid="106518" grpId="0"/>
      <p:bldP spid="106519" grpId="0"/>
      <p:bldP spid="106520" grpId="0"/>
      <p:bldP spid="106521" grpId="0"/>
      <p:bldP spid="10652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7009" name="Title 3"/>
          <p:cNvSpPr>
            <a:spLocks noGrp="1"/>
          </p:cNvSpPr>
          <p:nvPr>
            <p:ph type="title"/>
          </p:nvPr>
        </p:nvSpPr>
        <p:spPr>
          <a:xfrm>
            <a:off x="685800" y="2103438"/>
            <a:ext cx="7772400" cy="2595562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Density and Pressure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8033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Finding Volume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428034" name="Content Placeholder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428035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75" y="735013"/>
            <a:ext cx="4462463" cy="5907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876300"/>
            <a:ext cx="4333875" cy="5622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9057" name="Title 26624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Density (</a:t>
            </a:r>
            <a:r>
              <a:rPr lang="el-GR" altLang="x-none" kern="1200" baseline="0">
                <a:latin typeface="+mj-lt"/>
                <a:ea typeface="+mj-ea"/>
                <a:cs typeface="+mj-cs"/>
              </a:rPr>
              <a:t>ρ</a:t>
            </a:r>
            <a:r>
              <a:rPr lang="en-US" altLang="zh-CN" kern="1200" baseline="0">
                <a:latin typeface="+mj-lt"/>
                <a:ea typeface="+mj-ea"/>
                <a:cs typeface="+mj-cs"/>
              </a:rPr>
              <a:t>)</a:t>
            </a:r>
            <a:endParaRPr lang="en-US" altLang="zh-CN" kern="1200" baseline="0" dirty="0">
              <a:latin typeface="+mj-lt"/>
              <a:ea typeface="Arial" panose="020B0604020202020204" pitchFamily="34" charset="0"/>
              <a:cs typeface="+mj-cs"/>
            </a:endParaRPr>
          </a:p>
        </p:txBody>
      </p:sp>
      <p:sp>
        <p:nvSpPr>
          <p:cNvPr id="266243" name="Content Placeholder 266242"/>
          <p:cNvSpPr>
            <a:spLocks noGrp="1"/>
          </p:cNvSpPr>
          <p:nvPr>
            <p:ph idx="1"/>
          </p:nvPr>
        </p:nvSpPr>
        <p:spPr>
          <a:xfrm>
            <a:off x="1774825" y="1041400"/>
            <a:ext cx="5273675" cy="1157288"/>
          </a:xfrm>
        </p:spPr>
        <p:txBody>
          <a:bodyPr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b="1">
                <a:solidFill>
                  <a:srgbClr val="0070C0"/>
                </a:solidFill>
              </a:rPr>
              <a:t>density </a:t>
            </a:r>
            <a:r>
              <a:rPr lang="en-US" altLang="en-US" b="1">
                <a:solidFill>
                  <a:srgbClr val="0070C0"/>
                </a:solidFill>
              </a:rPr>
              <a:t>(ρ) </a:t>
            </a:r>
            <a:r>
              <a:rPr lang="en-US" altLang="zh-CN" b="1">
                <a:solidFill>
                  <a:srgbClr val="0070C0"/>
                </a:solidFill>
              </a:rPr>
              <a:t> =  </a:t>
            </a:r>
            <a:r>
              <a:rPr lang="en-US" altLang="zh-CN" b="1" u="sng">
                <a:solidFill>
                  <a:srgbClr val="0070C0"/>
                </a:solidFill>
              </a:rPr>
              <a:t>mass </a:t>
            </a:r>
            <a:r>
              <a:rPr lang="en-US" altLang="en-US" b="1" u="sng">
                <a:solidFill>
                  <a:srgbClr val="0070C0"/>
                </a:solidFill>
              </a:rPr>
              <a:t>(m)</a:t>
            </a:r>
            <a:endParaRPr lang="en-US" altLang="zh-CN" b="1" u="sng">
              <a:solidFill>
                <a:srgbClr val="0070C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zh-CN" b="1">
                <a:solidFill>
                  <a:srgbClr val="0070C0"/>
                </a:solidFill>
              </a:rPr>
              <a:t>		        volume </a:t>
            </a:r>
            <a:r>
              <a:rPr lang="en-US" altLang="en-US" b="1">
                <a:solidFill>
                  <a:srgbClr val="0070C0"/>
                </a:solidFill>
              </a:rPr>
              <a:t>(V)</a:t>
            </a:r>
            <a:endParaRPr lang="en-US" altLang="zh-CN" sz="2400" i="1" baseline="30000"/>
          </a:p>
        </p:txBody>
      </p:sp>
      <p:sp>
        <p:nvSpPr>
          <p:cNvPr id="429059" name="Text Box 1"/>
          <p:cNvSpPr txBox="1"/>
          <p:nvPr/>
        </p:nvSpPr>
        <p:spPr>
          <a:xfrm>
            <a:off x="2066925" y="1597025"/>
            <a:ext cx="1317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</a:rPr>
              <a:t>kg m</a:t>
            </a:r>
            <a:r>
              <a:rPr lang="en-US" altLang="zh-CN" sz="2400" b="1" baseline="30000">
                <a:solidFill>
                  <a:srgbClr val="FF0000"/>
                </a:solidFill>
                <a:latin typeface="Arial" panose="020B0604020202020204" pitchFamily="34" charset="0"/>
              </a:rPr>
              <a:t>-3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en-US" altLang="en-US" sz="2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29060" name="Text Box 2"/>
          <p:cNvSpPr txBox="1"/>
          <p:nvPr/>
        </p:nvSpPr>
        <p:spPr>
          <a:xfrm>
            <a:off x="6796088" y="1027113"/>
            <a:ext cx="1317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</a:rPr>
              <a:t>kg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en-US" altLang="en-US" sz="2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29061" name="Text Box 3"/>
          <p:cNvSpPr txBox="1"/>
          <p:nvPr/>
        </p:nvSpPr>
        <p:spPr>
          <a:xfrm>
            <a:off x="6796088" y="1597025"/>
            <a:ext cx="1317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en-US" altLang="en-US" sz="2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29062" name="Text Box 4"/>
          <p:cNvSpPr txBox="1"/>
          <p:nvPr/>
        </p:nvSpPr>
        <p:spPr>
          <a:xfrm>
            <a:off x="2263775" y="2579688"/>
            <a:ext cx="487680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>
              <a:lnSpc>
                <a:spcPct val="90000"/>
              </a:lnSpc>
            </a:pPr>
            <a:r>
              <a:rPr lang="en-US" altLang="zh-CN" sz="2000" i="1">
                <a:latin typeface="Arial" panose="020B0604020202020204" pitchFamily="34" charset="0"/>
              </a:rPr>
              <a:t>Note: 1 g cm</a:t>
            </a:r>
            <a:r>
              <a:rPr lang="en-US" altLang="zh-CN" sz="2000" i="1" baseline="30000">
                <a:latin typeface="Arial" panose="020B0604020202020204" pitchFamily="34" charset="0"/>
              </a:rPr>
              <a:t>-3</a:t>
            </a:r>
            <a:r>
              <a:rPr lang="en-US" altLang="zh-CN" sz="2000" i="1">
                <a:latin typeface="Arial" panose="020B0604020202020204" pitchFamily="34" charset="0"/>
              </a:rPr>
              <a:t> is the same as 1000 kg m</a:t>
            </a:r>
            <a:r>
              <a:rPr lang="en-US" altLang="zh-CN" sz="2000" i="1" baseline="30000">
                <a:latin typeface="Arial" panose="020B0604020202020204" pitchFamily="34" charset="0"/>
              </a:rPr>
              <a:t>-3</a:t>
            </a:r>
            <a:endParaRPr lang="en-US" altLang="zh-CN" sz="2000" i="1" baseline="300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charRg st="18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1105" name="Title 268289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Density </a:t>
            </a:r>
            <a:r>
              <a:rPr lang="en-US" altLang="en-US" kern="1200" baseline="0">
                <a:latin typeface="+mj-lt"/>
                <a:ea typeface="+mj-ea"/>
                <a:cs typeface="+mj-cs"/>
              </a:rPr>
              <a:t>E</a:t>
            </a:r>
            <a:r>
              <a:rPr lang="en-US" altLang="zh-CN" kern="1200" baseline="0">
                <a:latin typeface="+mj-lt"/>
                <a:ea typeface="+mj-ea"/>
                <a:cs typeface="+mj-cs"/>
              </a:rPr>
              <a:t>xamples </a:t>
            </a:r>
            <a:r>
              <a:rPr lang="en-US" altLang="en-US" kern="1200" baseline="0">
                <a:latin typeface="+mj-lt"/>
                <a:ea typeface="+mj-ea"/>
                <a:cs typeface="+mj-cs"/>
              </a:rPr>
              <a:t>(</a:t>
            </a:r>
            <a:r>
              <a:rPr lang="en-US" altLang="en-US" kern="1200" baseline="0" dirty="0">
                <a:latin typeface="+mj-lt"/>
                <a:ea typeface="+mj-ea"/>
                <a:cs typeface="+mj-cs"/>
              </a:rPr>
              <a:t>kg m</a:t>
            </a:r>
            <a:r>
              <a:rPr lang="en-US" altLang="en-US" kern="1200" baseline="30000" dirty="0">
                <a:latin typeface="+mj-lt"/>
                <a:ea typeface="+mj-ea"/>
                <a:cs typeface="+mj-cs"/>
              </a:rPr>
              <a:t>-3</a:t>
            </a:r>
            <a:r>
              <a:rPr lang="en-US" altLang="en-US" kern="1200" baseline="0" dirty="0">
                <a:latin typeface="+mj-lt"/>
                <a:ea typeface="+mj-ea"/>
                <a:cs typeface="+mj-cs"/>
              </a:rPr>
              <a:t>)</a:t>
            </a:r>
            <a:endParaRPr lang="en-US" altLang="en-US" kern="1200" baseline="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563563" y="631825"/>
          <a:ext cx="8278813" cy="6065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90"/>
                <a:gridCol w="4370705"/>
              </a:tblGrid>
              <a:tr h="60134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Interstellar medium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</a:t>
                      </a: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  <a:sym typeface="+mn-ea"/>
                        </a:rPr>
                        <a:t>×10</a:t>
                      </a:r>
                      <a:r>
                        <a:rPr lang="en-US" sz="2800" b="0" baseline="3000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-25 </a:t>
                      </a:r>
                      <a:r>
                        <a:rPr lang="en-US" alt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to </a:t>
                      </a: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1×10</a:t>
                      </a:r>
                      <a:r>
                        <a:rPr lang="en-US" sz="2800" b="0" baseline="3000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-15</a:t>
                      </a:r>
                      <a:endParaRPr lang="en-US" sz="2800" b="0" baseline="3000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73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air</a:t>
                      </a:r>
                      <a:endParaRPr lang="en-US" sz="2800" b="1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1.</a:t>
                      </a:r>
                      <a:r>
                        <a:rPr lang="en-US" altLang="en-US" sz="2800" b="1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</a:t>
                      </a:r>
                      <a:endParaRPr lang="en-US" altLang="en-US" sz="2800" b="1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wood (average)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700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73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plastics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850-1400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73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water</a:t>
                      </a:r>
                      <a:endParaRPr lang="en-US" sz="2800" b="1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1000</a:t>
                      </a:r>
                      <a:endParaRPr lang="en-US" sz="2800" b="1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aluminium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2700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iron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7900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73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gold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19300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Sun’s core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150000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neutron star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1×10</a:t>
                      </a:r>
                      <a:r>
                        <a:rPr lang="en-US" sz="2800" b="0" baseline="3000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+17</a:t>
                      </a:r>
                      <a:endParaRPr lang="en-US" sz="2800" b="0" baseline="3000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black hole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&gt; </a:t>
                      </a:r>
                      <a:r>
                        <a:rPr lang="en-US" sz="28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4×10</a:t>
                      </a:r>
                      <a:r>
                        <a:rPr lang="en-US" sz="2800" b="0" baseline="3000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+17</a:t>
                      </a:r>
                      <a:endParaRPr lang="en-US" sz="28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vert="horz" anchor="t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3153" name="Title 268289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Density </a:t>
            </a:r>
            <a:r>
              <a:rPr lang="en-US" altLang="en-US" kern="1200" baseline="0">
                <a:latin typeface="+mj-lt"/>
                <a:ea typeface="+mj-ea"/>
                <a:cs typeface="+mj-cs"/>
              </a:rPr>
              <a:t>Experiments</a:t>
            </a:r>
            <a:endParaRPr lang="en-US" altLang="en-US" kern="1200" baseline="0" dirty="0">
              <a:latin typeface="+mj-lt"/>
              <a:ea typeface="+mj-ea"/>
              <a:cs typeface="+mj-cs"/>
            </a:endParaRPr>
          </a:p>
        </p:txBody>
      </p:sp>
      <p:pic>
        <p:nvPicPr>
          <p:cNvPr id="433154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13" y="735013"/>
            <a:ext cx="4678362" cy="52974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3155" name="Text Box 2"/>
          <p:cNvSpPr txBox="1"/>
          <p:nvPr/>
        </p:nvSpPr>
        <p:spPr>
          <a:xfrm>
            <a:off x="5199063" y="735013"/>
            <a:ext cx="3925887" cy="11985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latin typeface="Arial" panose="020B0604020202020204" pitchFamily="34" charset="0"/>
              </a:rPr>
              <a:t>If the mass of this toy dinosaur is 10g, what is it's density?</a:t>
            </a: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199063" y="2055813"/>
            <a:ext cx="3709987" cy="17510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90000"/>
              </a:lnSpc>
            </a:pPr>
            <a:r>
              <a:rPr lang="en-US" altLang="zh-CN" sz="2400" b="1">
                <a:solidFill>
                  <a:srgbClr val="0070C0"/>
                </a:solidFill>
                <a:latin typeface="Arial" panose="020B0604020202020204" pitchFamily="34" charset="0"/>
              </a:rPr>
              <a:t>density </a:t>
            </a:r>
            <a:r>
              <a:rPr lang="en-US" altLang="en-US" sz="2400" b="1">
                <a:solidFill>
                  <a:srgbClr val="0070C0"/>
                </a:solidFill>
                <a:latin typeface="Arial" panose="020B0604020202020204" pitchFamily="34" charset="0"/>
              </a:rPr>
              <a:t>(ρ) </a:t>
            </a:r>
            <a:r>
              <a:rPr lang="en-US" altLang="zh-CN" sz="2400" b="1">
                <a:solidFill>
                  <a:srgbClr val="0070C0"/>
                </a:solidFill>
                <a:latin typeface="Arial" panose="020B0604020202020204" pitchFamily="34" charset="0"/>
              </a:rPr>
              <a:t> =  </a:t>
            </a:r>
            <a:r>
              <a:rPr lang="en-US" altLang="zh-CN" sz="2400" b="1" u="sng">
                <a:solidFill>
                  <a:srgbClr val="0070C0"/>
                </a:solidFill>
                <a:latin typeface="Arial" panose="020B0604020202020204" pitchFamily="34" charset="0"/>
              </a:rPr>
              <a:t>mass </a:t>
            </a:r>
            <a:r>
              <a:rPr lang="en-US" altLang="en-US" sz="2400" b="1" u="sng">
                <a:solidFill>
                  <a:srgbClr val="0070C0"/>
                </a:solidFill>
                <a:latin typeface="Arial" panose="020B0604020202020204" pitchFamily="34" charset="0"/>
              </a:rPr>
              <a:t>(m)</a:t>
            </a:r>
            <a:endParaRPr lang="en-US" altLang="zh-CN" sz="2400" b="1" u="sng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400" b="1">
                <a:solidFill>
                  <a:srgbClr val="0070C0"/>
                </a:solidFill>
                <a:latin typeface="Arial" panose="020B0604020202020204" pitchFamily="34" charset="0"/>
              </a:rPr>
              <a:t>		volume </a:t>
            </a:r>
            <a:r>
              <a:rPr lang="en-US" altLang="en-US" sz="2400" b="1">
                <a:solidFill>
                  <a:srgbClr val="0070C0"/>
                </a:solidFill>
                <a:latin typeface="Arial" panose="020B0604020202020204" pitchFamily="34" charset="0"/>
              </a:rPr>
              <a:t>(V)</a:t>
            </a:r>
            <a:endParaRPr lang="en-US" altLang="en-US" sz="2400" b="1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400" b="1">
                <a:solidFill>
                  <a:srgbClr val="0070C0"/>
                </a:solidFill>
                <a:latin typeface="Arial" panose="020B0604020202020204" pitchFamily="34" charset="0"/>
              </a:rPr>
              <a:t>density </a:t>
            </a:r>
            <a:r>
              <a:rPr lang="en-US" altLang="en-US" sz="2400" b="1">
                <a:solidFill>
                  <a:srgbClr val="0070C0"/>
                </a:solidFill>
                <a:latin typeface="Arial" panose="020B0604020202020204" pitchFamily="34" charset="0"/>
              </a:rPr>
              <a:t>(ρ) </a:t>
            </a:r>
            <a:r>
              <a:rPr lang="en-US" altLang="zh-CN" sz="2400" b="1">
                <a:solidFill>
                  <a:srgbClr val="0070C0"/>
                </a:solidFill>
                <a:latin typeface="Arial" panose="020B0604020202020204" pitchFamily="34" charset="0"/>
              </a:rPr>
              <a:t> = </a:t>
            </a:r>
            <a:r>
              <a:rPr lang="en-US" altLang="zh-CN" sz="2400" b="1" u="sng">
                <a:solidFill>
                  <a:srgbClr val="0070C0"/>
                </a:solidFill>
                <a:latin typeface="Arial" panose="020B0604020202020204" pitchFamily="34" charset="0"/>
              </a:rPr>
              <a:t>    </a:t>
            </a:r>
            <a:r>
              <a:rPr lang="en-US" altLang="en-US" sz="2400" b="1" u="sng">
                <a:solidFill>
                  <a:srgbClr val="0070C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>
                <a:solidFill>
                  <a:srgbClr val="0070C0"/>
                </a:solidFill>
                <a:latin typeface="Arial" panose="020B0604020202020204" pitchFamily="34" charset="0"/>
              </a:rPr>
              <a:t>  </a:t>
            </a:r>
            <a:endParaRPr lang="en-US" altLang="zh-CN" sz="2400" b="1" u="sng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400" b="1">
                <a:solidFill>
                  <a:srgbClr val="0070C0"/>
                </a:solidFill>
                <a:latin typeface="Arial" panose="020B0604020202020204" pitchFamily="34" charset="0"/>
              </a:rPr>
              <a:t>		 </a:t>
            </a:r>
            <a:r>
              <a:rPr lang="en-US" altLang="en-US" sz="2400" b="1">
                <a:solidFill>
                  <a:srgbClr val="0070C0"/>
                </a:solidFill>
                <a:latin typeface="Arial" panose="020B0604020202020204" pitchFamily="34" charset="0"/>
              </a:rPr>
              <a:t>5.8-4.9</a:t>
            </a:r>
            <a:endParaRPr lang="en-US" altLang="en-US" sz="2400" b="1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                    </a:t>
            </a:r>
            <a:r>
              <a:rPr lang="en-US" altLang="en-US" sz="2400" b="1">
                <a:solidFill>
                  <a:srgbClr val="0E78C3"/>
                </a:solidFill>
                <a:latin typeface="Arial" panose="020B0604020202020204" pitchFamily="34" charset="0"/>
              </a:rPr>
              <a:t>= </a:t>
            </a:r>
            <a:r>
              <a:rPr lang="en-US" altLang="en-US" sz="2400" b="1" u="sng">
                <a:solidFill>
                  <a:srgbClr val="0E78C3"/>
                </a:solidFill>
                <a:latin typeface="Arial" panose="020B0604020202020204" pitchFamily="34" charset="0"/>
              </a:rPr>
              <a:t>11.1 g cm</a:t>
            </a:r>
            <a:r>
              <a:rPr lang="en-US" altLang="en-US" sz="2400" b="1" u="sng" baseline="30000">
                <a:solidFill>
                  <a:srgbClr val="0E78C3"/>
                </a:solidFill>
                <a:latin typeface="Arial" panose="020B0604020202020204" pitchFamily="34" charset="0"/>
              </a:rPr>
              <a:t>-3</a:t>
            </a:r>
            <a:endParaRPr lang="en-US" altLang="en-US" sz="2400" b="1" u="sng" baseline="30000">
              <a:solidFill>
                <a:srgbClr val="0E78C3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3650" y="3195638"/>
            <a:ext cx="3557588" cy="3514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7"/>
          <p:cNvSpPr txBox="1"/>
          <p:nvPr/>
        </p:nvSpPr>
        <p:spPr>
          <a:xfrm>
            <a:off x="68263" y="6089650"/>
            <a:ext cx="47752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latin typeface="Arial" panose="020B0604020202020204" pitchFamily="34" charset="0"/>
              </a:rPr>
              <a:t>Why use the method on the right?</a:t>
            </a: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4843463" y="4349750"/>
            <a:ext cx="1233487" cy="64611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r"/>
            <a:r>
              <a:rPr lang="en-US" altLang="en-US">
                <a:latin typeface="Arial" panose="020B0604020202020204" pitchFamily="34" charset="0"/>
              </a:rPr>
              <a:t>Overflow Can</a:t>
            </a: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9793" name="Title 3"/>
          <p:cNvSpPr>
            <a:spLocks noGrp="1"/>
          </p:cNvSpPr>
          <p:nvPr>
            <p:ph type="title"/>
          </p:nvPr>
        </p:nvSpPr>
        <p:spPr>
          <a:xfrm>
            <a:off x="685800" y="2579688"/>
            <a:ext cx="7772400" cy="969962"/>
          </a:xfrm>
          <a:solidFill>
            <a:srgbClr val="002060"/>
          </a:solidFill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6000" b="1" u="sng">
                <a:solidFill>
                  <a:schemeClr val="bg1"/>
                </a:solidFill>
              </a:rPr>
              <a:t>Newton's First Law</a:t>
            </a:r>
            <a:endParaRPr lang="en-US" altLang="en-US" sz="6000" b="1" u="sng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5201" name="Title 268289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Density </a:t>
            </a:r>
            <a:r>
              <a:rPr lang="en-US" altLang="en-US" kern="1200" baseline="0">
                <a:latin typeface="+mj-lt"/>
                <a:ea typeface="+mj-ea"/>
                <a:cs typeface="+mj-cs"/>
              </a:rPr>
              <a:t>Experiments</a:t>
            </a:r>
            <a:endParaRPr lang="en-US" altLang="en-US" kern="12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93663" y="755650"/>
            <a:ext cx="7886700" cy="415448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 noProof="1">
                <a:latin typeface="Arial" panose="020B0604020202020204" pitchFamily="34" charset="0"/>
                <a:ea typeface="+mn-ea"/>
                <a:cs typeface="+mn-cs"/>
              </a:rPr>
              <a:t>Describe how you would:</a:t>
            </a:r>
            <a:endParaRPr lang="en-US" altLang="en-US" sz="2400" noProof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noProof="1">
                <a:latin typeface="Arial" panose="020B0604020202020204" pitchFamily="34" charset="0"/>
                <a:ea typeface="+mn-ea"/>
                <a:cs typeface="+mn-cs"/>
              </a:rPr>
              <a:t>Find the density of a cube.</a:t>
            </a:r>
            <a:endParaRPr lang="en-US" altLang="en-US" sz="2400" noProof="1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noProof="1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noProof="1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noProof="1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noProof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noProof="1">
                <a:latin typeface="Arial" panose="020B0604020202020204" pitchFamily="34" charset="0"/>
                <a:ea typeface="+mn-ea"/>
                <a:cs typeface="+mn-cs"/>
                <a:sym typeface="+mn-ea"/>
              </a:rPr>
              <a:t>Find the density of coca-cola.</a:t>
            </a:r>
            <a:endParaRPr lang="en-US" altLang="en-US" sz="2400" noProof="1"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noProof="1"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noProof="1"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noProof="1"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noProof="1">
                <a:latin typeface="Arial" panose="020B0604020202020204" pitchFamily="34" charset="0"/>
                <a:ea typeface="+mn-ea"/>
                <a:cs typeface="+mn-cs"/>
                <a:sym typeface="+mn-ea"/>
              </a:rPr>
              <a:t>Find the density of a calculator</a:t>
            </a:r>
            <a:endParaRPr lang="en-US" altLang="en-US" sz="2400" noProof="1"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90563" y="1530350"/>
            <a:ext cx="5853112" cy="1476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>
                <a:latin typeface="Arial" panose="020B0604020202020204" pitchFamily="34" charset="0"/>
              </a:rPr>
              <a:t>Measure the side lengths using a ruler</a:t>
            </a:r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Calculate the volume using V = lwh</a:t>
            </a:r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Measure the mass using an electronic balance</a:t>
            </a:r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Use  ρ  = </a:t>
            </a:r>
            <a:r>
              <a:rPr lang="en-US" altLang="en-US" u="sng">
                <a:latin typeface="Arial" panose="020B0604020202020204" pitchFamily="34" charset="0"/>
              </a:rPr>
              <a:t>m</a:t>
            </a:r>
            <a:endParaRPr lang="en-US" altLang="en-US" u="sng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 	  V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90563" y="3333750"/>
            <a:ext cx="5853112" cy="1200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>
                <a:latin typeface="Arial" panose="020B0604020202020204" pitchFamily="34" charset="0"/>
              </a:rPr>
              <a:t>Measure out 100ml using a measuring cylinder</a:t>
            </a:r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Measure the mass using an electronic balance</a:t>
            </a:r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Use  ρ  = </a:t>
            </a:r>
            <a:r>
              <a:rPr lang="en-US" altLang="en-US" u="sng">
                <a:latin typeface="Arial" panose="020B0604020202020204" pitchFamily="34" charset="0"/>
              </a:rPr>
              <a:t>m</a:t>
            </a:r>
            <a:endParaRPr lang="en-US" altLang="en-US" u="sng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 	  V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690563" y="4910138"/>
            <a:ext cx="7212012" cy="11985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>
                <a:latin typeface="Arial" panose="020B0604020202020204" pitchFamily="34" charset="0"/>
              </a:rPr>
              <a:t>Use the displacement method to find the volume of the calculator</a:t>
            </a:r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Measure the mass using an electronic balance</a:t>
            </a:r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Use  ρ  = </a:t>
            </a:r>
            <a:r>
              <a:rPr lang="en-US" altLang="en-US" u="sng">
                <a:latin typeface="Arial" panose="020B0604020202020204" pitchFamily="34" charset="0"/>
              </a:rPr>
              <a:t>m</a:t>
            </a:r>
            <a:endParaRPr lang="en-US" altLang="en-US" u="sng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 	  V</a:t>
            </a: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24" end="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56" end="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90" end="1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7249" name="Title 270337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Density and Weight </a:t>
            </a:r>
            <a:r>
              <a:rPr lang="en-US" altLang="zh-CN" kern="1200" baseline="0">
                <a:latin typeface="+mj-lt"/>
                <a:ea typeface="+mj-ea"/>
                <a:cs typeface="+mj-cs"/>
              </a:rPr>
              <a:t>Question</a:t>
            </a:r>
            <a:endParaRPr lang="el-GR" altLang="x-none" kern="1200" baseline="0" dirty="0">
              <a:latin typeface="+mj-lt"/>
              <a:ea typeface="Arial" panose="020B0604020202020204" pitchFamily="34" charset="0"/>
              <a:cs typeface="+mj-cs"/>
            </a:endParaRPr>
          </a:p>
        </p:txBody>
      </p:sp>
      <p:sp>
        <p:nvSpPr>
          <p:cNvPr id="270339" name="Content Placeholder 270338"/>
          <p:cNvSpPr>
            <a:spLocks noGrp="1"/>
          </p:cNvSpPr>
          <p:nvPr>
            <p:ph idx="1"/>
          </p:nvPr>
        </p:nvSpPr>
        <p:spPr>
          <a:xfrm>
            <a:off x="457200" y="1165225"/>
            <a:ext cx="8415338" cy="5299075"/>
          </a:xfrm>
        </p:spPr>
        <p:txBody>
          <a:bodyPr anchor="t" anchorCtr="0"/>
          <a:p>
            <a:pPr marL="0" indent="0">
              <a:lnSpc>
                <a:spcPct val="80000"/>
              </a:lnSpc>
              <a:buNone/>
            </a:pPr>
            <a:r>
              <a:rPr lang="en-US" altLang="zh-CN" sz="2800" i="1"/>
              <a:t>Calculate the weight of a gold ingot of dimensions (20 x 10 x 4) cm</a:t>
            </a:r>
            <a:r>
              <a:rPr lang="en-US" altLang="en-US" sz="2800" i="1"/>
              <a:t>, the density of gold is 19,300kgm</a:t>
            </a:r>
            <a:r>
              <a:rPr lang="en-US" altLang="en-US" sz="2800" i="1" baseline="30000"/>
              <a:t>-3</a:t>
            </a:r>
            <a:endParaRPr lang="en-US" altLang="zh-CN" sz="2800" i="1"/>
          </a:p>
          <a:p>
            <a:pPr marL="0" indent="0">
              <a:lnSpc>
                <a:spcPct val="80000"/>
              </a:lnSpc>
              <a:buNone/>
            </a:pPr>
            <a:endParaRPr lang="en-US" altLang="zh-CN" sz="280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800"/>
              <a:t>volume of gold = 800 cm</a:t>
            </a:r>
            <a:r>
              <a:rPr lang="en-US" altLang="zh-CN" sz="2800" baseline="30000"/>
              <a:t>3</a:t>
            </a:r>
            <a:r>
              <a:rPr lang="en-US" altLang="zh-CN" sz="2800"/>
              <a:t> = 0.0008 m</a:t>
            </a:r>
            <a:r>
              <a:rPr lang="en-US" altLang="zh-CN" sz="2800" baseline="30000"/>
              <a:t>3</a:t>
            </a:r>
            <a:endParaRPr lang="en-US" altLang="zh-CN" sz="2800" baseline="30000"/>
          </a:p>
          <a:p>
            <a:pPr marL="0" indent="0">
              <a:lnSpc>
                <a:spcPct val="80000"/>
              </a:lnSpc>
              <a:buNone/>
            </a:pPr>
            <a:endParaRPr lang="en-US" altLang="zh-CN" sz="280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800" b="1">
                <a:solidFill>
                  <a:srgbClr val="FF3300"/>
                </a:solidFill>
              </a:rPr>
              <a:t>mass = volume x density</a:t>
            </a:r>
            <a:endParaRPr lang="en-US" altLang="zh-CN" sz="2800" b="1">
              <a:solidFill>
                <a:srgbClr val="FF33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800"/>
              <a:t>          = 0.0008 x 19 300 = 15.4 kg</a:t>
            </a:r>
            <a:endParaRPr lang="en-US" altLang="zh-CN" sz="2800"/>
          </a:p>
          <a:p>
            <a:pPr marL="0" indent="0">
              <a:lnSpc>
                <a:spcPct val="80000"/>
              </a:lnSpc>
              <a:buNone/>
            </a:pPr>
            <a:endParaRPr lang="en-US" altLang="zh-CN" sz="280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800" b="1">
                <a:solidFill>
                  <a:srgbClr val="FF3300"/>
                </a:solidFill>
              </a:rPr>
              <a:t>weight of gold ingot </a:t>
            </a:r>
            <a:endParaRPr lang="en-US" altLang="zh-CN" sz="2800" b="1">
              <a:solidFill>
                <a:srgbClr val="FF33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800" b="1">
                <a:solidFill>
                  <a:srgbClr val="FF3300"/>
                </a:solidFill>
              </a:rPr>
              <a:t>	= mass x gravitational acceleration</a:t>
            </a:r>
            <a:endParaRPr lang="en-US" altLang="zh-CN" sz="2800" b="1">
              <a:solidFill>
                <a:srgbClr val="FF33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800" b="1">
                <a:solidFill>
                  <a:srgbClr val="FF3300"/>
                </a:solidFill>
              </a:rPr>
              <a:t>	</a:t>
            </a:r>
            <a:r>
              <a:rPr lang="en-US" altLang="zh-CN" sz="2800"/>
              <a:t>= 15.4 x 9.81</a:t>
            </a:r>
            <a:endParaRPr lang="en-US" altLang="zh-CN" sz="280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800" b="1">
                <a:solidFill>
                  <a:srgbClr val="FF3300"/>
                </a:solidFill>
              </a:rPr>
              <a:t>	</a:t>
            </a:r>
            <a:r>
              <a:rPr lang="en-US" altLang="zh-CN" sz="2800" b="1">
                <a:solidFill>
                  <a:srgbClr val="FF3300"/>
                </a:solidFill>
              </a:rPr>
              <a:t>= 152 N</a:t>
            </a:r>
            <a:endParaRPr lang="en-US" altLang="zh-CN" sz="2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charRg st="105" end="1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charRg st="143" end="1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charRg st="167" end="2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charRg st="206" end="2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charRg st="228" end="2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charRg st="265" end="2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charRg st="280" end="2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9297" name="Title 272385"/>
          <p:cNvSpPr>
            <a:spLocks noGrp="1"/>
          </p:cNvSpPr>
          <p:nvPr>
            <p:ph type="title"/>
          </p:nvPr>
        </p:nvSpPr>
        <p:spPr>
          <a:xfrm>
            <a:off x="-17462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Density, Mass and Volume</a:t>
            </a:r>
            <a:endParaRPr lang="en-US" altLang="en-US" kern="1200" baseline="0" dirty="0">
              <a:latin typeface="+mj-lt"/>
              <a:ea typeface="Arial" panose="020B0604020202020204" pitchFamily="34" charset="0"/>
              <a:cs typeface="+mj-cs"/>
            </a:endParaRPr>
          </a:p>
        </p:txBody>
      </p:sp>
      <p:graphicFrame>
        <p:nvGraphicFramePr>
          <p:cNvPr id="272387" name="Table 272386"/>
          <p:cNvGraphicFramePr/>
          <p:nvPr/>
        </p:nvGraphicFramePr>
        <p:xfrm>
          <a:off x="971550" y="1557338"/>
          <a:ext cx="7129463" cy="3397250"/>
        </p:xfrm>
        <a:graphic>
          <a:graphicData uri="http://schemas.openxmlformats.org/drawingml/2006/table">
            <a:tbl>
              <a:tblPr/>
              <a:tblGrid>
                <a:gridCol w="2371725"/>
                <a:gridCol w="2379663"/>
                <a:gridCol w="2378075"/>
              </a:tblGrid>
              <a:tr h="71913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density</a:t>
                      </a:r>
                      <a:endParaRPr lang="en-US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</a:t>
                      </a:r>
                      <a:endParaRPr lang="en-US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volume</a:t>
                      </a:r>
                      <a:endParaRPr lang="en-US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>
                        <a:solidFill>
                          <a:srgbClr val="FF33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 g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cm</a:t>
                      </a:r>
                      <a:r>
                        <a:rPr b="1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3000 kg m</a:t>
                      </a:r>
                      <a:r>
                        <a:rPr b="1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4500 kg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>
                        <a:solidFill>
                          <a:srgbClr val="FF33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 g cm</a:t>
                      </a:r>
                      <a:r>
                        <a:rPr b="1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>
                        <a:solidFill>
                          <a:srgbClr val="FF33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cm</a:t>
                      </a:r>
                      <a:r>
                        <a:rPr b="1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>
                        <a:solidFill>
                          <a:srgbClr val="FF33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kg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 m</a:t>
                      </a:r>
                      <a:r>
                        <a:rPr b="1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9324" name="Text Box 272412"/>
          <p:cNvSpPr txBox="1"/>
          <p:nvPr/>
        </p:nvSpPr>
        <p:spPr>
          <a:xfrm>
            <a:off x="854075" y="5635625"/>
            <a:ext cx="96043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272414" name="Text Box 272413"/>
          <p:cNvSpPr txBox="1"/>
          <p:nvPr/>
        </p:nvSpPr>
        <p:spPr>
          <a:xfrm>
            <a:off x="1339850" y="2338388"/>
            <a:ext cx="1692275" cy="52228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</a:rPr>
              <a:t>6 g cm</a:t>
            </a:r>
            <a:r>
              <a:rPr lang="en-US" altLang="zh-CN" sz="2800" b="1" baseline="30000">
                <a:solidFill>
                  <a:srgbClr val="FF3300"/>
                </a:solidFill>
                <a:latin typeface="Arial" panose="020B0604020202020204" pitchFamily="34" charset="0"/>
              </a:rPr>
              <a:t>-3</a:t>
            </a:r>
            <a:endParaRPr lang="en-US" altLang="zh-CN" sz="2800" b="1" baseline="3000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72415" name="Text Box 272414"/>
          <p:cNvSpPr txBox="1"/>
          <p:nvPr/>
        </p:nvSpPr>
        <p:spPr>
          <a:xfrm>
            <a:off x="1339850" y="4308475"/>
            <a:ext cx="1692275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</a:rPr>
              <a:t>3 g cm</a:t>
            </a:r>
            <a:r>
              <a:rPr lang="en-US" altLang="zh-CN" sz="2800" b="1" baseline="30000">
                <a:solidFill>
                  <a:srgbClr val="FF3300"/>
                </a:solidFill>
                <a:latin typeface="Arial" panose="020B0604020202020204" pitchFamily="34" charset="0"/>
              </a:rPr>
              <a:t>-3</a:t>
            </a:r>
            <a:endParaRPr lang="en-US" altLang="zh-CN" sz="2800" b="1" baseline="3000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72416" name="Text Box 272415"/>
          <p:cNvSpPr txBox="1"/>
          <p:nvPr/>
        </p:nvSpPr>
        <p:spPr>
          <a:xfrm>
            <a:off x="6376988" y="3003550"/>
            <a:ext cx="1692275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</a:rPr>
              <a:t>1.5 m</a:t>
            </a:r>
            <a:r>
              <a:rPr lang="en-US" altLang="zh-CN" sz="2800" b="1" baseline="30000">
                <a:solidFill>
                  <a:srgbClr val="FF3300"/>
                </a:solidFill>
                <a:latin typeface="Arial" panose="020B0604020202020204" pitchFamily="34" charset="0"/>
              </a:rPr>
              <a:t>3</a:t>
            </a:r>
            <a:endParaRPr lang="en-US" altLang="zh-CN" sz="2800" b="1" baseline="3000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72417" name="Text Box 272416"/>
          <p:cNvSpPr txBox="1"/>
          <p:nvPr/>
        </p:nvSpPr>
        <p:spPr>
          <a:xfrm>
            <a:off x="4013200" y="3670300"/>
            <a:ext cx="1692275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</a:rPr>
              <a:t>64 g</a:t>
            </a:r>
            <a:endParaRPr lang="en-US" altLang="zh-CN" sz="2800" b="1" baseline="3000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414" grpId="0"/>
      <p:bldP spid="272415" grpId="0"/>
      <p:bldP spid="272416" grpId="0"/>
      <p:bldP spid="272417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1345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Pressure is in Force per unit area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441346" name="Text Box 3"/>
          <p:cNvSpPr txBox="1"/>
          <p:nvPr/>
        </p:nvSpPr>
        <p:spPr>
          <a:xfrm>
            <a:off x="1989138" y="809625"/>
            <a:ext cx="5008562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3200" b="1">
                <a:solidFill>
                  <a:srgbClr val="0070C0"/>
                </a:solidFill>
                <a:latin typeface="Arial" panose="020B0604020202020204" pitchFamily="34" charset="0"/>
              </a:rPr>
              <a:t>P</a:t>
            </a:r>
            <a:r>
              <a:rPr lang="en-US" altLang="en-US" sz="3200" b="1">
                <a:solidFill>
                  <a:srgbClr val="0070C0"/>
                </a:solidFill>
                <a:latin typeface="Arial" panose="020B0604020202020204" pitchFamily="34" charset="0"/>
              </a:rPr>
              <a:t>ressure (P)</a:t>
            </a:r>
            <a:r>
              <a:rPr lang="en-US" altLang="zh-CN" sz="3200" b="1">
                <a:solidFill>
                  <a:srgbClr val="0070C0"/>
                </a:solidFill>
                <a:latin typeface="Arial" panose="020B0604020202020204" pitchFamily="34" charset="0"/>
              </a:rPr>
              <a:t> = </a:t>
            </a:r>
            <a:r>
              <a:rPr lang="en-US" altLang="en-US" sz="3200" b="1" u="sng">
                <a:solidFill>
                  <a:srgbClr val="0070C0"/>
                </a:solidFill>
                <a:latin typeface="Arial" panose="020B0604020202020204" pitchFamily="34" charset="0"/>
              </a:rPr>
              <a:t>Force (F)</a:t>
            </a:r>
            <a:endParaRPr lang="en-US" altLang="en-US" sz="3200" b="1" u="sng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altLang="en-US" sz="3200" b="1">
                <a:solidFill>
                  <a:srgbClr val="0070C0"/>
                </a:solidFill>
                <a:latin typeface="Arial" panose="020B0604020202020204" pitchFamily="34" charset="0"/>
              </a:rPr>
              <a:t>		          Area (A)</a:t>
            </a:r>
            <a:endParaRPr lang="en-US" altLang="en-US" sz="32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441347" name="Text Box 4"/>
          <p:cNvSpPr txBox="1"/>
          <p:nvPr/>
        </p:nvSpPr>
        <p:spPr>
          <a:xfrm>
            <a:off x="2336800" y="1393825"/>
            <a:ext cx="210661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(Pa) or (Nm</a:t>
            </a:r>
            <a:r>
              <a:rPr lang="en-US" altLang="en-US" sz="2400" baseline="30000">
                <a:solidFill>
                  <a:srgbClr val="FF0000"/>
                </a:solidFill>
                <a:latin typeface="Arial" panose="020B0604020202020204" pitchFamily="34" charset="0"/>
              </a:rPr>
              <a:t>-2</a:t>
            </a:r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41348" name="Text Box 5"/>
          <p:cNvSpPr txBox="1"/>
          <p:nvPr/>
        </p:nvSpPr>
        <p:spPr>
          <a:xfrm>
            <a:off x="6900863" y="809625"/>
            <a:ext cx="21066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(N)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41349" name="Text Box 6"/>
          <p:cNvSpPr txBox="1"/>
          <p:nvPr/>
        </p:nvSpPr>
        <p:spPr>
          <a:xfrm>
            <a:off x="6900863" y="1425575"/>
            <a:ext cx="21066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(m</a:t>
            </a:r>
            <a:r>
              <a:rPr lang="en-US" altLang="en-US" sz="2400" baseline="30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441350" name="图片 5" descr="pressure-solid-weight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113" y="2436813"/>
            <a:ext cx="3455987" cy="4168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2369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Pressure is in Force per unit area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425986" name="Text Box 11291"/>
          <p:cNvSpPr txBox="1"/>
          <p:nvPr/>
        </p:nvSpPr>
        <p:spPr>
          <a:xfrm>
            <a:off x="320675" y="2178050"/>
            <a:ext cx="8686800" cy="4400550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r>
              <a:rPr lang="en-US" altLang="en-US" sz="2800">
                <a:latin typeface="Arial" panose="020B0604020202020204" pitchFamily="34" charset="0"/>
              </a:rPr>
              <a:t>A</a:t>
            </a:r>
            <a:r>
              <a:rPr lang="en-US" altLang="zh-CN" sz="2800">
                <a:latin typeface="Arial" panose="020B0604020202020204" pitchFamily="34" charset="0"/>
              </a:rPr>
              <a:t> 2.4 kg box measures 15 cm by 25 cm on the base.  What is the pressure under the box?</a:t>
            </a:r>
            <a:endParaRPr lang="en-US" altLang="zh-CN" sz="2800">
              <a:latin typeface="Arial" panose="020B0604020202020204" pitchFamily="34" charset="0"/>
            </a:endParaRPr>
          </a:p>
          <a:p>
            <a:endParaRPr lang="en-US" altLang="zh-CN" sz="2800">
              <a:latin typeface="Arial" panose="020B0604020202020204" pitchFamily="34" charset="0"/>
            </a:endParaRPr>
          </a:p>
          <a:p>
            <a:r>
              <a:rPr lang="en-US" altLang="zh-CN" sz="2800" i="1">
                <a:latin typeface="Arial" panose="020B0604020202020204" pitchFamily="34" charset="0"/>
              </a:rPr>
              <a:t>F = mg</a:t>
            </a:r>
            <a:endParaRPr lang="en-US" altLang="zh-CN" sz="2800" i="1">
              <a:latin typeface="Arial" panose="020B0604020202020204" pitchFamily="34" charset="0"/>
            </a:endParaRPr>
          </a:p>
          <a:p>
            <a:r>
              <a:rPr lang="en-US" altLang="zh-CN" sz="2800" i="1" err="1">
                <a:latin typeface="Arial" panose="020B0604020202020204" pitchFamily="34" charset="0"/>
              </a:rPr>
              <a:t>A = LxW</a:t>
            </a:r>
            <a:endParaRPr lang="en-US" altLang="zh-CN" sz="2800" i="1" err="1">
              <a:latin typeface="Arial" panose="020B0604020202020204" pitchFamily="34" charset="0"/>
            </a:endParaRPr>
          </a:p>
          <a:p>
            <a:r>
              <a:rPr lang="en-US" altLang="en-US" sz="2800" i="1" err="1">
                <a:latin typeface="Arial" panose="020B0604020202020204" pitchFamily="34" charset="0"/>
              </a:rPr>
              <a:t>Substitute into P =</a:t>
            </a:r>
            <a:r>
              <a:rPr lang="en-US" altLang="en-US" sz="2800" i="1" u="sng" err="1">
                <a:latin typeface="Arial" panose="020B0604020202020204" pitchFamily="34" charset="0"/>
              </a:rPr>
              <a:t> F</a:t>
            </a:r>
            <a:endParaRPr lang="en-US" altLang="en-US" sz="2800" i="1" u="sng" err="1">
              <a:latin typeface="Arial" panose="020B0604020202020204" pitchFamily="34" charset="0"/>
            </a:endParaRPr>
          </a:p>
          <a:p>
            <a:r>
              <a:rPr lang="en-US" altLang="en-US" sz="2800" i="1" err="1">
                <a:latin typeface="Arial" panose="020B0604020202020204" pitchFamily="34" charset="0"/>
              </a:rPr>
              <a:t>			  A</a:t>
            </a:r>
            <a:endParaRPr lang="en-US" altLang="zh-CN" sz="2800" err="1">
              <a:latin typeface="Arial" panose="020B0604020202020204" pitchFamily="34" charset="0"/>
            </a:endParaRPr>
          </a:p>
          <a:p>
            <a:r>
              <a:rPr lang="en-US" altLang="en-US" sz="2800" err="1">
                <a:latin typeface="Arial" panose="020B0604020202020204" pitchFamily="34" charset="0"/>
              </a:rPr>
              <a:t>P = </a:t>
            </a:r>
            <a:r>
              <a:rPr lang="en-US" altLang="en-US" sz="2800" u="sng" err="1">
                <a:latin typeface="Arial" panose="020B0604020202020204" pitchFamily="34" charset="0"/>
              </a:rPr>
              <a:t>F</a:t>
            </a:r>
            <a:r>
              <a:rPr lang="en-US" altLang="en-US" sz="2800" err="1">
                <a:latin typeface="Arial" panose="020B0604020202020204" pitchFamily="34" charset="0"/>
              </a:rPr>
              <a:t> = </a:t>
            </a:r>
            <a:r>
              <a:rPr lang="en-US" altLang="en-US" sz="2800" u="sng" err="1">
                <a:latin typeface="Arial" panose="020B0604020202020204" pitchFamily="34" charset="0"/>
              </a:rPr>
              <a:t>mg</a:t>
            </a:r>
            <a:r>
              <a:rPr lang="en-US" altLang="en-US" sz="2800" err="1">
                <a:latin typeface="Arial" panose="020B0604020202020204" pitchFamily="34" charset="0"/>
              </a:rPr>
              <a:t> =     </a:t>
            </a:r>
            <a:r>
              <a:rPr lang="en-US" altLang="en-US" sz="2800" u="sng" err="1">
                <a:latin typeface="Arial" panose="020B0604020202020204" pitchFamily="34" charset="0"/>
              </a:rPr>
              <a:t>(2.4)(10)</a:t>
            </a:r>
            <a:r>
              <a:rPr lang="en-US" altLang="en-US" sz="2800" err="1">
                <a:latin typeface="Arial" panose="020B0604020202020204" pitchFamily="34" charset="0"/>
              </a:rPr>
              <a:t>   = </a:t>
            </a:r>
            <a:r>
              <a:rPr lang="en-US" altLang="en-US" sz="2800" u="sng" err="1">
                <a:latin typeface="Arial" panose="020B0604020202020204" pitchFamily="34" charset="0"/>
              </a:rPr>
              <a:t>         24      =</a:t>
            </a:r>
            <a:r>
              <a:rPr lang="en-US" altLang="en-US" sz="2800" err="1">
                <a:latin typeface="Arial" panose="020B0604020202020204" pitchFamily="34" charset="0"/>
              </a:rPr>
              <a:t> </a:t>
            </a:r>
            <a:r>
              <a:rPr lang="en-US" altLang="en-US" sz="2800" b="1" err="1">
                <a:latin typeface="Arial" panose="020B0604020202020204" pitchFamily="34" charset="0"/>
              </a:rPr>
              <a:t>640 Pa</a:t>
            </a:r>
            <a:endParaRPr lang="en-US" altLang="en-US" sz="2800" u="sng" err="1">
              <a:latin typeface="Arial" panose="020B0604020202020204" pitchFamily="34" charset="0"/>
            </a:endParaRPr>
          </a:p>
          <a:p>
            <a:r>
              <a:rPr lang="en-US" altLang="en-US" sz="2800" err="1">
                <a:latin typeface="Arial" panose="020B0604020202020204" pitchFamily="34" charset="0"/>
              </a:rPr>
              <a:t>       A    LW	    ( </a:t>
            </a:r>
            <a:r>
              <a:rPr lang="en-US" altLang="en-US" sz="2800" u="sng" err="1">
                <a:latin typeface="Arial" panose="020B0604020202020204" pitchFamily="34" charset="0"/>
              </a:rPr>
              <a:t>15  </a:t>
            </a:r>
            <a:r>
              <a:rPr lang="en-US" altLang="en-US" sz="2800" err="1">
                <a:latin typeface="Arial" panose="020B0604020202020204" pitchFamily="34" charset="0"/>
              </a:rPr>
              <a:t>x  </a:t>
            </a:r>
            <a:r>
              <a:rPr lang="en-US" altLang="en-US" sz="2800" u="sng" err="1">
                <a:latin typeface="Arial" panose="020B0604020202020204" pitchFamily="34" charset="0"/>
              </a:rPr>
              <a:t>25  </a:t>
            </a:r>
            <a:r>
              <a:rPr lang="en-US" altLang="en-US" sz="2800" err="1">
                <a:latin typeface="Arial" panose="020B0604020202020204" pitchFamily="34" charset="0"/>
              </a:rPr>
              <a:t>)	(0.15)(0.25)</a:t>
            </a:r>
            <a:endParaRPr lang="en-US" altLang="en-US" sz="2800" err="1">
              <a:latin typeface="Arial" panose="020B0604020202020204" pitchFamily="34" charset="0"/>
            </a:endParaRPr>
          </a:p>
          <a:p>
            <a:r>
              <a:rPr lang="en-US" altLang="en-US" sz="2800" err="1">
                <a:latin typeface="Arial" panose="020B0604020202020204" pitchFamily="34" charset="0"/>
              </a:rPr>
              <a:t>		      100</a:t>
            </a:r>
            <a:r>
              <a:rPr lang="en-US" altLang="en-US" sz="2800" baseline="30000" err="1">
                <a:latin typeface="Arial" panose="020B0604020202020204" pitchFamily="34" charset="0"/>
              </a:rPr>
              <a:t>       </a:t>
            </a:r>
            <a:r>
              <a:rPr lang="en-US" altLang="en-US" sz="2800" err="1">
                <a:latin typeface="Arial" panose="020B0604020202020204" pitchFamily="34" charset="0"/>
              </a:rPr>
              <a:t>100</a:t>
            </a:r>
            <a:endParaRPr lang="en-US" altLang="en-US" sz="2800" baseline="30000" err="1">
              <a:latin typeface="Arial" panose="020B0604020202020204" pitchFamily="34" charset="0"/>
            </a:endParaRPr>
          </a:p>
        </p:txBody>
      </p:sp>
      <p:sp>
        <p:nvSpPr>
          <p:cNvPr id="442371" name="Text Box 3"/>
          <p:cNvSpPr txBox="1"/>
          <p:nvPr/>
        </p:nvSpPr>
        <p:spPr>
          <a:xfrm>
            <a:off x="1989138" y="809625"/>
            <a:ext cx="5008562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3200" b="1">
                <a:solidFill>
                  <a:srgbClr val="0070C0"/>
                </a:solidFill>
                <a:latin typeface="Arial" panose="020B0604020202020204" pitchFamily="34" charset="0"/>
              </a:rPr>
              <a:t>P</a:t>
            </a:r>
            <a:r>
              <a:rPr lang="en-US" altLang="en-US" sz="3200" b="1">
                <a:solidFill>
                  <a:srgbClr val="0070C0"/>
                </a:solidFill>
                <a:latin typeface="Arial" panose="020B0604020202020204" pitchFamily="34" charset="0"/>
              </a:rPr>
              <a:t>ressure (P)</a:t>
            </a:r>
            <a:r>
              <a:rPr lang="en-US" altLang="zh-CN" sz="3200" b="1">
                <a:solidFill>
                  <a:srgbClr val="0070C0"/>
                </a:solidFill>
                <a:latin typeface="Arial" panose="020B0604020202020204" pitchFamily="34" charset="0"/>
              </a:rPr>
              <a:t> = </a:t>
            </a:r>
            <a:r>
              <a:rPr lang="en-US" altLang="en-US" sz="3200" b="1" u="sng">
                <a:solidFill>
                  <a:srgbClr val="0070C0"/>
                </a:solidFill>
                <a:latin typeface="Arial" panose="020B0604020202020204" pitchFamily="34" charset="0"/>
              </a:rPr>
              <a:t>Force (F)</a:t>
            </a:r>
            <a:endParaRPr lang="en-US" altLang="en-US" sz="3200" b="1" u="sng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altLang="en-US" sz="3200" b="1">
                <a:solidFill>
                  <a:srgbClr val="0070C0"/>
                </a:solidFill>
                <a:latin typeface="Arial" panose="020B0604020202020204" pitchFamily="34" charset="0"/>
              </a:rPr>
              <a:t>		          Area (A)</a:t>
            </a:r>
            <a:endParaRPr lang="en-US" altLang="en-US" sz="32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442372" name="Text Box 4"/>
          <p:cNvSpPr txBox="1"/>
          <p:nvPr/>
        </p:nvSpPr>
        <p:spPr>
          <a:xfrm>
            <a:off x="2336800" y="1393825"/>
            <a:ext cx="210661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(Pa) or (Nm</a:t>
            </a:r>
            <a:r>
              <a:rPr lang="en-US" altLang="en-US" sz="2400" baseline="30000">
                <a:solidFill>
                  <a:srgbClr val="FF0000"/>
                </a:solidFill>
                <a:latin typeface="Arial" panose="020B0604020202020204" pitchFamily="34" charset="0"/>
              </a:rPr>
              <a:t>-2</a:t>
            </a:r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42373" name="Text Box 5"/>
          <p:cNvSpPr txBox="1"/>
          <p:nvPr/>
        </p:nvSpPr>
        <p:spPr>
          <a:xfrm>
            <a:off x="6900863" y="809625"/>
            <a:ext cx="21066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(N)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42374" name="Text Box 6"/>
          <p:cNvSpPr txBox="1"/>
          <p:nvPr/>
        </p:nvSpPr>
        <p:spPr>
          <a:xfrm>
            <a:off x="6900863" y="1425575"/>
            <a:ext cx="21066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(m</a:t>
            </a:r>
            <a:r>
              <a:rPr lang="en-US" altLang="en-US" sz="2400" baseline="30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charRg st="88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charRg st="95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charRg st="103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charRg st="125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charRg st="132" end="1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charRg st="189" end="2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charRg st="236" end="2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3393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Question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110594" name="Text Box 110593"/>
          <p:cNvSpPr txBox="1"/>
          <p:nvPr/>
        </p:nvSpPr>
        <p:spPr>
          <a:xfrm>
            <a:off x="381000" y="2027238"/>
            <a:ext cx="8763000" cy="22447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800">
                <a:latin typeface="Arial" panose="020B0604020202020204" pitchFamily="34" charset="0"/>
              </a:rPr>
              <a:t>A = (</a:t>
            </a:r>
            <a:r>
              <a:rPr lang="en-US" altLang="en-US" sz="2800">
                <a:latin typeface="Arial" panose="020B0604020202020204" pitchFamily="34" charset="0"/>
              </a:rPr>
              <a:t>0</a:t>
            </a:r>
            <a:r>
              <a:rPr lang="en-US" altLang="zh-CN" sz="2800">
                <a:latin typeface="Arial" panose="020B0604020202020204" pitchFamily="34" charset="0"/>
              </a:rPr>
              <a:t>.20 m)(</a:t>
            </a:r>
            <a:r>
              <a:rPr lang="en-US" altLang="en-US" sz="2800">
                <a:latin typeface="Arial" panose="020B0604020202020204" pitchFamily="34" charset="0"/>
              </a:rPr>
              <a:t>0</a:t>
            </a:r>
            <a:r>
              <a:rPr lang="en-US" altLang="zh-CN" sz="2800">
                <a:latin typeface="Arial" panose="020B0604020202020204" pitchFamily="34" charset="0"/>
              </a:rPr>
              <a:t>.32 m) = </a:t>
            </a:r>
            <a:r>
              <a:rPr lang="en-US" altLang="en-US" sz="2800">
                <a:latin typeface="Arial" panose="020B0604020202020204" pitchFamily="34" charset="0"/>
              </a:rPr>
              <a:t>0</a:t>
            </a:r>
            <a:r>
              <a:rPr lang="en-US" altLang="zh-CN" sz="2800">
                <a:latin typeface="Arial" panose="020B0604020202020204" pitchFamily="34" charset="0"/>
              </a:rPr>
              <a:t>.064 m</a:t>
            </a:r>
            <a:r>
              <a:rPr lang="en-US" altLang="zh-CN" sz="2800" baseline="30000">
                <a:latin typeface="Arial" panose="020B0604020202020204" pitchFamily="34" charset="0"/>
              </a:rPr>
              <a:t>2</a:t>
            </a:r>
            <a:endParaRPr lang="en-US" altLang="zh-CN" sz="2800" baseline="30000">
              <a:latin typeface="Arial" panose="020B0604020202020204" pitchFamily="34" charset="0"/>
            </a:endParaRPr>
          </a:p>
          <a:p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P = </a:t>
            </a:r>
            <a:r>
              <a:rPr lang="en-US" altLang="zh-CN" sz="2800" u="sng">
                <a:latin typeface="Arial" panose="020B0604020202020204" pitchFamily="34" charset="0"/>
                <a:sym typeface="Symbol" panose="05050102010706020507" pitchFamily="18" charset="2"/>
              </a:rPr>
              <a:t>F</a:t>
            </a:r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  =    </a:t>
            </a:r>
            <a:r>
              <a:rPr lang="en-US" altLang="zh-CN" sz="2800" u="sng">
                <a:latin typeface="Arial" panose="020B0604020202020204" pitchFamily="34" charset="0"/>
                <a:sym typeface="Symbol" panose="05050102010706020507" pitchFamily="18" charset="2"/>
              </a:rPr>
              <a:t>(42 N)</a:t>
            </a:r>
            <a:endParaRPr lang="en-US" altLang="zh-CN" sz="280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       A      </a:t>
            </a:r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(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0</a:t>
            </a:r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.064 m</a:t>
            </a:r>
            <a:r>
              <a:rPr lang="en-US" altLang="zh-CN" sz="2800" baseline="30000"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)</a:t>
            </a:r>
            <a:endParaRPr lang="en-US" altLang="zh-CN" sz="280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P = </a:t>
            </a:r>
            <a:r>
              <a:rPr lang="en-US" altLang="zh-CN" sz="2800" b="1">
                <a:latin typeface="Arial" panose="020B0604020202020204" pitchFamily="34" charset="0"/>
                <a:sym typeface="Symbol" panose="05050102010706020507" pitchFamily="18" charset="2"/>
              </a:rPr>
              <a:t>660 Pa</a:t>
            </a:r>
            <a:endParaRPr lang="en-US" altLang="zh-CN" sz="280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endParaRPr lang="en-US" altLang="zh-CN" sz="2800"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443395" name="Text Box 110596"/>
          <p:cNvSpPr txBox="1"/>
          <p:nvPr/>
        </p:nvSpPr>
        <p:spPr>
          <a:xfrm>
            <a:off x="342900" y="533400"/>
            <a:ext cx="8782050" cy="952500"/>
          </a:xfrm>
          <a:prstGeom prst="rect">
            <a:avLst/>
          </a:prstGeom>
          <a:noFill/>
          <a:ln w="50800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800">
                <a:latin typeface="Arial" panose="020B0604020202020204" pitchFamily="34" charset="0"/>
              </a:rPr>
              <a:t>What is the pressure of 42 N on a 20.</a:t>
            </a:r>
            <a:r>
              <a:rPr lang="en-US" altLang="en-US" sz="2800">
                <a:latin typeface="Arial" panose="020B0604020202020204" pitchFamily="34" charset="0"/>
              </a:rPr>
              <a:t>0</a:t>
            </a:r>
            <a:r>
              <a:rPr lang="en-US" altLang="zh-CN" sz="2800">
                <a:latin typeface="Arial" panose="020B0604020202020204" pitchFamily="34" charset="0"/>
              </a:rPr>
              <a:t> cm x 32</a:t>
            </a:r>
            <a:r>
              <a:rPr lang="en-US" altLang="en-US" sz="2800">
                <a:latin typeface="Arial" panose="020B0604020202020204" pitchFamily="34" charset="0"/>
              </a:rPr>
              <a:t>.0</a:t>
            </a:r>
            <a:r>
              <a:rPr lang="en-US" altLang="zh-CN" sz="2800">
                <a:latin typeface="Arial" panose="020B0604020202020204" pitchFamily="34" charset="0"/>
              </a:rPr>
              <a:t> cm plate?</a:t>
            </a:r>
            <a:endParaRPr lang="en-US" altLang="zh-CN" sz="2800">
              <a:latin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789238" y="4411663"/>
            <a:ext cx="5942013" cy="15684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p>
            <a:r>
              <a:rPr lang="en-US" altLang="en-US" sz="2400" noProof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+mn-cs"/>
              </a:rPr>
              <a:t>Bonus: </a:t>
            </a:r>
            <a:endParaRPr lang="en-US" altLang="en-US" sz="2400" noProof="1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noProof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+mn-cs"/>
              </a:rPr>
              <a:t>What does 42N look like?</a:t>
            </a:r>
            <a:endParaRPr lang="en-US" altLang="en-US" sz="2400" noProof="1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noProof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+mn-cs"/>
              </a:rPr>
              <a:t>Can you give an example object?</a:t>
            </a:r>
            <a:endParaRPr lang="en-US" altLang="en-US" sz="2400" noProof="1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noProof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+mn-cs"/>
              </a:rPr>
              <a:t>Can you give an example of that area?</a:t>
            </a:r>
            <a:endParaRPr lang="en-US" altLang="en-US" sz="2400" noProof="1">
              <a:solidFill>
                <a:srgbClr val="7030A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charRg st="32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charRg st="51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charRg st="76" end="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2609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Question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139266" name="Text Box 139265"/>
          <p:cNvSpPr txBox="1"/>
          <p:nvPr/>
        </p:nvSpPr>
        <p:spPr>
          <a:xfrm>
            <a:off x="304800" y="2090738"/>
            <a:ext cx="8534400" cy="2676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800" err="1">
                <a:latin typeface="Arial" panose="020B0604020202020204" pitchFamily="34" charset="0"/>
              </a:rPr>
              <a:t>A = LxW</a:t>
            </a:r>
            <a:endParaRPr lang="en-US" altLang="zh-CN" sz="2800">
              <a:latin typeface="Arial" panose="020B0604020202020204" pitchFamily="34" charset="0"/>
            </a:endParaRPr>
          </a:p>
          <a:p>
            <a:r>
              <a:rPr lang="en-US" altLang="zh-CN" sz="2800">
                <a:latin typeface="Arial" panose="020B0604020202020204" pitchFamily="34" charset="0"/>
              </a:rPr>
              <a:t>A = (</a:t>
            </a:r>
            <a:r>
              <a:rPr lang="en-US" altLang="en-US" sz="2800">
                <a:latin typeface="Arial" panose="020B0604020202020204" pitchFamily="34" charset="0"/>
              </a:rPr>
              <a:t>0</a:t>
            </a:r>
            <a:r>
              <a:rPr lang="en-US" altLang="zh-CN" sz="2800">
                <a:latin typeface="Arial" panose="020B0604020202020204" pitchFamily="34" charset="0"/>
              </a:rPr>
              <a:t>.780 m)(1.82 m) = 1.4196 m</a:t>
            </a:r>
            <a:r>
              <a:rPr lang="en-US" altLang="zh-CN" sz="2800" baseline="30000">
                <a:latin typeface="Arial" panose="020B0604020202020204" pitchFamily="34" charset="0"/>
              </a:rPr>
              <a:t>2</a:t>
            </a:r>
            <a:endParaRPr lang="en-US" altLang="zh-CN" sz="2800" baseline="30000">
              <a:latin typeface="Arial" panose="020B0604020202020204" pitchFamily="34" charset="0"/>
            </a:endParaRPr>
          </a:p>
          <a:p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P = </a:t>
            </a:r>
            <a:r>
              <a:rPr lang="en-US" altLang="zh-CN" sz="2800" u="sng">
                <a:latin typeface="Arial" panose="020B0604020202020204" pitchFamily="34" charset="0"/>
                <a:sym typeface="Symbol" panose="05050102010706020507" pitchFamily="18" charset="2"/>
              </a:rPr>
              <a:t>F</a:t>
            </a:r>
            <a:endParaRPr lang="en-US" altLang="zh-CN" sz="2800" u="sng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      A </a:t>
            </a:r>
            <a:endParaRPr lang="en-US" altLang="zh-CN" sz="280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→ F = PA = (3200 Pa)(1.4196 m</a:t>
            </a:r>
            <a:r>
              <a:rPr lang="en-US" altLang="zh-CN" sz="2800" baseline="30000"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)</a:t>
            </a:r>
            <a:endParaRPr lang="en-US" altLang="zh-CN" sz="280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F = </a:t>
            </a:r>
            <a:r>
              <a:rPr lang="en-US" altLang="en-US" sz="2800" b="1">
                <a:latin typeface="Arial" panose="020B0604020202020204" pitchFamily="34" charset="0"/>
                <a:sym typeface="Symbol" panose="05050102010706020507" pitchFamily="18" charset="2"/>
              </a:rPr>
              <a:t>4540N</a:t>
            </a:r>
            <a:endParaRPr lang="en-US" altLang="en-US" sz="2800" b="1"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452611" name="Text Box 139268"/>
          <p:cNvSpPr txBox="1"/>
          <p:nvPr/>
        </p:nvSpPr>
        <p:spPr>
          <a:xfrm>
            <a:off x="50800" y="687388"/>
            <a:ext cx="8864600" cy="952500"/>
          </a:xfrm>
          <a:prstGeom prst="rect">
            <a:avLst/>
          </a:prstGeom>
          <a:noFill/>
          <a:ln w="50800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800">
                <a:latin typeface="Arial" panose="020B0604020202020204" pitchFamily="34" charset="0"/>
              </a:rPr>
              <a:t>What force does 3200 Pa exert on a 78.0 cm x 182 cm pane of glass?</a:t>
            </a:r>
            <a:endParaRPr lang="en-US" altLang="zh-CN" sz="2800">
              <a:latin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019300" y="5180013"/>
            <a:ext cx="6608763" cy="119856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p>
            <a:r>
              <a:rPr lang="en-US" altLang="en-US" noProof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+mn-cs"/>
              </a:rPr>
              <a:t>Bonus:</a:t>
            </a:r>
            <a:endParaRPr lang="en-US" altLang="en-US" noProof="1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noProof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+mn-cs"/>
              </a:rPr>
              <a:t>What mass is this force equivalent to?</a:t>
            </a:r>
            <a:endParaRPr lang="en-US" altLang="en-US" noProof="1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noProof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+mn-cs"/>
              </a:rPr>
              <a:t>How large an area is this 78x182cm?</a:t>
            </a:r>
            <a:endParaRPr lang="en-US" altLang="en-US" noProof="1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noProof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+mn-cs"/>
              </a:rPr>
              <a:t>Do you think this force is large enough to break the glass?</a:t>
            </a:r>
            <a:endParaRPr lang="en-US" altLang="en-US" noProof="1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66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66">
                                            <p:txEl>
                                              <p:charRg st="8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66">
                                            <p:txEl>
                                              <p:charRg st="41" end="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66">
                                            <p:txEl>
                                              <p:charRg st="89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 build="p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4417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Air Pressure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pic>
        <p:nvPicPr>
          <p:cNvPr id="444418" name="Picture 3" descr="f9-10_the_density_of_a_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238" y="531813"/>
            <a:ext cx="7885112" cy="6264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5441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Liquid Pressure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86018" name="Text Box 86017"/>
          <p:cNvSpPr txBox="1"/>
          <p:nvPr/>
        </p:nvSpPr>
        <p:spPr>
          <a:xfrm>
            <a:off x="314325" y="762000"/>
            <a:ext cx="8440738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marL="342900" indent="-342900">
              <a:buAutoNum type="arabicPeriod"/>
            </a:pPr>
            <a:r>
              <a:rPr lang="en-US" altLang="zh-CN" sz="2400">
                <a:latin typeface="Arial" panose="020B0604020202020204" pitchFamily="34" charset="0"/>
              </a:rPr>
              <a:t>Pressure is transmitted equally in all directions in a liquid</a:t>
            </a:r>
            <a:endParaRPr lang="en-US" altLang="zh-CN" sz="2400"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altLang="zh-CN" sz="2400">
                <a:latin typeface="Arial" panose="020B0604020202020204" pitchFamily="34" charset="0"/>
              </a:rPr>
              <a:t>Liquids cannot be compressed because there are no spaces between the particles</a:t>
            </a:r>
            <a:endParaRPr lang="en-US" altLang="zh-CN" sz="2400"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altLang="zh-CN" sz="2400">
                <a:latin typeface="Arial" panose="020B0604020202020204" pitchFamily="34" charset="0"/>
              </a:rPr>
              <a:t>This is used in hydraulic brakes </a:t>
            </a:r>
            <a:r>
              <a:rPr lang="en-US" altLang="en-US" sz="2400">
                <a:latin typeface="Arial" panose="020B0604020202020204" pitchFamily="34" charset="0"/>
              </a:rPr>
              <a:t>because liquids flow</a:t>
            </a:r>
            <a:endParaRPr lang="en-US" altLang="en-US" sz="2400">
              <a:latin typeface="Arial" panose="020B0604020202020204" pitchFamily="34" charset="0"/>
            </a:endParaRPr>
          </a:p>
        </p:txBody>
      </p:sp>
      <p:pic>
        <p:nvPicPr>
          <p:cNvPr id="44544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813" y="3013075"/>
            <a:ext cx="4572000" cy="342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544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9525" y="3103563"/>
            <a:ext cx="3905250" cy="3248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charRg st="0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18">
                                            <p:txEl>
                                              <p:charRg st="0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18">
                                            <p:txEl>
                                              <p:charRg st="0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charRg st="62" end="1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6018">
                                            <p:txEl>
                                              <p:charRg st="62" end="14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6018">
                                            <p:txEl>
                                              <p:charRg st="62" end="14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charRg st="141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6018">
                                            <p:txEl>
                                              <p:charRg st="141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6018">
                                            <p:txEl>
                                              <p:charRg st="141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 build="p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6465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Liquid Pressure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pic>
        <p:nvPicPr>
          <p:cNvPr id="446466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38" y="1095375"/>
            <a:ext cx="9015412" cy="3806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0817" name="Title 2"/>
          <p:cNvSpPr>
            <a:spLocks noGrp="1"/>
          </p:cNvSpPr>
          <p:nvPr>
            <p:ph type="title"/>
          </p:nvPr>
        </p:nvSpPr>
        <p:spPr>
          <a:xfrm>
            <a:off x="-34925" y="26988"/>
            <a:ext cx="9178925" cy="519112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 dirty="0">
                <a:latin typeface="+mj-lt"/>
                <a:ea typeface="+mj-ea"/>
                <a:cs typeface="+mj-cs"/>
              </a:rPr>
              <a:t>Newton’s </a:t>
            </a:r>
            <a:r>
              <a:rPr lang="en-US" altLang="en-US" kern="1200" baseline="0" dirty="0">
                <a:latin typeface="+mj-lt"/>
                <a:ea typeface="+mj-ea"/>
                <a:cs typeface="+mj-cs"/>
              </a:rPr>
              <a:t>1</a:t>
            </a:r>
            <a:r>
              <a:rPr lang="en-US" altLang="en-US" kern="1200" baseline="30000" dirty="0">
                <a:latin typeface="+mj-lt"/>
                <a:ea typeface="+mj-ea"/>
                <a:cs typeface="+mj-cs"/>
              </a:rPr>
              <a:t>st</a:t>
            </a:r>
            <a:r>
              <a:rPr lang="en-US" altLang="en-US" kern="1200" baseline="0" dirty="0">
                <a:latin typeface="+mj-lt"/>
                <a:ea typeface="+mj-ea"/>
                <a:cs typeface="+mj-cs"/>
              </a:rPr>
              <a:t> </a:t>
            </a:r>
            <a:r>
              <a:rPr lang="en-US" altLang="zh-CN" kern="1200" baseline="0" dirty="0">
                <a:latin typeface="+mj-lt"/>
                <a:ea typeface="+mj-ea"/>
                <a:cs typeface="+mj-cs"/>
              </a:rPr>
              <a:t>law of motion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17139" name="Rectangle 19"/>
          <p:cNvSpPr/>
          <p:nvPr/>
        </p:nvSpPr>
        <p:spPr>
          <a:xfrm>
            <a:off x="-34925" y="2381250"/>
            <a:ext cx="8964613" cy="8302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381000" indent="-381000">
              <a:buClr>
                <a:srgbClr val="A50021"/>
              </a:buClr>
              <a:buFont typeface="Wingdings" panose="05000000000000000000" pitchFamily="2" charset="2"/>
              <a:buChar char="§"/>
            </a:pPr>
            <a:r>
              <a:rPr lang="en-US" altLang="zh-CN" sz="2400" dirty="0">
                <a:solidFill>
                  <a:srgbClr val="000066"/>
                </a:solidFill>
                <a:latin typeface="Calibri" panose="020F0502020204030204" charset="0"/>
              </a:rPr>
              <a:t>If the resultant force acting on a stationary body is zero, the body will remain stationary.</a:t>
            </a:r>
            <a:endParaRPr lang="en-US" altLang="zh-CN" sz="2400" dirty="0">
              <a:solidFill>
                <a:srgbClr val="000066"/>
              </a:solidFill>
              <a:latin typeface="Calibri" panose="020F0502020204030204" charset="0"/>
            </a:endParaRPr>
          </a:p>
        </p:txBody>
      </p:sp>
      <p:sp>
        <p:nvSpPr>
          <p:cNvPr id="517140" name="Rectangle 20"/>
          <p:cNvSpPr/>
          <p:nvPr/>
        </p:nvSpPr>
        <p:spPr>
          <a:xfrm>
            <a:off x="-34925" y="1874838"/>
            <a:ext cx="143510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zh-CN" sz="2400" dirty="0">
                <a:latin typeface="Calibri" panose="020F0502020204030204" charset="0"/>
              </a:rPr>
              <a:t>Examples:</a:t>
            </a:r>
            <a:endParaRPr lang="en-US" altLang="zh-CN" sz="2400" dirty="0">
              <a:latin typeface="Calibri" panose="020F0502020204030204" charset="0"/>
            </a:endParaRPr>
          </a:p>
        </p:txBody>
      </p:sp>
      <p:sp>
        <p:nvSpPr>
          <p:cNvPr id="517143" name="Rectangle 23"/>
          <p:cNvSpPr/>
          <p:nvPr/>
        </p:nvSpPr>
        <p:spPr>
          <a:xfrm>
            <a:off x="-34925" y="3254375"/>
            <a:ext cx="8964613" cy="11985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381000" indent="-381000">
              <a:buClr>
                <a:srgbClr val="A50021"/>
              </a:buClr>
              <a:buFont typeface="Wingdings" panose="05000000000000000000" pitchFamily="2" charset="2"/>
              <a:buChar char="§"/>
            </a:pPr>
            <a:r>
              <a:rPr lang="en-US" altLang="zh-CN" sz="2400" dirty="0">
                <a:solidFill>
                  <a:srgbClr val="000066"/>
                </a:solidFill>
                <a:latin typeface="Calibri" panose="020F0502020204030204" charset="0"/>
              </a:rPr>
              <a:t>If the resultant force acting on a moving body is zero, the body will continue to move at the same speed and in the same direction (i.e. with the same velocity).</a:t>
            </a:r>
            <a:endParaRPr lang="en-US" altLang="zh-CN" sz="2400" dirty="0">
              <a:solidFill>
                <a:srgbClr val="000066"/>
              </a:solidFill>
              <a:latin typeface="Calibri" panose="020F0502020204030204" charset="0"/>
            </a:endParaRPr>
          </a:p>
        </p:txBody>
      </p:sp>
      <p:sp>
        <p:nvSpPr>
          <p:cNvPr id="290821" name="Rectangle 30"/>
          <p:cNvSpPr/>
          <p:nvPr/>
        </p:nvSpPr>
        <p:spPr>
          <a:xfrm>
            <a:off x="279400" y="693738"/>
            <a:ext cx="8266113" cy="11985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 dirty="0">
                <a:latin typeface="Calibri" panose="020F0502020204030204" charset="0"/>
              </a:rPr>
              <a:t>Every object travelling at constant speed in a straight line (or at rest) will continue at this same speed, unless a resultant force acts on it.</a:t>
            </a:r>
            <a:endParaRPr lang="en-US" altLang="zh-CN" sz="2400" dirty="0">
              <a:latin typeface="Calibri" panose="020F0502020204030204" charset="0"/>
            </a:endParaRPr>
          </a:p>
        </p:txBody>
      </p:sp>
      <p:pic>
        <p:nvPicPr>
          <p:cNvPr id="6" name="Picture 5" descr="041415_astronaut_throwing_med_ckuq6l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4925" y="4233863"/>
            <a:ext cx="4572000" cy="2571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NlNAt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25" y="4519613"/>
            <a:ext cx="3048000" cy="2286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40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7140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39">
                                            <p:txEl>
                                              <p:charRg st="0" end="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7139">
                                            <p:txEl>
                                              <p:charRg st="0" end="9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43">
                                            <p:txEl>
                                              <p:charRg st="0" end="1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7143">
                                            <p:txEl>
                                              <p:charRg st="0" end="1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139" grpId="0" build="p"/>
      <p:bldP spid="517140" grpId="0" build="p"/>
      <p:bldP spid="517143" grpId="0" build="p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7489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Da</a:t>
            </a:r>
            <a:r>
              <a:rPr lang="en-US" altLang="en-US" kern="1200" baseline="0">
                <a:latin typeface="+mj-lt"/>
                <a:ea typeface="+mj-ea"/>
                <a:cs typeface="+mj-cs"/>
              </a:rPr>
              <a:t>m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447490" name="Rectangle 3"/>
          <p:cNvSpPr>
            <a:spLocks noGrp="1"/>
          </p:cNvSpPr>
          <p:nvPr>
            <p:ph idx="1"/>
          </p:nvPr>
        </p:nvSpPr>
        <p:spPr>
          <a:xfrm>
            <a:off x="457200" y="1401763"/>
            <a:ext cx="8229600" cy="1331912"/>
          </a:xfrm>
        </p:spPr>
        <p:txBody>
          <a:bodyPr anchor="t" anchorCtr="0"/>
          <a:p>
            <a:pPr algn="ctr">
              <a:buNone/>
            </a:pPr>
            <a:endParaRPr lang="zh-CN" altLang="zh-CN"/>
          </a:p>
        </p:txBody>
      </p:sp>
      <p:pic>
        <p:nvPicPr>
          <p:cNvPr id="447491" name="Picture 4" descr="Concrete Gravity Da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00" y="730250"/>
            <a:ext cx="8861425" cy="5227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7492" name="Text Box 5"/>
          <p:cNvSpPr txBox="1"/>
          <p:nvPr/>
        </p:nvSpPr>
        <p:spPr>
          <a:xfrm>
            <a:off x="5949950" y="5214938"/>
            <a:ext cx="317500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endParaRPr lang="en-GB" altLang="en-US">
              <a:latin typeface="Arial" panose="020B0604020202020204" pitchFamily="34" charset="0"/>
            </a:endParaRPr>
          </a:p>
          <a:p>
            <a:r>
              <a:rPr lang="en-GB" altLang="en-US">
                <a:latin typeface="Arial" panose="020B0604020202020204" pitchFamily="34" charset="0"/>
              </a:rPr>
              <a:t>A concrete </a:t>
            </a:r>
            <a:r>
              <a:rPr lang="en-GB" altLang="en-US" i="1">
                <a:latin typeface="Arial" panose="020B0604020202020204" pitchFamily="34" charset="0"/>
              </a:rPr>
              <a:t>gravity dam</a:t>
            </a:r>
            <a:r>
              <a:rPr lang="en-GB" altLang="en-US">
                <a:latin typeface="Arial" panose="020B0604020202020204" pitchFamily="34" charset="0"/>
              </a:rPr>
              <a:t> at Sacramento in California, USA. (183m high, 165m thick at the base and 9m at the top. </a:t>
            </a:r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659438" y="3568700"/>
            <a:ext cx="2895600" cy="1371600"/>
          </a:xfrm>
          <a:prstGeom prst="ellipse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en-US" strike="noStrike" noProof="1"/>
          </a:p>
        </p:txBody>
      </p:sp>
      <p:sp>
        <p:nvSpPr>
          <p:cNvPr id="3" name="Text Box 2"/>
          <p:cNvSpPr txBox="1"/>
          <p:nvPr/>
        </p:nvSpPr>
        <p:spPr>
          <a:xfrm>
            <a:off x="190500" y="5957888"/>
            <a:ext cx="56769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Why is the dam thicker at the base?</a:t>
            </a:r>
            <a:endParaRPr lang="en-US" altLang="en-US" sz="2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90500" y="6418263"/>
            <a:ext cx="62277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Because pressure increases with depth</a:t>
            </a:r>
            <a:endParaRPr lang="en-US" altLang="en-US" sz="2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8513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Pressure and Liquid Height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448514" name="Text Box 1"/>
          <p:cNvSpPr txBox="1"/>
          <p:nvPr/>
        </p:nvSpPr>
        <p:spPr>
          <a:xfrm>
            <a:off x="863600" y="779463"/>
            <a:ext cx="1003300" cy="95408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en-GB" sz="2800">
                <a:latin typeface="Arial" panose="020B0604020202020204" pitchFamily="34" charset="0"/>
              </a:rPr>
              <a:t>p = </a:t>
            </a:r>
            <a:r>
              <a:rPr lang="en-US" altLang="en-GB" sz="2800" u="sng">
                <a:latin typeface="Arial" panose="020B0604020202020204" pitchFamily="34" charset="0"/>
              </a:rPr>
              <a:t>F</a:t>
            </a:r>
            <a:endParaRPr lang="en-US" altLang="en-GB" sz="2800" u="sng">
              <a:latin typeface="Arial" panose="020B0604020202020204" pitchFamily="34" charset="0"/>
            </a:endParaRPr>
          </a:p>
          <a:p>
            <a:r>
              <a:rPr lang="en-US" altLang="en-GB" sz="2800">
                <a:latin typeface="Arial" panose="020B0604020202020204" pitchFamily="34" charset="0"/>
              </a:rPr>
              <a:t>      A</a:t>
            </a:r>
            <a:endParaRPr lang="en-US" altLang="en-GB" sz="2800"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444875" y="779463"/>
            <a:ext cx="1335088" cy="95408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zh-CN" sz="2800">
                <a:latin typeface="Arial" panose="020B0604020202020204" pitchFamily="34" charset="0"/>
              </a:rPr>
              <a:t>ρ </a:t>
            </a:r>
            <a:r>
              <a:rPr lang="en-US" altLang="en-GB" sz="2800">
                <a:latin typeface="Arial" panose="020B0604020202020204" pitchFamily="34" charset="0"/>
              </a:rPr>
              <a:t>= </a:t>
            </a:r>
            <a:r>
              <a:rPr lang="en-US" altLang="en-GB" sz="2800" u="sng">
                <a:latin typeface="Arial" panose="020B0604020202020204" pitchFamily="34" charset="0"/>
              </a:rPr>
              <a:t>m</a:t>
            </a:r>
            <a:endParaRPr lang="en-US" altLang="en-GB" sz="2800" u="sng">
              <a:latin typeface="Arial" panose="020B0604020202020204" pitchFamily="34" charset="0"/>
            </a:endParaRPr>
          </a:p>
          <a:p>
            <a:r>
              <a:rPr lang="en-US" altLang="en-GB" sz="2800">
                <a:latin typeface="Arial" panose="020B0604020202020204" pitchFamily="34" charset="0"/>
              </a:rPr>
              <a:t>       v</a:t>
            </a:r>
            <a:endParaRPr lang="en-US" altLang="en-GB" sz="2800">
              <a:latin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090613" y="5649913"/>
            <a:ext cx="2540000" cy="522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zh-CN" sz="2800">
                <a:latin typeface="Arial" panose="020B0604020202020204" pitchFamily="34" charset="0"/>
              </a:rPr>
              <a:t>p = ρgh</a:t>
            </a:r>
            <a:endParaRPr lang="en-GB" altLang="zh-CN" sz="2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73125" y="2614613"/>
            <a:ext cx="1279525" cy="95408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en-GB" sz="2800">
                <a:latin typeface="Arial" panose="020B0604020202020204" pitchFamily="34" charset="0"/>
              </a:rPr>
              <a:t>p = </a:t>
            </a:r>
            <a:r>
              <a:rPr lang="en-US" altLang="en-US" sz="2800" u="sng">
                <a:latin typeface="Arial" panose="020B0604020202020204" pitchFamily="34" charset="0"/>
              </a:rPr>
              <a:t>mg</a:t>
            </a:r>
            <a:endParaRPr lang="en-US" altLang="en-US" sz="2800" u="sng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 </a:t>
            </a:r>
            <a:r>
              <a:rPr lang="en-US" altLang="en-GB" sz="2800">
                <a:latin typeface="Arial" panose="020B0604020202020204" pitchFamily="34" charset="0"/>
              </a:rPr>
              <a:t>      A</a:t>
            </a:r>
            <a:endParaRPr lang="en-US" altLang="en-GB" sz="2800">
              <a:latin typeface="Arial" panose="020B060402020202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863600" y="1855788"/>
            <a:ext cx="1298575" cy="52228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en-US" sz="2800">
                <a:latin typeface="Arial" panose="020B0604020202020204" pitchFamily="34" charset="0"/>
              </a:rPr>
              <a:t>F</a:t>
            </a:r>
            <a:r>
              <a:rPr lang="en-US" altLang="en-GB" sz="2800">
                <a:latin typeface="Arial" panose="020B0604020202020204" pitchFamily="34" charset="0"/>
              </a:rPr>
              <a:t> = </a:t>
            </a:r>
            <a:r>
              <a:rPr lang="en-US" altLang="en-US" sz="2800">
                <a:latin typeface="Arial" panose="020B0604020202020204" pitchFamily="34" charset="0"/>
              </a:rPr>
              <a:t>mg</a:t>
            </a:r>
            <a:endParaRPr lang="en-US" altLang="en-GB" sz="2800">
              <a:latin typeface="Arial" panose="020B06040202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444875" y="1941513"/>
            <a:ext cx="1335088" cy="522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GB" sz="2800">
                <a:latin typeface="Arial" panose="020B0604020202020204" pitchFamily="34" charset="0"/>
              </a:rPr>
              <a:t>m </a:t>
            </a:r>
            <a:r>
              <a:rPr lang="en-US" altLang="en-US" sz="2800">
                <a:latin typeface="Arial" panose="020B0604020202020204" pitchFamily="34" charset="0"/>
              </a:rPr>
              <a:t>= </a:t>
            </a:r>
            <a:r>
              <a:rPr lang="en-GB" altLang="zh-CN" sz="2800">
                <a:latin typeface="Arial" panose="020B0604020202020204" pitchFamily="34" charset="0"/>
              </a:rPr>
              <a:t>ρ</a:t>
            </a:r>
            <a:r>
              <a:rPr lang="en-US" altLang="en-GB" sz="2800">
                <a:latin typeface="Arial" panose="020B0604020202020204" pitchFamily="34" charset="0"/>
              </a:rPr>
              <a:t>V</a:t>
            </a:r>
            <a:r>
              <a:rPr lang="en-GB" altLang="zh-CN" sz="2800">
                <a:latin typeface="Arial" panose="020B0604020202020204" pitchFamily="34" charset="0"/>
              </a:rPr>
              <a:t> 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882650" y="3568700"/>
            <a:ext cx="1423988" cy="9525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en-GB" sz="2800">
                <a:latin typeface="Arial" panose="020B0604020202020204" pitchFamily="34" charset="0"/>
              </a:rPr>
              <a:t>p = </a:t>
            </a:r>
            <a:r>
              <a:rPr lang="en-GB" altLang="zh-CN" sz="2800" u="sng">
                <a:latin typeface="Arial" panose="020B0604020202020204" pitchFamily="34" charset="0"/>
              </a:rPr>
              <a:t>ρ</a:t>
            </a:r>
            <a:r>
              <a:rPr lang="en-US" altLang="en-GB" sz="2800" u="sng">
                <a:latin typeface="Arial" panose="020B0604020202020204" pitchFamily="34" charset="0"/>
              </a:rPr>
              <a:t>V</a:t>
            </a:r>
            <a:r>
              <a:rPr lang="en-US" altLang="en-US" sz="2800" u="sng">
                <a:latin typeface="Arial" panose="020B0604020202020204" pitchFamily="34" charset="0"/>
              </a:rPr>
              <a:t>g</a:t>
            </a:r>
            <a:endParaRPr lang="en-US" altLang="en-US" sz="2800" u="sng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 </a:t>
            </a:r>
            <a:r>
              <a:rPr lang="en-US" altLang="en-GB" sz="2800">
                <a:latin typeface="Arial" panose="020B0604020202020204" pitchFamily="34" charset="0"/>
              </a:rPr>
              <a:t>      A</a:t>
            </a:r>
            <a:endParaRPr lang="en-US" altLang="en-GB" sz="2800">
              <a:latin typeface="Arial" panose="020B0604020202020204" pitchFamily="34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3444875" y="3568700"/>
            <a:ext cx="2157413" cy="520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>
                <a:latin typeface="Arial" panose="020B0604020202020204" pitchFamily="34" charset="0"/>
              </a:rPr>
              <a:t>V</a:t>
            </a:r>
            <a:r>
              <a:rPr lang="en-US" altLang="en-GB" sz="2800">
                <a:latin typeface="Arial" panose="020B0604020202020204" pitchFamily="34" charset="0"/>
              </a:rPr>
              <a:t> </a:t>
            </a:r>
            <a:r>
              <a:rPr lang="en-US" altLang="en-US" sz="2800">
                <a:latin typeface="Arial" panose="020B0604020202020204" pitchFamily="34" charset="0"/>
              </a:rPr>
              <a:t>= X×</a:t>
            </a:r>
            <a:r>
              <a:rPr lang="en-US" altLang="zh-CN" sz="2800">
                <a:latin typeface="Arial" panose="020B0604020202020204" pitchFamily="34" charset="0"/>
              </a:rPr>
              <a:t>X×X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6207125" y="3568700"/>
            <a:ext cx="2157413" cy="520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>
                <a:latin typeface="Arial" panose="020B0604020202020204" pitchFamily="34" charset="0"/>
              </a:rPr>
              <a:t>A</a:t>
            </a:r>
            <a:r>
              <a:rPr lang="en-US" altLang="en-GB" sz="2800">
                <a:latin typeface="Arial" panose="020B0604020202020204" pitchFamily="34" charset="0"/>
              </a:rPr>
              <a:t> </a:t>
            </a:r>
            <a:r>
              <a:rPr lang="en-US" altLang="en-US" sz="2800">
                <a:latin typeface="Arial" panose="020B0604020202020204" pitchFamily="34" charset="0"/>
              </a:rPr>
              <a:t>= </a:t>
            </a:r>
            <a:r>
              <a:rPr lang="en-US" altLang="zh-CN" sz="2800">
                <a:latin typeface="Arial" panose="020B0604020202020204" pitchFamily="34" charset="0"/>
              </a:rPr>
              <a:t>X×X</a:t>
            </a:r>
            <a:endParaRPr lang="en-US" altLang="zh-CN" sz="2800">
              <a:latin typeface="Arial" panose="020B0604020202020204" pitchFamily="34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3492500" y="4521200"/>
            <a:ext cx="5119688" cy="952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 u="sng">
                <a:latin typeface="Arial" panose="020B0604020202020204" pitchFamily="34" charset="0"/>
              </a:rPr>
              <a:t>V</a:t>
            </a:r>
            <a:r>
              <a:rPr lang="en-US" altLang="en-GB" sz="2800">
                <a:latin typeface="Arial" panose="020B0604020202020204" pitchFamily="34" charset="0"/>
              </a:rPr>
              <a:t> </a:t>
            </a:r>
            <a:r>
              <a:rPr lang="en-US" altLang="en-US" sz="2800">
                <a:latin typeface="Arial" panose="020B0604020202020204" pitchFamily="34" charset="0"/>
              </a:rPr>
              <a:t>= </a:t>
            </a:r>
            <a:r>
              <a:rPr lang="en-US" altLang="zh-CN" sz="2800" u="sng">
                <a:latin typeface="Arial" panose="020B0604020202020204" pitchFamily="34" charset="0"/>
              </a:rPr>
              <a:t>X×X×X </a:t>
            </a:r>
            <a:r>
              <a:rPr lang="en-US" altLang="en-US" sz="2800">
                <a:latin typeface="Arial" panose="020B0604020202020204" pitchFamily="34" charset="0"/>
              </a:rPr>
              <a:t>= X   </a:t>
            </a:r>
            <a:r>
              <a:rPr lang="en-US" altLang="en-US" sz="2800" i="1">
                <a:latin typeface="Arial" panose="020B0604020202020204" pitchFamily="34" charset="0"/>
              </a:rPr>
              <a:t>or</a:t>
            </a:r>
            <a:r>
              <a:rPr lang="en-US" altLang="en-US" sz="2800">
                <a:latin typeface="Arial" panose="020B0604020202020204" pitchFamily="34" charset="0"/>
              </a:rPr>
              <a:t>   height (h)</a:t>
            </a:r>
            <a:endParaRPr lang="en-US" altLang="zh-CN" sz="2800" u="sng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A	</a:t>
            </a:r>
            <a:r>
              <a:rPr lang="en-US" altLang="zh-CN" sz="2800">
                <a:latin typeface="Arial" panose="020B0604020202020204" pitchFamily="34" charset="0"/>
              </a:rPr>
              <a:t>X×X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48524" name="Text Box 14"/>
          <p:cNvSpPr txBox="1"/>
          <p:nvPr/>
        </p:nvSpPr>
        <p:spPr>
          <a:xfrm>
            <a:off x="422275" y="881063"/>
            <a:ext cx="568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1)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422275" y="1855788"/>
            <a:ext cx="568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2)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422275" y="2614613"/>
            <a:ext cx="568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3)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3062288" y="881063"/>
            <a:ext cx="568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4)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3062288" y="1941513"/>
            <a:ext cx="568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5)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 Box 19"/>
          <p:cNvSpPr txBox="1"/>
          <p:nvPr/>
        </p:nvSpPr>
        <p:spPr>
          <a:xfrm>
            <a:off x="422275" y="3629025"/>
            <a:ext cx="568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6)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5768975" y="3568700"/>
            <a:ext cx="568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8)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 Box 21"/>
          <p:cNvSpPr txBox="1"/>
          <p:nvPr/>
        </p:nvSpPr>
        <p:spPr>
          <a:xfrm>
            <a:off x="3062288" y="3568700"/>
            <a:ext cx="568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7)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 Box 22"/>
          <p:cNvSpPr txBox="1"/>
          <p:nvPr/>
        </p:nvSpPr>
        <p:spPr>
          <a:xfrm>
            <a:off x="3062288" y="4521200"/>
            <a:ext cx="568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9)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 Box 23"/>
          <p:cNvSpPr txBox="1"/>
          <p:nvPr/>
        </p:nvSpPr>
        <p:spPr>
          <a:xfrm>
            <a:off x="522288" y="5649913"/>
            <a:ext cx="82073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10)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 Box 24"/>
          <p:cNvSpPr txBox="1"/>
          <p:nvPr/>
        </p:nvSpPr>
        <p:spPr>
          <a:xfrm>
            <a:off x="96838" y="2339975"/>
            <a:ext cx="2759075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000" b="1">
                <a:solidFill>
                  <a:srgbClr val="0070C0"/>
                </a:solidFill>
                <a:latin typeface="Arial" panose="020B0604020202020204" pitchFamily="34" charset="0"/>
              </a:rPr>
              <a:t>sub. 2 into 1</a:t>
            </a:r>
            <a:endParaRPr lang="en-US" altLang="en-US" sz="20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3062288" y="1543050"/>
            <a:ext cx="2757487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000" b="1">
                <a:solidFill>
                  <a:srgbClr val="0070C0"/>
                </a:solidFill>
                <a:latin typeface="Arial" panose="020B0604020202020204" pitchFamily="34" charset="0"/>
              </a:rPr>
              <a:t>rearrange 4 for m</a:t>
            </a:r>
            <a:endParaRPr lang="en-US" altLang="en-US" sz="20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7" name="Text Box 26"/>
          <p:cNvSpPr txBox="1"/>
          <p:nvPr/>
        </p:nvSpPr>
        <p:spPr>
          <a:xfrm>
            <a:off x="133350" y="3365500"/>
            <a:ext cx="2759075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000" b="1">
                <a:solidFill>
                  <a:srgbClr val="0070C0"/>
                </a:solidFill>
                <a:latin typeface="Arial" panose="020B0604020202020204" pitchFamily="34" charset="0"/>
              </a:rPr>
              <a:t>sub. 5 into 3</a:t>
            </a:r>
            <a:endParaRPr lang="en-US" altLang="en-US" sz="20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303213" y="5251450"/>
            <a:ext cx="2759075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000" b="1">
                <a:solidFill>
                  <a:srgbClr val="0070C0"/>
                </a:solidFill>
                <a:latin typeface="Arial" panose="020B0604020202020204" pitchFamily="34" charset="0"/>
              </a:rPr>
              <a:t>in 6 simplify V÷A</a:t>
            </a:r>
            <a:endParaRPr lang="en-US" altLang="en-US" sz="20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25" grpId="0"/>
      <p:bldP spid="17" grpId="0"/>
      <p:bldP spid="5" grpId="0"/>
      <p:bldP spid="18" grpId="0"/>
      <p:bldP spid="3" grpId="0"/>
      <p:bldP spid="26" grpId="0"/>
      <p:bldP spid="19" grpId="0"/>
      <p:bldP spid="7" grpId="0"/>
      <p:bldP spid="27" grpId="0"/>
      <p:bldP spid="8" grpId="0"/>
      <p:bldP spid="20" grpId="0"/>
      <p:bldP spid="11" grpId="0"/>
      <p:bldP spid="12" grpId="0"/>
      <p:bldP spid="21" grpId="0"/>
      <p:bldP spid="22" grpId="0"/>
      <p:bldP spid="13" grpId="0"/>
      <p:bldP spid="23" grpId="0"/>
      <p:bldP spid="28" grpId="0"/>
      <p:bldP spid="4" grpId="0"/>
      <p:bldP spid="24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9537" name="Picture 7" descr="8-3figure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6025" y="620713"/>
            <a:ext cx="3733800" cy="3733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9538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GB" altLang="zh-CN" kern="1200" baseline="0">
                <a:latin typeface="+mj-lt"/>
                <a:ea typeface="宋体" panose="02010600030101010101" charset="-122"/>
                <a:cs typeface="+mj-cs"/>
              </a:rPr>
              <a:t>Pressure at depth</a:t>
            </a:r>
            <a:endParaRPr lang="en-US" altLang="zh-CN" kern="1200" baseline="0">
              <a:latin typeface="+mj-lt"/>
              <a:ea typeface="宋体" panose="02010600030101010101" charset="-122"/>
              <a:cs typeface="+mj-cs"/>
            </a:endParaRPr>
          </a:p>
        </p:txBody>
      </p:sp>
      <p:sp>
        <p:nvSpPr>
          <p:cNvPr id="449539" name="Rectangle 3"/>
          <p:cNvSpPr>
            <a:spLocks noGrp="1"/>
          </p:cNvSpPr>
          <p:nvPr>
            <p:ph idx="1"/>
          </p:nvPr>
        </p:nvSpPr>
        <p:spPr>
          <a:xfrm>
            <a:off x="238125" y="620713"/>
            <a:ext cx="8229600" cy="1028700"/>
          </a:xfrm>
        </p:spPr>
        <p:txBody>
          <a:bodyPr anchor="t" anchorCtr="0"/>
          <a:p>
            <a:pPr marL="0" indent="0">
              <a:lnSpc>
                <a:spcPct val="80000"/>
              </a:lnSpc>
              <a:buNone/>
            </a:pPr>
            <a:r>
              <a:rPr lang="en-GB" altLang="zh-CN" sz="2400"/>
              <a:t>What is the water pressure at the bottom of this lake if the water level is 4m from the top? </a:t>
            </a:r>
            <a:r>
              <a:rPr lang="en-US" altLang="en-GB" sz="2400" i="1"/>
              <a:t>The density of water is 1000 kg m</a:t>
            </a:r>
            <a:r>
              <a:rPr lang="en-US" altLang="en-GB" sz="2400" i="1" baseline="30000"/>
              <a:t>-3</a:t>
            </a:r>
            <a:r>
              <a:rPr lang="en-US" altLang="en-GB" sz="2400"/>
              <a:t>.</a:t>
            </a:r>
            <a:endParaRPr lang="en-US" altLang="en-GB" sz="2400"/>
          </a:p>
        </p:txBody>
      </p:sp>
      <p:sp>
        <p:nvSpPr>
          <p:cNvPr id="54280" name="Rectangle 8"/>
          <p:cNvSpPr/>
          <p:nvPr/>
        </p:nvSpPr>
        <p:spPr>
          <a:xfrm>
            <a:off x="425450" y="3552825"/>
            <a:ext cx="8699500" cy="3316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marL="342900" indent="-342900">
              <a:spcBef>
                <a:spcPct val="20000"/>
              </a:spcBef>
            </a:pPr>
            <a:r>
              <a:rPr lang="en-GB" altLang="zh-CN" sz="2400">
                <a:latin typeface="Arial" panose="020B0604020202020204" pitchFamily="34" charset="0"/>
              </a:rPr>
              <a:t>p = ρgh </a:t>
            </a:r>
            <a:endParaRPr lang="en-GB" altLang="zh-CN" sz="2400"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en-GB" sz="2400">
                <a:latin typeface="Arial" panose="020B0604020202020204" pitchFamily="34" charset="0"/>
              </a:rPr>
              <a:t>p </a:t>
            </a:r>
            <a:r>
              <a:rPr lang="en-GB" altLang="zh-CN" sz="2400">
                <a:latin typeface="Arial" panose="020B0604020202020204" pitchFamily="34" charset="0"/>
              </a:rPr>
              <a:t>= 1000×9.81×16 </a:t>
            </a:r>
            <a:endParaRPr lang="en-GB" altLang="zh-CN" sz="2400"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en-GB" sz="2400">
                <a:latin typeface="Arial" panose="020B0604020202020204" pitchFamily="34" charset="0"/>
              </a:rPr>
              <a:t>p =</a:t>
            </a:r>
            <a:r>
              <a:rPr lang="en-GB" altLang="zh-CN" sz="2400">
                <a:latin typeface="Arial" panose="020B0604020202020204" pitchFamily="34" charset="0"/>
              </a:rPr>
              <a:t> 157kPa            </a:t>
            </a:r>
            <a:r>
              <a:rPr lang="en-GB" altLang="zh-CN" sz="2400" i="1">
                <a:latin typeface="Arial" panose="020B0604020202020204" pitchFamily="34" charset="0"/>
              </a:rPr>
              <a:t>(due to the water)</a:t>
            </a:r>
            <a:endParaRPr lang="en-GB" altLang="zh-CN" sz="2400" i="1"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endParaRPr lang="en-GB" altLang="zh-CN" sz="2400"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en-GB" sz="2400">
                <a:latin typeface="Arial" panose="020B0604020202020204" pitchFamily="34" charset="0"/>
              </a:rPr>
              <a:t>The atmosphere also presses down on the surface:</a:t>
            </a:r>
            <a:endParaRPr lang="en-US" altLang="en-GB" sz="2400"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en-GB" sz="2400">
                <a:latin typeface="Arial" panose="020B0604020202020204" pitchFamily="34" charset="0"/>
              </a:rPr>
              <a:t>total pressure = atmospheric (101kPa) + water pressure</a:t>
            </a:r>
            <a:endParaRPr lang="en-GB" altLang="zh-CN" sz="2400"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en-GB" sz="2400">
                <a:latin typeface="Arial" panose="020B0604020202020204" pitchFamily="34" charset="0"/>
              </a:rPr>
              <a:t>total </a:t>
            </a:r>
            <a:r>
              <a:rPr lang="en-GB" altLang="zh-CN" sz="2400">
                <a:latin typeface="Arial" panose="020B0604020202020204" pitchFamily="34" charset="0"/>
              </a:rPr>
              <a:t>p</a:t>
            </a:r>
            <a:r>
              <a:rPr lang="en-US" altLang="en-GB" sz="2400">
                <a:latin typeface="Arial" panose="020B0604020202020204" pitchFamily="34" charset="0"/>
              </a:rPr>
              <a:t>ressure</a:t>
            </a:r>
            <a:r>
              <a:rPr lang="en-GB" altLang="zh-CN" sz="2400">
                <a:latin typeface="Arial" panose="020B0604020202020204" pitchFamily="34" charset="0"/>
              </a:rPr>
              <a:t> = </a:t>
            </a:r>
            <a:r>
              <a:rPr lang="en-US" altLang="en-GB" sz="2400">
                <a:latin typeface="Arial" panose="020B0604020202020204" pitchFamily="34" charset="0"/>
              </a:rPr>
              <a:t>101kPa + 157kPa = </a:t>
            </a:r>
            <a:r>
              <a:rPr lang="en-GB" altLang="zh-CN" sz="2400">
                <a:latin typeface="Arial" panose="020B0604020202020204" pitchFamily="34" charset="0"/>
              </a:rPr>
              <a:t>258kPa</a:t>
            </a:r>
            <a:endParaRPr lang="en-GB" altLang="zh-CN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charRg st="9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charRg st="27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charRg st="69" end="1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charRg st="118" end="1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charRg st="173" end="2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61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GB" altLang="zh-CN" kern="1200" baseline="0">
                <a:latin typeface="+mj-lt"/>
                <a:ea typeface="宋体" panose="02010600030101010101" charset="-122"/>
                <a:cs typeface="+mj-cs"/>
              </a:rPr>
              <a:t>Pressure at depth</a:t>
            </a:r>
            <a:endParaRPr lang="en-GB" altLang="zh-CN" kern="1200" baseline="0">
              <a:latin typeface="+mj-lt"/>
              <a:ea typeface="宋体" panose="02010600030101010101" charset="-122"/>
              <a:cs typeface="+mj-cs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idx="1"/>
          </p:nvPr>
        </p:nvSpPr>
        <p:spPr>
          <a:xfrm>
            <a:off x="160338" y="714375"/>
            <a:ext cx="8823325" cy="4525963"/>
          </a:xfrm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altLang="zh-CN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depth of water provides the same </a:t>
            </a:r>
            <a:r>
              <a:rPr kumimoji="0" lang="en-US" altLang="en-GB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</a:t>
            </a:r>
            <a:r>
              <a:rPr kumimoji="0" lang="en-GB" altLang="zh-CN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ressure a</a:t>
            </a:r>
            <a:r>
              <a:rPr kumimoji="0" lang="en-US" altLang="en-GB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kumimoji="0" lang="en-GB" altLang="zh-CN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kumimoji="0" lang="en-GB" altLang="zh-CN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altLang="zh-CN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atm</a:t>
            </a:r>
            <a:r>
              <a:rPr kumimoji="0" lang="en-US" altLang="en-GB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kumimoji="0" lang="en-US" alt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0" lang="en-GB" altLang="zh-CN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1.01 x 10</a:t>
            </a:r>
            <a:r>
              <a:rPr kumimoji="0" lang="en-GB" altLang="zh-CN" sz="2800" b="0" i="0" u="none" strike="noStrike" kern="1200" cap="none" spc="0" normalizeH="0" baseline="3000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kumimoji="0" lang="en-GB" altLang="zh-CN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</a:t>
            </a:r>
            <a:r>
              <a:rPr kumimoji="0" lang="en-US" altLang="en-GB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kumimoji="0" lang="en-GB" altLang="zh-CN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  <a:r>
              <a:rPr kumimoji="0" lang="en-GB" altLang="zh-CN" sz="2800" b="0" i="1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ρ </a:t>
            </a:r>
            <a:r>
              <a:rPr kumimoji="0" lang="en-US" altLang="en-GB" sz="2800" b="0" i="1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kumimoji="0" lang="en-GB" altLang="zh-CN" sz="2800" b="0" i="1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ater = 1.00 x 10</a:t>
            </a:r>
            <a:r>
              <a:rPr kumimoji="0" lang="en-GB" altLang="zh-CN" sz="2800" b="0" i="1" u="none" strike="noStrike" kern="1200" cap="none" spc="0" normalizeH="0" baseline="3000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kumimoji="0" lang="en-GB" altLang="zh-CN" sz="2800" b="0" i="1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kgm</a:t>
            </a:r>
            <a:r>
              <a:rPr kumimoji="0" lang="en-GB" altLang="zh-CN" sz="2800" b="0" i="1" u="none" strike="noStrike" kern="1200" cap="none" spc="0" normalizeH="0" baseline="3000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kumimoji="0" lang="en-US" altLang="en-GB" sz="2800" b="0" i="1" u="none" strike="noStrike" kern="1200" cap="none" spc="0" normalizeH="0" baseline="3000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endParaRPr kumimoji="0" lang="en-GB" altLang="zh-CN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1316" name="Text Box 4"/>
          <p:cNvSpPr txBox="1"/>
          <p:nvPr/>
        </p:nvSpPr>
        <p:spPr>
          <a:xfrm>
            <a:off x="1604963" y="2682875"/>
            <a:ext cx="5272087" cy="18145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GB" altLang="zh-CN" sz="2800">
                <a:solidFill>
                  <a:srgbClr val="FF0000"/>
                </a:solidFill>
                <a:latin typeface="Arial" panose="020B0604020202020204" pitchFamily="34" charset="0"/>
              </a:rPr>
              <a:t>p = ρgh</a:t>
            </a:r>
            <a:endParaRPr lang="en-GB" altLang="zh-CN" sz="28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GB" altLang="zh-CN" sz="2800">
                <a:solidFill>
                  <a:srgbClr val="FF0000"/>
                </a:solidFill>
                <a:latin typeface="Arial" panose="020B0604020202020204" pitchFamily="34" charset="0"/>
              </a:rPr>
              <a:t>h = </a:t>
            </a:r>
            <a:r>
              <a:rPr lang="en-US" altLang="en-GB" sz="2800">
                <a:solidFill>
                  <a:srgbClr val="FF0000"/>
                </a:solidFill>
                <a:latin typeface="Arial" panose="020B0604020202020204" pitchFamily="34" charset="0"/>
              </a:rPr>
              <a:t>p</a:t>
            </a:r>
            <a:r>
              <a:rPr lang="en-GB" altLang="zh-CN" sz="2800">
                <a:solidFill>
                  <a:srgbClr val="FF0000"/>
                </a:solidFill>
                <a:latin typeface="Arial" panose="020B0604020202020204" pitchFamily="34" charset="0"/>
              </a:rPr>
              <a:t>/ρ</a:t>
            </a:r>
            <a:r>
              <a:rPr lang="en-US" altLang="en-GB" sz="2800">
                <a:solidFill>
                  <a:srgbClr val="FF0000"/>
                </a:solidFill>
                <a:latin typeface="Arial" panose="020B0604020202020204" pitchFamily="34" charset="0"/>
              </a:rPr>
              <a:t>g</a:t>
            </a:r>
            <a:r>
              <a:rPr lang="en-GB" altLang="zh-CN" sz="2800">
                <a:solidFill>
                  <a:srgbClr val="FF0000"/>
                </a:solidFill>
                <a:latin typeface="Arial" panose="020B0604020202020204" pitchFamily="34" charset="0"/>
              </a:rPr>
              <a:t>
</a:t>
            </a:r>
            <a:r>
              <a:rPr lang="en-US" altLang="en-GB" sz="2800">
                <a:solidFill>
                  <a:srgbClr val="FF0000"/>
                </a:solidFill>
                <a:latin typeface="Arial" panose="020B0604020202020204" pitchFamily="34" charset="0"/>
              </a:rPr>
              <a:t>h</a:t>
            </a:r>
            <a:r>
              <a:rPr lang="en-GB" altLang="zh-CN" sz="2800">
                <a:solidFill>
                  <a:srgbClr val="FF0000"/>
                </a:solidFill>
                <a:latin typeface="Arial" panose="020B0604020202020204" pitchFamily="34" charset="0"/>
              </a:rPr>
              <a:t> = 1.01 x 10</a:t>
            </a:r>
            <a:r>
              <a:rPr lang="en-GB" altLang="zh-CN" sz="2800" baseline="3000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en-GB" altLang="zh-CN" sz="2800">
                <a:solidFill>
                  <a:srgbClr val="FF0000"/>
                </a:solidFill>
                <a:latin typeface="Arial" panose="020B0604020202020204" pitchFamily="34" charset="0"/>
              </a:rPr>
              <a:t>/(1.0 x 10</a:t>
            </a:r>
            <a:r>
              <a:rPr lang="en-GB" altLang="zh-CN" sz="2800" baseline="3000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en-GB" altLang="zh-CN" sz="2800">
                <a:solidFill>
                  <a:srgbClr val="FF0000"/>
                </a:solidFill>
                <a:latin typeface="Arial" panose="020B0604020202020204" pitchFamily="34" charset="0"/>
              </a:rPr>
              <a:t> x 9.81) </a:t>
            </a:r>
            <a:endParaRPr lang="en-GB" altLang="zh-CN" sz="28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altLang="en-GB" sz="2800">
                <a:solidFill>
                  <a:srgbClr val="FF0000"/>
                </a:solidFill>
                <a:latin typeface="Arial" panose="020B0604020202020204" pitchFamily="34" charset="0"/>
              </a:rPr>
              <a:t>h </a:t>
            </a:r>
            <a:r>
              <a:rPr lang="en-GB" altLang="zh-CN" sz="2800">
                <a:solidFill>
                  <a:srgbClr val="FF0000"/>
                </a:solidFill>
                <a:latin typeface="Arial" panose="020B0604020202020204" pitchFamily="34" charset="0"/>
              </a:rPr>
              <a:t>= 10.3 m</a:t>
            </a:r>
            <a:endParaRPr lang="en-GB" altLang="zh-CN" sz="2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charRg st="8" end="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charRg st="52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3633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425" y="619125"/>
            <a:ext cx="7042150" cy="3586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3634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Liquid Pressure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cxnSp>
        <p:nvCxnSpPr>
          <p:cNvPr id="2" name="Straight Connector 1"/>
          <p:cNvCxnSpPr/>
          <p:nvPr/>
        </p:nvCxnSpPr>
        <p:spPr>
          <a:xfrm flipV="1">
            <a:off x="265113" y="3416300"/>
            <a:ext cx="6875463" cy="269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2"/>
          <p:cNvSpPr txBox="1"/>
          <p:nvPr/>
        </p:nvSpPr>
        <p:spPr>
          <a:xfrm>
            <a:off x="7140575" y="2462213"/>
            <a:ext cx="1984375" cy="23066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The depth of liquid is the same at both points, so the pressure is equal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601663" y="4311650"/>
            <a:ext cx="6692900" cy="2308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>
                <a:latin typeface="Arial" panose="020B0604020202020204" pitchFamily="34" charset="0"/>
              </a:rPr>
              <a:t>If 	P</a:t>
            </a:r>
            <a:r>
              <a:rPr lang="en-US" altLang="en-US" sz="2400" baseline="-25000">
                <a:latin typeface="Arial" panose="020B0604020202020204" pitchFamily="34" charset="0"/>
              </a:rPr>
              <a:t>1 </a:t>
            </a:r>
            <a:r>
              <a:rPr lang="en-US" altLang="en-US" sz="2400">
                <a:latin typeface="Arial" panose="020B0604020202020204" pitchFamily="34" charset="0"/>
              </a:rPr>
              <a:t> = P</a:t>
            </a:r>
            <a:r>
              <a:rPr lang="en-US" altLang="en-US" sz="2400" baseline="-25000">
                <a:latin typeface="Arial" panose="020B0604020202020204" pitchFamily="34" charset="0"/>
              </a:rPr>
              <a:t>2</a:t>
            </a:r>
            <a:endParaRPr lang="en-US" altLang="en-US" sz="2400" baseline="-25000">
              <a:latin typeface="Arial" panose="020B0604020202020204" pitchFamily="34" charset="0"/>
            </a:endParaRPr>
          </a:p>
          <a:p>
            <a:endParaRPr lang="en-US" altLang="en-US" sz="2400">
              <a:latin typeface="Arial" panose="020B0604020202020204" pitchFamily="34" charset="0"/>
            </a:endParaRPr>
          </a:p>
          <a:p>
            <a:r>
              <a:rPr lang="en-US" altLang="en-US" sz="2400">
                <a:latin typeface="Arial" panose="020B0604020202020204" pitchFamily="34" charset="0"/>
              </a:rPr>
              <a:t>then 	</a:t>
            </a:r>
            <a:r>
              <a:rPr lang="en-US" altLang="en-US" sz="2400" u="sng">
                <a:latin typeface="Arial" panose="020B0604020202020204" pitchFamily="34" charset="0"/>
              </a:rPr>
              <a:t>F</a:t>
            </a:r>
            <a:r>
              <a:rPr lang="en-US" altLang="en-US" sz="2400" baseline="-25000">
                <a:latin typeface="Arial" panose="020B0604020202020204" pitchFamily="34" charset="0"/>
              </a:rPr>
              <a:t>1   </a:t>
            </a:r>
            <a:r>
              <a:rPr lang="en-US" altLang="en-US" sz="2400">
                <a:latin typeface="Arial" panose="020B0604020202020204" pitchFamily="34" charset="0"/>
              </a:rPr>
              <a:t>= </a:t>
            </a:r>
            <a:r>
              <a:rPr lang="en-US" altLang="en-US" sz="2400" u="sng">
                <a:latin typeface="Arial" panose="020B0604020202020204" pitchFamily="34" charset="0"/>
              </a:rPr>
              <a:t>F</a:t>
            </a:r>
            <a:r>
              <a:rPr lang="en-US" altLang="en-US" sz="2400" baseline="-25000">
                <a:latin typeface="Arial" panose="020B0604020202020204" pitchFamily="34" charset="0"/>
              </a:rPr>
              <a:t>2</a:t>
            </a:r>
            <a:endParaRPr lang="en-US" altLang="en-US" sz="2400">
              <a:latin typeface="Arial" panose="020B0604020202020204" pitchFamily="34" charset="0"/>
            </a:endParaRPr>
          </a:p>
          <a:p>
            <a:r>
              <a:rPr lang="en-US" altLang="en-US" sz="2400">
                <a:latin typeface="Arial" panose="020B0604020202020204" pitchFamily="34" charset="0"/>
              </a:rPr>
              <a:t>	A</a:t>
            </a:r>
            <a:r>
              <a:rPr lang="en-US" altLang="en-US" sz="2400" baseline="-25000">
                <a:latin typeface="Arial" panose="020B0604020202020204" pitchFamily="34" charset="0"/>
              </a:rPr>
              <a:t>1        </a:t>
            </a:r>
            <a:r>
              <a:rPr lang="en-US" altLang="en-US" sz="2400">
                <a:latin typeface="Arial" panose="020B0604020202020204" pitchFamily="34" charset="0"/>
              </a:rPr>
              <a:t>A</a:t>
            </a:r>
            <a:r>
              <a:rPr lang="en-US" altLang="en-US" sz="2400" baseline="-25000">
                <a:latin typeface="Arial" panose="020B0604020202020204" pitchFamily="34" charset="0"/>
              </a:rPr>
              <a:t>2</a:t>
            </a:r>
            <a:endParaRPr lang="en-US" altLang="en-US" sz="2400" baseline="-25000">
              <a:latin typeface="Arial" panose="020B0604020202020204" pitchFamily="34" charset="0"/>
            </a:endParaRPr>
          </a:p>
          <a:p>
            <a:r>
              <a:rPr lang="en-US" altLang="en-US" sz="2400">
                <a:latin typeface="Arial" panose="020B0604020202020204" pitchFamily="34" charset="0"/>
              </a:rPr>
              <a:t>so	F</a:t>
            </a:r>
            <a:r>
              <a:rPr lang="en-US" altLang="en-US" sz="2400" baseline="-25000">
                <a:latin typeface="Arial" panose="020B0604020202020204" pitchFamily="34" charset="0"/>
              </a:rPr>
              <a:t>2   </a:t>
            </a:r>
            <a:r>
              <a:rPr lang="en-US" altLang="en-US" sz="2400">
                <a:latin typeface="Arial" panose="020B0604020202020204" pitchFamily="34" charset="0"/>
              </a:rPr>
              <a:t>= </a:t>
            </a:r>
            <a:r>
              <a:rPr lang="en-US" altLang="en-US" sz="2400" u="sng">
                <a:latin typeface="Arial" panose="020B0604020202020204" pitchFamily="34" charset="0"/>
              </a:rPr>
              <a:t>F</a:t>
            </a:r>
            <a:r>
              <a:rPr lang="en-US" altLang="en-US" sz="2400" u="sng" baseline="-25000">
                <a:latin typeface="Arial" panose="020B0604020202020204" pitchFamily="34" charset="0"/>
              </a:rPr>
              <a:t>1</a:t>
            </a:r>
            <a:r>
              <a:rPr lang="en-US" altLang="en-US" sz="2400" u="sng">
                <a:latin typeface="Arial" panose="020B0604020202020204" pitchFamily="34" charset="0"/>
              </a:rPr>
              <a:t>A</a:t>
            </a:r>
            <a:r>
              <a:rPr lang="en-US" altLang="en-US" sz="2400" u="sng" baseline="-25000">
                <a:latin typeface="Arial" panose="020B0604020202020204" pitchFamily="34" charset="0"/>
              </a:rPr>
              <a:t>2</a:t>
            </a:r>
            <a:endParaRPr lang="en-US" altLang="en-US" sz="2400" u="sng">
              <a:latin typeface="Arial" panose="020B0604020202020204" pitchFamily="34" charset="0"/>
            </a:endParaRPr>
          </a:p>
          <a:p>
            <a:r>
              <a:rPr lang="en-US" altLang="en-US" sz="2400">
                <a:latin typeface="Arial" panose="020B0604020202020204" pitchFamily="34" charset="0"/>
              </a:rPr>
              <a:t>	   </a:t>
            </a:r>
            <a:r>
              <a:rPr lang="en-US" altLang="en-US" sz="2400" baseline="-25000">
                <a:latin typeface="Arial" panose="020B0604020202020204" pitchFamily="34" charset="0"/>
              </a:rPr>
              <a:t>            </a:t>
            </a:r>
            <a:r>
              <a:rPr lang="en-US" altLang="en-US" sz="2400">
                <a:latin typeface="Arial" panose="020B0604020202020204" pitchFamily="34" charset="0"/>
              </a:rPr>
              <a:t>A</a:t>
            </a:r>
            <a:r>
              <a:rPr lang="en-US" altLang="en-US" sz="2400" baseline="-25000">
                <a:latin typeface="Arial" panose="020B0604020202020204" pitchFamily="34" charset="0"/>
              </a:rPr>
              <a:t>1</a:t>
            </a:r>
            <a:endParaRPr lang="en-US" altLang="en-US" sz="2400" baseline="-25000">
              <a:latin typeface="Arial" panose="020B060402020202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078163" y="5073650"/>
            <a:ext cx="6046787" cy="1016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000">
                <a:solidFill>
                  <a:srgbClr val="002060"/>
                </a:solidFill>
                <a:latin typeface="Arial" panose="020B0604020202020204" pitchFamily="34" charset="0"/>
              </a:rPr>
              <a:t>For a constant force F</a:t>
            </a:r>
            <a:r>
              <a:rPr lang="en-US" altLang="en-US" sz="2000" baseline="-2500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r>
              <a:rPr lang="en-US" altLang="en-US" sz="200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endParaRPr lang="en-US" altLang="en-US" sz="2000" baseline="-2500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en-US" altLang="en-US" sz="2000">
                <a:solidFill>
                  <a:srgbClr val="002060"/>
                </a:solidFill>
                <a:latin typeface="Arial" panose="020B0604020202020204" pitchFamily="34" charset="0"/>
              </a:rPr>
              <a:t>As the area of A</a:t>
            </a:r>
            <a:r>
              <a:rPr lang="en-US" altLang="en-US" sz="2000" baseline="-2500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000">
                <a:solidFill>
                  <a:srgbClr val="002060"/>
                </a:solidFill>
                <a:latin typeface="Arial" panose="020B0604020202020204" pitchFamily="34" charset="0"/>
              </a:rPr>
              <a:t> increases the force F</a:t>
            </a:r>
            <a:r>
              <a:rPr lang="en-US" altLang="en-US" sz="2000" baseline="-2500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000">
                <a:solidFill>
                  <a:srgbClr val="002060"/>
                </a:solidFill>
                <a:latin typeface="Arial" panose="020B0604020202020204" pitchFamily="34" charset="0"/>
              </a:rPr>
              <a:t> _________</a:t>
            </a:r>
            <a:endParaRPr lang="en-US" altLang="en-US" sz="200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en-US" altLang="en-US" sz="2000">
                <a:solidFill>
                  <a:srgbClr val="002060"/>
                </a:solidFill>
                <a:latin typeface="Arial" panose="020B0604020202020204" pitchFamily="34" charset="0"/>
              </a:rPr>
              <a:t>As the area of A</a:t>
            </a:r>
            <a:r>
              <a:rPr lang="en-US" altLang="en-US" sz="2000" baseline="-2500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r>
              <a:rPr lang="en-US" altLang="en-US" sz="2000">
                <a:solidFill>
                  <a:srgbClr val="002060"/>
                </a:solidFill>
                <a:latin typeface="Arial" panose="020B0604020202020204" pitchFamily="34" charset="0"/>
              </a:rPr>
              <a:t> decreases the force F</a:t>
            </a:r>
            <a:r>
              <a:rPr lang="en-US" altLang="en-US" sz="2000" baseline="-2500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000">
                <a:solidFill>
                  <a:srgbClr val="002060"/>
                </a:solidFill>
                <a:latin typeface="Arial" panose="020B0604020202020204" pitchFamily="34" charset="0"/>
              </a:rPr>
              <a:t> _________</a:t>
            </a:r>
            <a:endParaRPr lang="en-US" altLang="en-US" sz="200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689850" y="5397500"/>
            <a:ext cx="14351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>
                <a:latin typeface="Arial" panose="020B0604020202020204" pitchFamily="34" charset="0"/>
              </a:rPr>
              <a:t>increases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7791450" y="5721350"/>
            <a:ext cx="14351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>
                <a:latin typeface="Arial" panose="020B0604020202020204" pitchFamily="34" charset="0"/>
              </a:rPr>
              <a:t>increases</a:t>
            </a: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14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30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4" end="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59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4657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Liquid Pressure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grpSp>
        <p:nvGrpSpPr>
          <p:cNvPr id="454658" name="Group 8"/>
          <p:cNvGrpSpPr/>
          <p:nvPr/>
        </p:nvGrpSpPr>
        <p:grpSpPr>
          <a:xfrm>
            <a:off x="-47625" y="588963"/>
            <a:ext cx="6451600" cy="1350962"/>
            <a:chOff x="5178" y="9124"/>
            <a:chExt cx="8910" cy="1436"/>
          </a:xfrm>
        </p:grpSpPr>
        <p:pic>
          <p:nvPicPr>
            <p:cNvPr id="454659" name="Picture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760" y="9240"/>
              <a:ext cx="2880" cy="13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4660" name="Text Box 6"/>
            <p:cNvSpPr txBox="1"/>
            <p:nvPr/>
          </p:nvSpPr>
          <p:spPr>
            <a:xfrm>
              <a:off x="8928" y="9610"/>
              <a:ext cx="5160" cy="3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en-US" altLang="en-US">
                  <a:latin typeface="Arial" panose="020B0604020202020204" pitchFamily="34" charset="0"/>
                </a:rPr>
                <a:t>Mechanical analogy</a:t>
              </a:r>
              <a:endParaRPr lang="en-US" altLang="en-US">
                <a:latin typeface="Arial" panose="020B0604020202020204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78" y="9124"/>
              <a:ext cx="7000" cy="13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base"/>
              <a:endParaRPr lang="en-US" strike="noStrike" noProof="1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00" y="588963"/>
            <a:ext cx="2717800" cy="2208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0" y="2954338"/>
            <a:ext cx="4225925" cy="2625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50" y="2027238"/>
            <a:ext cx="3155950" cy="2592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700" y="3821113"/>
            <a:ext cx="4495800" cy="3000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1585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Question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138242" name="Text Box 138241"/>
          <p:cNvSpPr txBox="1"/>
          <p:nvPr/>
        </p:nvSpPr>
        <p:spPr>
          <a:xfrm>
            <a:off x="266700" y="2293938"/>
            <a:ext cx="8763000" cy="39687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800">
                <a:latin typeface="Arial" panose="020B0604020202020204" pitchFamily="34" charset="0"/>
              </a:rPr>
              <a:t>Find area</a:t>
            </a:r>
            <a:endParaRPr lang="en-US" altLang="zh-CN" sz="2800">
              <a:latin typeface="Arial" panose="020B0604020202020204" pitchFamily="34" charset="0"/>
            </a:endParaRPr>
          </a:p>
          <a:p>
            <a:r>
              <a:rPr lang="en-US" altLang="zh-CN" sz="2800">
                <a:latin typeface="Arial" panose="020B0604020202020204" pitchFamily="34" charset="0"/>
              </a:rPr>
              <a:t>A = </a:t>
            </a:r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en-US" altLang="zh-CN" sz="2800">
                <a:latin typeface="Arial" panose="020B0604020202020204" pitchFamily="34" charset="0"/>
              </a:rPr>
              <a:t>r</a:t>
            </a:r>
            <a:r>
              <a:rPr lang="en-US" altLang="zh-CN" sz="2800" baseline="30000">
                <a:latin typeface="Arial" panose="020B0604020202020204" pitchFamily="34" charset="0"/>
              </a:rPr>
              <a:t>2</a:t>
            </a:r>
            <a:r>
              <a:rPr lang="en-US" altLang="zh-CN" sz="2800">
                <a:latin typeface="Arial" panose="020B0604020202020204" pitchFamily="34" charset="0"/>
              </a:rPr>
              <a:t> for a circle </a:t>
            </a:r>
            <a:r>
              <a:rPr lang="en-US" altLang="en-US" sz="2800">
                <a:latin typeface="Arial" panose="020B0604020202020204" pitchFamily="34" charset="0"/>
              </a:rPr>
              <a:t>and the d</a:t>
            </a:r>
            <a:r>
              <a:rPr lang="en-US" altLang="zh-CN" sz="2800">
                <a:latin typeface="Arial" panose="020B0604020202020204" pitchFamily="34" charset="0"/>
              </a:rPr>
              <a:t>iameter  = 2r</a:t>
            </a:r>
            <a:endParaRPr lang="en-US" altLang="zh-CN" sz="2800">
              <a:latin typeface="Arial" panose="020B0604020202020204" pitchFamily="34" charset="0"/>
            </a:endParaRPr>
          </a:p>
          <a:p>
            <a:r>
              <a:rPr lang="en-US" altLang="zh-CN" sz="2800" dirty="0">
                <a:latin typeface="Arial" panose="020B0604020202020204" pitchFamily="34" charset="0"/>
              </a:rPr>
              <a:t>P = </a:t>
            </a:r>
            <a:r>
              <a:rPr lang="en-US" altLang="zh-CN" sz="2800" u="sng" dirty="0">
                <a:latin typeface="Arial" panose="020B0604020202020204" pitchFamily="34" charset="0"/>
              </a:rPr>
              <a:t>F</a:t>
            </a:r>
            <a:r>
              <a:rPr lang="en-US" altLang="zh-CN" sz="2800" dirty="0">
                <a:latin typeface="Arial" panose="020B0604020202020204" pitchFamily="34" charset="0"/>
              </a:rPr>
              <a:t>    →      A = </a:t>
            </a:r>
            <a:r>
              <a:rPr lang="en-US" altLang="zh-CN" sz="2800" u="sng" dirty="0">
                <a:latin typeface="Arial" panose="020B0604020202020204" pitchFamily="34" charset="0"/>
              </a:rPr>
              <a:t>F</a:t>
            </a:r>
            <a:r>
              <a:rPr lang="en-US" altLang="zh-CN" sz="2800">
                <a:latin typeface="Arial" panose="020B0604020202020204" pitchFamily="34" charset="0"/>
              </a:rPr>
              <a:t> =     </a:t>
            </a:r>
            <a:r>
              <a:rPr lang="en-US" altLang="zh-CN" sz="2800" u="sng">
                <a:latin typeface="Arial" panose="020B0604020202020204" pitchFamily="34" charset="0"/>
              </a:rPr>
              <a:t>(31360 N)</a:t>
            </a:r>
            <a:endParaRPr lang="en-US" altLang="zh-CN" sz="2800" u="sng">
              <a:latin typeface="Arial" panose="020B0604020202020204" pitchFamily="34" charset="0"/>
            </a:endParaRPr>
          </a:p>
          <a:p>
            <a:r>
              <a:rPr lang="en-US" altLang="zh-CN" sz="2800" dirty="0">
                <a:latin typeface="Arial" panose="020B0604020202020204" pitchFamily="34" charset="0"/>
              </a:rPr>
              <a:t>       A                   </a:t>
            </a:r>
            <a:r>
              <a:rPr lang="en-US" altLang="en-US" sz="2800" dirty="0">
                <a:latin typeface="Arial" panose="020B0604020202020204" pitchFamily="34" charset="0"/>
              </a:rPr>
              <a:t>P    </a:t>
            </a:r>
            <a:r>
              <a:rPr lang="en-US" altLang="zh-CN" sz="2800">
                <a:latin typeface="Arial" panose="020B0604020202020204" pitchFamily="34" charset="0"/>
              </a:rPr>
              <a:t>(1.38 x 10</a:t>
            </a:r>
            <a:r>
              <a:rPr lang="en-US" altLang="zh-CN" sz="2800" baseline="30000">
                <a:latin typeface="Arial" panose="020B0604020202020204" pitchFamily="34" charset="0"/>
              </a:rPr>
              <a:t>6 </a:t>
            </a:r>
            <a:r>
              <a:rPr lang="en-US" altLang="zh-CN" sz="2800">
                <a:latin typeface="Arial" panose="020B0604020202020204" pitchFamily="34" charset="0"/>
              </a:rPr>
              <a:t>Pa)</a:t>
            </a:r>
            <a:endParaRPr lang="en-US" altLang="zh-CN" sz="2800" dirty="0">
              <a:latin typeface="Arial" panose="020B0604020202020204" pitchFamily="34" charset="0"/>
            </a:endParaRPr>
          </a:p>
          <a:p>
            <a:r>
              <a:rPr lang="en-US" altLang="zh-CN" sz="2800">
                <a:latin typeface="Arial" panose="020B0604020202020204" pitchFamily="34" charset="0"/>
              </a:rPr>
              <a:t>A = </a:t>
            </a:r>
            <a:r>
              <a:rPr lang="en-US" altLang="en-US" sz="2800">
                <a:latin typeface="Arial" panose="020B0604020202020204" pitchFamily="34" charset="0"/>
              </a:rPr>
              <a:t>0</a:t>
            </a:r>
            <a:r>
              <a:rPr lang="en-US" altLang="zh-CN" sz="2800">
                <a:latin typeface="Arial" panose="020B0604020202020204" pitchFamily="34" charset="0"/>
              </a:rPr>
              <a:t>.022725 m</a:t>
            </a:r>
            <a:r>
              <a:rPr lang="en-US" altLang="zh-CN" sz="2800" baseline="30000">
                <a:latin typeface="Arial" panose="020B0604020202020204" pitchFamily="34" charset="0"/>
              </a:rPr>
              <a:t>2</a:t>
            </a:r>
            <a:endParaRPr lang="en-US" altLang="zh-CN" sz="2800" baseline="30000">
              <a:latin typeface="Arial" panose="020B0604020202020204" pitchFamily="34" charset="0"/>
            </a:endParaRPr>
          </a:p>
          <a:p>
            <a:r>
              <a:rPr lang="en-US" altLang="zh-CN" sz="2800">
                <a:latin typeface="Arial" panose="020B0604020202020204" pitchFamily="34" charset="0"/>
              </a:rPr>
              <a:t>A = </a:t>
            </a:r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en-US" altLang="zh-CN" sz="2800">
                <a:latin typeface="Arial" panose="020B0604020202020204" pitchFamily="34" charset="0"/>
              </a:rPr>
              <a:t>r</a:t>
            </a:r>
            <a:r>
              <a:rPr lang="en-US" altLang="zh-CN" sz="2800" baseline="30000">
                <a:latin typeface="Arial" panose="020B0604020202020204" pitchFamily="34" charset="0"/>
              </a:rPr>
              <a:t>2 </a:t>
            </a:r>
            <a:r>
              <a:rPr lang="en-US" altLang="en-US" sz="2800">
                <a:latin typeface="Arial" panose="020B0604020202020204" pitchFamily="34" charset="0"/>
              </a:rPr>
              <a:t>= </a:t>
            </a:r>
            <a:r>
              <a:rPr lang="en-US" altLang="zh-CN" sz="2800">
                <a:latin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(</a:t>
            </a:r>
            <a:r>
              <a:rPr lang="en-US" altLang="en-US" sz="2800">
                <a:latin typeface="Arial" panose="020B0604020202020204" pitchFamily="34" charset="0"/>
              </a:rPr>
              <a:t>0</a:t>
            </a:r>
            <a:r>
              <a:rPr lang="en-US" altLang="zh-CN" sz="2800">
                <a:latin typeface="Arial" panose="020B0604020202020204" pitchFamily="34" charset="0"/>
              </a:rPr>
              <a:t>.022725</a:t>
            </a:r>
            <a:r>
              <a:rPr lang="en-US" altLang="en-US" sz="2800">
                <a:latin typeface="Arial" panose="020B0604020202020204" pitchFamily="34" charset="0"/>
              </a:rPr>
              <a:t>)</a:t>
            </a:r>
            <a:r>
              <a:rPr lang="en-US" altLang="zh-CN" sz="2800" baseline="30000">
                <a:latin typeface="Arial" panose="020B0604020202020204" pitchFamily="34" charset="0"/>
              </a:rPr>
              <a:t>2</a:t>
            </a:r>
            <a:endParaRPr lang="en-US" altLang="zh-CN" sz="2800" baseline="30000">
              <a:latin typeface="Arial" panose="020B0604020202020204" pitchFamily="34" charset="0"/>
            </a:endParaRPr>
          </a:p>
          <a:p>
            <a:r>
              <a:rPr lang="en-US" altLang="zh-CN" sz="2800">
                <a:latin typeface="Arial" panose="020B0604020202020204" pitchFamily="34" charset="0"/>
              </a:rPr>
              <a:t> r = </a:t>
            </a:r>
            <a:r>
              <a:rPr lang="en-US" altLang="en-US" sz="2800">
                <a:latin typeface="Arial" panose="020B0604020202020204" pitchFamily="34" charset="0"/>
              </a:rPr>
              <a:t>0</a:t>
            </a:r>
            <a:r>
              <a:rPr lang="en-US" altLang="zh-CN" sz="2800">
                <a:latin typeface="Arial" panose="020B0604020202020204" pitchFamily="34" charset="0"/>
              </a:rPr>
              <a:t>.08505 m</a:t>
            </a:r>
            <a:endParaRPr lang="en-US" altLang="zh-CN" sz="2800">
              <a:latin typeface="Arial" panose="020B0604020202020204" pitchFamily="34" charset="0"/>
            </a:endParaRPr>
          </a:p>
          <a:p>
            <a:r>
              <a:rPr lang="en-US" altLang="zh-CN" sz="2800">
                <a:latin typeface="Arial" panose="020B0604020202020204" pitchFamily="34" charset="0"/>
              </a:rPr>
              <a:t>d = 2r </a:t>
            </a:r>
            <a:r>
              <a:rPr lang="en-US" altLang="en-US" sz="2800">
                <a:latin typeface="Arial" panose="020B0604020202020204" pitchFamily="34" charset="0"/>
              </a:rPr>
              <a:t>= 2(0</a:t>
            </a:r>
            <a:r>
              <a:rPr lang="en-US" altLang="zh-CN" sz="2800">
                <a:latin typeface="Arial" panose="020B0604020202020204" pitchFamily="34" charset="0"/>
              </a:rPr>
              <a:t>.08505</a:t>
            </a:r>
            <a:r>
              <a:rPr lang="en-US" altLang="en-US" sz="2800">
                <a:latin typeface="Arial" panose="020B0604020202020204" pitchFamily="34" charset="0"/>
              </a:rPr>
              <a:t>) m</a:t>
            </a:r>
            <a:endParaRPr lang="en-US" altLang="zh-CN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d = </a:t>
            </a:r>
            <a:r>
              <a:rPr lang="en-US" altLang="en-US" sz="2800" b="1">
                <a:latin typeface="Arial" panose="020B0604020202020204" pitchFamily="34" charset="0"/>
              </a:rPr>
              <a:t>0.170m</a:t>
            </a:r>
            <a:endParaRPr lang="en-US" altLang="en-US" sz="2800" b="1">
              <a:latin typeface="Arial" panose="020B0604020202020204" pitchFamily="34" charset="0"/>
            </a:endParaRPr>
          </a:p>
        </p:txBody>
      </p:sp>
      <p:sp>
        <p:nvSpPr>
          <p:cNvPr id="451587" name="Text Box 138244"/>
          <p:cNvSpPr txBox="1"/>
          <p:nvPr/>
        </p:nvSpPr>
        <p:spPr>
          <a:xfrm>
            <a:off x="342900" y="647700"/>
            <a:ext cx="8458200" cy="1384300"/>
          </a:xfrm>
          <a:prstGeom prst="rect">
            <a:avLst/>
          </a:prstGeom>
          <a:noFill/>
          <a:ln w="50800">
            <a:noFill/>
          </a:ln>
        </p:spPr>
        <p:txBody>
          <a:bodyPr anchor="t" anchorCtr="0">
            <a:spAutoFit/>
          </a:bodyPr>
          <a:p>
            <a:r>
              <a:rPr lang="en-US" altLang="zh-CN" sz="2800" err="1">
                <a:latin typeface="Arial" panose="020B0604020202020204" pitchFamily="34" charset="0"/>
              </a:rPr>
              <a:t>A hydraulic jack lifts a 31360 N car using a pressure of 1.38 MPa</a:t>
            </a:r>
            <a:r>
              <a:rPr lang="en-US" altLang="zh-CN" sz="2800">
                <a:latin typeface="Arial" panose="020B0604020202020204" pitchFamily="34" charset="0"/>
              </a:rPr>
              <a:t> (M = x 10</a:t>
            </a:r>
            <a:r>
              <a:rPr lang="en-US" altLang="zh-CN" sz="2800" baseline="30000">
                <a:latin typeface="Arial" panose="020B0604020202020204" pitchFamily="34" charset="0"/>
              </a:rPr>
              <a:t>6</a:t>
            </a:r>
            <a:r>
              <a:rPr lang="en-US" altLang="zh-CN" sz="2800">
                <a:latin typeface="Arial" panose="020B0604020202020204" pitchFamily="34" charset="0"/>
              </a:rPr>
              <a:t>)  What is the diameter of the cylinder?</a:t>
            </a:r>
            <a:endParaRPr lang="en-US" altLang="zh-CN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1841" name="Title 3"/>
          <p:cNvSpPr>
            <a:spLocks noGrp="1"/>
          </p:cNvSpPr>
          <p:nvPr>
            <p:ph type="title"/>
          </p:nvPr>
        </p:nvSpPr>
        <p:spPr>
          <a:xfrm>
            <a:off x="685800" y="2397125"/>
            <a:ext cx="7772400" cy="1609725"/>
          </a:xfrm>
          <a:solidFill>
            <a:srgbClr val="002060"/>
          </a:solidFill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6000" b="1" u="sng">
                <a:solidFill>
                  <a:schemeClr val="bg1"/>
                </a:solidFill>
              </a:rPr>
              <a:t>Newton's Second Law: F=ma</a:t>
            </a:r>
            <a:endParaRPr lang="en-US" altLang="en-US" sz="6000" b="1" u="sng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8595" name="Rectangle 3"/>
          <p:cNvSpPr>
            <a:spLocks noGrp="1"/>
          </p:cNvSpPr>
          <p:nvPr>
            <p:ph type="body" sz="half"/>
          </p:nvPr>
        </p:nvSpPr>
        <p:spPr>
          <a:xfrm>
            <a:off x="860425" y="2159000"/>
            <a:ext cx="7627938" cy="2154238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lang="en-US" altLang="zh-CN" sz="3200" b="1" dirty="0">
                <a:solidFill>
                  <a:schemeClr val="accent2"/>
                </a:solidFill>
              </a:rPr>
              <a:t>force </a:t>
            </a:r>
            <a:r>
              <a:rPr lang="en-US" altLang="en-US" sz="3200" b="1" dirty="0">
                <a:solidFill>
                  <a:schemeClr val="accent2"/>
                </a:solidFill>
              </a:rPr>
              <a:t>(F)</a:t>
            </a:r>
            <a:r>
              <a:rPr lang="en-US" altLang="zh-CN" sz="3200" b="1" dirty="0">
                <a:solidFill>
                  <a:schemeClr val="accent2"/>
                </a:solidFill>
              </a:rPr>
              <a:t> </a:t>
            </a:r>
            <a:r>
              <a:rPr lang="en-US" altLang="zh-CN" sz="3200" b="1" dirty="0"/>
              <a:t>=</a:t>
            </a:r>
            <a:r>
              <a:rPr lang="en-US" altLang="zh-CN" sz="3200" b="1" dirty="0">
                <a:solidFill>
                  <a:schemeClr val="accent2"/>
                </a:solidFill>
              </a:rPr>
              <a:t> mass </a:t>
            </a:r>
            <a:r>
              <a:rPr lang="en-US" altLang="en-US" sz="3200" b="1" dirty="0">
                <a:solidFill>
                  <a:schemeClr val="accent2"/>
                </a:solidFill>
              </a:rPr>
              <a:t>(m) </a:t>
            </a:r>
            <a:r>
              <a:rPr lang="en-US" altLang="zh-CN" sz="3200" b="1" dirty="0"/>
              <a:t>×</a:t>
            </a:r>
            <a:r>
              <a:rPr lang="en-US" altLang="zh-CN" sz="3200" b="1" dirty="0">
                <a:solidFill>
                  <a:schemeClr val="accent2"/>
                </a:solidFill>
              </a:rPr>
              <a:t> acceleration </a:t>
            </a:r>
            <a:r>
              <a:rPr lang="en-US" altLang="en-US" sz="3200" b="1" dirty="0">
                <a:solidFill>
                  <a:schemeClr val="accent2"/>
                </a:solidFill>
              </a:rPr>
              <a:t>(a)</a:t>
            </a:r>
            <a:endParaRPr lang="en-US" altLang="zh-CN" sz="3200" b="1" dirty="0">
              <a:solidFill>
                <a:schemeClr val="accent2"/>
              </a:solidFill>
            </a:endParaRPr>
          </a:p>
          <a:p>
            <a:pPr marL="0" lvl="0" indent="0">
              <a:buNone/>
            </a:pPr>
            <a:r>
              <a:rPr lang="en-US" altLang="zh-CN" sz="3200" b="1" dirty="0">
                <a:solidFill>
                  <a:srgbClr val="FF0000"/>
                </a:solidFill>
              </a:rPr>
              <a:t>     </a:t>
            </a:r>
            <a:r>
              <a:rPr lang="en-US" altLang="en-US" sz="3200" b="1" dirty="0">
                <a:solidFill>
                  <a:srgbClr val="FF0000"/>
                </a:solidFill>
              </a:rPr>
              <a:t>(N) 	      (kg)                 (ms</a:t>
            </a:r>
            <a:r>
              <a:rPr lang="en-US" altLang="en-US" sz="3200" b="1" baseline="30000" dirty="0">
                <a:solidFill>
                  <a:srgbClr val="FF0000"/>
                </a:solidFill>
              </a:rPr>
              <a:t>-2</a:t>
            </a:r>
            <a:r>
              <a:rPr lang="en-US" altLang="en-US" sz="3200" b="1" dirty="0">
                <a:solidFill>
                  <a:srgbClr val="FF0000"/>
                </a:solidFill>
              </a:rPr>
              <a:t>)</a:t>
            </a:r>
            <a:endParaRPr lang="en-US" altLang="zh-CN" sz="32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en-US" altLang="zh-CN" sz="3200" dirty="0"/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Force, mass and acceleration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292867" name="Rectangle 4"/>
          <p:cNvSpPr/>
          <p:nvPr/>
        </p:nvSpPr>
        <p:spPr>
          <a:xfrm>
            <a:off x="287338" y="971550"/>
            <a:ext cx="84264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>
                <a:latin typeface="Calibri" panose="020F0502020204030204" charset="0"/>
              </a:rPr>
              <a:t>The acceleration of a body is proportional to the resultant force and in the same direction as the force.</a:t>
            </a:r>
            <a:endParaRPr lang="en-US" altLang="zh-CN" sz="2400">
              <a:latin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charRg st="29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charRg st="76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86369" name="Group 4"/>
          <p:cNvGrpSpPr/>
          <p:nvPr/>
        </p:nvGrpSpPr>
        <p:grpSpPr>
          <a:xfrm>
            <a:off x="339725" y="933450"/>
            <a:ext cx="3597275" cy="2965450"/>
            <a:chOff x="520" y="1296"/>
            <a:chExt cx="1899" cy="1569"/>
          </a:xfrm>
        </p:grpSpPr>
        <p:grpSp>
          <p:nvGrpSpPr>
            <p:cNvPr id="186370" name="Group 5"/>
            <p:cNvGrpSpPr/>
            <p:nvPr/>
          </p:nvGrpSpPr>
          <p:grpSpPr>
            <a:xfrm>
              <a:off x="520" y="1296"/>
              <a:ext cx="1899" cy="1569"/>
              <a:chOff x="1432" y="1364"/>
              <a:chExt cx="1899" cy="1569"/>
            </a:xfrm>
          </p:grpSpPr>
          <p:sp>
            <p:nvSpPr>
              <p:cNvPr id="186371" name="Line 6"/>
              <p:cNvSpPr/>
              <p:nvPr/>
            </p:nvSpPr>
            <p:spPr>
              <a:xfrm>
                <a:off x="1876" y="1364"/>
                <a:ext cx="0" cy="131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86372" name="Line 7"/>
              <p:cNvSpPr/>
              <p:nvPr/>
            </p:nvSpPr>
            <p:spPr>
              <a:xfrm>
                <a:off x="1638" y="2559"/>
                <a:ext cx="166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86373" name="Text Box 8"/>
              <p:cNvSpPr txBox="1"/>
              <p:nvPr/>
            </p:nvSpPr>
            <p:spPr>
              <a:xfrm>
                <a:off x="2748" y="2559"/>
                <a:ext cx="583" cy="3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eaLnBrk="0" hangingPunct="0"/>
                <a:r>
                  <a:rPr lang="en-GB" altLang="zh-CN" sz="2000">
                    <a:latin typeface="Arial" panose="020B0604020202020204" pitchFamily="34" charset="0"/>
                    <a:ea typeface="宋体" panose="02010600030101010101" charset="-122"/>
                  </a:rPr>
                  <a:t>Time / sec</a:t>
                </a:r>
                <a:endParaRPr lang="en-GB" altLang="zh-CN" sz="2000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  <p:sp>
            <p:nvSpPr>
              <p:cNvPr id="58378" name="Text Box 9"/>
              <p:cNvSpPr txBox="1"/>
              <p:nvPr/>
            </p:nvSpPr>
            <p:spPr>
              <a:xfrm>
                <a:off x="1432" y="1392"/>
                <a:ext cx="421" cy="8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vert270" wrap="square" anchor="t" anchorCtr="0">
                <a:spAutoFit/>
              </a:bodyPr>
              <a:p>
                <a:pPr eaLnBrk="0" hangingPunct="0"/>
                <a:r>
                  <a:rPr lang="en-GB" altLang="zh-CN" sz="2000" noProof="1">
                    <a:latin typeface="Arial" panose="020B0604020202020204" pitchFamily="34" charset="0"/>
                    <a:ea typeface="宋体" panose="02010600030101010101" charset="-122"/>
                    <a:cs typeface="+mn-cs"/>
                  </a:rPr>
                  <a:t>Distance</a:t>
                </a:r>
                <a:endParaRPr lang="en-GB" altLang="zh-CN" sz="2000" noProof="1">
                  <a:latin typeface="Arial" panose="020B0604020202020204" pitchFamily="34" charset="0"/>
                  <a:ea typeface="宋体" panose="02010600030101010101" charset="-122"/>
                </a:endParaRPr>
              </a:p>
              <a:p>
                <a:pPr eaLnBrk="0" hangingPunct="0"/>
                <a:r>
                  <a:rPr lang="en-GB" altLang="zh-CN" sz="2000" noProof="1">
                    <a:latin typeface="Arial" panose="020B0604020202020204" pitchFamily="34" charset="0"/>
                    <a:ea typeface="宋体" panose="02010600030101010101" charset="-122"/>
                    <a:cs typeface="+mn-cs"/>
                  </a:rPr>
                  <a:t>/ metres</a:t>
                </a:r>
                <a:endParaRPr lang="en-GB" altLang="zh-CN" sz="2000" noProof="1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</p:grpSp>
        <p:sp>
          <p:nvSpPr>
            <p:cNvPr id="186375" name="Line 10"/>
            <p:cNvSpPr/>
            <p:nvPr/>
          </p:nvSpPr>
          <p:spPr>
            <a:xfrm>
              <a:off x="960" y="1584"/>
              <a:ext cx="1392" cy="0"/>
            </a:xfrm>
            <a:prstGeom prst="line">
              <a:avLst/>
            </a:prstGeom>
            <a:ln w="349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186376" name="Group 11"/>
          <p:cNvGrpSpPr/>
          <p:nvPr/>
        </p:nvGrpSpPr>
        <p:grpSpPr>
          <a:xfrm>
            <a:off x="4668838" y="933450"/>
            <a:ext cx="3763962" cy="2965450"/>
            <a:chOff x="3264" y="1296"/>
            <a:chExt cx="1987" cy="1569"/>
          </a:xfrm>
        </p:grpSpPr>
        <p:grpSp>
          <p:nvGrpSpPr>
            <p:cNvPr id="186377" name="Group 12"/>
            <p:cNvGrpSpPr/>
            <p:nvPr/>
          </p:nvGrpSpPr>
          <p:grpSpPr>
            <a:xfrm>
              <a:off x="3264" y="1296"/>
              <a:ext cx="1987" cy="1569"/>
              <a:chOff x="1344" y="1364"/>
              <a:chExt cx="1987" cy="1569"/>
            </a:xfrm>
          </p:grpSpPr>
          <p:sp>
            <p:nvSpPr>
              <p:cNvPr id="186378" name="Line 13"/>
              <p:cNvSpPr/>
              <p:nvPr/>
            </p:nvSpPr>
            <p:spPr>
              <a:xfrm>
                <a:off x="1876" y="1364"/>
                <a:ext cx="0" cy="131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86379" name="Line 14"/>
              <p:cNvSpPr/>
              <p:nvPr/>
            </p:nvSpPr>
            <p:spPr>
              <a:xfrm>
                <a:off x="1638" y="2559"/>
                <a:ext cx="166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86380" name="Text Box 15"/>
              <p:cNvSpPr txBox="1"/>
              <p:nvPr/>
            </p:nvSpPr>
            <p:spPr>
              <a:xfrm>
                <a:off x="2748" y="2559"/>
                <a:ext cx="583" cy="3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eaLnBrk="0" hangingPunct="0"/>
                <a:r>
                  <a:rPr lang="en-GB" altLang="zh-CN" sz="2000">
                    <a:latin typeface="Arial" panose="020B0604020202020204" pitchFamily="34" charset="0"/>
                    <a:ea typeface="宋体" panose="02010600030101010101" charset="-122"/>
                  </a:rPr>
                  <a:t>Time / sec</a:t>
                </a:r>
                <a:endParaRPr lang="en-GB" altLang="zh-CN" sz="2000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  <p:sp>
            <p:nvSpPr>
              <p:cNvPr id="58385" name="Text Box 16"/>
              <p:cNvSpPr txBox="1"/>
              <p:nvPr/>
            </p:nvSpPr>
            <p:spPr>
              <a:xfrm>
                <a:off x="1344" y="1392"/>
                <a:ext cx="421" cy="7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vert270" wrap="square" anchor="t" anchorCtr="0">
                <a:spAutoFit/>
              </a:bodyPr>
              <a:p>
                <a:pPr eaLnBrk="0" hangingPunct="0"/>
                <a:r>
                  <a:rPr lang="en-GB" altLang="zh-CN" sz="2000" noProof="1">
                    <a:latin typeface="Arial" panose="020B0604020202020204" pitchFamily="34" charset="0"/>
                    <a:ea typeface="宋体" panose="02010600030101010101" charset="-122"/>
                    <a:cs typeface="+mn-cs"/>
                  </a:rPr>
                  <a:t>Distance</a:t>
                </a:r>
                <a:endParaRPr lang="en-GB" altLang="zh-CN" sz="2000" noProof="1">
                  <a:latin typeface="Arial" panose="020B0604020202020204" pitchFamily="34" charset="0"/>
                  <a:ea typeface="宋体" panose="02010600030101010101" charset="-122"/>
                </a:endParaRPr>
              </a:p>
              <a:p>
                <a:pPr eaLnBrk="0" hangingPunct="0"/>
                <a:r>
                  <a:rPr lang="en-GB" altLang="zh-CN" sz="2000" noProof="1">
                    <a:latin typeface="Arial" panose="020B0604020202020204" pitchFamily="34" charset="0"/>
                    <a:ea typeface="宋体" panose="02010600030101010101" charset="-122"/>
                    <a:cs typeface="+mn-cs"/>
                  </a:rPr>
                  <a:t>/ metres</a:t>
                </a:r>
                <a:endParaRPr lang="en-GB" altLang="zh-CN" sz="2000" noProof="1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</p:grpSp>
        <p:sp>
          <p:nvSpPr>
            <p:cNvPr id="186382" name="Line 17"/>
            <p:cNvSpPr/>
            <p:nvPr/>
          </p:nvSpPr>
          <p:spPr>
            <a:xfrm flipV="1">
              <a:off x="3792" y="1488"/>
              <a:ext cx="1296" cy="1008"/>
            </a:xfrm>
            <a:prstGeom prst="line">
              <a:avLst/>
            </a:prstGeom>
            <a:ln w="349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186383" name="Group 18"/>
          <p:cNvGrpSpPr/>
          <p:nvPr/>
        </p:nvGrpSpPr>
        <p:grpSpPr>
          <a:xfrm>
            <a:off x="174625" y="3870325"/>
            <a:ext cx="3840163" cy="3090863"/>
            <a:chOff x="432" y="2592"/>
            <a:chExt cx="1987" cy="1612"/>
          </a:xfrm>
        </p:grpSpPr>
        <p:grpSp>
          <p:nvGrpSpPr>
            <p:cNvPr id="186384" name="Group 19"/>
            <p:cNvGrpSpPr/>
            <p:nvPr/>
          </p:nvGrpSpPr>
          <p:grpSpPr>
            <a:xfrm>
              <a:off x="432" y="2640"/>
              <a:ext cx="1987" cy="1564"/>
              <a:chOff x="1344" y="1364"/>
              <a:chExt cx="1987" cy="1564"/>
            </a:xfrm>
          </p:grpSpPr>
          <p:sp>
            <p:nvSpPr>
              <p:cNvPr id="186385" name="Line 20"/>
              <p:cNvSpPr/>
              <p:nvPr/>
            </p:nvSpPr>
            <p:spPr>
              <a:xfrm>
                <a:off x="1876" y="1364"/>
                <a:ext cx="0" cy="131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86386" name="Line 21"/>
              <p:cNvSpPr/>
              <p:nvPr/>
            </p:nvSpPr>
            <p:spPr>
              <a:xfrm>
                <a:off x="1638" y="2559"/>
                <a:ext cx="166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86387" name="Text Box 22"/>
              <p:cNvSpPr txBox="1"/>
              <p:nvPr/>
            </p:nvSpPr>
            <p:spPr>
              <a:xfrm>
                <a:off x="2748" y="2559"/>
                <a:ext cx="583" cy="3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eaLnBrk="0" hangingPunct="0"/>
                <a:r>
                  <a:rPr lang="en-GB" altLang="zh-CN" sz="2000">
                    <a:latin typeface="Arial" panose="020B0604020202020204" pitchFamily="34" charset="0"/>
                    <a:ea typeface="宋体" panose="02010600030101010101" charset="-122"/>
                  </a:rPr>
                  <a:t>Time / sec</a:t>
                </a:r>
                <a:endParaRPr lang="en-GB" altLang="zh-CN" sz="2000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  <p:sp>
            <p:nvSpPr>
              <p:cNvPr id="58392" name="Text Box 23"/>
              <p:cNvSpPr txBox="1"/>
              <p:nvPr/>
            </p:nvSpPr>
            <p:spPr>
              <a:xfrm>
                <a:off x="1344" y="1392"/>
                <a:ext cx="413" cy="6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vert270" wrap="square" anchor="t" anchorCtr="0">
                <a:spAutoFit/>
              </a:bodyPr>
              <a:p>
                <a:pPr eaLnBrk="0" hangingPunct="0"/>
                <a:r>
                  <a:rPr lang="en-GB" altLang="zh-CN" sz="2000" noProof="1">
                    <a:latin typeface="Arial" panose="020B0604020202020204" pitchFamily="34" charset="0"/>
                    <a:ea typeface="宋体" panose="02010600030101010101" charset="-122"/>
                    <a:cs typeface="+mn-cs"/>
                  </a:rPr>
                  <a:t>Distance</a:t>
                </a:r>
                <a:endParaRPr lang="en-GB" altLang="zh-CN" sz="2000" noProof="1">
                  <a:latin typeface="Arial" panose="020B0604020202020204" pitchFamily="34" charset="0"/>
                  <a:ea typeface="宋体" panose="02010600030101010101" charset="-122"/>
                </a:endParaRPr>
              </a:p>
              <a:p>
                <a:pPr eaLnBrk="0" hangingPunct="0"/>
                <a:r>
                  <a:rPr lang="en-GB" altLang="zh-CN" sz="2000" noProof="1">
                    <a:latin typeface="Arial" panose="020B0604020202020204" pitchFamily="34" charset="0"/>
                    <a:ea typeface="宋体" panose="02010600030101010101" charset="-122"/>
                    <a:cs typeface="+mn-cs"/>
                  </a:rPr>
                  <a:t>/ metres</a:t>
                </a:r>
                <a:endParaRPr lang="en-GB" altLang="zh-CN" sz="2000" noProof="1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</p:grpSp>
        <p:sp>
          <p:nvSpPr>
            <p:cNvPr id="186389" name="Arc 24"/>
            <p:cNvSpPr/>
            <p:nvPr/>
          </p:nvSpPr>
          <p:spPr>
            <a:xfrm flipV="1">
              <a:off x="960" y="2592"/>
              <a:ext cx="1392" cy="12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92" y="774"/>
                </a:cxn>
                <a:cxn ang="0">
                  <a:pos x="0" y="1248"/>
                </a:cxn>
              </a:cxnLst>
              <a:pathLst>
                <a:path w="19984" h="21600" fill="none">
                  <a:moveTo>
                    <a:pt x="-1" y="0"/>
                  </a:moveTo>
                  <a:cubicBezTo>
                    <a:pt x="8763" y="0"/>
                    <a:pt x="16658" y="5294"/>
                    <a:pt x="19984" y="13402"/>
                  </a:cubicBezTo>
                </a:path>
                <a:path w="19984" h="21600" stroke="0">
                  <a:moveTo>
                    <a:pt x="-1" y="0"/>
                  </a:moveTo>
                  <a:cubicBezTo>
                    <a:pt x="8763" y="0"/>
                    <a:pt x="16658" y="5294"/>
                    <a:pt x="19984" y="13402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en-US"/>
            </a:p>
          </p:txBody>
        </p:sp>
      </p:grpSp>
      <p:grpSp>
        <p:nvGrpSpPr>
          <p:cNvPr id="186390" name="Group 25"/>
          <p:cNvGrpSpPr/>
          <p:nvPr/>
        </p:nvGrpSpPr>
        <p:grpSpPr>
          <a:xfrm>
            <a:off x="4670425" y="3962400"/>
            <a:ext cx="3840163" cy="2998788"/>
            <a:chOff x="3264" y="2640"/>
            <a:chExt cx="1987" cy="1564"/>
          </a:xfrm>
        </p:grpSpPr>
        <p:grpSp>
          <p:nvGrpSpPr>
            <p:cNvPr id="186391" name="Group 26"/>
            <p:cNvGrpSpPr/>
            <p:nvPr/>
          </p:nvGrpSpPr>
          <p:grpSpPr>
            <a:xfrm>
              <a:off x="3264" y="2640"/>
              <a:ext cx="1987" cy="1564"/>
              <a:chOff x="1344" y="1364"/>
              <a:chExt cx="1987" cy="1564"/>
            </a:xfrm>
          </p:grpSpPr>
          <p:sp>
            <p:nvSpPr>
              <p:cNvPr id="186392" name="Line 27"/>
              <p:cNvSpPr/>
              <p:nvPr/>
            </p:nvSpPr>
            <p:spPr>
              <a:xfrm>
                <a:off x="1876" y="1364"/>
                <a:ext cx="0" cy="131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86393" name="Line 28"/>
              <p:cNvSpPr/>
              <p:nvPr/>
            </p:nvSpPr>
            <p:spPr>
              <a:xfrm>
                <a:off x="1638" y="2559"/>
                <a:ext cx="166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txBody>
              <a:bodyPr wrap="none" anchor="ctr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86394" name="Text Box 29"/>
              <p:cNvSpPr txBox="1"/>
              <p:nvPr/>
            </p:nvSpPr>
            <p:spPr>
              <a:xfrm>
                <a:off x="2748" y="2559"/>
                <a:ext cx="583" cy="3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eaLnBrk="0" hangingPunct="0"/>
                <a:r>
                  <a:rPr lang="en-GB" altLang="zh-CN" sz="2000">
                    <a:latin typeface="Arial" panose="020B0604020202020204" pitchFamily="34" charset="0"/>
                    <a:ea typeface="宋体" panose="02010600030101010101" charset="-122"/>
                  </a:rPr>
                  <a:t>Time / sec</a:t>
                </a:r>
                <a:endParaRPr lang="en-GB" altLang="zh-CN" sz="2000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  <p:sp>
            <p:nvSpPr>
              <p:cNvPr id="58399" name="Text Box 30"/>
              <p:cNvSpPr txBox="1"/>
              <p:nvPr/>
            </p:nvSpPr>
            <p:spPr>
              <a:xfrm>
                <a:off x="1344" y="1392"/>
                <a:ext cx="413" cy="6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vert270" wrap="square" anchor="t" anchorCtr="0">
                <a:spAutoFit/>
              </a:bodyPr>
              <a:p>
                <a:pPr eaLnBrk="0" hangingPunct="0"/>
                <a:r>
                  <a:rPr lang="en-GB" altLang="zh-CN" sz="2000" noProof="1">
                    <a:latin typeface="Arial" panose="020B0604020202020204" pitchFamily="34" charset="0"/>
                    <a:ea typeface="宋体" panose="02010600030101010101" charset="-122"/>
                    <a:cs typeface="+mn-cs"/>
                  </a:rPr>
                  <a:t>Distance</a:t>
                </a:r>
                <a:endParaRPr lang="en-GB" altLang="zh-CN" sz="2000" noProof="1">
                  <a:latin typeface="Arial" panose="020B0604020202020204" pitchFamily="34" charset="0"/>
                  <a:ea typeface="宋体" panose="02010600030101010101" charset="-122"/>
                </a:endParaRPr>
              </a:p>
              <a:p>
                <a:pPr eaLnBrk="0" hangingPunct="0"/>
                <a:r>
                  <a:rPr lang="en-GB" altLang="zh-CN" sz="2000" noProof="1">
                    <a:latin typeface="Arial" panose="020B0604020202020204" pitchFamily="34" charset="0"/>
                    <a:ea typeface="宋体" panose="02010600030101010101" charset="-122"/>
                    <a:cs typeface="+mn-cs"/>
                  </a:rPr>
                  <a:t>/ metres</a:t>
                </a:r>
                <a:endParaRPr lang="en-GB" altLang="zh-CN" sz="2000" noProof="1"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</p:grpSp>
        <p:sp>
          <p:nvSpPr>
            <p:cNvPr id="186396" name="Freeform 31"/>
            <p:cNvSpPr/>
            <p:nvPr/>
          </p:nvSpPr>
          <p:spPr>
            <a:xfrm>
              <a:off x="3792" y="3072"/>
              <a:ext cx="1392" cy="768"/>
            </a:xfrm>
            <a:custGeom>
              <a:avLst/>
              <a:gdLst/>
              <a:ahLst/>
              <a:cxnLst>
                <a:cxn ang="0">
                  <a:pos x="0" y="768"/>
                </a:cxn>
                <a:cxn ang="0">
                  <a:pos x="528" y="0"/>
                </a:cxn>
                <a:cxn ang="0">
                  <a:pos x="1392" y="0"/>
                </a:cxn>
              </a:cxnLst>
              <a:pathLst>
                <a:path w="1392" h="768">
                  <a:moveTo>
                    <a:pt x="0" y="768"/>
                  </a:moveTo>
                  <a:lnTo>
                    <a:pt x="528" y="0"/>
                  </a:lnTo>
                  <a:lnTo>
                    <a:pt x="1392" y="0"/>
                  </a:lnTo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en-US"/>
            </a:p>
          </p:txBody>
        </p:sp>
      </p:grpSp>
      <p:sp>
        <p:nvSpPr>
          <p:cNvPr id="101408" name="Text Box 32"/>
          <p:cNvSpPr txBox="1"/>
          <p:nvPr/>
        </p:nvSpPr>
        <p:spPr>
          <a:xfrm>
            <a:off x="1290638" y="1771650"/>
            <a:ext cx="2671762" cy="9540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eaLnBrk="0" hangingPunct="0"/>
            <a:r>
              <a:rPr lang="en-GB" altLang="zh-CN" sz="28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charset="-122"/>
              </a:rPr>
              <a:t>Stationary at a distance</a:t>
            </a:r>
            <a:endParaRPr lang="en-GB" altLang="zh-CN" sz="2800" b="1">
              <a:solidFill>
                <a:srgbClr val="000099"/>
              </a:solidFill>
              <a:latin typeface="Arial" panose="020B0604020202020204" pitchFamily="34" charset="0"/>
              <a:ea typeface="宋体" panose="02010600030101010101" charset="-122"/>
            </a:endParaRPr>
          </a:p>
        </p:txBody>
      </p:sp>
      <p:sp>
        <p:nvSpPr>
          <p:cNvPr id="101409" name="Text Box 33"/>
          <p:cNvSpPr txBox="1"/>
          <p:nvPr/>
        </p:nvSpPr>
        <p:spPr>
          <a:xfrm>
            <a:off x="1290638" y="4791075"/>
            <a:ext cx="2874962" cy="952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eaLnBrk="0" hangingPunct="0"/>
            <a:r>
              <a:rPr lang="en-GB" altLang="zh-CN" sz="28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charset="-122"/>
              </a:rPr>
              <a:t>Increasing speed</a:t>
            </a:r>
            <a:endParaRPr lang="en-GB" altLang="zh-CN" sz="2800" b="1">
              <a:solidFill>
                <a:srgbClr val="000099"/>
              </a:solidFill>
              <a:latin typeface="Arial" panose="020B0604020202020204" pitchFamily="34" charset="0"/>
              <a:ea typeface="宋体" panose="02010600030101010101" charset="-122"/>
            </a:endParaRPr>
          </a:p>
        </p:txBody>
      </p:sp>
      <p:sp>
        <p:nvSpPr>
          <p:cNvPr id="101410" name="Text Box 34"/>
          <p:cNvSpPr txBox="1"/>
          <p:nvPr/>
        </p:nvSpPr>
        <p:spPr>
          <a:xfrm>
            <a:off x="5695950" y="1189038"/>
            <a:ext cx="2597150" cy="95408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eaLnBrk="0" hangingPunct="0"/>
            <a:r>
              <a:rPr lang="en-GB" altLang="zh-CN" sz="28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charset="-122"/>
              </a:rPr>
              <a:t>Constant speed</a:t>
            </a:r>
            <a:endParaRPr lang="en-GB" altLang="zh-CN" sz="2800" b="1">
              <a:solidFill>
                <a:srgbClr val="000099"/>
              </a:solidFill>
              <a:latin typeface="Arial" panose="020B0604020202020204" pitchFamily="34" charset="0"/>
              <a:ea typeface="宋体" panose="02010600030101010101" charset="-122"/>
            </a:endParaRPr>
          </a:p>
        </p:txBody>
      </p:sp>
      <p:sp>
        <p:nvSpPr>
          <p:cNvPr id="101411" name="Text Box 35"/>
          <p:cNvSpPr txBox="1"/>
          <p:nvPr/>
        </p:nvSpPr>
        <p:spPr>
          <a:xfrm>
            <a:off x="6197600" y="5300663"/>
            <a:ext cx="2933700" cy="952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eaLnBrk="0" hangingPunct="0"/>
            <a:r>
              <a:rPr lang="en-GB" altLang="zh-CN" sz="2800" b="1" dirty="0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charset="-122"/>
              </a:rPr>
              <a:t>Constant speed then stops</a:t>
            </a:r>
            <a:endParaRPr lang="en-GB" altLang="zh-CN" sz="2800" b="1" dirty="0">
              <a:solidFill>
                <a:srgbClr val="000099"/>
              </a:solidFill>
              <a:latin typeface="Arial" panose="020B0604020202020204" pitchFamily="34" charset="0"/>
              <a:ea typeface="宋体" panose="02010600030101010101" charset="-122"/>
            </a:endParaRPr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508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Distance-time graphs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1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1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1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1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08" grpId="0" bldLvl="0" animBg="1"/>
      <p:bldP spid="101409" grpId="0" bldLvl="0" animBg="1"/>
      <p:bldP spid="101410" grpId="0" bldLvl="0" animBg="1"/>
      <p:bldP spid="10141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4913" name="Picture 4" descr="136a"/>
          <p:cNvPicPr>
            <a:picLocks noGrp="1" noChangeAspect="1"/>
          </p:cNvPicPr>
          <p:nvPr>
            <p:ph sz="quarter" idx="4294967295"/>
          </p:nvPr>
        </p:nvPicPr>
        <p:blipFill>
          <a:blip r:embed="rId1"/>
          <a:stretch>
            <a:fillRect/>
          </a:stretch>
        </p:blipFill>
        <p:spPr>
          <a:xfrm>
            <a:off x="60325" y="1209675"/>
            <a:ext cx="5184775" cy="2438400"/>
          </a:xfrm>
        </p:spPr>
      </p:pic>
      <p:pic>
        <p:nvPicPr>
          <p:cNvPr id="294914" name="Picture 6" descr="136b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5245100" y="981075"/>
            <a:ext cx="3886200" cy="3554413"/>
          </a:xfrm>
        </p:spPr>
      </p:pic>
      <p:pic>
        <p:nvPicPr>
          <p:cNvPr id="294915" name="Picture 8" descr="136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3" y="4535488"/>
            <a:ext cx="9070975" cy="2051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1" name="Title 1"/>
          <p:cNvSpPr>
            <a:spLocks noGrp="1"/>
          </p:cNvSpPr>
          <p:nvPr/>
        </p:nvSpPr>
        <p:spPr>
          <a:xfrm>
            <a:off x="12700" y="3175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F = ma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2691" name="Rectangle 3"/>
          <p:cNvSpPr>
            <a:spLocks noGrp="1"/>
          </p:cNvSpPr>
          <p:nvPr>
            <p:ph type="body"/>
          </p:nvPr>
        </p:nvSpPr>
        <p:spPr>
          <a:xfrm>
            <a:off x="468313" y="1268413"/>
            <a:ext cx="8229600" cy="4525962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en-US" altLang="zh-CN" i="1" dirty="0"/>
              <a:t>Calculate the force required to cause a car of mass 1200 kg to accelerate by 5 m/s</a:t>
            </a:r>
            <a:r>
              <a:rPr lang="en-US" altLang="zh-CN" i="1" baseline="30000" dirty="0"/>
              <a:t>2</a:t>
            </a:r>
            <a:r>
              <a:rPr lang="en-US" altLang="zh-CN" i="1" dirty="0"/>
              <a:t>.</a:t>
            </a:r>
            <a:endParaRPr lang="en-US" altLang="zh-CN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zh-CN" b="1" i="1" dirty="0">
                <a:solidFill>
                  <a:srgbClr val="FF0000"/>
                </a:solidFill>
              </a:rPr>
              <a:t>F</a:t>
            </a:r>
            <a:r>
              <a:rPr lang="en-US" altLang="zh-CN" b="1" dirty="0">
                <a:solidFill>
                  <a:schemeClr val="accent2"/>
                </a:solidFill>
              </a:rPr>
              <a:t>  </a:t>
            </a:r>
            <a:r>
              <a:rPr lang="en-US" altLang="zh-CN" b="1" dirty="0"/>
              <a:t>=</a:t>
            </a:r>
            <a:r>
              <a:rPr lang="en-US" altLang="zh-CN" b="1" dirty="0">
                <a:solidFill>
                  <a:schemeClr val="accent2"/>
                </a:solidFill>
              </a:rPr>
              <a:t> </a:t>
            </a:r>
            <a:r>
              <a:rPr lang="en-US" altLang="zh-CN" b="1" i="1" dirty="0">
                <a:solidFill>
                  <a:schemeClr val="accent2"/>
                </a:solidFill>
              </a:rPr>
              <a:t>m</a:t>
            </a:r>
            <a:r>
              <a:rPr lang="en-US" altLang="zh-CN" b="1" dirty="0">
                <a:solidFill>
                  <a:schemeClr val="accent2"/>
                </a:solidFill>
              </a:rPr>
              <a:t> </a:t>
            </a:r>
            <a:r>
              <a:rPr lang="en-US" altLang="zh-CN" b="1" dirty="0"/>
              <a:t>x</a:t>
            </a:r>
            <a:r>
              <a:rPr lang="en-US" altLang="zh-CN" b="1" dirty="0">
                <a:solidFill>
                  <a:schemeClr val="accent2"/>
                </a:solidFill>
              </a:rPr>
              <a:t> </a:t>
            </a:r>
            <a:r>
              <a:rPr lang="en-US" altLang="zh-CN" b="1" i="1" dirty="0">
                <a:solidFill>
                  <a:schemeClr val="accent2"/>
                </a:solidFill>
              </a:rPr>
              <a:t>a </a:t>
            </a:r>
            <a:endParaRPr lang="en-US" altLang="zh-CN" b="1" i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zh-CN" i="1" dirty="0"/>
              <a:t>    = </a:t>
            </a:r>
            <a:r>
              <a:rPr lang="en-US" altLang="zh-CN" dirty="0"/>
              <a:t>1200 kg x 5 m/s</a:t>
            </a:r>
            <a:r>
              <a:rPr lang="en-US" altLang="zh-CN" baseline="30000" dirty="0"/>
              <a:t>2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b="1" dirty="0">
                <a:solidFill>
                  <a:srgbClr val="FF3300"/>
                </a:solidFill>
              </a:rPr>
              <a:t>Force = 6000 N</a:t>
            </a:r>
            <a:endParaRPr lang="en-US" altLang="zh-CN" b="1" dirty="0">
              <a:solidFill>
                <a:srgbClr val="FF3300"/>
              </a:solidFill>
              <a:ea typeface="Arial" panose="020B0604020202020204" pitchFamily="34" charset="0"/>
            </a:endParaRPr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Question 1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charRg st="85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charRg st="96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charRg st="115" end="1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4739" name="Rectangle 3"/>
          <p:cNvSpPr>
            <a:spLocks noGrp="1"/>
          </p:cNvSpPr>
          <p:nvPr>
            <p:ph type="body"/>
          </p:nvPr>
        </p:nvSpPr>
        <p:spPr>
          <a:xfrm>
            <a:off x="468313" y="1341438"/>
            <a:ext cx="8229600" cy="4525962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en-US" altLang="zh-CN" i="1" dirty="0"/>
              <a:t>Calculate the acceleration produced by a force of 200N on a mass of 4kg.</a:t>
            </a:r>
            <a:endParaRPr lang="en-US" altLang="zh-CN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zh-CN" b="1" i="1" dirty="0">
                <a:solidFill>
                  <a:schemeClr val="accent2"/>
                </a:solidFill>
              </a:rPr>
              <a:t>F</a:t>
            </a:r>
            <a:r>
              <a:rPr lang="en-US" altLang="zh-CN" b="1" dirty="0">
                <a:solidFill>
                  <a:schemeClr val="accent2"/>
                </a:solidFill>
              </a:rPr>
              <a:t> </a:t>
            </a:r>
            <a:r>
              <a:rPr lang="en-US" altLang="zh-CN" b="1" dirty="0"/>
              <a:t>=</a:t>
            </a:r>
            <a:r>
              <a:rPr lang="en-US" altLang="zh-CN" b="1" dirty="0">
                <a:solidFill>
                  <a:schemeClr val="accent2"/>
                </a:solidFill>
              </a:rPr>
              <a:t> </a:t>
            </a:r>
            <a:r>
              <a:rPr lang="en-US" altLang="zh-CN" b="1" i="1" dirty="0">
                <a:solidFill>
                  <a:schemeClr val="accent2"/>
                </a:solidFill>
              </a:rPr>
              <a:t>m</a:t>
            </a:r>
            <a:r>
              <a:rPr lang="en-US" altLang="zh-CN" b="1" dirty="0">
                <a:solidFill>
                  <a:schemeClr val="accent2"/>
                </a:solidFill>
              </a:rPr>
              <a:t> </a:t>
            </a:r>
            <a:r>
              <a:rPr lang="en-US" altLang="zh-CN" b="1" dirty="0"/>
              <a:t>x</a:t>
            </a:r>
            <a:r>
              <a:rPr lang="en-US" altLang="zh-CN" b="1" dirty="0">
                <a:solidFill>
                  <a:schemeClr val="accent2"/>
                </a:solidFill>
              </a:rPr>
              <a:t> </a:t>
            </a:r>
            <a:r>
              <a:rPr lang="en-US" altLang="zh-CN" b="1" i="1" dirty="0">
                <a:solidFill>
                  <a:srgbClr val="FF0000"/>
                </a:solidFill>
              </a:rPr>
              <a:t>a</a:t>
            </a:r>
            <a:r>
              <a:rPr lang="en-US" altLang="zh-CN" b="1" i="1" dirty="0">
                <a:solidFill>
                  <a:schemeClr val="accent2"/>
                </a:solidFill>
              </a:rPr>
              <a:t> </a:t>
            </a:r>
            <a:endParaRPr lang="en-US" altLang="zh-CN" b="1" i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zh-CN" dirty="0"/>
              <a:t>becomes:</a:t>
            </a:r>
            <a:r>
              <a:rPr lang="en-US" altLang="zh-CN" b="1" dirty="0">
                <a:solidFill>
                  <a:schemeClr val="accent2"/>
                </a:solidFill>
              </a:rPr>
              <a:t> </a:t>
            </a:r>
            <a:r>
              <a:rPr lang="en-US" altLang="zh-CN" b="1" i="1" dirty="0">
                <a:solidFill>
                  <a:srgbClr val="FF0000"/>
                </a:solidFill>
              </a:rPr>
              <a:t>a</a:t>
            </a:r>
            <a:r>
              <a:rPr lang="en-US" altLang="zh-CN" b="1" dirty="0">
                <a:solidFill>
                  <a:schemeClr val="accent2"/>
                </a:solidFill>
              </a:rPr>
              <a:t> </a:t>
            </a:r>
            <a:r>
              <a:rPr lang="en-US" altLang="zh-CN" b="1" dirty="0"/>
              <a:t>=</a:t>
            </a:r>
            <a:r>
              <a:rPr lang="en-US" altLang="zh-CN" b="1" dirty="0">
                <a:solidFill>
                  <a:schemeClr val="accent2"/>
                </a:solidFill>
              </a:rPr>
              <a:t>  </a:t>
            </a:r>
            <a:r>
              <a:rPr lang="en-US" altLang="zh-CN" b="1" u="sng" dirty="0">
                <a:solidFill>
                  <a:schemeClr val="accent2"/>
                </a:solidFill>
              </a:rPr>
              <a:t> </a:t>
            </a:r>
            <a:r>
              <a:rPr lang="en-US" altLang="zh-CN" b="1" i="1" u="sng" dirty="0">
                <a:solidFill>
                  <a:schemeClr val="accent2"/>
                </a:solidFill>
              </a:rPr>
              <a:t>F</a:t>
            </a:r>
            <a:r>
              <a:rPr lang="en-US" altLang="zh-CN" b="1" i="1" dirty="0">
                <a:solidFill>
                  <a:schemeClr val="accent2"/>
                </a:solidFill>
              </a:rPr>
              <a:t>  </a:t>
            </a:r>
            <a:r>
              <a:rPr lang="en-US" altLang="en-US" b="1" i="1" dirty="0"/>
              <a:t>=</a:t>
            </a:r>
            <a:r>
              <a:rPr lang="en-US" altLang="en-US" b="1" i="1" dirty="0">
                <a:solidFill>
                  <a:schemeClr val="accent2"/>
                </a:solidFill>
              </a:rPr>
              <a:t> </a:t>
            </a:r>
            <a:r>
              <a:rPr lang="en-US" altLang="en-US" b="1" i="1" u="sng" dirty="0">
                <a:solidFill>
                  <a:schemeClr val="accent2"/>
                </a:solidFill>
              </a:rPr>
              <a:t>200N</a:t>
            </a:r>
            <a:r>
              <a:rPr lang="en-US" altLang="en-US" b="1" i="1" dirty="0">
                <a:solidFill>
                  <a:schemeClr val="accent2"/>
                </a:solidFill>
              </a:rPr>
              <a:t> </a:t>
            </a:r>
            <a:r>
              <a:rPr lang="en-US" altLang="en-US" b="1" i="1" dirty="0"/>
              <a:t>= </a:t>
            </a:r>
            <a:r>
              <a:rPr lang="en-US" altLang="zh-CN" b="1" dirty="0">
                <a:solidFill>
                  <a:srgbClr val="FF3300"/>
                </a:solidFill>
              </a:rPr>
              <a:t>50 m/s</a:t>
            </a:r>
            <a:r>
              <a:rPr lang="en-US" altLang="zh-CN" b="1" baseline="30000" dirty="0">
                <a:solidFill>
                  <a:srgbClr val="FF3300"/>
                </a:solidFill>
              </a:rPr>
              <a:t>2</a:t>
            </a:r>
            <a:endParaRPr lang="en-US" altLang="zh-CN" b="1" i="1" u="sng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en-US" b="1" i="1" dirty="0">
                <a:solidFill>
                  <a:schemeClr val="accent2"/>
                </a:solidFill>
              </a:rPr>
              <a:t>		       </a:t>
            </a:r>
            <a:r>
              <a:rPr lang="en-US" altLang="zh-CN" b="1" i="1" dirty="0">
                <a:solidFill>
                  <a:schemeClr val="accent2"/>
                </a:solidFill>
              </a:rPr>
              <a:t>m</a:t>
            </a:r>
            <a:r>
              <a:rPr lang="en-US" altLang="en-US" b="1" i="1" dirty="0">
                <a:solidFill>
                  <a:schemeClr val="accent2"/>
                </a:solidFill>
              </a:rPr>
              <a:t>	4kg</a:t>
            </a:r>
            <a:endParaRPr lang="en-US" altLang="zh-CN" b="1" i="1" dirty="0">
              <a:solidFill>
                <a:srgbClr val="FF3300"/>
              </a:solidFill>
            </a:endParaRPr>
          </a:p>
          <a:p>
            <a:pPr marL="0" indent="0">
              <a:buNone/>
            </a:pPr>
            <a:endParaRPr lang="en-US" altLang="zh-CN" b="1" baseline="30000" dirty="0">
              <a:solidFill>
                <a:srgbClr val="FF3300"/>
              </a:solidFill>
              <a:ea typeface="Arial" panose="020B0604020202020204" pitchFamily="34" charset="0"/>
            </a:endParaRPr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3175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Question 2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charRg st="73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charRg st="84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charRg st="119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6787" name="Rectangle 3"/>
          <p:cNvSpPr>
            <a:spLocks noGrp="1"/>
          </p:cNvSpPr>
          <p:nvPr>
            <p:ph type="body"/>
          </p:nvPr>
        </p:nvSpPr>
        <p:spPr>
          <a:xfrm>
            <a:off x="323850" y="1196975"/>
            <a:ext cx="8280400" cy="4525963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en-US" altLang="zh-CN" sz="2800" dirty="0"/>
              <a:t>Calculate the force that accelerates a mass of 300kg from rest to 6 m/s over a time of 3 seconds. </a:t>
            </a:r>
            <a:endParaRPr lang="en-US" altLang="zh-CN" sz="28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zh-CN" sz="2800" b="1" dirty="0">
                <a:solidFill>
                  <a:schemeClr val="accent2"/>
                </a:solidFill>
              </a:rPr>
              <a:t>acceleration </a:t>
            </a:r>
            <a:r>
              <a:rPr lang="en-US" altLang="zh-CN" sz="2800" b="1" dirty="0"/>
              <a:t>= </a:t>
            </a:r>
            <a:r>
              <a:rPr lang="en-US" altLang="zh-CN" sz="2800" b="1" u="sng" dirty="0">
                <a:solidFill>
                  <a:schemeClr val="accent2"/>
                </a:solidFill>
              </a:rPr>
              <a:t>change in velocity</a:t>
            </a:r>
            <a:r>
              <a:rPr lang="en-US" altLang="zh-CN" sz="2800" b="1" dirty="0"/>
              <a:t> </a:t>
            </a:r>
            <a:r>
              <a:rPr lang="en-US" altLang="en-US" sz="2800" b="1" dirty="0"/>
              <a:t>=</a:t>
            </a:r>
            <a:r>
              <a:rPr lang="en-US" altLang="en-US" sz="2800" b="1" u="sng" dirty="0">
                <a:solidFill>
                  <a:srgbClr val="333399"/>
                </a:solidFill>
              </a:rPr>
              <a:t> (6-0)</a:t>
            </a:r>
            <a:r>
              <a:rPr lang="en-US" altLang="en-US" sz="2800" b="1" dirty="0">
                <a:solidFill>
                  <a:srgbClr val="333399"/>
                </a:solidFill>
              </a:rPr>
              <a:t> </a:t>
            </a:r>
            <a:r>
              <a:rPr lang="en-US" altLang="en-US" sz="2800" b="1" dirty="0"/>
              <a:t>=</a:t>
            </a:r>
            <a:r>
              <a:rPr lang="en-US" altLang="en-US" sz="2800" b="1" dirty="0">
                <a:solidFill>
                  <a:srgbClr val="333399"/>
                </a:solidFill>
              </a:rPr>
              <a:t> 2ms</a:t>
            </a:r>
            <a:r>
              <a:rPr lang="en-US" altLang="en-US" sz="2800" b="1" baseline="30000" dirty="0">
                <a:solidFill>
                  <a:srgbClr val="333399"/>
                </a:solidFill>
              </a:rPr>
              <a:t>-2</a:t>
            </a:r>
            <a:endParaRPr lang="en-US" altLang="zh-CN" sz="2800" b="1" dirty="0">
              <a:solidFill>
                <a:srgbClr val="333399"/>
              </a:solidFill>
            </a:endParaRPr>
          </a:p>
          <a:p>
            <a:pPr marL="0" indent="0">
              <a:buNone/>
            </a:pPr>
            <a:r>
              <a:rPr lang="en-US" altLang="en-US" sz="2800" b="1" dirty="0">
                <a:solidFill>
                  <a:schemeClr val="accent2"/>
                </a:solidFill>
              </a:rPr>
              <a:t>			        </a:t>
            </a:r>
            <a:r>
              <a:rPr lang="en-US" altLang="zh-CN" sz="2800" b="1" dirty="0">
                <a:solidFill>
                  <a:schemeClr val="accent2"/>
                </a:solidFill>
              </a:rPr>
              <a:t>time</a:t>
            </a:r>
            <a:r>
              <a:rPr lang="en-US" altLang="en-US" sz="2800" b="1" dirty="0">
                <a:solidFill>
                  <a:schemeClr val="accent2"/>
                </a:solidFill>
              </a:rPr>
              <a:t>		        3</a:t>
            </a:r>
            <a:endParaRPr lang="en-US" altLang="zh-CN" sz="28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zh-CN" sz="2800" b="1" dirty="0">
                <a:solidFill>
                  <a:srgbClr val="FF0000"/>
                </a:solidFill>
              </a:rPr>
              <a:t>F</a:t>
            </a:r>
            <a:r>
              <a:rPr lang="en-US" altLang="zh-CN" sz="2800" b="1" dirty="0">
                <a:solidFill>
                  <a:schemeClr val="accent2"/>
                </a:solidFill>
              </a:rPr>
              <a:t>   </a:t>
            </a:r>
            <a:r>
              <a:rPr lang="en-US" altLang="zh-CN" sz="2800" b="1" dirty="0"/>
              <a:t>=</a:t>
            </a:r>
            <a:r>
              <a:rPr lang="en-US" altLang="zh-CN" sz="2800" b="1" dirty="0">
                <a:solidFill>
                  <a:schemeClr val="accent2"/>
                </a:solidFill>
              </a:rPr>
              <a:t> m </a:t>
            </a:r>
            <a:r>
              <a:rPr lang="en-US" altLang="zh-CN" sz="2800" b="1" dirty="0"/>
              <a:t>x</a:t>
            </a:r>
            <a:r>
              <a:rPr lang="en-US" altLang="zh-CN" sz="2800" b="1" dirty="0">
                <a:solidFill>
                  <a:schemeClr val="accent2"/>
                </a:solidFill>
              </a:rPr>
              <a:t> a </a:t>
            </a:r>
            <a:endParaRPr lang="en-US" altLang="zh-CN" sz="28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zh-CN" sz="2800" dirty="0"/>
              <a:t>     = 300kg x 2 m/s</a:t>
            </a:r>
            <a:r>
              <a:rPr lang="en-US" altLang="zh-CN" sz="2800" baseline="30000" dirty="0"/>
              <a:t>2</a:t>
            </a:r>
            <a:r>
              <a:rPr lang="en-US" altLang="zh-CN" sz="2800" dirty="0"/>
              <a:t> </a:t>
            </a:r>
            <a:endParaRPr lang="en-US" altLang="zh-CN" sz="2800" dirty="0"/>
          </a:p>
          <a:p>
            <a:pPr marL="0" indent="0">
              <a:buNone/>
            </a:pPr>
            <a:r>
              <a:rPr lang="en-US" altLang="zh-CN" sz="2800" b="1" dirty="0">
                <a:solidFill>
                  <a:srgbClr val="FF3300"/>
                </a:solidFill>
              </a:rPr>
              <a:t>force = 600N</a:t>
            </a:r>
            <a:endParaRPr lang="en-US" altLang="zh-CN" sz="2800" b="1" dirty="0">
              <a:solidFill>
                <a:srgbClr val="FF3300"/>
              </a:solidFill>
              <a:ea typeface="Arial" panose="020B0604020202020204" pitchFamily="34" charset="0"/>
            </a:endParaRPr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Question 3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charRg st="99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charRg st="149" end="1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charRg st="192" end="2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charRg st="181" end="1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charRg st="210" end="2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48835" name="Group 3"/>
          <p:cNvGraphicFramePr>
            <a:graphicFrameLocks noGrp="1"/>
          </p:cNvGraphicFramePr>
          <p:nvPr>
            <p:ph idx="1"/>
          </p:nvPr>
        </p:nvGraphicFramePr>
        <p:xfrm>
          <a:off x="457200" y="1319213"/>
          <a:ext cx="8229600" cy="45307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endParaRPr kumimoji="0" lang="en-GB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</a:t>
                      </a:r>
                      <a:endParaRPr kumimoji="0" lang="en-GB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endParaRPr kumimoji="0" lang="en-GB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24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 kg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 m/s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40 kg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 m/s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600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 kg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m/s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 g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400 m/s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 N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 g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cm/s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8865" name="Text Box 33"/>
          <p:cNvSpPr txBox="1"/>
          <p:nvPr/>
        </p:nvSpPr>
        <p:spPr>
          <a:xfrm>
            <a:off x="1281113" y="2103438"/>
            <a:ext cx="1001712" cy="519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24 N</a:t>
            </a:r>
            <a:endParaRPr lang="en-US" altLang="zh-CN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48866" name="Text Box 34"/>
          <p:cNvSpPr txBox="1"/>
          <p:nvPr/>
        </p:nvSpPr>
        <p:spPr>
          <a:xfrm>
            <a:off x="4064000" y="2838450"/>
            <a:ext cx="1247775" cy="5191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40 kg</a:t>
            </a:r>
            <a:endParaRPr lang="en-US" altLang="zh-CN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48867" name="Text Box 35"/>
          <p:cNvSpPr txBox="1"/>
          <p:nvPr/>
        </p:nvSpPr>
        <p:spPr>
          <a:xfrm>
            <a:off x="6518275" y="3587750"/>
            <a:ext cx="620713" cy="5191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20</a:t>
            </a:r>
            <a:endParaRPr lang="en-US" altLang="zh-CN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48868" name="Text Box 36"/>
          <p:cNvSpPr txBox="1"/>
          <p:nvPr/>
        </p:nvSpPr>
        <p:spPr>
          <a:xfrm>
            <a:off x="1403350" y="4365625"/>
            <a:ext cx="798513" cy="5191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2 N</a:t>
            </a:r>
            <a:endParaRPr lang="en-US" altLang="zh-CN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48869" name="Text Box 37"/>
          <p:cNvSpPr txBox="1"/>
          <p:nvPr/>
        </p:nvSpPr>
        <p:spPr>
          <a:xfrm>
            <a:off x="6156325" y="5084763"/>
            <a:ext cx="1079500" cy="519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5000</a:t>
            </a:r>
            <a:endParaRPr lang="en-US" altLang="zh-CN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Question 4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65" grpId="0"/>
      <p:bldP spid="248866" grpId="0"/>
      <p:bldP spid="248867" grpId="0"/>
      <p:bldP spid="248868" grpId="0"/>
      <p:bldP spid="24886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5153" name="Title 3"/>
          <p:cNvSpPr>
            <a:spLocks noGrp="1"/>
          </p:cNvSpPr>
          <p:nvPr>
            <p:ph type="title"/>
          </p:nvPr>
        </p:nvSpPr>
        <p:spPr>
          <a:xfrm>
            <a:off x="685800" y="2579688"/>
            <a:ext cx="7772400" cy="969962"/>
          </a:xfrm>
          <a:solidFill>
            <a:srgbClr val="002060"/>
          </a:solidFill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6000" b="1" u="sng">
                <a:solidFill>
                  <a:schemeClr val="bg1"/>
                </a:solidFill>
              </a:rPr>
              <a:t>Newton's Third Law</a:t>
            </a:r>
            <a:endParaRPr lang="en-US" altLang="en-US" sz="6000" b="1" u="sng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6177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 dirty="0">
                <a:latin typeface="+mj-lt"/>
                <a:ea typeface="+mj-ea"/>
                <a:cs typeface="+mj-cs"/>
              </a:rPr>
              <a:t>Newton’s 3</a:t>
            </a:r>
            <a:r>
              <a:rPr lang="en-US" altLang="zh-CN" sz="4000" kern="1200" baseline="30000" dirty="0">
                <a:latin typeface="+mj-lt"/>
                <a:ea typeface="+mj-ea"/>
                <a:cs typeface="+mj-cs"/>
              </a:rPr>
              <a:t>rd</a:t>
            </a:r>
            <a:r>
              <a:rPr lang="en-US" altLang="zh-CN" sz="4000" kern="1200" baseline="0" dirty="0">
                <a:latin typeface="+mj-lt"/>
                <a:ea typeface="+mj-ea"/>
                <a:cs typeface="+mj-cs"/>
              </a:rPr>
              <a:t> law of motion</a:t>
            </a:r>
            <a:endParaRPr lang="en-US" altLang="zh-CN" sz="4000" kern="12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218115" name="Rectangle 3"/>
          <p:cNvSpPr>
            <a:spLocks noGrp="1"/>
          </p:cNvSpPr>
          <p:nvPr>
            <p:ph idx="1"/>
          </p:nvPr>
        </p:nvSpPr>
        <p:spPr>
          <a:xfrm>
            <a:off x="288925" y="1165225"/>
            <a:ext cx="4937125" cy="4525963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200" b="1" dirty="0">
                <a:solidFill>
                  <a:srgbClr val="FF0000"/>
                </a:solidFill>
              </a:rPr>
              <a:t>Newton’s 3</a:t>
            </a:r>
            <a:r>
              <a:rPr lang="en-US" altLang="zh-CN" sz="2200" b="1" baseline="30000" dirty="0">
                <a:solidFill>
                  <a:srgbClr val="FF0000"/>
                </a:solidFill>
              </a:rPr>
              <a:t>rd</a:t>
            </a:r>
            <a:r>
              <a:rPr lang="en-US" altLang="zh-CN" sz="2200" b="1" dirty="0">
                <a:solidFill>
                  <a:srgbClr val="FF0000"/>
                </a:solidFill>
              </a:rPr>
              <a:t> law of motion states that forces always occur in pairs. Each force has the same size but acts in opposite directions.</a:t>
            </a:r>
            <a:endParaRPr lang="en-US" altLang="zh-CN" sz="2200" b="1" dirty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zh-CN" sz="2200" b="1" dirty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200" dirty="0"/>
              <a:t>The law is often expressed as: </a:t>
            </a:r>
            <a:endParaRPr lang="en-US" altLang="zh-CN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200" b="1" dirty="0">
                <a:solidFill>
                  <a:schemeClr val="accent2"/>
                </a:solidFill>
              </a:rPr>
              <a:t>“To every action there is an equal and opposite reaction”</a:t>
            </a:r>
            <a:endParaRPr lang="en-US" altLang="zh-CN" sz="2200" b="1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zh-CN" sz="2200" b="1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zh-CN" sz="2200" dirty="0"/>
          </a:p>
        </p:txBody>
      </p:sp>
      <p:grpSp>
        <p:nvGrpSpPr>
          <p:cNvPr id="339974" name="Group 339973"/>
          <p:cNvGrpSpPr/>
          <p:nvPr/>
        </p:nvGrpSpPr>
        <p:grpSpPr>
          <a:xfrm>
            <a:off x="5226050" y="1255713"/>
            <a:ext cx="3346450" cy="3810000"/>
            <a:chOff x="3292" y="791"/>
            <a:chExt cx="2108" cy="2400"/>
          </a:xfrm>
        </p:grpSpPr>
        <p:pic>
          <p:nvPicPr>
            <p:cNvPr id="306180" name="Picture 4" descr="132"/>
            <p:cNvPicPr>
              <a:picLocks noGrp="1" noChangeAspect="1"/>
            </p:cNvPicPr>
            <p:nvPr>
              <p:ph sz="quarter" idx="4294967295"/>
            </p:nvPr>
          </p:nvPicPr>
          <p:blipFill>
            <a:blip r:embed="rId1"/>
            <a:stretch>
              <a:fillRect/>
            </a:stretch>
          </p:blipFill>
          <p:spPr>
            <a:xfrm>
              <a:off x="3398" y="791"/>
              <a:ext cx="2002" cy="1609"/>
            </a:xfrm>
          </p:spPr>
        </p:pic>
        <p:sp>
          <p:nvSpPr>
            <p:cNvPr id="306181" name="Text Box 339972"/>
            <p:cNvSpPr txBox="1"/>
            <p:nvPr/>
          </p:nvSpPr>
          <p:spPr>
            <a:xfrm>
              <a:off x="3292" y="2441"/>
              <a:ext cx="2038" cy="7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latin typeface="Arial" panose="020B0604020202020204" pitchFamily="34" charset="0"/>
                </a:rPr>
                <a:t>Example1: The boy and girl are exerting equal and opposite forces on each other</a:t>
              </a:r>
              <a:endParaRPr lang="en-US" altLang="zh-CN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" name="Picture 1" descr="recoi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4459288"/>
            <a:ext cx="4179888" cy="18938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charRg st="0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charRg st="132" end="2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charRg st="164" end="2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8225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 dirty="0">
                <a:latin typeface="+mj-lt"/>
                <a:ea typeface="+mj-ea"/>
                <a:cs typeface="+mj-cs"/>
              </a:rPr>
              <a:t>Newton’s 3</a:t>
            </a:r>
            <a:r>
              <a:rPr lang="en-US" altLang="zh-CN" sz="4000" kern="1200" baseline="30000" dirty="0">
                <a:latin typeface="+mj-lt"/>
                <a:ea typeface="+mj-ea"/>
                <a:cs typeface="+mj-cs"/>
              </a:rPr>
              <a:t>rd</a:t>
            </a:r>
            <a:r>
              <a:rPr lang="en-US" altLang="zh-CN" sz="4000" kern="1200" baseline="0" dirty="0">
                <a:latin typeface="+mj-lt"/>
                <a:ea typeface="+mj-ea"/>
                <a:cs typeface="+mj-cs"/>
              </a:rPr>
              <a:t> law of motion</a:t>
            </a:r>
            <a:endParaRPr lang="en-US" altLang="zh-CN" sz="4000" kern="12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218115" name="Rectangle 3"/>
          <p:cNvSpPr>
            <a:spLocks noGrp="1"/>
          </p:cNvSpPr>
          <p:nvPr>
            <p:ph idx="1"/>
          </p:nvPr>
        </p:nvSpPr>
        <p:spPr>
          <a:xfrm>
            <a:off x="168275" y="660400"/>
            <a:ext cx="8799513" cy="798513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200" b="1" dirty="0">
                <a:solidFill>
                  <a:schemeClr val="accent2"/>
                </a:solidFill>
              </a:rPr>
              <a:t>“To every action there is an equal and opposite reaction”</a:t>
            </a:r>
            <a:endParaRPr lang="en-US" altLang="zh-CN" sz="2200" b="1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zh-CN" sz="2200" b="1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zh-CN" sz="2200" dirty="0"/>
          </a:p>
        </p:txBody>
      </p:sp>
      <p:pic>
        <p:nvPicPr>
          <p:cNvPr id="308227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975" y="1185863"/>
            <a:ext cx="4092575" cy="2714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228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575" y="1458913"/>
            <a:ext cx="2905125" cy="2238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229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63" y="3943350"/>
            <a:ext cx="3200400" cy="2571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230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3943350"/>
            <a:ext cx="2219325" cy="2486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charRg st="59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0273" name="Rectangle 14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3200" kern="1200" baseline="0" dirty="0">
                <a:latin typeface="+mj-lt"/>
                <a:ea typeface="+mj-ea"/>
                <a:cs typeface="+mj-cs"/>
              </a:rPr>
              <a:t>Example 2: Rocket in flight</a:t>
            </a:r>
            <a:endParaRPr lang="en-US" altLang="zh-CN" sz="3200" kern="12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223234" name="Rectangle 2"/>
          <p:cNvSpPr>
            <a:spLocks noGrp="1"/>
          </p:cNvSpPr>
          <p:nvPr>
            <p:ph idx="1"/>
          </p:nvPr>
        </p:nvSpPr>
        <p:spPr>
          <a:xfrm>
            <a:off x="3238500" y="1481138"/>
            <a:ext cx="5638800" cy="4525962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80000"/>
              </a:lnSpc>
              <a:buNone/>
            </a:pPr>
            <a:r>
              <a:rPr lang="en-US" altLang="zh-CN" sz="2400" b="1" dirty="0"/>
              <a:t>There are a pair of forces:</a:t>
            </a:r>
            <a:endParaRPr lang="en-US" altLang="zh-CN" sz="2400" b="1" dirty="0"/>
          </a:p>
          <a:p>
            <a:pPr marL="0" indent="0">
              <a:lnSpc>
                <a:spcPct val="80000"/>
              </a:lnSpc>
              <a:buNone/>
            </a:pPr>
            <a:endParaRPr lang="en-US" altLang="zh-CN" sz="2400" b="1" dirty="0">
              <a:solidFill>
                <a:schemeClr val="accent2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000" b="1" dirty="0">
                <a:solidFill>
                  <a:schemeClr val="accent2"/>
                </a:solidFill>
              </a:rPr>
              <a:t>A</a:t>
            </a:r>
            <a:r>
              <a:rPr lang="en-US" altLang="zh-CN" sz="2000" dirty="0"/>
              <a:t> = THRUST of the ROCKET ENGINES </a:t>
            </a:r>
            <a:endParaRPr lang="en-US" altLang="zh-CN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000" dirty="0"/>
              <a:t>	   </a:t>
            </a:r>
            <a:r>
              <a:rPr lang="en-US" altLang="zh-CN" sz="2000" b="1" dirty="0">
                <a:solidFill>
                  <a:srgbClr val="FF0000"/>
                </a:solidFill>
              </a:rPr>
              <a:t>DOWNWARDS</a:t>
            </a:r>
            <a:r>
              <a:rPr lang="en-US" altLang="zh-CN" sz="2000" dirty="0"/>
              <a:t> </a:t>
            </a:r>
            <a:endParaRPr lang="en-US" altLang="zh-CN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000" dirty="0"/>
              <a:t>		on the EJECTED GASES</a:t>
            </a:r>
            <a:endParaRPr lang="en-US" altLang="zh-CN" sz="2000" dirty="0"/>
          </a:p>
          <a:p>
            <a:pPr marL="0" indent="0">
              <a:lnSpc>
                <a:spcPct val="80000"/>
              </a:lnSpc>
              <a:buNone/>
            </a:pPr>
            <a:endParaRPr lang="en-US" altLang="zh-CN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000" b="1" dirty="0">
                <a:solidFill>
                  <a:srgbClr val="0033CC"/>
                </a:solidFill>
              </a:rPr>
              <a:t>B</a:t>
            </a:r>
            <a:r>
              <a:rPr lang="en-US" altLang="zh-CN" sz="2000" dirty="0"/>
              <a:t> = CONTACT push of the EJECTED GASES </a:t>
            </a:r>
            <a:endParaRPr lang="en-US" altLang="zh-CN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000" dirty="0"/>
              <a:t>	   </a:t>
            </a:r>
            <a:r>
              <a:rPr lang="en-US" altLang="zh-CN" sz="2000" b="1" dirty="0">
                <a:solidFill>
                  <a:srgbClr val="FF0000"/>
                </a:solidFill>
              </a:rPr>
              <a:t>UPWARDS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000" dirty="0"/>
              <a:t>		on the ROCKET ENGINES</a:t>
            </a:r>
            <a:endParaRPr lang="en-US" altLang="zh-CN" sz="2000" dirty="0"/>
          </a:p>
        </p:txBody>
      </p:sp>
      <p:grpSp>
        <p:nvGrpSpPr>
          <p:cNvPr id="310275" name="Group 3"/>
          <p:cNvGrpSpPr/>
          <p:nvPr/>
        </p:nvGrpSpPr>
        <p:grpSpPr>
          <a:xfrm rot="2125734">
            <a:off x="1331913" y="908050"/>
            <a:ext cx="588962" cy="3960813"/>
            <a:chOff x="4397" y="686"/>
            <a:chExt cx="371" cy="2495"/>
          </a:xfrm>
        </p:grpSpPr>
        <p:sp>
          <p:nvSpPr>
            <p:cNvPr id="310276" name="Rectangle 4"/>
            <p:cNvSpPr/>
            <p:nvPr/>
          </p:nvSpPr>
          <p:spPr>
            <a:xfrm>
              <a:off x="4435" y="1030"/>
              <a:ext cx="314" cy="1108"/>
            </a:xfrm>
            <a:prstGeom prst="rect">
              <a:avLst/>
            </a:prstGeom>
            <a:solidFill>
              <a:srgbClr val="FF00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x-none" dirty="0">
                <a:latin typeface="Arial" panose="020B0604020202020204" pitchFamily="34" charset="0"/>
              </a:endParaRPr>
            </a:p>
          </p:txBody>
        </p:sp>
        <p:sp>
          <p:nvSpPr>
            <p:cNvPr id="310277" name="AutoShape 5"/>
            <p:cNvSpPr/>
            <p:nvPr/>
          </p:nvSpPr>
          <p:spPr>
            <a:xfrm>
              <a:off x="4428" y="686"/>
              <a:ext cx="327" cy="338"/>
            </a:xfrm>
            <a:prstGeom prst="triangle">
              <a:avLst>
                <a:gd name="adj" fmla="val 50000"/>
              </a:avLst>
            </a:prstGeom>
            <a:solidFill>
              <a:srgbClr val="FF00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x-none" dirty="0">
                <a:latin typeface="Arial" panose="020B0604020202020204" pitchFamily="34" charset="0"/>
              </a:endParaRPr>
            </a:p>
          </p:txBody>
        </p:sp>
        <p:sp>
          <p:nvSpPr>
            <p:cNvPr id="310278" name="AutoShape 6"/>
            <p:cNvSpPr/>
            <p:nvPr/>
          </p:nvSpPr>
          <p:spPr>
            <a:xfrm rot="10800000">
              <a:off x="4467" y="2144"/>
              <a:ext cx="243" cy="2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en-US"/>
            </a:p>
          </p:txBody>
        </p:sp>
        <p:sp>
          <p:nvSpPr>
            <p:cNvPr id="310279" name="AutoShape 7"/>
            <p:cNvSpPr/>
            <p:nvPr/>
          </p:nvSpPr>
          <p:spPr>
            <a:xfrm rot="10800000">
              <a:off x="4397" y="2374"/>
              <a:ext cx="371" cy="8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100000">
                  <a:srgbClr val="FF3300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grpSp>
        <p:nvGrpSpPr>
          <p:cNvPr id="3" name="Group 8"/>
          <p:cNvGrpSpPr/>
          <p:nvPr/>
        </p:nvGrpSpPr>
        <p:grpSpPr>
          <a:xfrm rot="2111420">
            <a:off x="1547813" y="2781300"/>
            <a:ext cx="446087" cy="690563"/>
            <a:chOff x="4474" y="1536"/>
            <a:chExt cx="281" cy="435"/>
          </a:xfrm>
        </p:grpSpPr>
        <p:sp>
          <p:nvSpPr>
            <p:cNvPr id="310281" name="Line 9"/>
            <p:cNvSpPr/>
            <p:nvPr/>
          </p:nvSpPr>
          <p:spPr>
            <a:xfrm>
              <a:off x="4474" y="1536"/>
              <a:ext cx="0" cy="435"/>
            </a:xfrm>
            <a:prstGeom prst="line">
              <a:avLst/>
            </a:prstGeom>
            <a:ln w="38100" cap="flat" cmpd="sng">
              <a:solidFill>
                <a:srgbClr val="0033CC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310282" name="Text Box 10"/>
            <p:cNvSpPr txBox="1"/>
            <p:nvPr/>
          </p:nvSpPr>
          <p:spPr>
            <a:xfrm>
              <a:off x="4525" y="1607"/>
              <a:ext cx="230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 dirty="0">
                  <a:solidFill>
                    <a:srgbClr val="0033CC"/>
                  </a:solidFill>
                  <a:latin typeface="Arial" panose="020B0604020202020204" pitchFamily="34" charset="0"/>
                </a:rPr>
                <a:t>A</a:t>
              </a:r>
              <a:endParaRPr lang="en-US" altLang="zh-CN" b="1" dirty="0">
                <a:solidFill>
                  <a:srgbClr val="0033CC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11"/>
          <p:cNvGrpSpPr/>
          <p:nvPr/>
        </p:nvGrpSpPr>
        <p:grpSpPr>
          <a:xfrm rot="2117601">
            <a:off x="1619250" y="3573463"/>
            <a:ext cx="606425" cy="690562"/>
            <a:chOff x="4482" y="2709"/>
            <a:chExt cx="382" cy="435"/>
          </a:xfrm>
        </p:grpSpPr>
        <p:sp>
          <p:nvSpPr>
            <p:cNvPr id="310284" name="Line 12"/>
            <p:cNvSpPr/>
            <p:nvPr/>
          </p:nvSpPr>
          <p:spPr>
            <a:xfrm>
              <a:off x="4482" y="2709"/>
              <a:ext cx="0" cy="435"/>
            </a:xfrm>
            <a:prstGeom prst="line">
              <a:avLst/>
            </a:prstGeom>
            <a:ln w="38100" cap="flat" cmpd="sng">
              <a:solidFill>
                <a:srgbClr val="0033CC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310285" name="Text Box 13"/>
            <p:cNvSpPr txBox="1"/>
            <p:nvPr/>
          </p:nvSpPr>
          <p:spPr>
            <a:xfrm>
              <a:off x="4537" y="2803"/>
              <a:ext cx="327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 dirty="0">
                  <a:solidFill>
                    <a:srgbClr val="0033CC"/>
                  </a:solidFill>
                  <a:latin typeface="Arial" panose="020B0604020202020204" pitchFamily="34" charset="0"/>
                </a:rPr>
                <a:t>B</a:t>
              </a:r>
              <a:endParaRPr lang="en-US" altLang="zh-CN" b="1" dirty="0">
                <a:solidFill>
                  <a:srgbClr val="0033CC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charRg st="29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charRg st="63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charRg st="78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charRg st="102" end="1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charRg st="141" end="1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charRg st="153" end="1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4369" name="标题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GB" altLang="zh-CN" kern="1200" baseline="0" dirty="0">
                <a:latin typeface="+mj-lt"/>
                <a:ea typeface="+mj-ea"/>
                <a:cs typeface="+mj-cs"/>
              </a:rPr>
              <a:t>Static Friction</a:t>
            </a:r>
            <a:endParaRPr lang="zh-CN" altLang="en-US" kern="1200" baseline="0" dirty="0">
              <a:latin typeface="+mj-lt"/>
              <a:ea typeface="+mj-ea"/>
              <a:cs typeface="+mj-cs"/>
            </a:endParaRPr>
          </a:p>
        </p:txBody>
      </p:sp>
      <p:pic>
        <p:nvPicPr>
          <p:cNvPr id="314370" name="Picture 4" descr="push_pull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70075" y="654050"/>
            <a:ext cx="5403850" cy="4527550"/>
          </a:xfrm>
        </p:spPr>
      </p:pic>
      <p:sp>
        <p:nvSpPr>
          <p:cNvPr id="314371" name="TextBox 4"/>
          <p:cNvSpPr txBox="1"/>
          <p:nvPr/>
        </p:nvSpPr>
        <p:spPr>
          <a:xfrm>
            <a:off x="107950" y="5037138"/>
            <a:ext cx="8870950" cy="11985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400" b="1" dirty="0">
                <a:latin typeface="Arial" panose="020B0604020202020204" pitchFamily="34" charset="0"/>
              </a:rPr>
              <a:t>T</a:t>
            </a:r>
            <a:r>
              <a:rPr lang="en-GB" altLang="zh-CN" sz="2400" b="1" dirty="0">
                <a:latin typeface="Arial" panose="020B0604020202020204" pitchFamily="34" charset="0"/>
              </a:rPr>
              <a:t>he object is stationary</a:t>
            </a:r>
            <a:r>
              <a:rPr lang="en-US" altLang="en-GB" sz="2400" b="1" dirty="0">
                <a:latin typeface="Arial" panose="020B0604020202020204" pitchFamily="34" charset="0"/>
              </a:rPr>
              <a:t>.</a:t>
            </a:r>
            <a:endParaRPr lang="en-GB" altLang="zh-CN" sz="2400" b="1" dirty="0">
              <a:latin typeface="Arial" panose="020B0604020202020204" pitchFamily="34" charset="0"/>
            </a:endParaRPr>
          </a:p>
          <a:p>
            <a:r>
              <a:rPr lang="en-US" altLang="en-GB" sz="2400" b="1" dirty="0">
                <a:latin typeface="Arial" panose="020B0604020202020204" pitchFamily="34" charset="0"/>
              </a:rPr>
              <a:t>T</a:t>
            </a:r>
            <a:r>
              <a:rPr lang="en-GB" altLang="zh-CN" sz="2400" b="1" dirty="0">
                <a:latin typeface="Arial" panose="020B0604020202020204" pitchFamily="34" charset="0"/>
              </a:rPr>
              <a:t>he resultant </a:t>
            </a:r>
            <a:r>
              <a:rPr lang="en-US" altLang="en-GB" sz="2400" b="1" dirty="0">
                <a:latin typeface="Arial" panose="020B0604020202020204" pitchFamily="34" charset="0"/>
              </a:rPr>
              <a:t>horizontal </a:t>
            </a:r>
            <a:r>
              <a:rPr lang="en-GB" altLang="zh-CN" sz="2400" b="1" dirty="0">
                <a:latin typeface="Arial" panose="020B0604020202020204" pitchFamily="34" charset="0"/>
              </a:rPr>
              <a:t>force must be zero. </a:t>
            </a:r>
            <a:endParaRPr lang="en-GB" altLang="zh-CN" sz="2400" b="1" dirty="0">
              <a:latin typeface="Arial" panose="020B0604020202020204" pitchFamily="34" charset="0"/>
            </a:endParaRPr>
          </a:p>
          <a:p>
            <a:r>
              <a:rPr lang="en-GB" altLang="zh-CN" sz="2400" b="1" i="1" dirty="0">
                <a:latin typeface="Arial" panose="020B0604020202020204" pitchFamily="34" charset="0"/>
              </a:rPr>
              <a:t>pull </a:t>
            </a:r>
            <a:r>
              <a:rPr lang="en-US" altLang="en-GB" sz="2400" b="1" i="1" dirty="0">
                <a:latin typeface="Arial" panose="020B0604020202020204" pitchFamily="34" charset="0"/>
              </a:rPr>
              <a:t>force + </a:t>
            </a:r>
            <a:r>
              <a:rPr lang="en-GB" altLang="zh-CN" sz="2400" b="1" i="1" dirty="0">
                <a:latin typeface="Arial" panose="020B0604020202020204" pitchFamily="34" charset="0"/>
              </a:rPr>
              <a:t>push </a:t>
            </a:r>
            <a:r>
              <a:rPr lang="en-US" altLang="en-GB" sz="2400" b="1" i="1" dirty="0">
                <a:latin typeface="Arial" panose="020B0604020202020204" pitchFamily="34" charset="0"/>
              </a:rPr>
              <a:t>force = </a:t>
            </a:r>
            <a:r>
              <a:rPr lang="en-GB" altLang="zh-CN" sz="2400" b="1" i="1" dirty="0">
                <a:latin typeface="Arial" panose="020B0604020202020204" pitchFamily="34" charset="0"/>
              </a:rPr>
              <a:t>friction </a:t>
            </a:r>
            <a:r>
              <a:rPr lang="en-US" altLang="en-GB" sz="2400" b="1" i="1" dirty="0">
                <a:latin typeface="Arial" panose="020B0604020202020204" pitchFamily="34" charset="0"/>
              </a:rPr>
              <a:t>force</a:t>
            </a:r>
            <a:endParaRPr lang="en-US" altLang="en-GB" sz="2400" b="1" i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5457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475" y="-19050"/>
            <a:ext cx="7900988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5393" name="Content Placeholder 7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sp>
        <p:nvSpPr>
          <p:cNvPr id="315394" name="Rectangle 17"/>
          <p:cNvSpPr/>
          <p:nvPr/>
        </p:nvSpPr>
        <p:spPr>
          <a:xfrm>
            <a:off x="0" y="1371600"/>
            <a:ext cx="9144000" cy="48768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15395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GB" sz="2800" kern="1200" baseline="0" dirty="0">
                <a:latin typeface="+mj-lt"/>
                <a:ea typeface="宋体" panose="02010600030101010101" charset="-122"/>
                <a:cs typeface="+mj-cs"/>
              </a:rPr>
              <a:t>Is the</a:t>
            </a:r>
            <a:r>
              <a:rPr lang="en-GB" altLang="zh-CN" sz="2800" kern="1200" baseline="0" dirty="0">
                <a:latin typeface="+mj-lt"/>
                <a:ea typeface="宋体" panose="02010600030101010101" charset="-122"/>
                <a:cs typeface="+mj-cs"/>
              </a:rPr>
              <a:t> car </a:t>
            </a:r>
            <a:r>
              <a:rPr lang="en-US" altLang="en-GB" sz="2800" kern="1200" baseline="0" dirty="0">
                <a:latin typeface="+mj-lt"/>
                <a:ea typeface="宋体" panose="02010600030101010101" charset="-122"/>
                <a:cs typeface="+mj-cs"/>
              </a:rPr>
              <a:t>accelerating?</a:t>
            </a:r>
            <a:endParaRPr lang="en-US" altLang="en-GB" sz="2800" kern="1200" baseline="0" dirty="0">
              <a:latin typeface="+mj-lt"/>
              <a:ea typeface="宋体" panose="02010600030101010101" charset="-122"/>
              <a:cs typeface="+mj-cs"/>
            </a:endParaRPr>
          </a:p>
        </p:txBody>
      </p:sp>
      <p:grpSp>
        <p:nvGrpSpPr>
          <p:cNvPr id="315396" name="Group 18"/>
          <p:cNvGrpSpPr/>
          <p:nvPr/>
        </p:nvGrpSpPr>
        <p:grpSpPr>
          <a:xfrm>
            <a:off x="1331913" y="2133600"/>
            <a:ext cx="5472112" cy="3219450"/>
            <a:chOff x="825" y="1342"/>
            <a:chExt cx="3447" cy="2028"/>
          </a:xfrm>
        </p:grpSpPr>
        <p:pic>
          <p:nvPicPr>
            <p:cNvPr id="315397" name="Picture 12" descr="pg02-car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25" y="1342"/>
              <a:ext cx="3447" cy="2028"/>
            </a:xfrm>
            <a:prstGeom prst="rect">
              <a:avLst/>
            </a:prstGeom>
            <a:noFill/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315398" name="Line 13"/>
            <p:cNvSpPr/>
            <p:nvPr/>
          </p:nvSpPr>
          <p:spPr>
            <a:xfrm flipH="1">
              <a:off x="864" y="2544"/>
              <a:ext cx="336" cy="0"/>
            </a:xfrm>
            <a:prstGeom prst="line">
              <a:avLst/>
            </a:prstGeom>
            <a:ln w="476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38"/>
          <p:cNvGrpSpPr/>
          <p:nvPr/>
        </p:nvGrpSpPr>
        <p:grpSpPr>
          <a:xfrm>
            <a:off x="5334000" y="3048000"/>
            <a:ext cx="3810000" cy="579438"/>
            <a:chOff x="3360" y="1920"/>
            <a:chExt cx="2400" cy="365"/>
          </a:xfrm>
        </p:grpSpPr>
        <p:sp>
          <p:nvSpPr>
            <p:cNvPr id="315400" name="Line 15"/>
            <p:cNvSpPr/>
            <p:nvPr/>
          </p:nvSpPr>
          <p:spPr>
            <a:xfrm>
              <a:off x="3360" y="2256"/>
              <a:ext cx="2400" cy="0"/>
            </a:xfrm>
            <a:prstGeom prst="line">
              <a:avLst/>
            </a:prstGeom>
            <a:ln w="793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315401" name="Text Box 16"/>
            <p:cNvSpPr txBox="1"/>
            <p:nvPr/>
          </p:nvSpPr>
          <p:spPr>
            <a:xfrm>
              <a:off x="4752" y="1920"/>
              <a:ext cx="728" cy="365"/>
            </a:xfrm>
            <a:prstGeom prst="rect">
              <a:avLst/>
            </a:prstGeom>
            <a:noFill/>
            <a:ln w="79375">
              <a:noFill/>
            </a:ln>
          </p:spPr>
          <p:txBody>
            <a:bodyPr wrap="none" anchor="t" anchorCtr="0">
              <a:spAutoFit/>
            </a:bodyPr>
            <a:p>
              <a:r>
                <a:rPr lang="en-GB" altLang="zh-CN" sz="3200" b="1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charset="-122"/>
                </a:rPr>
                <a:t>Drive</a:t>
              </a:r>
              <a:endParaRPr lang="en-GB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charset="-122"/>
              </a:endParaRPr>
            </a:p>
          </p:txBody>
        </p:sp>
      </p:grpSp>
      <p:grpSp>
        <p:nvGrpSpPr>
          <p:cNvPr id="4" name="Group 25"/>
          <p:cNvGrpSpPr/>
          <p:nvPr/>
        </p:nvGrpSpPr>
        <p:grpSpPr>
          <a:xfrm>
            <a:off x="4267200" y="1676400"/>
            <a:ext cx="1981200" cy="4038600"/>
            <a:chOff x="2688" y="1056"/>
            <a:chExt cx="1248" cy="2544"/>
          </a:xfrm>
        </p:grpSpPr>
        <p:sp>
          <p:nvSpPr>
            <p:cNvPr id="315403" name="Line 21"/>
            <p:cNvSpPr/>
            <p:nvPr/>
          </p:nvSpPr>
          <p:spPr>
            <a:xfrm>
              <a:off x="2688" y="2352"/>
              <a:ext cx="0" cy="1248"/>
            </a:xfrm>
            <a:prstGeom prst="line">
              <a:avLst/>
            </a:prstGeom>
            <a:ln w="79375" cap="flat" cmpd="sng">
              <a:solidFill>
                <a:srgbClr val="33CC33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315404" name="Text Box 22"/>
            <p:cNvSpPr txBox="1"/>
            <p:nvPr/>
          </p:nvSpPr>
          <p:spPr>
            <a:xfrm>
              <a:off x="2736" y="3168"/>
              <a:ext cx="912" cy="365"/>
            </a:xfrm>
            <a:prstGeom prst="rect">
              <a:avLst/>
            </a:prstGeom>
            <a:noFill/>
            <a:ln w="79375">
              <a:noFill/>
            </a:ln>
          </p:spPr>
          <p:txBody>
            <a:bodyPr wrap="none" anchor="t" anchorCtr="0">
              <a:spAutoFit/>
            </a:bodyPr>
            <a:p>
              <a:r>
                <a:rPr lang="en-GB" altLang="zh-CN" sz="3200" b="1">
                  <a:solidFill>
                    <a:srgbClr val="33CC33"/>
                  </a:solidFill>
                  <a:latin typeface="Arial" panose="020B0604020202020204" pitchFamily="34" charset="0"/>
                  <a:ea typeface="宋体" panose="02010600030101010101" charset="-122"/>
                </a:rPr>
                <a:t>Weight</a:t>
              </a:r>
              <a:endParaRPr lang="en-GB" altLang="zh-CN" sz="3200" b="1">
                <a:solidFill>
                  <a:srgbClr val="33CC33"/>
                </a:solidFill>
                <a:latin typeface="Arial" panose="020B0604020202020204" pitchFamily="34" charset="0"/>
                <a:ea typeface="宋体" panose="02010600030101010101" charset="-122"/>
              </a:endParaRPr>
            </a:p>
          </p:txBody>
        </p:sp>
        <p:sp>
          <p:nvSpPr>
            <p:cNvPr id="315405" name="Text Box 23"/>
            <p:cNvSpPr txBox="1"/>
            <p:nvPr/>
          </p:nvSpPr>
          <p:spPr>
            <a:xfrm>
              <a:off x="2736" y="1104"/>
              <a:ext cx="1200" cy="365"/>
            </a:xfrm>
            <a:prstGeom prst="rect">
              <a:avLst/>
            </a:prstGeom>
            <a:noFill/>
            <a:ln w="79375">
              <a:noFill/>
            </a:ln>
          </p:spPr>
          <p:txBody>
            <a:bodyPr anchor="t" anchorCtr="0">
              <a:spAutoFit/>
            </a:bodyPr>
            <a:p>
              <a:r>
                <a:rPr lang="en-GB" altLang="zh-CN" sz="3200" b="1">
                  <a:solidFill>
                    <a:schemeClr val="accent2"/>
                  </a:solidFill>
                  <a:latin typeface="Arial" panose="020B0604020202020204" pitchFamily="34" charset="0"/>
                  <a:ea typeface="宋体" panose="02010600030101010101" charset="-122"/>
                </a:rPr>
                <a:t>Reaction</a:t>
              </a:r>
              <a:endParaRPr lang="en-GB" altLang="zh-CN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charset="-122"/>
              </a:endParaRPr>
            </a:p>
          </p:txBody>
        </p:sp>
        <p:sp>
          <p:nvSpPr>
            <p:cNvPr id="315406" name="Line 24"/>
            <p:cNvSpPr/>
            <p:nvPr/>
          </p:nvSpPr>
          <p:spPr>
            <a:xfrm flipV="1">
              <a:off x="2688" y="1056"/>
              <a:ext cx="0" cy="1308"/>
            </a:xfrm>
            <a:prstGeom prst="line">
              <a:avLst/>
            </a:prstGeom>
            <a:ln w="79375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40"/>
          <p:cNvGrpSpPr/>
          <p:nvPr/>
        </p:nvGrpSpPr>
        <p:grpSpPr>
          <a:xfrm>
            <a:off x="838200" y="2209800"/>
            <a:ext cx="3200400" cy="3322638"/>
            <a:chOff x="528" y="1392"/>
            <a:chExt cx="2016" cy="2093"/>
          </a:xfrm>
        </p:grpSpPr>
        <p:grpSp>
          <p:nvGrpSpPr>
            <p:cNvPr id="315408" name="Group 27"/>
            <p:cNvGrpSpPr/>
            <p:nvPr/>
          </p:nvGrpSpPr>
          <p:grpSpPr>
            <a:xfrm>
              <a:off x="528" y="3120"/>
              <a:ext cx="2016" cy="365"/>
              <a:chOff x="768" y="3120"/>
              <a:chExt cx="2016" cy="365"/>
            </a:xfrm>
          </p:grpSpPr>
          <p:sp>
            <p:nvSpPr>
              <p:cNvPr id="315409" name="Line 28"/>
              <p:cNvSpPr/>
              <p:nvPr/>
            </p:nvSpPr>
            <p:spPr>
              <a:xfrm flipH="1" flipV="1">
                <a:off x="1872" y="3168"/>
                <a:ext cx="912" cy="0"/>
              </a:xfrm>
              <a:prstGeom prst="line">
                <a:avLst/>
              </a:prstGeom>
              <a:ln w="79375" cap="flat" cmpd="sng">
                <a:solidFill>
                  <a:srgbClr val="00339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315410" name="Text Box 29"/>
              <p:cNvSpPr txBox="1"/>
              <p:nvPr/>
            </p:nvSpPr>
            <p:spPr>
              <a:xfrm>
                <a:off x="768" y="3120"/>
                <a:ext cx="997" cy="365"/>
              </a:xfrm>
              <a:prstGeom prst="rect">
                <a:avLst/>
              </a:prstGeom>
              <a:noFill/>
              <a:ln w="79375">
                <a:noFill/>
              </a:ln>
            </p:spPr>
            <p:txBody>
              <a:bodyPr wrap="none" anchor="t" anchorCtr="0">
                <a:spAutoFit/>
              </a:bodyPr>
              <a:p>
                <a:r>
                  <a:rPr lang="en-GB" altLang="zh-CN" sz="3200" b="1" dirty="0">
                    <a:solidFill>
                      <a:srgbClr val="003399"/>
                    </a:solidFill>
                    <a:latin typeface="Arial" panose="020B0604020202020204" pitchFamily="34" charset="0"/>
                    <a:ea typeface="宋体" panose="02010600030101010101" charset="-122"/>
                  </a:rPr>
                  <a:t>Friction</a:t>
                </a:r>
                <a:endParaRPr lang="en-GB" altLang="zh-CN" sz="3200" b="1" dirty="0">
                  <a:solidFill>
                    <a:srgbClr val="003399"/>
                  </a:solidFill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</p:grpSp>
        <p:grpSp>
          <p:nvGrpSpPr>
            <p:cNvPr id="315411" name="Group 30"/>
            <p:cNvGrpSpPr/>
            <p:nvPr/>
          </p:nvGrpSpPr>
          <p:grpSpPr>
            <a:xfrm>
              <a:off x="528" y="1392"/>
              <a:ext cx="1198" cy="720"/>
              <a:chOff x="283" y="1584"/>
              <a:chExt cx="1198" cy="720"/>
            </a:xfrm>
          </p:grpSpPr>
          <p:sp>
            <p:nvSpPr>
              <p:cNvPr id="315412" name="Line 31"/>
              <p:cNvSpPr/>
              <p:nvPr/>
            </p:nvSpPr>
            <p:spPr>
              <a:xfrm flipH="1" flipV="1">
                <a:off x="384" y="2304"/>
                <a:ext cx="1008" cy="0"/>
              </a:xfrm>
              <a:prstGeom prst="line">
                <a:avLst/>
              </a:prstGeom>
              <a:ln w="793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315413" name="Text Box 32"/>
              <p:cNvSpPr txBox="1"/>
              <p:nvPr/>
            </p:nvSpPr>
            <p:spPr>
              <a:xfrm>
                <a:off x="283" y="1584"/>
                <a:ext cx="1198" cy="672"/>
              </a:xfrm>
              <a:prstGeom prst="rect">
                <a:avLst/>
              </a:prstGeom>
              <a:noFill/>
              <a:ln w="79375">
                <a:noFill/>
              </a:ln>
            </p:spPr>
            <p:txBody>
              <a:bodyPr wrap="none" anchor="t" anchorCtr="0">
                <a:spAutoFit/>
              </a:bodyPr>
              <a:p>
                <a:r>
                  <a:rPr lang="en-GB" altLang="zh-CN" sz="32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宋体" panose="02010600030101010101" charset="-122"/>
                  </a:rPr>
                  <a:t>Air </a:t>
                </a:r>
                <a:endParaRPr lang="en-GB" altLang="zh-CN" sz="32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charset="-122"/>
                </a:endParaRPr>
              </a:p>
              <a:p>
                <a:r>
                  <a:rPr lang="en-GB" altLang="zh-CN" sz="32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宋体" panose="02010600030101010101" charset="-122"/>
                  </a:rPr>
                  <a:t>resistance</a:t>
                </a:r>
                <a:endParaRPr lang="en-GB" altLang="zh-CN" sz="32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charset="-122"/>
                </a:endParaRPr>
              </a:p>
            </p:txBody>
          </p:sp>
        </p:grpSp>
      </p:grpSp>
      <p:sp>
        <p:nvSpPr>
          <p:cNvPr id="315414" name="Text Box 37"/>
          <p:cNvSpPr txBox="1"/>
          <p:nvPr/>
        </p:nvSpPr>
        <p:spPr>
          <a:xfrm>
            <a:off x="457200" y="733425"/>
            <a:ext cx="84931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>
                <a:latin typeface="Calibri" panose="020F0502020204030204" charset="0"/>
              </a:rPr>
              <a:t>Is this car accelerating? If so, in which direction?</a:t>
            </a:r>
            <a:endParaRPr lang="en-US" altLang="zh-CN" sz="2400" i="1">
              <a:latin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6417" name="Text Box 2"/>
          <p:cNvSpPr txBox="1"/>
          <p:nvPr/>
        </p:nvSpPr>
        <p:spPr>
          <a:xfrm>
            <a:off x="395288" y="333375"/>
            <a:ext cx="8135937" cy="47688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Choose appropriate words to fill in the gaps below:</a:t>
            </a:r>
            <a:endParaRPr lang="en-US" altLang="zh-CN" sz="28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</a:rPr>
              <a:t>A _____ is a push or a pull. A force can cause an object to ___________ or change shape.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</a:rPr>
              <a:t>Force is measured in _______ (N) with a newtonmeter.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</a:rPr>
              <a:t>There are many types of force. ________ force occurs when two bodies touch each other.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</a:rPr>
              <a:t>Forces always occur in ______. If a force is exerted on an ________ there will always be another force, ______ in size, acting in the opposite ________.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97283" name="Text Box 3"/>
          <p:cNvSpPr txBox="1"/>
          <p:nvPr/>
        </p:nvSpPr>
        <p:spPr>
          <a:xfrm>
            <a:off x="4716463" y="5013325"/>
            <a:ext cx="9382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equal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4" name="Text Box 4"/>
          <p:cNvSpPr txBox="1"/>
          <p:nvPr/>
        </p:nvSpPr>
        <p:spPr>
          <a:xfrm>
            <a:off x="5075238" y="5372100"/>
            <a:ext cx="9382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object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5" name="Text Box 5"/>
          <p:cNvSpPr txBox="1"/>
          <p:nvPr/>
        </p:nvSpPr>
        <p:spPr>
          <a:xfrm>
            <a:off x="3419475" y="5372100"/>
            <a:ext cx="100806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contact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6" name="Text Box 6"/>
          <p:cNvSpPr txBox="1"/>
          <p:nvPr/>
        </p:nvSpPr>
        <p:spPr>
          <a:xfrm>
            <a:off x="2266950" y="5013325"/>
            <a:ext cx="115411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newtons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7" name="Text Box 7"/>
          <p:cNvSpPr txBox="1"/>
          <p:nvPr/>
        </p:nvSpPr>
        <p:spPr>
          <a:xfrm>
            <a:off x="4427538" y="5372100"/>
            <a:ext cx="7937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pairs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8" name="Text Box 8"/>
          <p:cNvSpPr txBox="1"/>
          <p:nvPr/>
        </p:nvSpPr>
        <p:spPr>
          <a:xfrm>
            <a:off x="5508625" y="5013325"/>
            <a:ext cx="8667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9" name="Text Box 9"/>
          <p:cNvSpPr txBox="1"/>
          <p:nvPr/>
        </p:nvSpPr>
        <p:spPr>
          <a:xfrm>
            <a:off x="3419475" y="5013325"/>
            <a:ext cx="14414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accelerate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90" name="Text Box 10"/>
          <p:cNvSpPr txBox="1"/>
          <p:nvPr/>
        </p:nvSpPr>
        <p:spPr>
          <a:xfrm>
            <a:off x="3059113" y="4652963"/>
            <a:ext cx="26638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i="1" dirty="0">
                <a:latin typeface="Arial" panose="020B0604020202020204" pitchFamily="34" charset="0"/>
              </a:rPr>
              <a:t>WORD SELECTION:</a:t>
            </a:r>
            <a:endParaRPr lang="en-US" altLang="zh-CN" b="1" i="1" dirty="0">
              <a:latin typeface="Arial" panose="020B0604020202020204" pitchFamily="34" charset="0"/>
            </a:endParaRPr>
          </a:p>
        </p:txBody>
      </p:sp>
      <p:sp>
        <p:nvSpPr>
          <p:cNvPr id="97291" name="Text Box 11"/>
          <p:cNvSpPr txBox="1"/>
          <p:nvPr/>
        </p:nvSpPr>
        <p:spPr>
          <a:xfrm>
            <a:off x="2338388" y="5372100"/>
            <a:ext cx="12223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direction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0" name="Text Box 20"/>
          <p:cNvSpPr txBox="1"/>
          <p:nvPr/>
        </p:nvSpPr>
        <p:spPr>
          <a:xfrm>
            <a:off x="6372225" y="3716338"/>
            <a:ext cx="93821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equal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1" name="Text Box 21"/>
          <p:cNvSpPr txBox="1"/>
          <p:nvPr/>
        </p:nvSpPr>
        <p:spPr>
          <a:xfrm>
            <a:off x="684213" y="3716338"/>
            <a:ext cx="9382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object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2" name="Text Box 22"/>
          <p:cNvSpPr txBox="1"/>
          <p:nvPr/>
        </p:nvSpPr>
        <p:spPr>
          <a:xfrm>
            <a:off x="4673600" y="2420938"/>
            <a:ext cx="100806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contact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3" name="Text Box 23"/>
          <p:cNvSpPr txBox="1"/>
          <p:nvPr/>
        </p:nvSpPr>
        <p:spPr>
          <a:xfrm>
            <a:off x="3203575" y="1916113"/>
            <a:ext cx="115411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newtons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4" name="Text Box 24"/>
          <p:cNvSpPr txBox="1"/>
          <p:nvPr/>
        </p:nvSpPr>
        <p:spPr>
          <a:xfrm>
            <a:off x="3563938" y="3357563"/>
            <a:ext cx="7937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pairs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5" name="Text Box 25"/>
          <p:cNvSpPr txBox="1"/>
          <p:nvPr/>
        </p:nvSpPr>
        <p:spPr>
          <a:xfrm>
            <a:off x="684213" y="981075"/>
            <a:ext cx="8667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6" name="Text Box 26"/>
          <p:cNvSpPr txBox="1"/>
          <p:nvPr/>
        </p:nvSpPr>
        <p:spPr>
          <a:xfrm>
            <a:off x="684213" y="1341438"/>
            <a:ext cx="14414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accelerate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7" name="Text Box 27"/>
          <p:cNvSpPr txBox="1"/>
          <p:nvPr/>
        </p:nvSpPr>
        <p:spPr>
          <a:xfrm>
            <a:off x="3348038" y="4076700"/>
            <a:ext cx="12223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direction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allAtOnce"/>
      <p:bldP spid="97284" grpId="0" build="allAtOnce"/>
      <p:bldP spid="97285" grpId="0"/>
      <p:bldP spid="97285" grpId="1"/>
      <p:bldP spid="97286" grpId="0" build="allAtOnce"/>
      <p:bldP spid="97287" grpId="0"/>
      <p:bldP spid="97287" grpId="1"/>
      <p:bldP spid="97288" grpId="0" build="allAtOnce"/>
      <p:bldP spid="97289" grpId="0" build="allAtOnce"/>
      <p:bldP spid="97290" grpId="0" build="allAtOnce"/>
      <p:bldP spid="97291" grpId="0"/>
      <p:bldP spid="97291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MG_20191122_124032.LAR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" y="40640"/>
            <a:ext cx="9010015" cy="6757670"/>
          </a:xfrm>
          <a:prstGeom prst="rect">
            <a:avLst/>
          </a:prstGeom>
        </p:spPr>
      </p:pic>
      <p:sp>
        <p:nvSpPr>
          <p:cNvPr id="3" name="Explosion 2 2"/>
          <p:cNvSpPr/>
          <p:nvPr/>
        </p:nvSpPr>
        <p:spPr>
          <a:xfrm>
            <a:off x="5781675" y="809625"/>
            <a:ext cx="2057400" cy="163830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248400" y="1429385"/>
            <a:ext cx="1123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800" b="1"/>
              <a:t>AHH!</a:t>
            </a:r>
            <a:endParaRPr lang="en-US" altLang="en-US" sz="2800" b="1"/>
          </a:p>
        </p:txBody>
      </p:sp>
      <p:sp>
        <p:nvSpPr>
          <p:cNvPr id="5" name="Text Box 4"/>
          <p:cNvSpPr txBox="1"/>
          <p:nvPr/>
        </p:nvSpPr>
        <p:spPr>
          <a:xfrm>
            <a:off x="257810" y="5229860"/>
            <a:ext cx="8514715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en-US" altLang="en-US" sz="2400" b="1"/>
              <a:t>On Friday afternoon, the school bus braked suddenly for another pothole. Mr. Wilson bumped his head on the seat in front of him.</a:t>
            </a:r>
            <a:endParaRPr lang="en-US" altLang="en-US" sz="2400" b="1"/>
          </a:p>
          <a:p>
            <a:r>
              <a:rPr lang="en-US" altLang="en-US" sz="2400" b="1"/>
              <a:t>Outline the physics involved in this situation.</a:t>
            </a:r>
            <a:endParaRPr lang="en-US" altLang="en-US" sz="2400" b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4775" y="-109855"/>
            <a:ext cx="9693910" cy="691451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36880" y="5172710"/>
            <a:ext cx="8611235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en-US" sz="2400" b="1"/>
              <a:t>On Friday morning, the school bus was speeding into the carpark, the motion caused Ms. Liwei to bump her head on window. Outline the physics involved in this situation.</a:t>
            </a:r>
            <a:endParaRPr lang="en-US" altLang="en-US" sz="2400" b="1"/>
          </a:p>
        </p:txBody>
      </p:sp>
      <p:sp>
        <p:nvSpPr>
          <p:cNvPr id="4" name="Explosion 2 3"/>
          <p:cNvSpPr/>
          <p:nvPr/>
        </p:nvSpPr>
        <p:spPr>
          <a:xfrm>
            <a:off x="5892800" y="1734185"/>
            <a:ext cx="1517650" cy="1182370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6182995" y="2092960"/>
            <a:ext cx="936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800" b="1"/>
              <a:t>OW!</a:t>
            </a:r>
            <a:endParaRPr lang="en-US" altLang="en-US" sz="2800" b="1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8769" name="Title 3"/>
          <p:cNvSpPr>
            <a:spLocks noGrp="1"/>
          </p:cNvSpPr>
          <p:nvPr>
            <p:ph type="title"/>
          </p:nvPr>
        </p:nvSpPr>
        <p:spPr>
          <a:xfrm>
            <a:off x="685800" y="1710055"/>
            <a:ext cx="7772400" cy="3833495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Vectors and Resultant Forces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8897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Addition of vectors 1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148490" name="Text Box 10"/>
          <p:cNvSpPr txBox="1"/>
          <p:nvPr/>
        </p:nvSpPr>
        <p:spPr>
          <a:xfrm>
            <a:off x="668338" y="3206750"/>
            <a:ext cx="7848600" cy="784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The original vectors are called </a:t>
            </a:r>
            <a:r>
              <a:rPr lang="en-US" altLang="zh-CN" b="1">
                <a:solidFill>
                  <a:srgbClr val="FF3300"/>
                </a:solidFill>
                <a:latin typeface="Arial" panose="020B0604020202020204" pitchFamily="34" charset="0"/>
              </a:rPr>
              <a:t>COMPONENT</a:t>
            </a:r>
            <a:r>
              <a:rPr lang="en-US" altLang="zh-CN">
                <a:latin typeface="Arial" panose="020B0604020202020204" pitchFamily="34" charset="0"/>
              </a:rPr>
              <a:t> vectors.</a:t>
            </a:r>
            <a:endParaRPr lang="en-US" altLang="zh-CN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The final overall vector is called the </a:t>
            </a:r>
            <a:r>
              <a:rPr lang="en-US" altLang="zh-CN" b="1">
                <a:solidFill>
                  <a:srgbClr val="FF3300"/>
                </a:solidFill>
                <a:latin typeface="Arial" panose="020B0604020202020204" pitchFamily="34" charset="0"/>
              </a:rPr>
              <a:t>RESULTANT</a:t>
            </a:r>
            <a:r>
              <a:rPr lang="en-US" altLang="zh-CN">
                <a:latin typeface="Arial" panose="020B0604020202020204" pitchFamily="34" charset="0"/>
              </a:rPr>
              <a:t> vector.</a:t>
            </a:r>
            <a:endParaRPr lang="en-US" altLang="zh-CN">
              <a:latin typeface="Arial" panose="020B0604020202020204" pitchFamily="34" charset="0"/>
            </a:endParaRPr>
          </a:p>
        </p:txBody>
      </p:sp>
      <p:grpSp>
        <p:nvGrpSpPr>
          <p:cNvPr id="2" name="Group 47"/>
          <p:cNvGrpSpPr/>
          <p:nvPr/>
        </p:nvGrpSpPr>
        <p:grpSpPr>
          <a:xfrm>
            <a:off x="1389063" y="1350963"/>
            <a:ext cx="2276475" cy="846137"/>
            <a:chOff x="457" y="877"/>
            <a:chExt cx="1434" cy="533"/>
          </a:xfrm>
        </p:grpSpPr>
        <p:sp>
          <p:nvSpPr>
            <p:cNvPr id="208900" name="Oval 24"/>
            <p:cNvSpPr/>
            <p:nvPr/>
          </p:nvSpPr>
          <p:spPr>
            <a:xfrm>
              <a:off x="668" y="1028"/>
              <a:ext cx="150" cy="150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208901" name="Line 25"/>
            <p:cNvSpPr/>
            <p:nvPr/>
          </p:nvSpPr>
          <p:spPr>
            <a:xfrm>
              <a:off x="818" y="1087"/>
              <a:ext cx="773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08902" name="Line 26"/>
            <p:cNvSpPr/>
            <p:nvPr/>
          </p:nvSpPr>
          <p:spPr>
            <a:xfrm>
              <a:off x="817" y="1131"/>
              <a:ext cx="1074" cy="0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08903" name="Text Box 27"/>
            <p:cNvSpPr txBox="1"/>
            <p:nvPr/>
          </p:nvSpPr>
          <p:spPr>
            <a:xfrm>
              <a:off x="968" y="877"/>
              <a:ext cx="33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66"/>
                  </a:solidFill>
                  <a:latin typeface="Arial" panose="020B0604020202020204" pitchFamily="34" charset="0"/>
                </a:rPr>
                <a:t>4N</a:t>
              </a:r>
              <a:endParaRPr lang="en-US" altLang="zh-CN" b="1">
                <a:solidFill>
                  <a:srgbClr val="FF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904" name="Text Box 28"/>
            <p:cNvSpPr txBox="1"/>
            <p:nvPr/>
          </p:nvSpPr>
          <p:spPr>
            <a:xfrm>
              <a:off x="1110" y="1123"/>
              <a:ext cx="33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chemeClr val="accent2"/>
                  </a:solidFill>
                  <a:latin typeface="Arial" panose="020B0604020202020204" pitchFamily="34" charset="0"/>
                </a:rPr>
                <a:t>6N</a:t>
              </a:r>
              <a:endParaRPr lang="en-US" altLang="zh-CN" b="1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905" name="Text Box 29"/>
            <p:cNvSpPr txBox="1"/>
            <p:nvPr/>
          </p:nvSpPr>
          <p:spPr>
            <a:xfrm>
              <a:off x="457" y="1179"/>
              <a:ext cx="60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object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48"/>
          <p:cNvGrpSpPr/>
          <p:nvPr/>
        </p:nvGrpSpPr>
        <p:grpSpPr>
          <a:xfrm>
            <a:off x="4679950" y="1365250"/>
            <a:ext cx="3481388" cy="815975"/>
            <a:chOff x="2288" y="889"/>
            <a:chExt cx="2193" cy="514"/>
          </a:xfrm>
        </p:grpSpPr>
        <p:sp>
          <p:nvSpPr>
            <p:cNvPr id="208907" name="Oval 30"/>
            <p:cNvSpPr/>
            <p:nvPr/>
          </p:nvSpPr>
          <p:spPr>
            <a:xfrm>
              <a:off x="2499" y="1021"/>
              <a:ext cx="150" cy="150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208908" name="Line 31"/>
            <p:cNvSpPr/>
            <p:nvPr/>
          </p:nvSpPr>
          <p:spPr>
            <a:xfrm>
              <a:off x="2649" y="1100"/>
              <a:ext cx="773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08909" name="Line 32"/>
            <p:cNvSpPr/>
            <p:nvPr/>
          </p:nvSpPr>
          <p:spPr>
            <a:xfrm>
              <a:off x="3407" y="1098"/>
              <a:ext cx="1074" cy="0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08910" name="Text Box 33"/>
            <p:cNvSpPr txBox="1"/>
            <p:nvPr/>
          </p:nvSpPr>
          <p:spPr>
            <a:xfrm>
              <a:off x="2890" y="889"/>
              <a:ext cx="33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66"/>
                  </a:solidFill>
                  <a:latin typeface="Arial" panose="020B0604020202020204" pitchFamily="34" charset="0"/>
                </a:rPr>
                <a:t>4N</a:t>
              </a:r>
              <a:endParaRPr lang="en-US" altLang="zh-CN" b="1">
                <a:solidFill>
                  <a:srgbClr val="FF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911" name="Text Box 34"/>
            <p:cNvSpPr txBox="1"/>
            <p:nvPr/>
          </p:nvSpPr>
          <p:spPr>
            <a:xfrm>
              <a:off x="3753" y="1084"/>
              <a:ext cx="33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chemeClr val="accent2"/>
                  </a:solidFill>
                  <a:latin typeface="Arial" panose="020B0604020202020204" pitchFamily="34" charset="0"/>
                </a:rPr>
                <a:t>6N</a:t>
              </a:r>
              <a:endParaRPr lang="en-US" altLang="zh-CN" b="1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912" name="Text Box 35"/>
            <p:cNvSpPr txBox="1"/>
            <p:nvPr/>
          </p:nvSpPr>
          <p:spPr>
            <a:xfrm>
              <a:off x="2288" y="1172"/>
              <a:ext cx="60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object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46"/>
          <p:cNvGrpSpPr/>
          <p:nvPr/>
        </p:nvGrpSpPr>
        <p:grpSpPr>
          <a:xfrm>
            <a:off x="4679950" y="2247900"/>
            <a:ext cx="3429000" cy="817563"/>
            <a:chOff x="480" y="1436"/>
            <a:chExt cx="2160" cy="515"/>
          </a:xfrm>
        </p:grpSpPr>
        <p:sp>
          <p:nvSpPr>
            <p:cNvPr id="208914" name="Oval 36"/>
            <p:cNvSpPr/>
            <p:nvPr/>
          </p:nvSpPr>
          <p:spPr>
            <a:xfrm>
              <a:off x="691" y="1569"/>
              <a:ext cx="150" cy="150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208915" name="Text Box 39"/>
            <p:cNvSpPr txBox="1"/>
            <p:nvPr/>
          </p:nvSpPr>
          <p:spPr>
            <a:xfrm>
              <a:off x="1063" y="1436"/>
              <a:ext cx="1263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resultant = 10N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208916" name="Text Box 41"/>
            <p:cNvSpPr txBox="1"/>
            <p:nvPr/>
          </p:nvSpPr>
          <p:spPr>
            <a:xfrm>
              <a:off x="480" y="1720"/>
              <a:ext cx="60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object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208917" name="Line 42"/>
            <p:cNvSpPr/>
            <p:nvPr/>
          </p:nvSpPr>
          <p:spPr>
            <a:xfrm>
              <a:off x="839" y="1652"/>
              <a:ext cx="1801" cy="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5" name="Group 69"/>
          <p:cNvGrpSpPr/>
          <p:nvPr/>
        </p:nvGrpSpPr>
        <p:grpSpPr>
          <a:xfrm>
            <a:off x="650875" y="4265613"/>
            <a:ext cx="3219450" cy="793750"/>
            <a:chOff x="410" y="2701"/>
            <a:chExt cx="2028" cy="500"/>
          </a:xfrm>
        </p:grpSpPr>
        <p:sp>
          <p:nvSpPr>
            <p:cNvPr id="208919" name="Oval 51"/>
            <p:cNvSpPr/>
            <p:nvPr/>
          </p:nvSpPr>
          <p:spPr>
            <a:xfrm>
              <a:off x="1202" y="2826"/>
              <a:ext cx="150" cy="150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208920" name="Line 52"/>
            <p:cNvSpPr/>
            <p:nvPr/>
          </p:nvSpPr>
          <p:spPr>
            <a:xfrm>
              <a:off x="410" y="2904"/>
              <a:ext cx="773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208921" name="Line 53"/>
            <p:cNvSpPr/>
            <p:nvPr/>
          </p:nvSpPr>
          <p:spPr>
            <a:xfrm>
              <a:off x="1364" y="2903"/>
              <a:ext cx="1074" cy="0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08922" name="Text Box 54"/>
            <p:cNvSpPr txBox="1"/>
            <p:nvPr/>
          </p:nvSpPr>
          <p:spPr>
            <a:xfrm>
              <a:off x="729" y="2701"/>
              <a:ext cx="33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66"/>
                  </a:solidFill>
                  <a:latin typeface="Arial" panose="020B0604020202020204" pitchFamily="34" charset="0"/>
                </a:rPr>
                <a:t>4N</a:t>
              </a:r>
              <a:endParaRPr lang="en-US" altLang="zh-CN" b="1">
                <a:solidFill>
                  <a:srgbClr val="FF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923" name="Text Box 55"/>
            <p:cNvSpPr txBox="1"/>
            <p:nvPr/>
          </p:nvSpPr>
          <p:spPr>
            <a:xfrm>
              <a:off x="1715" y="2701"/>
              <a:ext cx="33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chemeClr val="accent2"/>
                  </a:solidFill>
                  <a:latin typeface="Arial" panose="020B0604020202020204" pitchFamily="34" charset="0"/>
                </a:rPr>
                <a:t>6N</a:t>
              </a:r>
              <a:endParaRPr lang="en-US" altLang="zh-CN" b="1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924" name="Text Box 56"/>
            <p:cNvSpPr txBox="1"/>
            <p:nvPr/>
          </p:nvSpPr>
          <p:spPr>
            <a:xfrm>
              <a:off x="991" y="2970"/>
              <a:ext cx="60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object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6" name="Group 70"/>
          <p:cNvGrpSpPr/>
          <p:nvPr/>
        </p:nvGrpSpPr>
        <p:grpSpPr>
          <a:xfrm>
            <a:off x="4679950" y="4252913"/>
            <a:ext cx="3514725" cy="817562"/>
            <a:chOff x="3064" y="2680"/>
            <a:chExt cx="2214" cy="515"/>
          </a:xfrm>
        </p:grpSpPr>
        <p:sp>
          <p:nvSpPr>
            <p:cNvPr id="208926" name="Oval 58"/>
            <p:cNvSpPr/>
            <p:nvPr/>
          </p:nvSpPr>
          <p:spPr>
            <a:xfrm>
              <a:off x="3275" y="2813"/>
              <a:ext cx="150" cy="150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208927" name="Line 59"/>
            <p:cNvSpPr/>
            <p:nvPr/>
          </p:nvSpPr>
          <p:spPr>
            <a:xfrm>
              <a:off x="4505" y="2881"/>
              <a:ext cx="773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208928" name="Line 60"/>
            <p:cNvSpPr/>
            <p:nvPr/>
          </p:nvSpPr>
          <p:spPr>
            <a:xfrm>
              <a:off x="3436" y="2881"/>
              <a:ext cx="1074" cy="0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08929" name="Text Box 61"/>
            <p:cNvSpPr txBox="1"/>
            <p:nvPr/>
          </p:nvSpPr>
          <p:spPr>
            <a:xfrm>
              <a:off x="4694" y="2680"/>
              <a:ext cx="33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66"/>
                  </a:solidFill>
                  <a:latin typeface="Arial" panose="020B0604020202020204" pitchFamily="34" charset="0"/>
                </a:rPr>
                <a:t>4N</a:t>
              </a:r>
              <a:endParaRPr lang="en-US" altLang="zh-CN" b="1">
                <a:solidFill>
                  <a:srgbClr val="FF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930" name="Text Box 62"/>
            <p:cNvSpPr txBox="1"/>
            <p:nvPr/>
          </p:nvSpPr>
          <p:spPr>
            <a:xfrm>
              <a:off x="3802" y="2680"/>
              <a:ext cx="33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chemeClr val="accent2"/>
                  </a:solidFill>
                  <a:latin typeface="Arial" panose="020B0604020202020204" pitchFamily="34" charset="0"/>
                </a:rPr>
                <a:t>6N</a:t>
              </a:r>
              <a:endParaRPr lang="en-US" altLang="zh-CN" b="1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931" name="Text Box 63"/>
            <p:cNvSpPr txBox="1"/>
            <p:nvPr/>
          </p:nvSpPr>
          <p:spPr>
            <a:xfrm>
              <a:off x="3064" y="2964"/>
              <a:ext cx="60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object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71"/>
          <p:cNvGrpSpPr/>
          <p:nvPr/>
        </p:nvGrpSpPr>
        <p:grpSpPr>
          <a:xfrm>
            <a:off x="4679950" y="5256213"/>
            <a:ext cx="3262313" cy="693737"/>
            <a:chOff x="3077" y="3318"/>
            <a:chExt cx="2055" cy="437"/>
          </a:xfrm>
        </p:grpSpPr>
        <p:sp>
          <p:nvSpPr>
            <p:cNvPr id="208933" name="Oval 65"/>
            <p:cNvSpPr/>
            <p:nvPr/>
          </p:nvSpPr>
          <p:spPr>
            <a:xfrm>
              <a:off x="3288" y="3379"/>
              <a:ext cx="150" cy="150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208934" name="Text Box 66"/>
            <p:cNvSpPr txBox="1"/>
            <p:nvPr/>
          </p:nvSpPr>
          <p:spPr>
            <a:xfrm>
              <a:off x="3869" y="3318"/>
              <a:ext cx="1263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resultant = 2N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208935" name="Text Box 67"/>
            <p:cNvSpPr txBox="1"/>
            <p:nvPr/>
          </p:nvSpPr>
          <p:spPr>
            <a:xfrm>
              <a:off x="3077" y="3524"/>
              <a:ext cx="60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object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208936" name="Line 68"/>
            <p:cNvSpPr/>
            <p:nvPr/>
          </p:nvSpPr>
          <p:spPr>
            <a:xfrm>
              <a:off x="3436" y="3456"/>
              <a:ext cx="381" cy="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0">
                                            <p:txEl>
                                              <p:charRg st="0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0">
                                            <p:txEl>
                                              <p:charRg st="51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0945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Resultant force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26307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4035425" cy="4525963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80000"/>
              </a:lnSpc>
              <a:buNone/>
            </a:pPr>
            <a:r>
              <a:rPr lang="en-US" altLang="zh-CN" sz="2400"/>
              <a:t>A number of forces acting on a body may be replaced by a single force which has the same effect on the body as the original forces all acting together. </a:t>
            </a:r>
            <a:endParaRPr lang="en-US" altLang="zh-CN" sz="2400"/>
          </a:p>
          <a:p>
            <a:pPr marL="0" indent="0">
              <a:lnSpc>
                <a:spcPct val="80000"/>
              </a:lnSpc>
              <a:buNone/>
            </a:pPr>
            <a:endParaRPr lang="en-US" altLang="zh-CN" sz="240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400"/>
              <a:t>This overall force is called </a:t>
            </a:r>
            <a:r>
              <a:rPr lang="en-US" altLang="zh-CN" sz="2400" b="1">
                <a:solidFill>
                  <a:srgbClr val="FF0000"/>
                </a:solidFill>
              </a:rPr>
              <a:t>resultant force</a:t>
            </a:r>
            <a:r>
              <a:rPr lang="en-US" altLang="zh-CN" sz="2400"/>
              <a:t>.</a:t>
            </a:r>
            <a:endParaRPr lang="en-US" altLang="zh-CN" sz="2400"/>
          </a:p>
          <a:p>
            <a:pPr marL="0" indent="0">
              <a:lnSpc>
                <a:spcPct val="80000"/>
              </a:lnSpc>
              <a:buNone/>
            </a:pPr>
            <a:endParaRPr lang="en-US" altLang="zh-CN" sz="240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400"/>
              <a:t>In the example opposite, 5N is the resultant force of the 3N and 2N forces.</a:t>
            </a:r>
            <a:endParaRPr lang="en-US" altLang="zh-CN" sz="2400"/>
          </a:p>
        </p:txBody>
      </p:sp>
      <p:grpSp>
        <p:nvGrpSpPr>
          <p:cNvPr id="2" name="Group 22"/>
          <p:cNvGrpSpPr/>
          <p:nvPr/>
        </p:nvGrpSpPr>
        <p:grpSpPr>
          <a:xfrm>
            <a:off x="5148263" y="1557338"/>
            <a:ext cx="3240087" cy="744537"/>
            <a:chOff x="3243" y="981"/>
            <a:chExt cx="2041" cy="469"/>
          </a:xfrm>
        </p:grpSpPr>
        <p:sp>
          <p:nvSpPr>
            <p:cNvPr id="210948" name="Rectangle 10"/>
            <p:cNvSpPr/>
            <p:nvPr/>
          </p:nvSpPr>
          <p:spPr>
            <a:xfrm>
              <a:off x="3243" y="981"/>
              <a:ext cx="590" cy="453"/>
            </a:xfrm>
            <a:prstGeom prst="rect">
              <a:avLst/>
            </a:prstGeom>
            <a:solidFill>
              <a:srgbClr val="CC66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0949" name="Line 12"/>
            <p:cNvSpPr/>
            <p:nvPr/>
          </p:nvSpPr>
          <p:spPr>
            <a:xfrm>
              <a:off x="3833" y="1117"/>
              <a:ext cx="95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0950" name="Line 13"/>
            <p:cNvSpPr/>
            <p:nvPr/>
          </p:nvSpPr>
          <p:spPr>
            <a:xfrm>
              <a:off x="3833" y="1298"/>
              <a:ext cx="54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0951" name="Text Box 14"/>
            <p:cNvSpPr txBox="1"/>
            <p:nvPr/>
          </p:nvSpPr>
          <p:spPr>
            <a:xfrm>
              <a:off x="4830" y="981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3N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  <p:sp>
          <p:nvSpPr>
            <p:cNvPr id="210952" name="Text Box 15"/>
            <p:cNvSpPr txBox="1"/>
            <p:nvPr/>
          </p:nvSpPr>
          <p:spPr>
            <a:xfrm>
              <a:off x="4377" y="1162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2N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21"/>
          <p:cNvGrpSpPr/>
          <p:nvPr/>
        </p:nvGrpSpPr>
        <p:grpSpPr>
          <a:xfrm>
            <a:off x="5148263" y="3644900"/>
            <a:ext cx="3455987" cy="889000"/>
            <a:chOff x="3243" y="2296"/>
            <a:chExt cx="2177" cy="560"/>
          </a:xfrm>
        </p:grpSpPr>
        <p:sp>
          <p:nvSpPr>
            <p:cNvPr id="210954" name="Rectangle 16"/>
            <p:cNvSpPr/>
            <p:nvPr/>
          </p:nvSpPr>
          <p:spPr>
            <a:xfrm>
              <a:off x="3243" y="2296"/>
              <a:ext cx="590" cy="453"/>
            </a:xfrm>
            <a:prstGeom prst="rect">
              <a:avLst/>
            </a:prstGeom>
            <a:solidFill>
              <a:srgbClr val="CC66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0955" name="Line 17"/>
            <p:cNvSpPr/>
            <p:nvPr/>
          </p:nvSpPr>
          <p:spPr>
            <a:xfrm>
              <a:off x="3833" y="2523"/>
              <a:ext cx="1587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0956" name="Text Box 19"/>
            <p:cNvSpPr txBox="1"/>
            <p:nvPr/>
          </p:nvSpPr>
          <p:spPr>
            <a:xfrm>
              <a:off x="4332" y="2568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solidFill>
                    <a:srgbClr val="FF0000"/>
                  </a:solidFill>
                  <a:latin typeface="Arial" panose="020B0604020202020204" pitchFamily="34" charset="0"/>
                </a:rPr>
                <a:t>5N</a:t>
              </a:r>
              <a:endParaRPr lang="en-US" altLang="zh-CN" sz="24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charRg st="0" end="1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charRg st="154" end="2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charRg st="201" end="2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4017" name="Title 3584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Balanced and unbalanced forces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5843" name="Object 35842"/>
          <p:cNvGraphicFramePr/>
          <p:nvPr/>
        </p:nvGraphicFramePr>
        <p:xfrm>
          <a:off x="3200400" y="990600"/>
          <a:ext cx="2524125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9525" imgH="9525" progId="CorelDRAW.Graphic.6">
                  <p:embed/>
                </p:oleObj>
              </mc:Choice>
              <mc:Fallback>
                <p:oleObj name="" r:id="rId1" imgW="9525" imgH="9525" progId="CorelDRAW.Graphic.6">
                  <p:embed/>
                  <p:pic>
                    <p:nvPicPr>
                      <p:cNvPr id="0" name="Picture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00400" y="990600"/>
                        <a:ext cx="2524125" cy="11096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Object 35843"/>
          <p:cNvGraphicFramePr/>
          <p:nvPr/>
        </p:nvGraphicFramePr>
        <p:xfrm>
          <a:off x="3200400" y="2514600"/>
          <a:ext cx="2524125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3" imgW="9525" imgH="9525" progId="CorelDRAW.Graphic.6">
                  <p:embed/>
                </p:oleObj>
              </mc:Choice>
              <mc:Fallback>
                <p:oleObj name="" r:id="rId3" imgW="9525" imgH="9525" progId="CorelDRAW.Graphic.6">
                  <p:embed/>
                  <p:pic>
                    <p:nvPicPr>
                      <p:cNvPr id="0" name="Picture 308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00400" y="2514600"/>
                        <a:ext cx="2524125" cy="11096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35844"/>
          <p:cNvGraphicFramePr/>
          <p:nvPr/>
        </p:nvGraphicFramePr>
        <p:xfrm>
          <a:off x="3200400" y="4038600"/>
          <a:ext cx="2524125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4" imgW="9525" imgH="9525" progId="CorelDRAW.Graphic.6">
                  <p:embed/>
                </p:oleObj>
              </mc:Choice>
              <mc:Fallback>
                <p:oleObj name="" r:id="rId4" imgW="9525" imgH="9525" progId="CorelDRAW.Graphic.6">
                  <p:embed/>
                  <p:pic>
                    <p:nvPicPr>
                      <p:cNvPr id="0" name="Picture 308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00400" y="4038600"/>
                        <a:ext cx="2524125" cy="11096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35845"/>
          <p:cNvGraphicFramePr/>
          <p:nvPr/>
        </p:nvGraphicFramePr>
        <p:xfrm>
          <a:off x="3200400" y="5486400"/>
          <a:ext cx="2524125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5" imgW="9525" imgH="9525" progId="CorelDRAW.Graphic.6">
                  <p:embed/>
                </p:oleObj>
              </mc:Choice>
              <mc:Fallback>
                <p:oleObj name="" r:id="rId5" imgW="9525" imgH="9525" progId="CorelDRAW.Graphic.6">
                  <p:embed/>
                  <p:pic>
                    <p:nvPicPr>
                      <p:cNvPr id="0" name="Picture 308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00400" y="5486400"/>
                        <a:ext cx="2524125" cy="11096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Right Arrow 35846"/>
          <p:cNvSpPr/>
          <p:nvPr/>
        </p:nvSpPr>
        <p:spPr>
          <a:xfrm>
            <a:off x="5943600" y="1143000"/>
            <a:ext cx="1295400" cy="762000"/>
          </a:xfrm>
          <a:prstGeom prst="rightArrow">
            <a:avLst>
              <a:gd name="adj1" fmla="val 50000"/>
              <a:gd name="adj2" fmla="val 4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35848" name="Right Arrow 35847"/>
          <p:cNvSpPr/>
          <p:nvPr/>
        </p:nvSpPr>
        <p:spPr>
          <a:xfrm>
            <a:off x="5943600" y="2667000"/>
            <a:ext cx="1295400" cy="762000"/>
          </a:xfrm>
          <a:prstGeom prst="rightArrow">
            <a:avLst>
              <a:gd name="adj1" fmla="val 50000"/>
              <a:gd name="adj2" fmla="val 4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35849" name="Right Arrow 35848"/>
          <p:cNvSpPr/>
          <p:nvPr/>
        </p:nvSpPr>
        <p:spPr>
          <a:xfrm>
            <a:off x="5943600" y="4191000"/>
            <a:ext cx="1295400" cy="762000"/>
          </a:xfrm>
          <a:prstGeom prst="rightArrow">
            <a:avLst>
              <a:gd name="adj1" fmla="val 50000"/>
              <a:gd name="adj2" fmla="val 4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35851" name="Left Arrow 35850"/>
          <p:cNvSpPr/>
          <p:nvPr/>
        </p:nvSpPr>
        <p:spPr>
          <a:xfrm>
            <a:off x="2286000" y="2895600"/>
            <a:ext cx="762000" cy="3810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35852" name="Right Arrow 35851"/>
          <p:cNvSpPr/>
          <p:nvPr/>
        </p:nvSpPr>
        <p:spPr>
          <a:xfrm flipH="1">
            <a:off x="1752600" y="4191000"/>
            <a:ext cx="1295400" cy="762000"/>
          </a:xfrm>
          <a:prstGeom prst="rightArrow">
            <a:avLst>
              <a:gd name="adj1" fmla="val 50000"/>
              <a:gd name="adj2" fmla="val 4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35853" name="Right Arrow 35852"/>
          <p:cNvSpPr/>
          <p:nvPr/>
        </p:nvSpPr>
        <p:spPr>
          <a:xfrm flipH="1">
            <a:off x="1752600" y="5638800"/>
            <a:ext cx="1295400" cy="762000"/>
          </a:xfrm>
          <a:prstGeom prst="rightArrow">
            <a:avLst>
              <a:gd name="adj1" fmla="val 50000"/>
              <a:gd name="adj2" fmla="val 4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2993" name="Title 24577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Balanced and unbalanced forces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12994" name="Text Box 24578"/>
          <p:cNvSpPr txBox="1"/>
          <p:nvPr/>
        </p:nvSpPr>
        <p:spPr>
          <a:xfrm>
            <a:off x="304800" y="1295400"/>
            <a:ext cx="3200400" cy="10144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>
                <a:latin typeface="Calibri" panose="020F0502020204030204" charset="0"/>
              </a:rPr>
              <a:t>1)  This animal is either ________ or moving with _____ _____…</a:t>
            </a:r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212995" name="Text Box 24579"/>
          <p:cNvSpPr txBox="1"/>
          <p:nvPr/>
        </p:nvSpPr>
        <p:spPr>
          <a:xfrm>
            <a:off x="5334000" y="4419600"/>
            <a:ext cx="3505200" cy="3984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>
                <a:latin typeface="Calibri" panose="020F0502020204030204" charset="0"/>
              </a:rPr>
              <a:t>4)  This animal is…</a:t>
            </a:r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212996" name="Text Box 24580"/>
          <p:cNvSpPr txBox="1"/>
          <p:nvPr/>
        </p:nvSpPr>
        <p:spPr>
          <a:xfrm>
            <a:off x="5257800" y="1295400"/>
            <a:ext cx="3200400" cy="7064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>
                <a:latin typeface="Calibri" panose="020F0502020204030204" charset="0"/>
              </a:rPr>
              <a:t>2)  This animal is getting _________…</a:t>
            </a:r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212997" name="Text Box 24581"/>
          <p:cNvSpPr txBox="1"/>
          <p:nvPr/>
        </p:nvSpPr>
        <p:spPr>
          <a:xfrm>
            <a:off x="381000" y="4267200"/>
            <a:ext cx="3200400" cy="7064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>
                <a:latin typeface="Calibri" panose="020F0502020204030204" charset="0"/>
              </a:rPr>
              <a:t>3)  This animal is getting _______….</a:t>
            </a:r>
            <a:endParaRPr lang="en-US" altLang="zh-CN" sz="2000">
              <a:latin typeface="Calibri" panose="020F0502020204030204" charset="0"/>
            </a:endParaRPr>
          </a:p>
        </p:txBody>
      </p:sp>
      <p:graphicFrame>
        <p:nvGraphicFramePr>
          <p:cNvPr id="212998" name="Object 24583"/>
          <p:cNvGraphicFramePr/>
          <p:nvPr/>
        </p:nvGraphicFramePr>
        <p:xfrm>
          <a:off x="6096000" y="2286000"/>
          <a:ext cx="1752600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9525" imgH="9525" progId="CorelDRAW.Graphic.6">
                  <p:embed/>
                </p:oleObj>
              </mc:Choice>
              <mc:Fallback>
                <p:oleObj name="" r:id="rId1" imgW="9525" imgH="9525" progId="CorelDRAW.Graphic.6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096000" y="2286000"/>
                        <a:ext cx="1752600" cy="11096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2999" name="Object 24584"/>
          <p:cNvGraphicFramePr/>
          <p:nvPr/>
        </p:nvGraphicFramePr>
        <p:xfrm>
          <a:off x="1600200" y="2514600"/>
          <a:ext cx="1366838" cy="124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9525" imgH="9525" progId="CorelDRAW.Graphic.6">
                  <p:embed/>
                </p:oleObj>
              </mc:Choice>
              <mc:Fallback>
                <p:oleObj name="" r:id="rId3" imgW="9525" imgH="9525" progId="CorelDRAW.Graphic.6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00200" y="2514600"/>
                        <a:ext cx="1366838" cy="12430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000" name="Object 24586"/>
          <p:cNvGraphicFramePr/>
          <p:nvPr/>
        </p:nvGraphicFramePr>
        <p:xfrm>
          <a:off x="1219200" y="5029200"/>
          <a:ext cx="1985963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5" imgW="9525" imgH="9525" progId="CorelDRAW.Graphic.6">
                  <p:embed/>
                </p:oleObj>
              </mc:Choice>
              <mc:Fallback>
                <p:oleObj name="" r:id="rId5" imgW="9525" imgH="9525" progId="CorelDRAW.Graphic.6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9200" y="5029200"/>
                        <a:ext cx="1985963" cy="9032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001" name="Object 24587"/>
          <p:cNvGraphicFramePr/>
          <p:nvPr/>
        </p:nvGraphicFramePr>
        <p:xfrm>
          <a:off x="6019800" y="5334000"/>
          <a:ext cx="19812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7" imgW="9525" imgH="9525" progId="CorelDRAW.Graphic.6">
                  <p:embed/>
                </p:oleObj>
              </mc:Choice>
              <mc:Fallback>
                <p:oleObj name="" r:id="rId7" imgW="9525" imgH="9525" progId="CorelDRAW.Graphic.6">
                  <p:embed/>
                  <p:pic>
                    <p:nvPicPr>
                      <p:cNvPr id="0" name="Picture 307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19800" y="5334000"/>
                        <a:ext cx="1981200" cy="7858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3002" name="Right Arrow 24588"/>
          <p:cNvSpPr/>
          <p:nvPr/>
        </p:nvSpPr>
        <p:spPr>
          <a:xfrm>
            <a:off x="3200400" y="2590800"/>
            <a:ext cx="762000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213003" name="Right Arrow 24589"/>
          <p:cNvSpPr/>
          <p:nvPr/>
        </p:nvSpPr>
        <p:spPr>
          <a:xfrm>
            <a:off x="7848600" y="2362200"/>
            <a:ext cx="762000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213004" name="Right Arrow 24591"/>
          <p:cNvSpPr/>
          <p:nvPr/>
        </p:nvSpPr>
        <p:spPr>
          <a:xfrm flipH="1">
            <a:off x="609600" y="2590800"/>
            <a:ext cx="762000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213005" name="Left Arrow 24592"/>
          <p:cNvSpPr/>
          <p:nvPr/>
        </p:nvSpPr>
        <p:spPr>
          <a:xfrm>
            <a:off x="5334000" y="2667000"/>
            <a:ext cx="609600" cy="228600"/>
          </a:xfrm>
          <a:prstGeom prst="leftArrow">
            <a:avLst>
              <a:gd name="adj1" fmla="val 50000"/>
              <a:gd name="adj2" fmla="val 6661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213006" name="Right Arrow 24593"/>
          <p:cNvSpPr/>
          <p:nvPr/>
        </p:nvSpPr>
        <p:spPr>
          <a:xfrm>
            <a:off x="3352800" y="5486400"/>
            <a:ext cx="609600" cy="228600"/>
          </a:xfrm>
          <a:prstGeom prst="rightArrow">
            <a:avLst>
              <a:gd name="adj1" fmla="val 50000"/>
              <a:gd name="adj2" fmla="val 6661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  <p:sp>
        <p:nvSpPr>
          <p:cNvPr id="213007" name="Right Arrow 24594"/>
          <p:cNvSpPr/>
          <p:nvPr/>
        </p:nvSpPr>
        <p:spPr>
          <a:xfrm flipH="1">
            <a:off x="304800" y="5257800"/>
            <a:ext cx="762000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Calibri" panose="020F050202020403020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41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2800" kern="1200" baseline="0">
                <a:latin typeface="+mj-lt"/>
                <a:ea typeface="+mj-ea"/>
                <a:cs typeface="+mj-cs"/>
              </a:rPr>
              <a:t>Determine the resultant force in the cases below:</a:t>
            </a:r>
            <a:endParaRPr lang="en-US" altLang="zh-CN" sz="2800" kern="1200" baseline="0">
              <a:latin typeface="+mj-lt"/>
              <a:ea typeface="+mj-ea"/>
              <a:cs typeface="+mj-cs"/>
            </a:endParaRPr>
          </a:p>
        </p:txBody>
      </p:sp>
      <p:grpSp>
        <p:nvGrpSpPr>
          <p:cNvPr id="215042" name="Group 40"/>
          <p:cNvGrpSpPr/>
          <p:nvPr/>
        </p:nvGrpSpPr>
        <p:grpSpPr>
          <a:xfrm>
            <a:off x="468313" y="1268413"/>
            <a:ext cx="3168650" cy="889000"/>
            <a:chOff x="295" y="799"/>
            <a:chExt cx="1996" cy="560"/>
          </a:xfrm>
        </p:grpSpPr>
        <p:sp>
          <p:nvSpPr>
            <p:cNvPr id="215043" name="Rectangle 5"/>
            <p:cNvSpPr/>
            <p:nvPr/>
          </p:nvSpPr>
          <p:spPr>
            <a:xfrm>
              <a:off x="657" y="845"/>
              <a:ext cx="590" cy="453"/>
            </a:xfrm>
            <a:prstGeom prst="rect">
              <a:avLst/>
            </a:prstGeom>
            <a:solidFill>
              <a:srgbClr val="CC66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44" name="Line 6"/>
            <p:cNvSpPr/>
            <p:nvPr/>
          </p:nvSpPr>
          <p:spPr>
            <a:xfrm>
              <a:off x="1247" y="981"/>
              <a:ext cx="499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45" name="Line 7"/>
            <p:cNvSpPr/>
            <p:nvPr/>
          </p:nvSpPr>
          <p:spPr>
            <a:xfrm>
              <a:off x="1247" y="1162"/>
              <a:ext cx="63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46" name="Text Box 8"/>
            <p:cNvSpPr txBox="1"/>
            <p:nvPr/>
          </p:nvSpPr>
          <p:spPr>
            <a:xfrm>
              <a:off x="1746" y="799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4N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  <p:sp>
          <p:nvSpPr>
            <p:cNvPr id="215047" name="Text Box 9"/>
            <p:cNvSpPr txBox="1"/>
            <p:nvPr/>
          </p:nvSpPr>
          <p:spPr>
            <a:xfrm>
              <a:off x="1837" y="1071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6N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  <p:sp>
          <p:nvSpPr>
            <p:cNvPr id="215048" name="Text Box 15"/>
            <p:cNvSpPr txBox="1"/>
            <p:nvPr/>
          </p:nvSpPr>
          <p:spPr>
            <a:xfrm>
              <a:off x="295" y="890"/>
              <a:ext cx="317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solidFill>
                    <a:srgbClr val="FF00FF"/>
                  </a:solidFill>
                  <a:latin typeface="Arial" panose="020B0604020202020204" pitchFamily="34" charset="0"/>
                </a:rPr>
                <a:t>1.</a:t>
              </a:r>
              <a:endParaRPr lang="en-US" altLang="zh-CN" sz="2400">
                <a:solidFill>
                  <a:srgbClr val="FF00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5049" name="Group 41"/>
          <p:cNvGrpSpPr/>
          <p:nvPr/>
        </p:nvGrpSpPr>
        <p:grpSpPr>
          <a:xfrm>
            <a:off x="4211638" y="1341438"/>
            <a:ext cx="3602037" cy="744537"/>
            <a:chOff x="2653" y="845"/>
            <a:chExt cx="2269" cy="469"/>
          </a:xfrm>
        </p:grpSpPr>
        <p:sp>
          <p:nvSpPr>
            <p:cNvPr id="215050" name="Rectangle 16"/>
            <p:cNvSpPr/>
            <p:nvPr/>
          </p:nvSpPr>
          <p:spPr>
            <a:xfrm>
              <a:off x="3606" y="845"/>
              <a:ext cx="590" cy="453"/>
            </a:xfrm>
            <a:prstGeom prst="rect">
              <a:avLst/>
            </a:prstGeom>
            <a:solidFill>
              <a:srgbClr val="CC66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51" name="Line 17"/>
            <p:cNvSpPr/>
            <p:nvPr/>
          </p:nvSpPr>
          <p:spPr>
            <a:xfrm>
              <a:off x="4195" y="981"/>
              <a:ext cx="72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52" name="Line 18"/>
            <p:cNvSpPr/>
            <p:nvPr/>
          </p:nvSpPr>
          <p:spPr>
            <a:xfrm flipH="1">
              <a:off x="3061" y="981"/>
              <a:ext cx="54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53" name="Text Box 19"/>
            <p:cNvSpPr txBox="1"/>
            <p:nvPr/>
          </p:nvSpPr>
          <p:spPr>
            <a:xfrm>
              <a:off x="4468" y="1026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4N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  <p:sp>
          <p:nvSpPr>
            <p:cNvPr id="215054" name="Text Box 20"/>
            <p:cNvSpPr txBox="1"/>
            <p:nvPr/>
          </p:nvSpPr>
          <p:spPr>
            <a:xfrm>
              <a:off x="3107" y="1026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3N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  <p:sp>
          <p:nvSpPr>
            <p:cNvPr id="215055" name="Text Box 21"/>
            <p:cNvSpPr txBox="1"/>
            <p:nvPr/>
          </p:nvSpPr>
          <p:spPr>
            <a:xfrm>
              <a:off x="2653" y="890"/>
              <a:ext cx="317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solidFill>
                    <a:srgbClr val="FF00FF"/>
                  </a:solidFill>
                  <a:latin typeface="Arial" panose="020B0604020202020204" pitchFamily="34" charset="0"/>
                </a:rPr>
                <a:t>2.</a:t>
              </a:r>
              <a:endParaRPr lang="en-US" altLang="zh-CN" sz="2400">
                <a:solidFill>
                  <a:srgbClr val="FF00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5056" name="Rectangle 22"/>
          <p:cNvSpPr/>
          <p:nvPr/>
        </p:nvSpPr>
        <p:spPr>
          <a:xfrm>
            <a:off x="1116013" y="3573463"/>
            <a:ext cx="936625" cy="719137"/>
          </a:xfrm>
          <a:prstGeom prst="rect">
            <a:avLst/>
          </a:prstGeom>
          <a:solidFill>
            <a:srgbClr val="CC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altLang="x-none">
              <a:latin typeface="Arial" panose="020B0604020202020204" pitchFamily="34" charset="0"/>
            </a:endParaRPr>
          </a:p>
        </p:txBody>
      </p:sp>
      <p:sp>
        <p:nvSpPr>
          <p:cNvPr id="215057" name="Line 23"/>
          <p:cNvSpPr/>
          <p:nvPr/>
        </p:nvSpPr>
        <p:spPr>
          <a:xfrm>
            <a:off x="1620838" y="4294188"/>
            <a:ext cx="0" cy="1008062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15058" name="Line 24"/>
          <p:cNvSpPr/>
          <p:nvPr/>
        </p:nvSpPr>
        <p:spPr>
          <a:xfrm flipV="1">
            <a:off x="1620838" y="2997200"/>
            <a:ext cx="1587" cy="576263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15059" name="Text Box 25"/>
          <p:cNvSpPr txBox="1"/>
          <p:nvPr/>
        </p:nvSpPr>
        <p:spPr>
          <a:xfrm>
            <a:off x="1655763" y="4437063"/>
            <a:ext cx="72072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7N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215060" name="Text Box 26"/>
          <p:cNvSpPr txBox="1"/>
          <p:nvPr/>
        </p:nvSpPr>
        <p:spPr>
          <a:xfrm flipH="1">
            <a:off x="1692275" y="2997200"/>
            <a:ext cx="6477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Arial" panose="020B0604020202020204" pitchFamily="34" charset="0"/>
              </a:rPr>
              <a:t>3N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215061" name="Text Box 27"/>
          <p:cNvSpPr txBox="1"/>
          <p:nvPr/>
        </p:nvSpPr>
        <p:spPr>
          <a:xfrm>
            <a:off x="538163" y="2887663"/>
            <a:ext cx="503237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FF"/>
                </a:solidFill>
                <a:latin typeface="Arial" panose="020B0604020202020204" pitchFamily="34" charset="0"/>
              </a:rPr>
              <a:t>3.</a:t>
            </a:r>
            <a:endParaRPr lang="en-US" altLang="zh-CN" sz="2400">
              <a:solidFill>
                <a:srgbClr val="FF00FF"/>
              </a:solidFill>
              <a:latin typeface="Arial" panose="020B0604020202020204" pitchFamily="34" charset="0"/>
            </a:endParaRPr>
          </a:p>
        </p:txBody>
      </p:sp>
      <p:grpSp>
        <p:nvGrpSpPr>
          <p:cNvPr id="215062" name="Group 42"/>
          <p:cNvGrpSpPr/>
          <p:nvPr/>
        </p:nvGrpSpPr>
        <p:grpSpPr>
          <a:xfrm>
            <a:off x="3492500" y="2781300"/>
            <a:ext cx="1258888" cy="2543175"/>
            <a:chOff x="2200" y="1662"/>
            <a:chExt cx="793" cy="1602"/>
          </a:xfrm>
        </p:grpSpPr>
        <p:sp>
          <p:nvSpPr>
            <p:cNvPr id="215063" name="Rectangle 28"/>
            <p:cNvSpPr/>
            <p:nvPr/>
          </p:nvSpPr>
          <p:spPr>
            <a:xfrm>
              <a:off x="2200" y="2478"/>
              <a:ext cx="590" cy="453"/>
            </a:xfrm>
            <a:prstGeom prst="rect">
              <a:avLst/>
            </a:prstGeom>
            <a:solidFill>
              <a:srgbClr val="CC66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64" name="Line 29"/>
            <p:cNvSpPr/>
            <p:nvPr/>
          </p:nvSpPr>
          <p:spPr>
            <a:xfrm>
              <a:off x="2517" y="2932"/>
              <a:ext cx="0" cy="31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65" name="Line 30"/>
            <p:cNvSpPr/>
            <p:nvPr/>
          </p:nvSpPr>
          <p:spPr>
            <a:xfrm flipV="1">
              <a:off x="2517" y="1662"/>
              <a:ext cx="0" cy="81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66" name="Text Box 31"/>
            <p:cNvSpPr txBox="1"/>
            <p:nvPr/>
          </p:nvSpPr>
          <p:spPr>
            <a:xfrm>
              <a:off x="2539" y="2976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2N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  <p:sp>
          <p:nvSpPr>
            <p:cNvPr id="215067" name="Text Box 32"/>
            <p:cNvSpPr txBox="1"/>
            <p:nvPr/>
          </p:nvSpPr>
          <p:spPr>
            <a:xfrm flipH="1">
              <a:off x="2562" y="1842"/>
              <a:ext cx="407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6N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</p:grpSp>
      <p:sp>
        <p:nvSpPr>
          <p:cNvPr id="215068" name="Text Box 33"/>
          <p:cNvSpPr txBox="1"/>
          <p:nvPr/>
        </p:nvSpPr>
        <p:spPr>
          <a:xfrm>
            <a:off x="2914650" y="2887663"/>
            <a:ext cx="503238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FF"/>
                </a:solidFill>
                <a:latin typeface="Arial" panose="020B0604020202020204" pitchFamily="34" charset="0"/>
              </a:rPr>
              <a:t>4.</a:t>
            </a:r>
            <a:endParaRPr lang="en-US" altLang="zh-CN" sz="2400">
              <a:solidFill>
                <a:srgbClr val="FF00FF"/>
              </a:solidFill>
              <a:latin typeface="Arial" panose="020B0604020202020204" pitchFamily="34" charset="0"/>
            </a:endParaRPr>
          </a:p>
        </p:txBody>
      </p:sp>
      <p:grpSp>
        <p:nvGrpSpPr>
          <p:cNvPr id="215069" name="Group 43"/>
          <p:cNvGrpSpPr/>
          <p:nvPr/>
        </p:nvGrpSpPr>
        <p:grpSpPr>
          <a:xfrm>
            <a:off x="6227763" y="2997200"/>
            <a:ext cx="1260475" cy="2447925"/>
            <a:chOff x="3923" y="1888"/>
            <a:chExt cx="794" cy="1542"/>
          </a:xfrm>
        </p:grpSpPr>
        <p:sp>
          <p:nvSpPr>
            <p:cNvPr id="215070" name="Rectangle 34"/>
            <p:cNvSpPr/>
            <p:nvPr/>
          </p:nvSpPr>
          <p:spPr>
            <a:xfrm>
              <a:off x="3923" y="2432"/>
              <a:ext cx="590" cy="453"/>
            </a:xfrm>
            <a:prstGeom prst="rect">
              <a:avLst/>
            </a:prstGeom>
            <a:solidFill>
              <a:srgbClr val="CC66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71" name="Line 35"/>
            <p:cNvSpPr/>
            <p:nvPr/>
          </p:nvSpPr>
          <p:spPr>
            <a:xfrm>
              <a:off x="4241" y="2886"/>
              <a:ext cx="0" cy="5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72" name="Line 36"/>
            <p:cNvSpPr/>
            <p:nvPr/>
          </p:nvSpPr>
          <p:spPr>
            <a:xfrm flipV="1">
              <a:off x="4241" y="1888"/>
              <a:ext cx="0" cy="5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73" name="Text Box 37"/>
            <p:cNvSpPr txBox="1"/>
            <p:nvPr/>
          </p:nvSpPr>
          <p:spPr>
            <a:xfrm>
              <a:off x="4263" y="2977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4N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  <p:sp>
          <p:nvSpPr>
            <p:cNvPr id="215074" name="Text Box 38"/>
            <p:cNvSpPr txBox="1"/>
            <p:nvPr/>
          </p:nvSpPr>
          <p:spPr>
            <a:xfrm flipH="1">
              <a:off x="4286" y="2024"/>
              <a:ext cx="40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4N</a:t>
              </a:r>
              <a:endParaRPr lang="en-US" altLang="zh-CN" sz="2400">
                <a:latin typeface="Arial" panose="020B0604020202020204" pitchFamily="34" charset="0"/>
              </a:endParaRPr>
            </a:p>
          </p:txBody>
        </p:sp>
      </p:grpSp>
      <p:sp>
        <p:nvSpPr>
          <p:cNvPr id="215075" name="Text Box 39"/>
          <p:cNvSpPr txBox="1"/>
          <p:nvPr/>
        </p:nvSpPr>
        <p:spPr>
          <a:xfrm>
            <a:off x="5649913" y="2887663"/>
            <a:ext cx="503237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FF"/>
                </a:solidFill>
                <a:latin typeface="Arial" panose="020B0604020202020204" pitchFamily="34" charset="0"/>
              </a:rPr>
              <a:t>5.</a:t>
            </a:r>
            <a:endParaRPr lang="en-US" altLang="zh-CN" sz="2400">
              <a:solidFill>
                <a:srgbClr val="FF00FF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oup 48"/>
          <p:cNvGrpSpPr/>
          <p:nvPr/>
        </p:nvGrpSpPr>
        <p:grpSpPr>
          <a:xfrm>
            <a:off x="1979613" y="1341438"/>
            <a:ext cx="2016125" cy="889000"/>
            <a:chOff x="1247" y="845"/>
            <a:chExt cx="1270" cy="560"/>
          </a:xfrm>
        </p:grpSpPr>
        <p:sp>
          <p:nvSpPr>
            <p:cNvPr id="215077" name="Rectangle 44"/>
            <p:cNvSpPr/>
            <p:nvPr/>
          </p:nvSpPr>
          <p:spPr>
            <a:xfrm>
              <a:off x="1247" y="845"/>
              <a:ext cx="998" cy="4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78" name="Line 46"/>
            <p:cNvSpPr/>
            <p:nvPr/>
          </p:nvSpPr>
          <p:spPr>
            <a:xfrm>
              <a:off x="1247" y="1071"/>
              <a:ext cx="127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79" name="Text Box 47"/>
            <p:cNvSpPr txBox="1"/>
            <p:nvPr/>
          </p:nvSpPr>
          <p:spPr>
            <a:xfrm>
              <a:off x="1610" y="1117"/>
              <a:ext cx="499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Arial" panose="020B0604020202020204" pitchFamily="34" charset="0"/>
                </a:rPr>
                <a:t>10N</a:t>
              </a:r>
              <a:endParaRPr lang="en-US" altLang="zh-CN" sz="2400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58"/>
          <p:cNvGrpSpPr/>
          <p:nvPr/>
        </p:nvGrpSpPr>
        <p:grpSpPr>
          <a:xfrm>
            <a:off x="4787900" y="1268413"/>
            <a:ext cx="3097213" cy="889000"/>
            <a:chOff x="3016" y="799"/>
            <a:chExt cx="1951" cy="560"/>
          </a:xfrm>
        </p:grpSpPr>
        <p:sp>
          <p:nvSpPr>
            <p:cNvPr id="215081" name="Rectangle 50"/>
            <p:cNvSpPr/>
            <p:nvPr/>
          </p:nvSpPr>
          <p:spPr>
            <a:xfrm>
              <a:off x="4195" y="799"/>
              <a:ext cx="772" cy="4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82" name="Line 51"/>
            <p:cNvSpPr/>
            <p:nvPr/>
          </p:nvSpPr>
          <p:spPr>
            <a:xfrm>
              <a:off x="4195" y="1071"/>
              <a:ext cx="45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83" name="Text Box 52"/>
            <p:cNvSpPr txBox="1"/>
            <p:nvPr/>
          </p:nvSpPr>
          <p:spPr>
            <a:xfrm>
              <a:off x="4332" y="1071"/>
              <a:ext cx="499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Arial" panose="020B0604020202020204" pitchFamily="34" charset="0"/>
                </a:rPr>
                <a:t>1N</a:t>
              </a:r>
              <a:endParaRPr lang="en-US" altLang="zh-CN" sz="2400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084" name="Rectangle 57"/>
            <p:cNvSpPr/>
            <p:nvPr/>
          </p:nvSpPr>
          <p:spPr>
            <a:xfrm>
              <a:off x="3016" y="799"/>
              <a:ext cx="590" cy="4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</p:grpSp>
      <p:grpSp>
        <p:nvGrpSpPr>
          <p:cNvPr id="8" name="Group 60"/>
          <p:cNvGrpSpPr/>
          <p:nvPr/>
        </p:nvGrpSpPr>
        <p:grpSpPr>
          <a:xfrm>
            <a:off x="1258888" y="2997200"/>
            <a:ext cx="1081087" cy="2376488"/>
            <a:chOff x="793" y="1888"/>
            <a:chExt cx="681" cy="1497"/>
          </a:xfrm>
        </p:grpSpPr>
        <p:sp>
          <p:nvSpPr>
            <p:cNvPr id="215086" name="Rectangle 54"/>
            <p:cNvSpPr/>
            <p:nvPr/>
          </p:nvSpPr>
          <p:spPr>
            <a:xfrm>
              <a:off x="793" y="2704"/>
              <a:ext cx="590" cy="68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87" name="Line 55"/>
            <p:cNvSpPr/>
            <p:nvPr/>
          </p:nvSpPr>
          <p:spPr>
            <a:xfrm>
              <a:off x="975" y="2704"/>
              <a:ext cx="0" cy="57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88" name="Text Box 56"/>
            <p:cNvSpPr txBox="1"/>
            <p:nvPr/>
          </p:nvSpPr>
          <p:spPr>
            <a:xfrm>
              <a:off x="975" y="2795"/>
              <a:ext cx="499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Arial" panose="020B0604020202020204" pitchFamily="34" charset="0"/>
                </a:rPr>
                <a:t>4N</a:t>
              </a:r>
              <a:endParaRPr lang="en-US" altLang="zh-CN" sz="2400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089" name="Rectangle 59"/>
            <p:cNvSpPr/>
            <p:nvPr/>
          </p:nvSpPr>
          <p:spPr>
            <a:xfrm>
              <a:off x="793" y="1888"/>
              <a:ext cx="590" cy="36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 66"/>
          <p:cNvGrpSpPr/>
          <p:nvPr/>
        </p:nvGrpSpPr>
        <p:grpSpPr>
          <a:xfrm>
            <a:off x="3708400" y="2708275"/>
            <a:ext cx="1079500" cy="2881313"/>
            <a:chOff x="2336" y="1706"/>
            <a:chExt cx="680" cy="1815"/>
          </a:xfrm>
        </p:grpSpPr>
        <p:sp>
          <p:nvSpPr>
            <p:cNvPr id="215091" name="Rectangle 62"/>
            <p:cNvSpPr/>
            <p:nvPr/>
          </p:nvSpPr>
          <p:spPr>
            <a:xfrm>
              <a:off x="2426" y="3022"/>
              <a:ext cx="499" cy="4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92" name="Rectangle 65"/>
            <p:cNvSpPr/>
            <p:nvPr/>
          </p:nvSpPr>
          <p:spPr>
            <a:xfrm>
              <a:off x="2336" y="1706"/>
              <a:ext cx="589" cy="86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93" name="Line 63"/>
            <p:cNvSpPr/>
            <p:nvPr/>
          </p:nvSpPr>
          <p:spPr>
            <a:xfrm flipV="1">
              <a:off x="2472" y="2024"/>
              <a:ext cx="0" cy="54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215094" name="Text Box 64"/>
            <p:cNvSpPr txBox="1"/>
            <p:nvPr/>
          </p:nvSpPr>
          <p:spPr>
            <a:xfrm>
              <a:off x="2517" y="2205"/>
              <a:ext cx="499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Arial" panose="020B0604020202020204" pitchFamily="34" charset="0"/>
                </a:rPr>
                <a:t>4N</a:t>
              </a:r>
              <a:endParaRPr lang="en-US" altLang="zh-CN" sz="2400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roup 70"/>
          <p:cNvGrpSpPr/>
          <p:nvPr/>
        </p:nvGrpSpPr>
        <p:grpSpPr>
          <a:xfrm>
            <a:off x="5508625" y="2997200"/>
            <a:ext cx="2665413" cy="2447925"/>
            <a:chOff x="3470" y="1888"/>
            <a:chExt cx="1679" cy="1542"/>
          </a:xfrm>
        </p:grpSpPr>
        <p:sp>
          <p:nvSpPr>
            <p:cNvPr id="215096" name="Rectangle 67"/>
            <p:cNvSpPr/>
            <p:nvPr/>
          </p:nvSpPr>
          <p:spPr>
            <a:xfrm>
              <a:off x="4059" y="1888"/>
              <a:ext cx="590" cy="544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97" name="Rectangle 68"/>
            <p:cNvSpPr/>
            <p:nvPr/>
          </p:nvSpPr>
          <p:spPr>
            <a:xfrm>
              <a:off x="4105" y="2886"/>
              <a:ext cx="590" cy="544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215098" name="Text Box 69"/>
            <p:cNvSpPr txBox="1"/>
            <p:nvPr/>
          </p:nvSpPr>
          <p:spPr>
            <a:xfrm>
              <a:off x="3470" y="2886"/>
              <a:ext cx="1679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Arial" panose="020B0604020202020204" pitchFamily="34" charset="0"/>
                </a:rPr>
                <a:t>There is no resultant force in this case</a:t>
              </a:r>
              <a:endParaRPr lang="en-US" altLang="zh-CN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1361" name="内容占位符 3" descr="distance-time.png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113" y="673100"/>
            <a:ext cx="9121775" cy="6584950"/>
          </a:xfrm>
        </p:spPr>
      </p:pic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Describe the motion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7089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Resultant force and motion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30438" name="Group 3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5213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Resultant force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Effect on the motion of an object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Zero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Object’s velocity stays the same including staying stationary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In the direction the object is moving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</a:rPr>
                        <a:t>Object accelerates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</a:rPr>
                        <a:t>In the opposite direction in which the object is moving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</a:rPr>
                        <a:t>Object decelerates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0439" name="Rectangle 39"/>
          <p:cNvSpPr/>
          <p:nvPr/>
        </p:nvSpPr>
        <p:spPr>
          <a:xfrm>
            <a:off x="4760913" y="2711450"/>
            <a:ext cx="3629025" cy="128746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>
              <a:latin typeface="Arial" panose="020B0604020202020204" pitchFamily="34" charset="0"/>
            </a:endParaRPr>
          </a:p>
        </p:txBody>
      </p:sp>
      <p:sp>
        <p:nvSpPr>
          <p:cNvPr id="230440" name="Rectangle 40"/>
          <p:cNvSpPr/>
          <p:nvPr/>
        </p:nvSpPr>
        <p:spPr>
          <a:xfrm>
            <a:off x="950913" y="4078288"/>
            <a:ext cx="3168650" cy="8636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>
              <a:latin typeface="Arial" panose="020B0604020202020204" pitchFamily="34" charset="0"/>
            </a:endParaRPr>
          </a:p>
        </p:txBody>
      </p:sp>
      <p:sp>
        <p:nvSpPr>
          <p:cNvPr id="230441" name="Rectangle 41"/>
          <p:cNvSpPr/>
          <p:nvPr/>
        </p:nvSpPr>
        <p:spPr>
          <a:xfrm>
            <a:off x="4991100" y="4078288"/>
            <a:ext cx="3168650" cy="71913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>
              <a:latin typeface="Arial" panose="020B0604020202020204" pitchFamily="34" charset="0"/>
            </a:endParaRPr>
          </a:p>
        </p:txBody>
      </p:sp>
      <p:sp>
        <p:nvSpPr>
          <p:cNvPr id="230442" name="Rectangle 42"/>
          <p:cNvSpPr/>
          <p:nvPr/>
        </p:nvSpPr>
        <p:spPr>
          <a:xfrm>
            <a:off x="633413" y="5205413"/>
            <a:ext cx="3802062" cy="1270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>
              <a:latin typeface="Arial" panose="020B0604020202020204" pitchFamily="34" charset="0"/>
            </a:endParaRPr>
          </a:p>
        </p:txBody>
      </p:sp>
      <p:sp>
        <p:nvSpPr>
          <p:cNvPr id="230443" name="Rectangle 43"/>
          <p:cNvSpPr/>
          <p:nvPr/>
        </p:nvSpPr>
        <p:spPr>
          <a:xfrm>
            <a:off x="4932363" y="5119688"/>
            <a:ext cx="3457575" cy="6477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39" grpId="0" bldLvl="0" animBg="1"/>
      <p:bldP spid="230440" grpId="0" bldLvl="0" animBg="1"/>
      <p:bldP spid="230441" grpId="0" bldLvl="0" animBg="1"/>
      <p:bldP spid="230442" grpId="0" bldLvl="0" animBg="1"/>
      <p:bldP spid="230443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9137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Examples 1 &amp; 2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33481" name="Rectangle 9"/>
          <p:cNvSpPr>
            <a:spLocks noGrp="1"/>
          </p:cNvSpPr>
          <p:nvPr>
            <p:ph type="body" sz="half"/>
          </p:nvPr>
        </p:nvSpPr>
        <p:spPr>
          <a:xfrm>
            <a:off x="381000" y="3141663"/>
            <a:ext cx="3187700" cy="2697162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lang="en-US" altLang="zh-CN" sz="2800"/>
              <a:t>The box will move when the man’s push force is greater than the friction force.</a:t>
            </a:r>
            <a:endParaRPr lang="en-US" altLang="zh-CN" sz="2800"/>
          </a:p>
        </p:txBody>
      </p:sp>
      <p:sp>
        <p:nvSpPr>
          <p:cNvPr id="233482" name="Rectangle 10"/>
          <p:cNvSpPr>
            <a:spLocks noGrp="1"/>
          </p:cNvSpPr>
          <p:nvPr>
            <p:ph type="body" sz="half"/>
          </p:nvPr>
        </p:nvSpPr>
        <p:spPr>
          <a:xfrm>
            <a:off x="5116513" y="3141663"/>
            <a:ext cx="4027487" cy="2697162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lang="en-US" altLang="zh-CN" sz="2800"/>
              <a:t>The plane will accelerate provided that the engine force is greater than the drag force.</a:t>
            </a:r>
            <a:endParaRPr lang="en-US" altLang="zh-CN" sz="2800"/>
          </a:p>
        </p:txBody>
      </p:sp>
      <p:pic>
        <p:nvPicPr>
          <p:cNvPr id="233477" name="Picture 5" descr="134b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81000" y="1047750"/>
            <a:ext cx="3252788" cy="2047875"/>
          </a:xfrm>
        </p:spPr>
      </p:pic>
      <p:pic>
        <p:nvPicPr>
          <p:cNvPr id="233478" name="Picture 6" descr="135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1341438"/>
            <a:ext cx="3744913" cy="13827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1">
                                            <p:txEl>
                                              <p:charRg st="0" end="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2">
                                            <p:txEl>
                                              <p:charRg st="0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1185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Examples 3 &amp; 4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36547" name="Rectangle 3"/>
          <p:cNvSpPr>
            <a:spLocks noGrp="1"/>
          </p:cNvSpPr>
          <p:nvPr>
            <p:ph idx="1"/>
          </p:nvPr>
        </p:nvSpPr>
        <p:spPr>
          <a:xfrm>
            <a:off x="511175" y="3222625"/>
            <a:ext cx="3556000" cy="2830513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en-US" altLang="zh-CN" sz="2800"/>
              <a:t>The brakes exert a resultant force in the opposite direction to the car’s motion causing the car to decelerate.</a:t>
            </a:r>
            <a:endParaRPr lang="en-US" altLang="zh-CN" sz="2800"/>
          </a:p>
        </p:txBody>
      </p:sp>
      <p:pic>
        <p:nvPicPr>
          <p:cNvPr id="236551" name="Picture 7" descr="135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188" y="981075"/>
            <a:ext cx="2951162" cy="1857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6553" name="Rectangle 9"/>
          <p:cNvSpPr>
            <a:spLocks noGrp="1"/>
          </p:cNvSpPr>
          <p:nvPr>
            <p:ph type="body" sz="half"/>
          </p:nvPr>
        </p:nvSpPr>
        <p:spPr>
          <a:xfrm>
            <a:off x="4851400" y="3146425"/>
            <a:ext cx="3752850" cy="2984500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lang="en-US" altLang="zh-CN" sz="2800"/>
              <a:t>Once released, the glider moves at a near constant velocity as it experiences a nearly zero horizontal resultant force. </a:t>
            </a:r>
            <a:endParaRPr lang="en-US" altLang="zh-CN" sz="2800"/>
          </a:p>
        </p:txBody>
      </p:sp>
      <p:grpSp>
        <p:nvGrpSpPr>
          <p:cNvPr id="2" name="Group 12"/>
          <p:cNvGrpSpPr/>
          <p:nvPr/>
        </p:nvGrpSpPr>
        <p:grpSpPr>
          <a:xfrm>
            <a:off x="4067175" y="1268413"/>
            <a:ext cx="4537075" cy="1584325"/>
            <a:chOff x="2562" y="799"/>
            <a:chExt cx="2858" cy="998"/>
          </a:xfrm>
        </p:grpSpPr>
        <p:pic>
          <p:nvPicPr>
            <p:cNvPr id="221190" name="Picture 10" descr="134a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53" y="799"/>
              <a:ext cx="2767" cy="96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1191" name="Rectangle 11"/>
            <p:cNvSpPr/>
            <p:nvPr/>
          </p:nvSpPr>
          <p:spPr>
            <a:xfrm>
              <a:off x="2562" y="1616"/>
              <a:ext cx="862" cy="18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charRg st="0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3">
                                            <p:txEl>
                                              <p:charRg st="0" end="1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7" grpId="0" build="p"/>
      <p:bldP spid="23655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6305" name="Text Box 2"/>
          <p:cNvSpPr txBox="1"/>
          <p:nvPr/>
        </p:nvSpPr>
        <p:spPr>
          <a:xfrm>
            <a:off x="395288" y="333375"/>
            <a:ext cx="8135937" cy="403066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Choose appropriate words to fill in the gaps below:</a:t>
            </a:r>
            <a:endParaRPr lang="en-US" altLang="zh-CN" sz="28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A single force, called _________ force, can be used to replace a _______ of forces that act on a body.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If the resultant force is _____ then the body will either remain at _____ or continue to move at a constant ________.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If the resultant force is in the same _________ as an object’s motion, the object will __________. A car is decelerated when the braking force acts in the _________ direction to the car’s motion.</a:t>
            </a:r>
            <a:endParaRPr lang="en-US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111619" name="Text Box 3"/>
          <p:cNvSpPr txBox="1"/>
          <p:nvPr/>
        </p:nvSpPr>
        <p:spPr>
          <a:xfrm>
            <a:off x="3490913" y="5300663"/>
            <a:ext cx="13700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accelerate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20" name="Text Box 4"/>
          <p:cNvSpPr txBox="1"/>
          <p:nvPr/>
        </p:nvSpPr>
        <p:spPr>
          <a:xfrm>
            <a:off x="2482850" y="5300663"/>
            <a:ext cx="115093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velocity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21" name="Text Box 5"/>
          <p:cNvSpPr txBox="1"/>
          <p:nvPr/>
        </p:nvSpPr>
        <p:spPr>
          <a:xfrm>
            <a:off x="2916238" y="4941888"/>
            <a:ext cx="64928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rest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22" name="Text Box 6"/>
          <p:cNvSpPr txBox="1"/>
          <p:nvPr/>
        </p:nvSpPr>
        <p:spPr>
          <a:xfrm>
            <a:off x="3492500" y="4941888"/>
            <a:ext cx="12954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direction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23" name="Text Box 7"/>
          <p:cNvSpPr txBox="1"/>
          <p:nvPr/>
        </p:nvSpPr>
        <p:spPr>
          <a:xfrm>
            <a:off x="4859338" y="5300663"/>
            <a:ext cx="115093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resultant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24" name="Text Box 8"/>
          <p:cNvSpPr txBox="1"/>
          <p:nvPr/>
        </p:nvSpPr>
        <p:spPr>
          <a:xfrm>
            <a:off x="1908175" y="4941888"/>
            <a:ext cx="10826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number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25" name="Text Box 9"/>
          <p:cNvSpPr txBox="1"/>
          <p:nvPr/>
        </p:nvSpPr>
        <p:spPr>
          <a:xfrm>
            <a:off x="4643438" y="4941888"/>
            <a:ext cx="7223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zero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26" name="Text Box 10"/>
          <p:cNvSpPr txBox="1"/>
          <p:nvPr/>
        </p:nvSpPr>
        <p:spPr>
          <a:xfrm>
            <a:off x="3059113" y="4581525"/>
            <a:ext cx="26638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i="1">
                <a:latin typeface="Arial" panose="020B0604020202020204" pitchFamily="34" charset="0"/>
              </a:rPr>
              <a:t>WORD SELECTION:</a:t>
            </a:r>
            <a:endParaRPr lang="en-US" altLang="zh-CN" b="1" i="1">
              <a:latin typeface="Arial" panose="020B0604020202020204" pitchFamily="34" charset="0"/>
            </a:endParaRPr>
          </a:p>
        </p:txBody>
      </p:sp>
      <p:sp>
        <p:nvSpPr>
          <p:cNvPr id="111627" name="Text Box 11"/>
          <p:cNvSpPr txBox="1"/>
          <p:nvPr/>
        </p:nvSpPr>
        <p:spPr>
          <a:xfrm>
            <a:off x="5292725" y="4941888"/>
            <a:ext cx="12223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opposite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36" name="Text Box 20"/>
          <p:cNvSpPr txBox="1"/>
          <p:nvPr/>
        </p:nvSpPr>
        <p:spPr>
          <a:xfrm>
            <a:off x="3563938" y="3213100"/>
            <a:ext cx="13700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accelerate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37" name="Text Box 21"/>
          <p:cNvSpPr txBox="1"/>
          <p:nvPr/>
        </p:nvSpPr>
        <p:spPr>
          <a:xfrm>
            <a:off x="7092950" y="2276475"/>
            <a:ext cx="115093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velocity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38" name="Text Box 22"/>
          <p:cNvSpPr txBox="1"/>
          <p:nvPr/>
        </p:nvSpPr>
        <p:spPr>
          <a:xfrm>
            <a:off x="1835150" y="2276475"/>
            <a:ext cx="64928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rest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39" name="Text Box 23"/>
          <p:cNvSpPr txBox="1"/>
          <p:nvPr/>
        </p:nvSpPr>
        <p:spPr>
          <a:xfrm>
            <a:off x="5148263" y="2781300"/>
            <a:ext cx="12954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direction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40" name="Text Box 24"/>
          <p:cNvSpPr txBox="1"/>
          <p:nvPr/>
        </p:nvSpPr>
        <p:spPr>
          <a:xfrm>
            <a:off x="3419475" y="981075"/>
            <a:ext cx="115093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resultant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41" name="Text Box 25"/>
          <p:cNvSpPr txBox="1"/>
          <p:nvPr/>
        </p:nvSpPr>
        <p:spPr>
          <a:xfrm>
            <a:off x="755650" y="1341438"/>
            <a:ext cx="10826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number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42" name="Text Box 26"/>
          <p:cNvSpPr txBox="1"/>
          <p:nvPr/>
        </p:nvSpPr>
        <p:spPr>
          <a:xfrm>
            <a:off x="3563938" y="1916113"/>
            <a:ext cx="7223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zero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1643" name="Text Box 27"/>
          <p:cNvSpPr txBox="1"/>
          <p:nvPr/>
        </p:nvSpPr>
        <p:spPr>
          <a:xfrm>
            <a:off x="4285933" y="3581083"/>
            <a:ext cx="12223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opposite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1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allAtOnce"/>
      <p:bldP spid="111620" grpId="0" build="allAtOnce"/>
      <p:bldP spid="111621" grpId="0" build="allAtOnce"/>
      <p:bldP spid="111622" grpId="0" build="allAtOnce"/>
      <p:bldP spid="111623" grpId="0" build="allAtOnce"/>
      <p:bldP spid="111624" grpId="0" build="allAtOnce"/>
      <p:bldP spid="111625" grpId="0" build="allAtOnce"/>
      <p:bldP spid="111626" grpId="0" build="allAtOnce"/>
      <p:bldP spid="111627" grpId="0" build="allAtOnce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8465" name="Title 3"/>
          <p:cNvSpPr>
            <a:spLocks noGrp="1"/>
          </p:cNvSpPr>
          <p:nvPr>
            <p:ph type="title"/>
          </p:nvPr>
        </p:nvSpPr>
        <p:spPr>
          <a:xfrm>
            <a:off x="685800" y="2103438"/>
            <a:ext cx="7772400" cy="2595562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Force and Movement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9489" name="Title 3"/>
          <p:cNvSpPr>
            <a:spLocks noGrp="1"/>
          </p:cNvSpPr>
          <p:nvPr>
            <p:ph type="title"/>
          </p:nvPr>
        </p:nvSpPr>
        <p:spPr>
          <a:xfrm>
            <a:off x="685800" y="2103438"/>
            <a:ext cx="7772400" cy="2595562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Forces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2561" name="标题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GB" altLang="zh-CN" kern="1200" baseline="0" dirty="0">
                <a:latin typeface="+mj-lt"/>
                <a:ea typeface="+mj-ea"/>
                <a:cs typeface="+mj-cs"/>
              </a:rPr>
              <a:t>Effects of Force</a:t>
            </a:r>
            <a:endParaRPr lang="zh-CN" altLang="en-US" kern="12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4475" y="720725"/>
            <a:ext cx="8229600" cy="4525963"/>
          </a:xfrm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GB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f</a:t>
            </a: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orce is a </a:t>
            </a:r>
            <a:r>
              <a:rPr kumimoji="0" lang="en-US" altLang="en-GB" sz="3200" b="0" i="0" u="sng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push</a:t>
            </a:r>
            <a:r>
              <a:rPr kumimoji="0" lang="en-US" altLang="en-GB" sz="3200" b="0" i="0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altLang="en-GB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a </a:t>
            </a:r>
            <a:r>
              <a:rPr kumimoji="0" lang="en-US" altLang="en-GB" sz="3200" b="0" i="0" u="sng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pull</a:t>
            </a:r>
            <a:r>
              <a:rPr kumimoji="0" lang="en-US" altLang="en-GB" sz="3200" b="0" i="0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it can</a:t>
            </a:r>
            <a:r>
              <a:rPr kumimoji="0" lang="en-US" altLang="en-GB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change the shape </a:t>
            </a: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an object</a:t>
            </a: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an object move faster (</a:t>
            </a: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speed up</a:t>
            </a: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an object </a:t>
            </a:r>
            <a:r>
              <a:rPr kumimoji="0" lang="en-GB" altLang="zh-CN" sz="3200" b="0" i="0" u="none" strike="noStrike" kern="1200" cap="none" spc="0" normalizeH="0" baseline="0" noProof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turn</a:t>
            </a:r>
            <a:endParaRPr kumimoji="0" lang="en-GB" altLang="zh-CN" sz="3200" b="0" i="0" u="none" strike="noStrike" kern="1200" cap="none" spc="0" normalizeH="0" baseline="0" noProof="1" dirty="0" smtClean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GB" altLang="zh-CN" sz="3200" b="0" i="0" u="none" strike="noStrike" kern="1200" cap="none" spc="0" normalizeH="0" baseline="0" noProof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zh-CN" altLang="en-US" sz="3200" b="0" i="0" u="none" strike="noStrike" kern="1200" cap="none" spc="0" normalizeH="0" baseline="0" noProof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22563" name="内容占位符 3" descr="car-crash.jpg"/>
          <p:cNvPicPr>
            <a:picLocks noGrp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3975" y="4271963"/>
            <a:ext cx="3303588" cy="2486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2564" name="内容占位符 3" descr="speed-up.jp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675" y="3965575"/>
            <a:ext cx="2794000" cy="2792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2565" name="内容占位符 3" descr="spanner.gif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175" y="4452938"/>
            <a:ext cx="3186113" cy="2124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0513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Force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140301" name="Rectangle 13"/>
          <p:cNvSpPr>
            <a:spLocks noGrp="1"/>
          </p:cNvSpPr>
          <p:nvPr>
            <p:ph idx="1"/>
          </p:nvPr>
        </p:nvSpPr>
        <p:spPr>
          <a:xfrm>
            <a:off x="2860675" y="2652395"/>
            <a:ext cx="4358005" cy="1375410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800"/>
              <a:t>Force is measured in </a:t>
            </a:r>
            <a:endParaRPr lang="en-US" altLang="zh-CN" sz="28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800" b="1">
                <a:solidFill>
                  <a:srgbClr val="FF0000"/>
                </a:solidFill>
              </a:rPr>
              <a:t>newtons (N) </a:t>
            </a:r>
            <a:r>
              <a:rPr lang="en-US" altLang="en-US" sz="2800">
                <a:solidFill>
                  <a:schemeClr val="tx1"/>
                </a:solidFill>
              </a:rPr>
              <a:t>using </a:t>
            </a:r>
            <a:r>
              <a:rPr lang="en-US" altLang="zh-CN" sz="2800"/>
              <a:t>a </a:t>
            </a:r>
            <a:endParaRPr lang="en-US" altLang="zh-CN" sz="28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800" b="1">
                <a:solidFill>
                  <a:srgbClr val="FF0000"/>
                </a:solidFill>
              </a:rPr>
              <a:t>newtonmeter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pic>
        <p:nvPicPr>
          <p:cNvPr id="320516" name="Picture 16" descr="ANd9GcSpeykOviOHccFhvsxijaltzxLgpafSl2zCsQJAlLONOyuaFC8&amp;t=1&amp;usg=__VkyGz97vDADnpl5oZbRsH5Ac6Ik=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22135" y="2842260"/>
            <a:ext cx="2085340" cy="38074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0517" name="Picture 18" descr="ANd9GcSjBAgPealNVAUEFN27FWgaIFYDFvY6aoEPLh9x0khihXtFrDI&amp;t=1&amp;usg=__t9fqcbMJPBNAopby_YLp8MBzriM=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" y="770890"/>
            <a:ext cx="2074545" cy="2511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0518" name="Picture 20" descr="ANd9GcS5OF7EH34OVHNWk285QAiWFig28deZxo7s-nU2lYnUi1Y2pEc&amp;t=1&amp;usg=__vp5684no4I7gOyKqrQORBQC3P70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85" y="533400"/>
            <a:ext cx="2218690" cy="22186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0519" name="Picture 22" descr="ANd9GcQQXX_da3yitweNGF9VZGIQ2VQkVn8SgkgYPauB1auMaksDi1w&amp;t=1&amp;usg=__pn-LCVJT3URqBjHjCHq5F5HRIRI=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10" y="4885690"/>
            <a:ext cx="2867660" cy="16249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2804795" y="3157220"/>
            <a:ext cx="2188845" cy="404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60675" y="3623310"/>
            <a:ext cx="2340610" cy="404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4609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Some types of force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05827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4754563" cy="4525963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400" b="1">
                <a:solidFill>
                  <a:srgbClr val="FF3300"/>
                </a:solidFill>
              </a:rPr>
              <a:t>1. Gravitational</a:t>
            </a:r>
            <a:endParaRPr lang="en-US" altLang="zh-CN" sz="2400" b="1">
              <a:solidFill>
                <a:srgbClr val="FF33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/>
              <a:t>An </a:t>
            </a:r>
            <a:r>
              <a:rPr lang="en-US" altLang="zh-CN" sz="2400"/>
              <a:t>attractive force between bodies because of their masses.  </a:t>
            </a:r>
            <a:r>
              <a:rPr lang="en-US" altLang="zh-CN" sz="2400" b="1">
                <a:solidFill>
                  <a:schemeClr val="accent2"/>
                </a:solidFill>
                <a:sym typeface="+mn-ea"/>
              </a:rPr>
              <a:t>Weight </a:t>
            </a:r>
            <a:r>
              <a:rPr lang="en-US" altLang="zh-CN" sz="2400">
                <a:sym typeface="+mn-ea"/>
              </a:rPr>
              <a:t>is the gravitational force of the Earth on an object.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/>
              <a:t>F ↑ if mass ↑</a:t>
            </a:r>
            <a:endParaRPr lang="en-US" altLang="en-US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/>
              <a:t>F ↓ if separation distance ↑</a:t>
            </a:r>
            <a:endParaRPr lang="en-US" altLang="en-US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000" b="1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zh-CN" sz="2000"/>
          </a:p>
        </p:txBody>
      </p:sp>
      <p:grpSp>
        <p:nvGrpSpPr>
          <p:cNvPr id="268308" name="Group 268307"/>
          <p:cNvGrpSpPr/>
          <p:nvPr/>
        </p:nvGrpSpPr>
        <p:grpSpPr>
          <a:xfrm>
            <a:off x="5370513" y="1173163"/>
            <a:ext cx="3208337" cy="4292600"/>
            <a:chOff x="3383" y="739"/>
            <a:chExt cx="2021" cy="2704"/>
          </a:xfrm>
        </p:grpSpPr>
        <p:pic>
          <p:nvPicPr>
            <p:cNvPr id="324612" name="Picture 268305" descr="bathroom-scale-clip-art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594" y="739"/>
              <a:ext cx="1336" cy="133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24613" name="Text Box 268306"/>
            <p:cNvSpPr txBox="1"/>
            <p:nvPr/>
          </p:nvSpPr>
          <p:spPr>
            <a:xfrm>
              <a:off x="3383" y="2222"/>
              <a:ext cx="2021" cy="12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Bathroom scales measure weight.</a:t>
              </a:r>
              <a:endParaRPr lang="en-US" altLang="zh-CN" sz="2000" b="1">
                <a:latin typeface="Arial" panose="020B060402020202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A mass of 1kg weighs about 10N</a:t>
              </a:r>
              <a:endParaRPr lang="en-US" altLang="zh-CN" sz="2000" b="1">
                <a:latin typeface="Arial" panose="020B060402020202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1 stone is about 63N.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17" end="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95" end="2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6657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05827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4621213" cy="4525963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400" b="1">
                <a:solidFill>
                  <a:srgbClr val="FF3300"/>
                </a:solidFill>
              </a:rPr>
              <a:t>2. Normal reaction or contact</a:t>
            </a:r>
            <a:endParaRPr lang="en-US" altLang="zh-CN" sz="2400" b="1">
              <a:solidFill>
                <a:srgbClr val="FF33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/>
              <a:t>A </a:t>
            </a:r>
            <a:r>
              <a:rPr lang="en-US" altLang="zh-CN" sz="2400"/>
              <a:t>repulsive force that stops two touching bodies moving into each other. </a:t>
            </a:r>
            <a:r>
              <a:rPr lang="en-US" altLang="x-none" sz="2400">
                <a:sym typeface="+mn-ea"/>
              </a:rPr>
              <a:t>It is caused by </a:t>
            </a:r>
            <a:r>
              <a:rPr lang="en-US" altLang="zh-CN" sz="2400">
                <a:sym typeface="+mn-ea"/>
              </a:rPr>
              <a:t>repulsive molecular forces.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400"/>
              <a:t>’</a:t>
            </a:r>
            <a:r>
              <a:rPr lang="en-US" altLang="zh-CN" sz="2400">
                <a:solidFill>
                  <a:schemeClr val="accent2"/>
                </a:solidFill>
              </a:rPr>
              <a:t>normal</a:t>
            </a:r>
            <a:r>
              <a:rPr lang="en-US" altLang="zh-CN" sz="2400"/>
              <a:t>’ </a:t>
            </a:r>
            <a:r>
              <a:rPr lang="en-US" altLang="en-US" sz="2400"/>
              <a:t>because the force </a:t>
            </a:r>
            <a:r>
              <a:rPr lang="en-US" altLang="zh-CN" sz="2400"/>
              <a:t>acts at 90</a:t>
            </a:r>
            <a:r>
              <a:rPr lang="en-US" altLang="x-none" sz="2400"/>
              <a:t>° to the surfaces of the bodies. </a:t>
            </a:r>
            <a:endParaRPr lang="en-US" altLang="x-none" sz="2400"/>
          </a:p>
          <a:p>
            <a:pPr marL="0" indent="0">
              <a:lnSpc>
                <a:spcPct val="90000"/>
              </a:lnSpc>
              <a:buNone/>
            </a:pPr>
            <a:endParaRPr lang="en-US" altLang="x-none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</p:txBody>
      </p:sp>
      <p:grpSp>
        <p:nvGrpSpPr>
          <p:cNvPr id="340996" name="Group 340995"/>
          <p:cNvGrpSpPr/>
          <p:nvPr/>
        </p:nvGrpSpPr>
        <p:grpSpPr>
          <a:xfrm>
            <a:off x="5200650" y="495300"/>
            <a:ext cx="3686175" cy="4827588"/>
            <a:chOff x="3264" y="1074"/>
            <a:chExt cx="2322" cy="3041"/>
          </a:xfrm>
        </p:grpSpPr>
        <p:grpSp>
          <p:nvGrpSpPr>
            <p:cNvPr id="326660" name="Group 340996"/>
            <p:cNvGrpSpPr/>
            <p:nvPr/>
          </p:nvGrpSpPr>
          <p:grpSpPr>
            <a:xfrm>
              <a:off x="3282" y="1252"/>
              <a:ext cx="2213" cy="1683"/>
              <a:chOff x="3282" y="1252"/>
              <a:chExt cx="2213" cy="1683"/>
            </a:xfrm>
          </p:grpSpPr>
          <p:grpSp>
            <p:nvGrpSpPr>
              <p:cNvPr id="326661" name="Group 340997"/>
              <p:cNvGrpSpPr/>
              <p:nvPr/>
            </p:nvGrpSpPr>
            <p:grpSpPr>
              <a:xfrm>
                <a:off x="3282" y="1252"/>
                <a:ext cx="2213" cy="1008"/>
                <a:chOff x="3282" y="1252"/>
                <a:chExt cx="2213" cy="1008"/>
              </a:xfrm>
            </p:grpSpPr>
            <p:pic>
              <p:nvPicPr>
                <p:cNvPr id="326662" name="Picture 340998" descr="ANd9GcSPQwl17gM77lyEzcoXZLttTsRUKMUayEY8jk2l7-7yOVc-JMcx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3510" y="1252"/>
                  <a:ext cx="1680" cy="100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326663" name="Straight Connector 340999"/>
                <p:cNvSpPr/>
                <p:nvPr/>
              </p:nvSpPr>
              <p:spPr>
                <a:xfrm>
                  <a:off x="3282" y="2158"/>
                  <a:ext cx="2213" cy="0"/>
                </a:xfrm>
                <a:prstGeom prst="line">
                  <a:avLst/>
                </a:prstGeom>
                <a:ln w="571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26664" name="Straight Connector 341000"/>
              <p:cNvSpPr/>
              <p:nvPr/>
            </p:nvSpPr>
            <p:spPr>
              <a:xfrm>
                <a:off x="4325" y="1920"/>
                <a:ext cx="18" cy="1015"/>
              </a:xfrm>
              <a:prstGeom prst="line">
                <a:avLst/>
              </a:prstGeom>
              <a:ln w="5715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sp>
            <p:nvSpPr>
              <p:cNvPr id="326665" name="Straight Connector 341001"/>
              <p:cNvSpPr/>
              <p:nvPr/>
            </p:nvSpPr>
            <p:spPr>
              <a:xfrm flipH="1" flipV="1">
                <a:off x="4692" y="1387"/>
                <a:ext cx="23" cy="756"/>
              </a:xfrm>
              <a:prstGeom prst="line">
                <a:avLst/>
              </a:prstGeom>
              <a:ln w="57150" cap="flat" cmpd="sng">
                <a:solidFill>
                  <a:srgbClr val="FF999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sp>
            <p:nvSpPr>
              <p:cNvPr id="326666" name="Straight Connector 341002"/>
              <p:cNvSpPr/>
              <p:nvPr/>
            </p:nvSpPr>
            <p:spPr>
              <a:xfrm flipH="1" flipV="1">
                <a:off x="3889" y="1385"/>
                <a:ext cx="23" cy="756"/>
              </a:xfrm>
              <a:prstGeom prst="line">
                <a:avLst/>
              </a:prstGeom>
              <a:ln w="57150" cap="flat" cmpd="sng">
                <a:solidFill>
                  <a:srgbClr val="FF999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</p:grpSp>
        <p:sp>
          <p:nvSpPr>
            <p:cNvPr id="326667" name="Text Box 341003"/>
            <p:cNvSpPr txBox="1"/>
            <p:nvPr/>
          </p:nvSpPr>
          <p:spPr>
            <a:xfrm>
              <a:off x="3606" y="1074"/>
              <a:ext cx="154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>
                  <a:latin typeface="Arial" panose="020B0604020202020204" pitchFamily="34" charset="0"/>
                </a:rPr>
                <a:t>normal reaction forces</a:t>
              </a:r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326668" name="Text Box 341004"/>
            <p:cNvSpPr txBox="1"/>
            <p:nvPr/>
          </p:nvSpPr>
          <p:spPr>
            <a:xfrm>
              <a:off x="4060" y="2926"/>
              <a:ext cx="6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>
                  <a:latin typeface="Arial" panose="020B0604020202020204" pitchFamily="34" charset="0"/>
                </a:rPr>
                <a:t>weight</a:t>
              </a:r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326669" name="Text Box 341005"/>
            <p:cNvSpPr txBox="1"/>
            <p:nvPr/>
          </p:nvSpPr>
          <p:spPr>
            <a:xfrm>
              <a:off x="3264" y="3282"/>
              <a:ext cx="2322" cy="83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The two upward reaction forces on the tyres balance the downward weight of the car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3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114" end="1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481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5563" y="957263"/>
            <a:ext cx="9032875" cy="4705350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8705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05827" name="Rectangle 3"/>
          <p:cNvSpPr>
            <a:spLocks noGrp="1"/>
          </p:cNvSpPr>
          <p:nvPr>
            <p:ph idx="1"/>
          </p:nvPr>
        </p:nvSpPr>
        <p:spPr>
          <a:xfrm>
            <a:off x="576263" y="952500"/>
            <a:ext cx="8229600" cy="4525963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800" b="1">
                <a:solidFill>
                  <a:srgbClr val="FF3300"/>
                </a:solidFill>
              </a:rPr>
              <a:t>3. Friction</a:t>
            </a:r>
            <a:endParaRPr lang="en-US" altLang="zh-CN" sz="2800" b="1">
              <a:solidFill>
                <a:srgbClr val="FF33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/>
              <a:t>A </a:t>
            </a:r>
            <a:r>
              <a:rPr lang="en-US" altLang="zh-CN" sz="2400"/>
              <a:t>force that opposes motion.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/>
              <a:t>KE → </a:t>
            </a:r>
            <a:r>
              <a:rPr lang="en-US" altLang="zh-CN" sz="2400"/>
              <a:t>heat </a:t>
            </a:r>
            <a:r>
              <a:rPr lang="en-US" altLang="en-US" sz="2400"/>
              <a:t>E </a:t>
            </a:r>
            <a:r>
              <a:rPr lang="en-US" altLang="zh-CN" sz="2400"/>
              <a:t>by the force of friction.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</p:txBody>
      </p:sp>
      <p:grpSp>
        <p:nvGrpSpPr>
          <p:cNvPr id="343054" name="Group 343053"/>
          <p:cNvGrpSpPr/>
          <p:nvPr/>
        </p:nvGrpSpPr>
        <p:grpSpPr>
          <a:xfrm>
            <a:off x="575945" y="3063875"/>
            <a:ext cx="3919538" cy="3541713"/>
            <a:chOff x="346" y="1325"/>
            <a:chExt cx="2469" cy="2231"/>
          </a:xfrm>
        </p:grpSpPr>
        <p:graphicFrame>
          <p:nvGraphicFramePr>
            <p:cNvPr id="328708" name="Object 343049"/>
            <p:cNvGraphicFramePr/>
            <p:nvPr/>
          </p:nvGraphicFramePr>
          <p:xfrm>
            <a:off x="355" y="1325"/>
            <a:ext cx="2460" cy="16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8" name="" r:id="rId1" imgW="3905250" imgH="2695575" progId="Paint.Picture">
                    <p:embed/>
                  </p:oleObj>
                </mc:Choice>
                <mc:Fallback>
                  <p:oleObj name="" r:id="rId1" imgW="3905250" imgH="2695575" progId="Paint.Picture">
                    <p:embed/>
                    <p:pic>
                      <p:nvPicPr>
                        <p:cNvPr id="0" name="Picture 3087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355" y="1325"/>
                          <a:ext cx="2460" cy="1698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709" name="Text Box 343051"/>
            <p:cNvSpPr txBox="1"/>
            <p:nvPr/>
          </p:nvSpPr>
          <p:spPr>
            <a:xfrm>
              <a:off x="346" y="3111"/>
              <a:ext cx="2291" cy="4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Friction is needed for racing cars to grip the road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</p:grpSp>
      <p:grpSp>
        <p:nvGrpSpPr>
          <p:cNvPr id="343055" name="Group 343054"/>
          <p:cNvGrpSpPr/>
          <p:nvPr/>
        </p:nvGrpSpPr>
        <p:grpSpPr>
          <a:xfrm>
            <a:off x="4784726" y="2846388"/>
            <a:ext cx="4021137" cy="3546475"/>
            <a:chOff x="2989" y="1328"/>
            <a:chExt cx="2533" cy="2234"/>
          </a:xfrm>
        </p:grpSpPr>
        <p:graphicFrame>
          <p:nvGraphicFramePr>
            <p:cNvPr id="328711" name="Object 343050"/>
            <p:cNvGraphicFramePr/>
            <p:nvPr/>
          </p:nvGraphicFramePr>
          <p:xfrm>
            <a:off x="3166" y="1328"/>
            <a:ext cx="2122" cy="19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9" name="" r:id="rId3" imgW="3048000" imgH="2762250" progId="Paint.Picture">
                    <p:embed/>
                  </p:oleObj>
                </mc:Choice>
                <mc:Fallback>
                  <p:oleObj name="" r:id="rId3" imgW="3048000" imgH="2762250" progId="Paint.Picture">
                    <p:embed/>
                    <p:pic>
                      <p:nvPicPr>
                        <p:cNvPr id="0" name="Picture 3088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166" y="1328"/>
                          <a:ext cx="2122" cy="1923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712" name="Text Box 343052"/>
            <p:cNvSpPr txBox="1"/>
            <p:nvPr/>
          </p:nvSpPr>
          <p:spPr>
            <a:xfrm>
              <a:off x="2989" y="3311"/>
              <a:ext cx="2533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Friction is needed for walking!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12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51" end="1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0753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05827" name="Rectangle 3"/>
          <p:cNvSpPr>
            <a:spLocks noGrp="1"/>
          </p:cNvSpPr>
          <p:nvPr>
            <p:ph idx="1"/>
          </p:nvPr>
        </p:nvSpPr>
        <p:spPr>
          <a:xfrm>
            <a:off x="457200" y="860425"/>
            <a:ext cx="8229600" cy="4525963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800" b="1">
                <a:solidFill>
                  <a:srgbClr val="FF3300"/>
                </a:solidFill>
              </a:rPr>
              <a:t>4. Air resistance or drag</a:t>
            </a:r>
            <a:endParaRPr lang="en-US" altLang="zh-CN" sz="2800" b="1">
              <a:solidFill>
                <a:srgbClr val="FF33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400"/>
              <a:t>This is the force that opposes the movement of objects through air.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400"/>
              <a:t>Drag is a more general term used for the opposition force in any gas or liquid.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400"/>
              <a:t>Objects are often </a:t>
            </a:r>
            <a:r>
              <a:rPr lang="en-US" altLang="zh-CN" sz="2400">
                <a:solidFill>
                  <a:schemeClr val="accent2"/>
                </a:solidFill>
              </a:rPr>
              <a:t>streamlined</a:t>
            </a:r>
            <a:r>
              <a:rPr lang="en-US" altLang="zh-CN" sz="2400"/>
              <a:t> to reduce this force.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</p:txBody>
      </p:sp>
      <p:grpSp>
        <p:nvGrpSpPr>
          <p:cNvPr id="332814" name="Group 332813"/>
          <p:cNvGrpSpPr/>
          <p:nvPr/>
        </p:nvGrpSpPr>
        <p:grpSpPr>
          <a:xfrm>
            <a:off x="457200" y="3568700"/>
            <a:ext cx="5294313" cy="2573338"/>
            <a:chOff x="250" y="1747"/>
            <a:chExt cx="3335" cy="1621"/>
          </a:xfrm>
        </p:grpSpPr>
        <p:sp>
          <p:nvSpPr>
            <p:cNvPr id="330756" name="Rectangle 332807"/>
            <p:cNvSpPr>
              <a:spLocks noChangeAspect="1"/>
            </p:cNvSpPr>
            <p:nvPr/>
          </p:nvSpPr>
          <p:spPr>
            <a:xfrm>
              <a:off x="2175" y="1773"/>
              <a:ext cx="1410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pic>
          <p:nvPicPr>
            <p:cNvPr id="330757" name="Picture 332809" descr="bugatti_concept_coupe_streamline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50" y="1747"/>
              <a:ext cx="2760" cy="151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0758" name="Text Box 332810"/>
            <p:cNvSpPr txBox="1"/>
            <p:nvPr/>
          </p:nvSpPr>
          <p:spPr>
            <a:xfrm>
              <a:off x="996" y="3118"/>
              <a:ext cx="1445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streamlined car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</p:grpSp>
      <p:grpSp>
        <p:nvGrpSpPr>
          <p:cNvPr id="332813" name="Group 332812"/>
          <p:cNvGrpSpPr/>
          <p:nvPr/>
        </p:nvGrpSpPr>
        <p:grpSpPr>
          <a:xfrm>
            <a:off x="5464175" y="3549650"/>
            <a:ext cx="2903538" cy="3192463"/>
            <a:chOff x="3445" y="1885"/>
            <a:chExt cx="1829" cy="2011"/>
          </a:xfrm>
        </p:grpSpPr>
        <p:pic>
          <p:nvPicPr>
            <p:cNvPr id="330760" name="Picture 332805" descr="ANd9GcQDAx2BO38QNEnheE6bNnAqBvldh4O80E-JaAHpKfmtCXMxnUvBGA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27" y="1885"/>
              <a:ext cx="1176" cy="154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0761" name="Text Box 332811"/>
            <p:cNvSpPr txBox="1"/>
            <p:nvPr/>
          </p:nvSpPr>
          <p:spPr>
            <a:xfrm>
              <a:off x="3445" y="3454"/>
              <a:ext cx="1829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a parachute maximises drag force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26" end="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94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174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2801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05827" name="Rectangle 3"/>
          <p:cNvSpPr>
            <a:spLocks noGrp="1"/>
          </p:cNvSpPr>
          <p:nvPr>
            <p:ph idx="1"/>
          </p:nvPr>
        </p:nvSpPr>
        <p:spPr>
          <a:xfrm>
            <a:off x="271463" y="733425"/>
            <a:ext cx="4448175" cy="4527550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800" b="1">
                <a:solidFill>
                  <a:srgbClr val="FF3300"/>
                </a:solidFill>
              </a:rPr>
              <a:t>5. Upthrust</a:t>
            </a:r>
            <a:endParaRPr lang="en-US" altLang="zh-CN" sz="2800" b="1">
              <a:solidFill>
                <a:srgbClr val="FF33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/>
              <a:t>A </a:t>
            </a:r>
            <a:r>
              <a:rPr lang="en-US" altLang="zh-CN" sz="2400"/>
              <a:t>force </a:t>
            </a:r>
            <a:r>
              <a:rPr lang="en-US" altLang="en-US" sz="2400"/>
              <a:t>on </a:t>
            </a:r>
            <a:r>
              <a:rPr lang="en-US" altLang="zh-CN" sz="2400"/>
              <a:t>objects placed into a fluid (liquid or gas).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/>
              <a:t>Objects F</a:t>
            </a:r>
            <a:r>
              <a:rPr lang="en-US" altLang="zh-CN" sz="2400"/>
              <a:t>loat </a:t>
            </a:r>
            <a:r>
              <a:rPr lang="en-US" altLang="en-US" sz="2400"/>
              <a:t>if:</a:t>
            </a:r>
            <a:endParaRPr lang="en-US" altLang="en-US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i="1"/>
              <a:t>	</a:t>
            </a:r>
            <a:r>
              <a:rPr lang="en-US" altLang="zh-CN" sz="2400" i="1"/>
              <a:t>upthrust </a:t>
            </a:r>
            <a:r>
              <a:rPr lang="en-US" altLang="en-US" sz="2400" i="1"/>
              <a:t>= </a:t>
            </a:r>
            <a:r>
              <a:rPr lang="en-US" altLang="zh-CN" sz="2400" i="1"/>
              <a:t>weight.</a:t>
            </a:r>
            <a:endParaRPr lang="en-US" altLang="zh-CN" sz="2400" i="1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</p:txBody>
      </p:sp>
      <p:grpSp>
        <p:nvGrpSpPr>
          <p:cNvPr id="338957" name="Group 338956"/>
          <p:cNvGrpSpPr/>
          <p:nvPr/>
        </p:nvGrpSpPr>
        <p:grpSpPr>
          <a:xfrm>
            <a:off x="5080000" y="862013"/>
            <a:ext cx="3700463" cy="4992688"/>
            <a:chOff x="3108" y="303"/>
            <a:chExt cx="2331" cy="3145"/>
          </a:xfrm>
        </p:grpSpPr>
        <p:pic>
          <p:nvPicPr>
            <p:cNvPr id="332804" name="Picture 338954" descr="Hot_Air_Balloon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399" y="303"/>
              <a:ext cx="1788" cy="22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2805" name="Text Box 338955"/>
            <p:cNvSpPr txBox="1"/>
            <p:nvPr/>
          </p:nvSpPr>
          <p:spPr>
            <a:xfrm>
              <a:off x="3108" y="2615"/>
              <a:ext cx="2331" cy="83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A hot air balloon rises when the upthrust from the surrounding air is greater than the balloon’s weight.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12" end="1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105" end="1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4849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05828" name="Rectangle 4"/>
          <p:cNvSpPr>
            <a:spLocks noGrp="1"/>
          </p:cNvSpPr>
          <p:nvPr>
            <p:ph idx="1"/>
          </p:nvPr>
        </p:nvSpPr>
        <p:spPr>
          <a:xfrm>
            <a:off x="527685" y="1165860"/>
            <a:ext cx="4235450" cy="4525963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b="1">
                <a:solidFill>
                  <a:srgbClr val="FF3300"/>
                </a:solidFill>
              </a:rPr>
              <a:t>6. Magnetic</a:t>
            </a:r>
            <a:endParaRPr lang="en-US" altLang="zh-CN" b="1">
              <a:solidFill>
                <a:srgbClr val="FF33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800"/>
              <a:t>Between magnets</a:t>
            </a:r>
            <a:endParaRPr lang="en-US" altLang="zh-CN" sz="280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/>
              <a:t>(and in </a:t>
            </a:r>
            <a:r>
              <a:rPr lang="en-US" altLang="zh-CN" sz="2400"/>
              <a:t>electric motors</a:t>
            </a:r>
            <a:r>
              <a:rPr lang="en-US" altLang="en-US" sz="2400"/>
              <a:t>)</a:t>
            </a:r>
            <a:endParaRPr lang="en-US" altLang="zh-CN" sz="2800"/>
          </a:p>
          <a:p>
            <a:pPr marL="0" indent="0">
              <a:lnSpc>
                <a:spcPct val="90000"/>
              </a:lnSpc>
              <a:buNone/>
            </a:pPr>
            <a:endParaRPr lang="en-US" altLang="zh-CN" sz="28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b="1">
                <a:solidFill>
                  <a:srgbClr val="FF3300"/>
                </a:solidFill>
              </a:rPr>
              <a:t>7. Electrostatic</a:t>
            </a:r>
            <a:endParaRPr lang="en-US" altLang="zh-CN" b="1">
              <a:solidFill>
                <a:srgbClr val="FF3300"/>
              </a:solidFill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sz="2800"/>
              <a:t>Attractive and repulsive forces due to bodies being charged. </a:t>
            </a:r>
            <a:endParaRPr lang="en-US" altLang="zh-CN" sz="2800"/>
          </a:p>
          <a:p>
            <a:pPr marL="0" indent="0">
              <a:lnSpc>
                <a:spcPct val="90000"/>
              </a:lnSpc>
            </a:pPr>
            <a:endParaRPr lang="en-US" altLang="zh-CN" sz="2800"/>
          </a:p>
        </p:txBody>
      </p:sp>
      <p:grpSp>
        <p:nvGrpSpPr>
          <p:cNvPr id="334858" name="Group 334857"/>
          <p:cNvGrpSpPr/>
          <p:nvPr/>
        </p:nvGrpSpPr>
        <p:grpSpPr>
          <a:xfrm>
            <a:off x="4989513" y="1176338"/>
            <a:ext cx="3617912" cy="4608512"/>
            <a:chOff x="3136" y="215"/>
            <a:chExt cx="2279" cy="2903"/>
          </a:xfrm>
        </p:grpSpPr>
        <p:graphicFrame>
          <p:nvGraphicFramePr>
            <p:cNvPr id="334852" name="Object 334855"/>
            <p:cNvGraphicFramePr/>
            <p:nvPr/>
          </p:nvGraphicFramePr>
          <p:xfrm>
            <a:off x="3147" y="215"/>
            <a:ext cx="2268" cy="20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0" name="" r:id="rId1" imgW="2914650" imgH="2638425" progId="Paint.Picture">
                    <p:embed/>
                  </p:oleObj>
                </mc:Choice>
                <mc:Fallback>
                  <p:oleObj name="" r:id="rId1" imgW="2914650" imgH="2638425" progId="Paint.Picture">
                    <p:embed/>
                    <p:pic>
                      <p:nvPicPr>
                        <p:cNvPr id="0" name="Picture 3089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3147" y="215"/>
                          <a:ext cx="2268" cy="2053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4853" name="Text Box 334856"/>
            <p:cNvSpPr txBox="1"/>
            <p:nvPr/>
          </p:nvSpPr>
          <p:spPr>
            <a:xfrm>
              <a:off x="3136" y="2368"/>
              <a:ext cx="2267" cy="7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Electrostatic force causes the girls’ hair to rise when they touch the Van der Graaff generator.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charRg st="12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charRg st="85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charRg st="102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0730" y="506730"/>
            <a:ext cx="4514850" cy="2905125"/>
          </a:xfrm>
          <a:prstGeom prst="rect">
            <a:avLst/>
          </a:prstGeom>
        </p:spPr>
      </p:pic>
      <p:pic>
        <p:nvPicPr>
          <p:cNvPr id="323585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713" y="3967163"/>
            <a:ext cx="2605087" cy="2925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3586" name="内容占位符 3" descr="upthrust.jp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3" y="533400"/>
            <a:ext cx="2786062" cy="2030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3587" name="内容占位符 3" descr="Sky diver.jpg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7350" y="387350"/>
            <a:ext cx="3657600" cy="2655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3588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63" y="2405063"/>
            <a:ext cx="2933700" cy="1562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3590" name="标题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 dirty="0">
                <a:latin typeface="+mj-lt"/>
                <a:ea typeface="+mj-ea"/>
                <a:cs typeface="+mj-cs"/>
              </a:rPr>
              <a:t>What kind of force is it?</a:t>
            </a:r>
            <a:endParaRPr lang="en-US" altLang="en-US" kern="1200" baseline="0" dirty="0">
              <a:latin typeface="+mj-lt"/>
              <a:ea typeface="+mj-ea"/>
              <a:cs typeface="+mj-cs"/>
            </a:endParaRPr>
          </a:p>
        </p:txBody>
      </p:sp>
      <p:pic>
        <p:nvPicPr>
          <p:cNvPr id="323591" name="内容占位符 3" descr="friction_uses-bear.jpg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63" y="3967163"/>
            <a:ext cx="3778250" cy="2925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Text Box 17"/>
          <p:cNvSpPr txBox="1"/>
          <p:nvPr/>
        </p:nvSpPr>
        <p:spPr>
          <a:xfrm>
            <a:off x="571500" y="1760538"/>
            <a:ext cx="1677988" cy="460375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400" b="1">
                <a:latin typeface="Arial" panose="020B0604020202020204" pitchFamily="34" charset="0"/>
              </a:rPr>
              <a:t>Upthrust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20" name="Text Box 19"/>
          <p:cNvSpPr txBox="1"/>
          <p:nvPr/>
        </p:nvSpPr>
        <p:spPr>
          <a:xfrm>
            <a:off x="-53975" y="3506788"/>
            <a:ext cx="1677988" cy="460375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400" b="1">
                <a:latin typeface="Arial" panose="020B0604020202020204" pitchFamily="34" charset="0"/>
              </a:rPr>
              <a:t>Elastic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3143250" y="930910"/>
            <a:ext cx="2273300" cy="829945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400" b="1">
                <a:latin typeface="Arial" panose="020B0604020202020204" pitchFamily="34" charset="0"/>
              </a:rPr>
              <a:t>Electrostatic</a:t>
            </a:r>
            <a:endParaRPr lang="en-US" altLang="en-US" sz="2400" b="1">
              <a:latin typeface="Arial" panose="020B0604020202020204" pitchFamily="34" charset="0"/>
            </a:endParaRPr>
          </a:p>
          <a:p>
            <a:pPr algn="ctr"/>
            <a:r>
              <a:rPr lang="en-US" altLang="en-US" sz="2400" b="1">
                <a:latin typeface="Arial" panose="020B0604020202020204" pitchFamily="34" charset="0"/>
              </a:rPr>
              <a:t>Repulsion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22" name="Text Box 21"/>
          <p:cNvSpPr txBox="1"/>
          <p:nvPr/>
        </p:nvSpPr>
        <p:spPr>
          <a:xfrm>
            <a:off x="6456363" y="795338"/>
            <a:ext cx="1677987" cy="460375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400" b="1">
                <a:latin typeface="Arial" panose="020B0604020202020204" pitchFamily="34" charset="0"/>
              </a:rPr>
              <a:t>Weight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23" name="Text Box 22"/>
          <p:cNvSpPr txBox="1"/>
          <p:nvPr/>
        </p:nvSpPr>
        <p:spPr>
          <a:xfrm>
            <a:off x="6456363" y="2563813"/>
            <a:ext cx="1677987" cy="460375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400" b="1">
                <a:latin typeface="Arial" panose="020B0604020202020204" pitchFamily="34" charset="0"/>
              </a:rPr>
              <a:t>Upthrust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24" name="Text Box 23"/>
          <p:cNvSpPr txBox="1"/>
          <p:nvPr/>
        </p:nvSpPr>
        <p:spPr>
          <a:xfrm>
            <a:off x="1924050" y="6432550"/>
            <a:ext cx="1679575" cy="460375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400" b="1">
                <a:latin typeface="Arial" panose="020B0604020202020204" pitchFamily="34" charset="0"/>
              </a:rPr>
              <a:t>Friction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25" name="Text Box 24"/>
          <p:cNvSpPr txBox="1"/>
          <p:nvPr/>
        </p:nvSpPr>
        <p:spPr>
          <a:xfrm>
            <a:off x="4216400" y="5468938"/>
            <a:ext cx="1677988" cy="460375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400" b="1">
                <a:latin typeface="Arial" panose="020B0604020202020204" pitchFamily="34" charset="0"/>
              </a:rPr>
              <a:t>Magnetic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323601" name="Text Box 26"/>
          <p:cNvSpPr txBox="1"/>
          <p:nvPr/>
        </p:nvSpPr>
        <p:spPr>
          <a:xfrm>
            <a:off x="17463" y="533400"/>
            <a:ext cx="339725" cy="3683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1800" b="1">
                <a:latin typeface="Arial" panose="020B0604020202020204" pitchFamily="34" charset="0"/>
              </a:rPr>
              <a:t>1</a:t>
            </a: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323602" name="Text Box 27"/>
          <p:cNvSpPr txBox="1"/>
          <p:nvPr/>
        </p:nvSpPr>
        <p:spPr>
          <a:xfrm>
            <a:off x="17463" y="2405063"/>
            <a:ext cx="339725" cy="3683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1800" b="1">
                <a:latin typeface="Arial" panose="020B0604020202020204" pitchFamily="34" charset="0"/>
              </a:rPr>
              <a:t>2</a:t>
            </a: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323603" name="Text Box 28"/>
          <p:cNvSpPr txBox="1"/>
          <p:nvPr/>
        </p:nvSpPr>
        <p:spPr>
          <a:xfrm>
            <a:off x="2803525" y="533400"/>
            <a:ext cx="339725" cy="3683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1800" b="1">
                <a:latin typeface="Arial" panose="020B0604020202020204" pitchFamily="34" charset="0"/>
              </a:rPr>
              <a:t>3</a:t>
            </a: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323604" name="Text Box 29"/>
          <p:cNvSpPr txBox="1"/>
          <p:nvPr/>
        </p:nvSpPr>
        <p:spPr>
          <a:xfrm>
            <a:off x="5894388" y="533400"/>
            <a:ext cx="339725" cy="3683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1800" b="1">
                <a:latin typeface="Arial" panose="020B0604020202020204" pitchFamily="34" charset="0"/>
              </a:rPr>
              <a:t>4</a:t>
            </a: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323605" name="Text Box 30"/>
          <p:cNvSpPr txBox="1"/>
          <p:nvPr/>
        </p:nvSpPr>
        <p:spPr>
          <a:xfrm>
            <a:off x="-53975" y="3967163"/>
            <a:ext cx="339725" cy="3683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1800" b="1">
                <a:latin typeface="Arial" panose="020B0604020202020204" pitchFamily="34" charset="0"/>
              </a:rPr>
              <a:t>5</a:t>
            </a: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323606" name="Text Box 31"/>
          <p:cNvSpPr txBox="1"/>
          <p:nvPr/>
        </p:nvSpPr>
        <p:spPr>
          <a:xfrm>
            <a:off x="3795713" y="3967163"/>
            <a:ext cx="339725" cy="3683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1800" b="1">
                <a:latin typeface="Arial" panose="020B0604020202020204" pitchFamily="34" charset="0"/>
              </a:rPr>
              <a:t>6</a:t>
            </a: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323607" name="Text Box 32"/>
          <p:cNvSpPr txBox="1"/>
          <p:nvPr/>
        </p:nvSpPr>
        <p:spPr>
          <a:xfrm>
            <a:off x="5894388" y="3043238"/>
            <a:ext cx="339725" cy="3683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1800" b="1">
                <a:latin typeface="Arial" panose="020B0604020202020204" pitchFamily="34" charset="0"/>
              </a:rPr>
              <a:t>7</a:t>
            </a:r>
            <a:endParaRPr lang="en-US" altLang="en-US" sz="1800" b="1"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5580" y="3967480"/>
            <a:ext cx="2555240" cy="2673985"/>
          </a:xfrm>
          <a:prstGeom prst="rect">
            <a:avLst/>
          </a:prstGeom>
        </p:spPr>
      </p:pic>
      <p:sp>
        <p:nvSpPr>
          <p:cNvPr id="26" name="Text Box 25"/>
          <p:cNvSpPr txBox="1"/>
          <p:nvPr/>
        </p:nvSpPr>
        <p:spPr>
          <a:xfrm>
            <a:off x="5894388" y="3506788"/>
            <a:ext cx="1677987" cy="1198880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400" b="1">
                <a:latin typeface="Arial" panose="020B0604020202020204" pitchFamily="34" charset="0"/>
              </a:rPr>
              <a:t>Normal and Weight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bldLvl="0" animBg="1"/>
      <p:bldP spid="22" grpId="0" animBg="1"/>
      <p:bldP spid="23" grpId="0" animBg="1"/>
      <p:bldP spid="24" grpId="0" animBg="1"/>
      <p:bldP spid="25" grpId="0" animBg="1"/>
      <p:bldP spid="26" grpId="0" bldLvl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6897" name="Text Box 2"/>
          <p:cNvSpPr txBox="1"/>
          <p:nvPr/>
        </p:nvSpPr>
        <p:spPr>
          <a:xfrm>
            <a:off x="395288" y="333375"/>
            <a:ext cx="8135937" cy="47688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Choose appropriate words to fill in the gaps below:</a:t>
            </a:r>
            <a:endParaRPr lang="en-US" altLang="zh-CN" sz="28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A _____ is a push or a pull. A force can cause an object to ___________ or change shape.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Force is measured in _______ (N) with a newtonmeter.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There are many types of force. ________ force occurs when two bodies touch each other.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Friction is a force that _______ the _______ of one body relative to another. It is caused by the _________ forces between ___________. 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97283" name="Text Box 3"/>
          <p:cNvSpPr txBox="1"/>
          <p:nvPr/>
        </p:nvSpPr>
        <p:spPr>
          <a:xfrm>
            <a:off x="5657850" y="5038725"/>
            <a:ext cx="14033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attractive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4" name="Text Box 4"/>
          <p:cNvSpPr txBox="1"/>
          <p:nvPr/>
        </p:nvSpPr>
        <p:spPr>
          <a:xfrm>
            <a:off x="5773738" y="5489575"/>
            <a:ext cx="12573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motion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5" name="Text Box 5"/>
          <p:cNvSpPr txBox="1"/>
          <p:nvPr/>
        </p:nvSpPr>
        <p:spPr>
          <a:xfrm>
            <a:off x="4638675" y="5489575"/>
            <a:ext cx="100806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contact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6" name="Text Box 6"/>
          <p:cNvSpPr txBox="1"/>
          <p:nvPr/>
        </p:nvSpPr>
        <p:spPr>
          <a:xfrm>
            <a:off x="1889125" y="5038725"/>
            <a:ext cx="115411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newtons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7" name="Text Box 7"/>
          <p:cNvSpPr txBox="1"/>
          <p:nvPr/>
        </p:nvSpPr>
        <p:spPr>
          <a:xfrm>
            <a:off x="2090738" y="5489575"/>
            <a:ext cx="12446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opposes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8" name="Text Box 8"/>
          <p:cNvSpPr txBox="1"/>
          <p:nvPr/>
        </p:nvSpPr>
        <p:spPr>
          <a:xfrm>
            <a:off x="4622800" y="5038725"/>
            <a:ext cx="8667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9" name="Text Box 9"/>
          <p:cNvSpPr txBox="1"/>
          <p:nvPr/>
        </p:nvSpPr>
        <p:spPr>
          <a:xfrm>
            <a:off x="3128963" y="5038725"/>
            <a:ext cx="14414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accelerate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90" name="Text Box 10"/>
          <p:cNvSpPr txBox="1"/>
          <p:nvPr/>
        </p:nvSpPr>
        <p:spPr>
          <a:xfrm>
            <a:off x="3059113" y="4652963"/>
            <a:ext cx="26638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i="1">
                <a:latin typeface="Arial" panose="020B0604020202020204" pitchFamily="34" charset="0"/>
              </a:rPr>
              <a:t>WORD SELECTION:</a:t>
            </a:r>
            <a:endParaRPr lang="en-US" altLang="zh-CN" b="1" i="1">
              <a:latin typeface="Arial" panose="020B0604020202020204" pitchFamily="34" charset="0"/>
            </a:endParaRPr>
          </a:p>
        </p:txBody>
      </p:sp>
      <p:sp>
        <p:nvSpPr>
          <p:cNvPr id="97291" name="Text Box 11"/>
          <p:cNvSpPr txBox="1"/>
          <p:nvPr/>
        </p:nvSpPr>
        <p:spPr>
          <a:xfrm>
            <a:off x="3297238" y="5489575"/>
            <a:ext cx="14827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molecules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0" name="Text Box 20"/>
          <p:cNvSpPr txBox="1"/>
          <p:nvPr/>
        </p:nvSpPr>
        <p:spPr>
          <a:xfrm>
            <a:off x="5570538" y="3732213"/>
            <a:ext cx="137318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attractive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1" name="Text Box 21"/>
          <p:cNvSpPr txBox="1"/>
          <p:nvPr/>
        </p:nvSpPr>
        <p:spPr>
          <a:xfrm>
            <a:off x="5154613" y="3340100"/>
            <a:ext cx="11271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motion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2" name="Text Box 22"/>
          <p:cNvSpPr txBox="1"/>
          <p:nvPr/>
        </p:nvSpPr>
        <p:spPr>
          <a:xfrm>
            <a:off x="4716463" y="2420938"/>
            <a:ext cx="100806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contact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3" name="Text Box 23"/>
          <p:cNvSpPr txBox="1"/>
          <p:nvPr/>
        </p:nvSpPr>
        <p:spPr>
          <a:xfrm>
            <a:off x="3203575" y="1916113"/>
            <a:ext cx="115411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newtons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4" name="Text Box 24"/>
          <p:cNvSpPr txBox="1"/>
          <p:nvPr/>
        </p:nvSpPr>
        <p:spPr>
          <a:xfrm>
            <a:off x="3462338" y="3343275"/>
            <a:ext cx="115728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opposes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5" name="Text Box 25"/>
          <p:cNvSpPr txBox="1"/>
          <p:nvPr/>
        </p:nvSpPr>
        <p:spPr>
          <a:xfrm>
            <a:off x="684213" y="981075"/>
            <a:ext cx="8667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6" name="Text Box 26"/>
          <p:cNvSpPr txBox="1"/>
          <p:nvPr/>
        </p:nvSpPr>
        <p:spPr>
          <a:xfrm>
            <a:off x="684213" y="1341438"/>
            <a:ext cx="14414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accelerate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307" name="Text Box 27"/>
          <p:cNvSpPr txBox="1"/>
          <p:nvPr/>
        </p:nvSpPr>
        <p:spPr>
          <a:xfrm>
            <a:off x="1765300" y="4106863"/>
            <a:ext cx="143986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molecules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allAtOnce"/>
      <p:bldP spid="97284" grpId="0" build="allAtOnce"/>
      <p:bldP spid="97285" grpId="0"/>
      <p:bldP spid="97285" grpId="1"/>
      <p:bldP spid="97286" grpId="0" build="allAtOnce"/>
      <p:bldP spid="97287" grpId="0"/>
      <p:bldP spid="97287" grpId="1"/>
      <p:bldP spid="97288" grpId="0" build="allAtOnce"/>
      <p:bldP spid="97289" grpId="0" build="allAtOnce"/>
      <p:bldP spid="97290" grpId="0" build="allAtOnce"/>
      <p:bldP spid="97291" grpId="0"/>
      <p:bldP spid="97291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9050" y="46990"/>
            <a:ext cx="6457950" cy="67646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-86360"/>
            <a:ext cx="2745740" cy="269811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5869940" y="3081020"/>
            <a:ext cx="325628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800" b="1" u="sng"/>
              <a:t>Reducing Friction</a:t>
            </a:r>
            <a:endParaRPr lang="en-US" altLang="en-US" sz="2800"/>
          </a:p>
          <a:p>
            <a:endParaRPr lang="en-US" altLang="en-US" sz="2800"/>
          </a:p>
          <a:p>
            <a:r>
              <a:rPr lang="en-US" altLang="en-US" sz="2800"/>
              <a:t>What are some other examples.....</a:t>
            </a:r>
            <a:endParaRPr lang="en-US" altLang="en-US" sz="28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720" y="718820"/>
            <a:ext cx="4342130" cy="2266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850" y="1004570"/>
            <a:ext cx="4610100" cy="3962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" y="3633470"/>
            <a:ext cx="4580255" cy="3038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025" y="366395"/>
            <a:ext cx="8743950" cy="61252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5" y="23495"/>
            <a:ext cx="6621780" cy="4265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645" y="54610"/>
            <a:ext cx="5362575" cy="674878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5400675" y="1371600"/>
            <a:ext cx="35433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800"/>
              <a:t>What are some other examples to increase friction?</a:t>
            </a:r>
            <a:endParaRPr lang="en-US" altLang="en-US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7505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4450" y="771525"/>
            <a:ext cx="9055100" cy="5648325"/>
          </a:xfr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0883" name="Rectangle 3"/>
          <p:cNvSpPr>
            <a:spLocks noGrp="1"/>
          </p:cNvSpPr>
          <p:nvPr>
            <p:ph type="body" sz="half"/>
          </p:nvPr>
        </p:nvSpPr>
        <p:spPr>
          <a:xfrm>
            <a:off x="457200" y="4005263"/>
            <a:ext cx="8291513" cy="2798762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lnSpc>
                <a:spcPct val="80000"/>
              </a:lnSpc>
              <a:buNone/>
            </a:pPr>
            <a:r>
              <a:rPr lang="en-US" altLang="en-US" sz="2800" dirty="0"/>
              <a:t>Describe the forces and motion of the car.</a:t>
            </a:r>
            <a:endParaRPr lang="en-US" altLang="en-US" sz="2800" dirty="0"/>
          </a:p>
          <a:p>
            <a:pPr marL="0" lvl="0" indent="0">
              <a:lnSpc>
                <a:spcPct val="80000"/>
              </a:lnSpc>
              <a:buNone/>
            </a:pPr>
            <a:endParaRPr lang="en-US" altLang="en-US" sz="2800" dirty="0"/>
          </a:p>
          <a:p>
            <a:pPr marL="0" lvl="0" indent="0">
              <a:lnSpc>
                <a:spcPct val="80000"/>
              </a:lnSpc>
              <a:buNone/>
            </a:pPr>
            <a:r>
              <a:rPr lang="en-US" altLang="en-US" sz="2800" dirty="0"/>
              <a:t>What 3 pieces of equipment in the car can cause an acceleration?</a:t>
            </a:r>
            <a:endParaRPr lang="en-US" altLang="en-US" sz="2800" dirty="0"/>
          </a:p>
        </p:txBody>
      </p:sp>
      <p:pic>
        <p:nvPicPr>
          <p:cNvPr id="338946" name="Picture 4" descr="138a"/>
          <p:cNvPicPr>
            <a:picLocks noGrp="1" noChangeAspect="1"/>
          </p:cNvPicPr>
          <p:nvPr>
            <p:ph sz="quarter" idx="4294967295"/>
          </p:nvPr>
        </p:nvPicPr>
        <p:blipFill>
          <a:blip r:embed="rId1"/>
          <a:stretch>
            <a:fillRect/>
          </a:stretch>
        </p:blipFill>
        <p:spPr>
          <a:xfrm>
            <a:off x="900113" y="1125538"/>
            <a:ext cx="7200900" cy="2668587"/>
          </a:xfrm>
        </p:spPr>
      </p:pic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Forces on a car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charRg st="0" end="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charRg st="44" end="1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charRg st="110" end="1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2257" name="Title 3"/>
          <p:cNvSpPr>
            <a:spLocks noGrp="1"/>
          </p:cNvSpPr>
          <p:nvPr>
            <p:ph type="title"/>
          </p:nvPr>
        </p:nvSpPr>
        <p:spPr>
          <a:xfrm>
            <a:off x="685800" y="2103438"/>
            <a:ext cx="7772400" cy="2595562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Mass and Weight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12"/>
          <p:cNvGrpSpPr/>
          <p:nvPr/>
        </p:nvGrpSpPr>
        <p:grpSpPr>
          <a:xfrm>
            <a:off x="1128078" y="673100"/>
            <a:ext cx="7878763" cy="5891213"/>
            <a:chOff x="571" y="164"/>
            <a:chExt cx="4963" cy="3711"/>
          </a:xfrm>
        </p:grpSpPr>
        <p:pic>
          <p:nvPicPr>
            <p:cNvPr id="353283" name="Picture 4" descr="14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812" y="164"/>
              <a:ext cx="1722" cy="366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3284" name="Text Box 11"/>
            <p:cNvSpPr txBox="1"/>
            <p:nvPr/>
          </p:nvSpPr>
          <p:spPr>
            <a:xfrm>
              <a:off x="571" y="3430"/>
              <a:ext cx="3171" cy="4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r">
                <a:spcBef>
                  <a:spcPct val="50000"/>
                </a:spcBef>
              </a:pPr>
              <a:r>
                <a:rPr lang="en-US" altLang="zh-CN" sz="2000" dirty="0">
                  <a:latin typeface="Arial" panose="020B0604020202020204" pitchFamily="34" charset="0"/>
                </a:rPr>
                <a:t>A </a:t>
              </a:r>
              <a:r>
                <a:rPr lang="en-US" altLang="zh-CN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newtonmeter</a:t>
              </a:r>
              <a:r>
                <a:rPr lang="en-US" altLang="zh-CN" sz="2000" dirty="0">
                  <a:latin typeface="Arial" panose="020B0604020202020204" pitchFamily="34" charset="0"/>
                </a:rPr>
                <a:t> is used to determine the </a:t>
              </a:r>
              <a:r>
                <a:rPr lang="en-US" altLang="zh-CN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weight</a:t>
              </a:r>
              <a:r>
                <a:rPr lang="en-US" altLang="zh-CN" sz="2000" dirty="0">
                  <a:latin typeface="Arial" panose="020B0604020202020204" pitchFamily="34" charset="0"/>
                </a:rPr>
                <a:t> of the parcel</a:t>
              </a:r>
              <a:endParaRPr lang="en-US" altLang="zh-CN" sz="2000" dirty="0">
                <a:latin typeface="Arial" panose="020B0604020202020204" pitchFamily="34" charset="0"/>
              </a:endParaRPr>
            </a:p>
          </p:txBody>
        </p:sp>
      </p:grp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Mass and Weight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268291" name="Rectangle 3"/>
          <p:cNvSpPr>
            <a:spLocks noGrp="1"/>
          </p:cNvSpPr>
          <p:nvPr>
            <p:ph type="body" sz="half"/>
          </p:nvPr>
        </p:nvSpPr>
        <p:spPr>
          <a:xfrm>
            <a:off x="117475" y="1129030"/>
            <a:ext cx="6470650" cy="4957445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lnSpc>
                <a:spcPct val="90000"/>
              </a:lnSpc>
              <a:buNone/>
            </a:pPr>
            <a:r>
              <a:rPr lang="en-US" altLang="zh-CN" sz="2200" b="1" dirty="0">
                <a:solidFill>
                  <a:srgbClr val="FF0000"/>
                </a:solidFill>
              </a:rPr>
              <a:t>Mass </a:t>
            </a:r>
            <a:r>
              <a:rPr lang="en-US" altLang="en-US" sz="2200" b="1" dirty="0">
                <a:solidFill>
                  <a:srgbClr val="002060"/>
                </a:solidFill>
              </a:rPr>
              <a:t>(</a:t>
            </a:r>
            <a:r>
              <a:rPr lang="en-US" altLang="zh-CN" sz="2200" b="1" dirty="0">
                <a:solidFill>
                  <a:srgbClr val="002060"/>
                </a:solidFill>
                <a:sym typeface="+mn-ea"/>
              </a:rPr>
              <a:t>k</a:t>
            </a:r>
            <a:r>
              <a:rPr lang="en-US" altLang="en-US" sz="2200" b="1" dirty="0">
                <a:solidFill>
                  <a:srgbClr val="002060"/>
                </a:solidFill>
                <a:sym typeface="+mn-ea"/>
              </a:rPr>
              <a:t>g)</a:t>
            </a:r>
            <a:r>
              <a:rPr lang="en-US" altLang="en-US" sz="2200" b="1" dirty="0">
                <a:solidFill>
                  <a:schemeClr val="accent2"/>
                </a:solidFill>
                <a:sym typeface="+mn-ea"/>
              </a:rPr>
              <a:t> </a:t>
            </a:r>
            <a:r>
              <a:rPr lang="en-US" altLang="zh-CN" sz="2200" b="1" dirty="0">
                <a:solidFill>
                  <a:srgbClr val="FF0000"/>
                </a:solidFill>
              </a:rPr>
              <a:t>is the amount of matter in an object.</a:t>
            </a:r>
            <a:endParaRPr lang="en-US" altLang="zh-CN" sz="2200" b="1" dirty="0">
              <a:solidFill>
                <a:srgbClr val="FF0000"/>
              </a:solidFill>
            </a:endParaRPr>
          </a:p>
          <a:p>
            <a:pPr marL="0" lvl="0" indent="0">
              <a:lnSpc>
                <a:spcPct val="90000"/>
              </a:lnSpc>
              <a:buNone/>
            </a:pPr>
            <a:endParaRPr lang="en-US" altLang="zh-CN" sz="2200" b="1" dirty="0">
              <a:solidFill>
                <a:srgbClr val="FF0000"/>
              </a:solidFill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en-US" altLang="zh-CN" sz="2200" b="1" dirty="0">
                <a:solidFill>
                  <a:srgbClr val="FF0000"/>
                </a:solidFill>
              </a:rPr>
              <a:t>Weight </a:t>
            </a:r>
            <a:r>
              <a:rPr lang="en-US" altLang="en-US" sz="2200" b="1" dirty="0">
                <a:solidFill>
                  <a:srgbClr val="002060"/>
                </a:solidFill>
              </a:rPr>
              <a:t>(N) </a:t>
            </a:r>
            <a:r>
              <a:rPr lang="en-US" altLang="zh-CN" sz="2200" b="1" dirty="0">
                <a:solidFill>
                  <a:srgbClr val="FF0000"/>
                </a:solidFill>
              </a:rPr>
              <a:t>is the force of gravity on an object.</a:t>
            </a:r>
            <a:endParaRPr lang="en-US" altLang="zh-CN" sz="2200" b="1" dirty="0">
              <a:solidFill>
                <a:srgbClr val="FF0000"/>
              </a:solidFill>
            </a:endParaRPr>
          </a:p>
          <a:p>
            <a:pPr marL="0" lvl="0" indent="0">
              <a:lnSpc>
                <a:spcPct val="90000"/>
              </a:lnSpc>
              <a:buNone/>
            </a:pPr>
            <a:endParaRPr lang="en-US" altLang="zh-CN" sz="2200" dirty="0"/>
          </a:p>
        </p:txBody>
      </p:sp>
      <p:sp>
        <p:nvSpPr>
          <p:cNvPr id="3" name="Text Box 2"/>
          <p:cNvSpPr txBox="1"/>
          <p:nvPr/>
        </p:nvSpPr>
        <p:spPr>
          <a:xfrm>
            <a:off x="117475" y="2835910"/>
            <a:ext cx="729488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lvl="0" indent="0">
              <a:buNone/>
            </a:pPr>
            <a:r>
              <a:rPr lang="en-US" altLang="zh-CN" sz="2400" b="1" dirty="0">
                <a:solidFill>
                  <a:schemeClr val="accent2"/>
                </a:solidFill>
                <a:latin typeface="Calibri" panose="020F0502020204030204" charset="0"/>
                <a:sym typeface="+mn-ea"/>
              </a:rPr>
              <a:t>weight </a:t>
            </a:r>
            <a:r>
              <a:rPr lang="en-US" altLang="en-US" sz="2400" b="1" dirty="0">
                <a:solidFill>
                  <a:schemeClr val="accent2"/>
                </a:solidFill>
                <a:latin typeface="Calibri" panose="020F0502020204030204" charset="0"/>
                <a:sym typeface="+mn-ea"/>
              </a:rPr>
              <a:t>(W) </a:t>
            </a:r>
            <a:r>
              <a:rPr lang="en-US" altLang="zh-CN" sz="2400" b="1" dirty="0">
                <a:latin typeface="Calibri" panose="020F0502020204030204" charset="0"/>
                <a:sym typeface="+mn-ea"/>
              </a:rPr>
              <a:t>=</a:t>
            </a:r>
            <a:r>
              <a:rPr lang="en-US" altLang="zh-CN" sz="2400" b="1" dirty="0">
                <a:solidFill>
                  <a:schemeClr val="accent2"/>
                </a:solidFill>
                <a:latin typeface="Calibri" panose="020F0502020204030204" charset="0"/>
                <a:sym typeface="+mn-ea"/>
              </a:rPr>
              <a:t> mass </a:t>
            </a:r>
            <a:r>
              <a:rPr lang="en-US" altLang="en-US" sz="2400" b="1" dirty="0">
                <a:solidFill>
                  <a:schemeClr val="accent2"/>
                </a:solidFill>
                <a:latin typeface="Calibri" panose="020F0502020204030204" charset="0"/>
                <a:sym typeface="+mn-ea"/>
              </a:rPr>
              <a:t>(m) </a:t>
            </a:r>
            <a:r>
              <a:rPr lang="en-US" altLang="zh-CN" sz="2400" b="1" dirty="0">
                <a:latin typeface="Calibri" panose="020F0502020204030204" charset="0"/>
                <a:sym typeface="+mn-ea"/>
              </a:rPr>
              <a:t>×</a:t>
            </a:r>
            <a:r>
              <a:rPr lang="en-US" altLang="zh-CN" sz="2400" b="1" dirty="0">
                <a:solidFill>
                  <a:schemeClr val="accent2"/>
                </a:solidFill>
                <a:latin typeface="Calibri" panose="020F0502020204030204" charset="0"/>
                <a:sym typeface="+mn-ea"/>
              </a:rPr>
              <a:t> gravitational acceleration </a:t>
            </a:r>
            <a:r>
              <a:rPr lang="en-US" altLang="en-US" sz="2400" b="1" dirty="0">
                <a:solidFill>
                  <a:schemeClr val="accent2"/>
                </a:solidFill>
                <a:latin typeface="Calibri" panose="020F0502020204030204" charset="0"/>
                <a:sym typeface="+mn-ea"/>
              </a:rPr>
              <a:t>(g)</a:t>
            </a:r>
            <a:endParaRPr lang="en-US" altLang="zh-CN" sz="2400" b="1" dirty="0">
              <a:solidFill>
                <a:schemeClr val="accent2"/>
              </a:solidFill>
              <a:latin typeface="Calibri" panose="020F0502020204030204" charset="0"/>
            </a:endParaRPr>
          </a:p>
          <a:p>
            <a:pPr marL="0" lvl="0" indent="0"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      (</a:t>
            </a:r>
            <a:r>
              <a:rPr lang="en-US" altLang="zh-CN" sz="2400" b="1" dirty="0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) 	               (</a:t>
            </a:r>
            <a:r>
              <a:rPr lang="en-US" altLang="zh-CN" sz="2400" b="1" dirty="0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kg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) 			(</a:t>
            </a:r>
            <a:r>
              <a:rPr lang="en-US" altLang="zh-CN" sz="2400" b="1" dirty="0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m/s</a:t>
            </a:r>
            <a:r>
              <a:rPr lang="en-US" altLang="zh-CN" sz="2400" b="1" baseline="30000" dirty="0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2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)</a:t>
            </a:r>
            <a:endParaRPr lang="en-US" altLang="en-US" sz="2400" b="1" dirty="0">
              <a:solidFill>
                <a:srgbClr val="FF0000"/>
              </a:solidFill>
              <a:latin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charRg st="0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charRg st="138" end="1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5329" name="Title 4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Mass and Weight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3208338" y="990600"/>
            <a:ext cx="2630488" cy="4818063"/>
            <a:chOff x="2088" y="624"/>
            <a:chExt cx="1657" cy="3035"/>
          </a:xfrm>
        </p:grpSpPr>
        <p:pic>
          <p:nvPicPr>
            <p:cNvPr id="355331" name="Picture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203" y="864"/>
              <a:ext cx="1515" cy="199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5332" name="Rectangle 6"/>
            <p:cNvSpPr/>
            <p:nvPr/>
          </p:nvSpPr>
          <p:spPr>
            <a:xfrm>
              <a:off x="2573" y="624"/>
              <a:ext cx="772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zh-CN" sz="2000" b="1">
                  <a:latin typeface="Arial" panose="020B0604020202020204" pitchFamily="34" charset="0"/>
                </a:rPr>
                <a:t>In Space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  <p:sp>
          <p:nvSpPr>
            <p:cNvPr id="355333" name="Rectangle 7"/>
            <p:cNvSpPr/>
            <p:nvPr/>
          </p:nvSpPr>
          <p:spPr>
            <a:xfrm>
              <a:off x="2088" y="3024"/>
              <a:ext cx="1657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zh-CN" sz="2000">
                  <a:latin typeface="Arial" panose="020B0604020202020204" pitchFamily="34" charset="0"/>
                </a:rPr>
                <a:t>Mass =  90 Kilograms</a:t>
              </a:r>
              <a:endParaRPr lang="en-US" altLang="zh-CN" sz="2000">
                <a:latin typeface="Arial" panose="020B0604020202020204" pitchFamily="34" charset="0"/>
              </a:endParaRPr>
            </a:p>
          </p:txBody>
        </p:sp>
        <p:sp>
          <p:nvSpPr>
            <p:cNvPr id="355334" name="Rectangle 8"/>
            <p:cNvSpPr/>
            <p:nvPr/>
          </p:nvSpPr>
          <p:spPr>
            <a:xfrm>
              <a:off x="2145" y="3408"/>
              <a:ext cx="1547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zh-CN" sz="2000">
                  <a:latin typeface="Arial" panose="020B0604020202020204" pitchFamily="34" charset="0"/>
                </a:rPr>
                <a:t>Weight = 0 Newtons</a:t>
              </a:r>
              <a:endParaRPr lang="en-US" altLang="zh-CN" sz="200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6096000" y="990600"/>
            <a:ext cx="2808288" cy="4818063"/>
            <a:chOff x="4032" y="624"/>
            <a:chExt cx="1769" cy="3035"/>
          </a:xfrm>
        </p:grpSpPr>
        <p:pic>
          <p:nvPicPr>
            <p:cNvPr id="355336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21" y="816"/>
              <a:ext cx="1273" cy="203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5337" name="Rectangle 11"/>
            <p:cNvSpPr/>
            <p:nvPr/>
          </p:nvSpPr>
          <p:spPr>
            <a:xfrm>
              <a:off x="4389" y="624"/>
              <a:ext cx="1136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zh-CN" sz="2000" b="1">
                  <a:latin typeface="Arial" panose="020B0604020202020204" pitchFamily="34" charset="0"/>
                </a:rPr>
                <a:t>On the Moon 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  <p:sp>
          <p:nvSpPr>
            <p:cNvPr id="355338" name="Rectangle 12"/>
            <p:cNvSpPr/>
            <p:nvPr/>
          </p:nvSpPr>
          <p:spPr>
            <a:xfrm>
              <a:off x="4085" y="3024"/>
              <a:ext cx="1657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zh-CN" sz="2000">
                  <a:latin typeface="Arial" panose="020B0604020202020204" pitchFamily="34" charset="0"/>
                </a:rPr>
                <a:t>Mass =  90 Kilograms</a:t>
              </a:r>
              <a:endParaRPr lang="en-US" altLang="zh-CN" sz="2000">
                <a:latin typeface="Arial" panose="020B0604020202020204" pitchFamily="34" charset="0"/>
              </a:endParaRPr>
            </a:p>
          </p:txBody>
        </p:sp>
        <p:sp>
          <p:nvSpPr>
            <p:cNvPr id="355339" name="Rectangle 13"/>
            <p:cNvSpPr/>
            <p:nvPr/>
          </p:nvSpPr>
          <p:spPr>
            <a:xfrm>
              <a:off x="4032" y="3408"/>
              <a:ext cx="1769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zh-CN" sz="2000">
                  <a:latin typeface="Arial" panose="020B0604020202020204" pitchFamily="34" charset="0"/>
                </a:rPr>
                <a:t>Weight =  150 Newtons</a:t>
              </a:r>
              <a:endParaRPr lang="en-US" altLang="zh-CN" sz="200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152400" y="1003300"/>
            <a:ext cx="2808288" cy="4818063"/>
            <a:chOff x="96" y="624"/>
            <a:chExt cx="1769" cy="3035"/>
          </a:xfrm>
        </p:grpSpPr>
        <p:sp>
          <p:nvSpPr>
            <p:cNvPr id="355341" name="Rectangle 16"/>
            <p:cNvSpPr/>
            <p:nvPr/>
          </p:nvSpPr>
          <p:spPr>
            <a:xfrm>
              <a:off x="463" y="624"/>
              <a:ext cx="1119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zh-CN" sz="2000" b="1">
                  <a:latin typeface="Arial" panose="020B0604020202020204" pitchFamily="34" charset="0"/>
                </a:rPr>
                <a:t>On the Earth 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  <p:sp>
          <p:nvSpPr>
            <p:cNvPr id="355342" name="Rectangle 17"/>
            <p:cNvSpPr/>
            <p:nvPr/>
          </p:nvSpPr>
          <p:spPr>
            <a:xfrm>
              <a:off x="149" y="3024"/>
              <a:ext cx="1657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zh-CN" sz="2000">
                  <a:latin typeface="Arial" panose="020B0604020202020204" pitchFamily="34" charset="0"/>
                </a:rPr>
                <a:t>Mass =  90 Kilograms</a:t>
              </a:r>
              <a:endParaRPr lang="en-US" altLang="zh-CN" sz="2000">
                <a:latin typeface="Arial" panose="020B0604020202020204" pitchFamily="34" charset="0"/>
              </a:endParaRPr>
            </a:p>
          </p:txBody>
        </p:sp>
        <p:sp>
          <p:nvSpPr>
            <p:cNvPr id="355343" name="Rectangle 18"/>
            <p:cNvSpPr/>
            <p:nvPr/>
          </p:nvSpPr>
          <p:spPr>
            <a:xfrm>
              <a:off x="96" y="3408"/>
              <a:ext cx="1769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zh-CN" sz="2000">
                  <a:latin typeface="Arial" panose="020B0604020202020204" pitchFamily="34" charset="0"/>
                </a:rPr>
                <a:t>Weight =  900 Newtons</a:t>
              </a:r>
              <a:endParaRPr lang="en-US" altLang="zh-CN" sz="2000">
                <a:latin typeface="Arial" panose="020B0604020202020204" pitchFamily="34" charset="0"/>
              </a:endParaRPr>
            </a:p>
          </p:txBody>
        </p:sp>
        <p:pic>
          <p:nvPicPr>
            <p:cNvPr id="355344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8" y="864"/>
              <a:ext cx="1088" cy="203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Text Box 4"/>
          <p:cNvSpPr txBox="1"/>
          <p:nvPr/>
        </p:nvSpPr>
        <p:spPr>
          <a:xfrm>
            <a:off x="269875" y="5908675"/>
            <a:ext cx="86048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000">
                <a:solidFill>
                  <a:srgbClr val="002060"/>
                </a:solidFill>
              </a:rPr>
              <a:t>Given that W = mg, what is the gravitational acceleration on earth, in space and on the moon?</a:t>
            </a:r>
            <a:endParaRPr lang="en-US" altLang="en-US" sz="2000">
              <a:solidFill>
                <a:srgbClr val="002060"/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3075" y="5113020"/>
            <a:ext cx="83381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000" b="1">
                <a:solidFill>
                  <a:srgbClr val="FF0000"/>
                </a:solidFill>
              </a:rPr>
              <a:t>g = 10 ms</a:t>
            </a:r>
            <a:r>
              <a:rPr lang="en-US" altLang="en-US" sz="2000" b="1" baseline="30000">
                <a:solidFill>
                  <a:srgbClr val="FF0000"/>
                </a:solidFill>
              </a:rPr>
              <a:t>-2			</a:t>
            </a:r>
            <a:r>
              <a:rPr lang="en-US" altLang="en-US" sz="2000" b="1">
                <a:solidFill>
                  <a:srgbClr val="FF0000"/>
                </a:solidFill>
                <a:sym typeface="+mn-ea"/>
              </a:rPr>
              <a:t>g = 0 ms</a:t>
            </a:r>
            <a:r>
              <a:rPr lang="en-US" altLang="en-US" sz="2000" b="1" baseline="30000">
                <a:solidFill>
                  <a:srgbClr val="FF0000"/>
                </a:solidFill>
                <a:sym typeface="+mn-ea"/>
              </a:rPr>
              <a:t>-2		</a:t>
            </a:r>
            <a:r>
              <a:rPr lang="en-US" altLang="en-US" sz="2000" b="1">
                <a:solidFill>
                  <a:srgbClr val="FF0000"/>
                </a:solidFill>
                <a:sym typeface="+mn-ea"/>
              </a:rPr>
              <a:t>g = 1.6 ms</a:t>
            </a:r>
            <a:r>
              <a:rPr lang="en-US" altLang="en-US" sz="2000" b="1" baseline="30000">
                <a:solidFill>
                  <a:srgbClr val="FF0000"/>
                </a:solidFill>
                <a:sym typeface="+mn-ea"/>
              </a:rPr>
              <a:t>-2</a:t>
            </a:r>
            <a:endParaRPr lang="en-US" altLang="en-US" sz="2000" b="1" baseline="3000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0339" name="Rectangle 3"/>
          <p:cNvSpPr>
            <a:spLocks noGrp="1"/>
          </p:cNvSpPr>
          <p:nvPr>
            <p:ph type="body" sz="half"/>
          </p:nvPr>
        </p:nvSpPr>
        <p:spPr>
          <a:xfrm>
            <a:off x="468313" y="1125538"/>
            <a:ext cx="8183562" cy="1012825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lnSpc>
                <a:spcPct val="90000"/>
              </a:lnSpc>
              <a:buNone/>
            </a:pPr>
            <a:r>
              <a:rPr lang="en-US" altLang="zh-CN" sz="2400" dirty="0"/>
              <a:t>The acceleration due to gravity (</a:t>
            </a:r>
            <a:r>
              <a:rPr lang="en-US" altLang="zh-CN" sz="2400" b="1" i="1" dirty="0">
                <a:solidFill>
                  <a:srgbClr val="0070C0"/>
                </a:solidFill>
              </a:rPr>
              <a:t>g</a:t>
            </a:r>
            <a:r>
              <a:rPr lang="en-US" altLang="zh-CN" sz="2400" dirty="0"/>
              <a:t>) varies with planet, moon and star and depends on the height of an object.</a:t>
            </a:r>
            <a:endParaRPr lang="en-US" altLang="zh-CN" sz="2400" dirty="0"/>
          </a:p>
          <a:p>
            <a:pPr marL="0" lvl="0" indent="0">
              <a:lnSpc>
                <a:spcPct val="90000"/>
              </a:lnSpc>
              <a:buNone/>
            </a:pPr>
            <a:r>
              <a:rPr lang="en-US" altLang="en-US" sz="2400" i="1" dirty="0"/>
              <a:t>Gravitational field strength is an alternative name for g, but it's units are N/kg.</a:t>
            </a:r>
            <a:endParaRPr lang="en-US" altLang="en-US" sz="2400" i="1" dirty="0"/>
          </a:p>
        </p:txBody>
      </p:sp>
      <p:graphicFrame>
        <p:nvGraphicFramePr>
          <p:cNvPr id="17445" name="Content Placeholder 17444"/>
          <p:cNvGraphicFramePr/>
          <p:nvPr>
            <p:ph sz="half" idx="4294967295"/>
          </p:nvPr>
        </p:nvGraphicFramePr>
        <p:xfrm>
          <a:off x="452438" y="3468688"/>
          <a:ext cx="8135938" cy="2173288"/>
        </p:xfrm>
        <a:graphic>
          <a:graphicData uri="http://schemas.openxmlformats.org/drawingml/2006/table">
            <a:tbl>
              <a:tblPr/>
              <a:tblGrid>
                <a:gridCol w="2033588"/>
                <a:gridCol w="2035175"/>
                <a:gridCol w="2033587"/>
                <a:gridCol w="2033588"/>
              </a:tblGrid>
              <a:tr h="533400"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b="1" dirty="0"/>
                        <a:t>Location</a:t>
                      </a:r>
                      <a:endParaRPr lang="en-US" sz="2400" b="1" dirty="0"/>
                    </a:p>
                  </a:txBody>
                  <a:tcPr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sz="2400" b="1" dirty="0"/>
                        <a:t>a (</a:t>
                      </a:r>
                      <a:r>
                        <a:rPr sz="2400" b="1" dirty="0"/>
                        <a:t>m/s</a:t>
                      </a:r>
                      <a:r>
                        <a:rPr sz="2400" b="1" baseline="30000" dirty="0"/>
                        <a:t>2</a:t>
                      </a:r>
                      <a:r>
                        <a:rPr lang="en-US" sz="2400" b="1" dirty="0"/>
                        <a:t>)</a:t>
                      </a:r>
                      <a:endParaRPr lang="en-US" sz="2400" b="1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b="1" dirty="0"/>
                        <a:t>Location</a:t>
                      </a:r>
                      <a:endParaRPr lang="en-US" sz="2400" b="1" dirty="0"/>
                    </a:p>
                  </a:txBody>
                  <a:tcPr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sz="2400" b="1" dirty="0"/>
                        <a:t>a (</a:t>
                      </a:r>
                      <a:r>
                        <a:rPr sz="2400" b="1" dirty="0"/>
                        <a:t>m/s</a:t>
                      </a:r>
                      <a:r>
                        <a:rPr sz="2400" b="1" baseline="30000" dirty="0"/>
                        <a:t>2</a:t>
                      </a:r>
                      <a:r>
                        <a:rPr lang="en-US" sz="2400" b="1" dirty="0"/>
                        <a:t>)</a:t>
                      </a:r>
                      <a:endParaRPr lang="en-US" sz="2400" b="1" baseline="300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b="1" dirty="0">
                          <a:solidFill>
                            <a:srgbClr val="FF0000"/>
                          </a:solidFill>
                        </a:rPr>
                        <a:t>Earth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b="1" dirty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Jupiter</a:t>
                      </a:r>
                      <a:endParaRPr lang="en-US" sz="2400" dirty="0"/>
                    </a:p>
                  </a:txBody>
                  <a:tcPr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24</a:t>
                      </a:r>
                      <a:endParaRPr lang="en-US" sz="24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688"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Moon</a:t>
                      </a:r>
                      <a:endParaRPr lang="en-US" sz="2400" dirty="0"/>
                    </a:p>
                  </a:txBody>
                  <a:tcPr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1.6</a:t>
                      </a:r>
                      <a:endParaRPr lang="en-US" sz="24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Pluto</a:t>
                      </a:r>
                      <a:endParaRPr lang="en-US" sz="2400" dirty="0"/>
                    </a:p>
                  </a:txBody>
                  <a:tcPr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0.7</a:t>
                      </a:r>
                      <a:endParaRPr lang="en-US" sz="24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Mars</a:t>
                      </a:r>
                      <a:endParaRPr lang="en-US" sz="2400" dirty="0"/>
                    </a:p>
                  </a:txBody>
                  <a:tcPr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3.7</a:t>
                      </a:r>
                      <a:endParaRPr lang="en-US" sz="24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The Sun</a:t>
                      </a:r>
                      <a:endParaRPr lang="en-US" sz="2400" dirty="0"/>
                    </a:p>
                  </a:txBody>
                  <a:tcPr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400" dirty="0"/>
                        <a:t>270</a:t>
                      </a:r>
                      <a:endParaRPr lang="en-US" sz="24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0410" name="Rectangle 74"/>
          <p:cNvSpPr/>
          <p:nvPr/>
        </p:nvSpPr>
        <p:spPr>
          <a:xfrm>
            <a:off x="3132138" y="4610100"/>
            <a:ext cx="792162" cy="431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 sz="2400" dirty="0">
              <a:latin typeface="Arial" panose="020B0604020202020204" pitchFamily="34" charset="0"/>
            </a:endParaRPr>
          </a:p>
        </p:txBody>
      </p:sp>
      <p:sp>
        <p:nvSpPr>
          <p:cNvPr id="270411" name="Rectangle 75"/>
          <p:cNvSpPr/>
          <p:nvPr/>
        </p:nvSpPr>
        <p:spPr>
          <a:xfrm>
            <a:off x="3116263" y="5157788"/>
            <a:ext cx="792162" cy="431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 sz="2400" dirty="0">
              <a:latin typeface="Arial" panose="020B0604020202020204" pitchFamily="34" charset="0"/>
            </a:endParaRPr>
          </a:p>
        </p:txBody>
      </p:sp>
      <p:sp>
        <p:nvSpPr>
          <p:cNvPr id="270412" name="Rectangle 76"/>
          <p:cNvSpPr/>
          <p:nvPr/>
        </p:nvSpPr>
        <p:spPr>
          <a:xfrm>
            <a:off x="7164388" y="4076700"/>
            <a:ext cx="792162" cy="431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 sz="2400" dirty="0">
              <a:latin typeface="Arial" panose="020B0604020202020204" pitchFamily="34" charset="0"/>
            </a:endParaRPr>
          </a:p>
        </p:txBody>
      </p:sp>
      <p:sp>
        <p:nvSpPr>
          <p:cNvPr id="270413" name="Rectangle 77"/>
          <p:cNvSpPr/>
          <p:nvPr/>
        </p:nvSpPr>
        <p:spPr>
          <a:xfrm>
            <a:off x="7164388" y="4652963"/>
            <a:ext cx="792162" cy="431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 sz="2400" dirty="0">
              <a:latin typeface="Arial" panose="020B0604020202020204" pitchFamily="34" charset="0"/>
            </a:endParaRPr>
          </a:p>
        </p:txBody>
      </p:sp>
      <p:sp>
        <p:nvSpPr>
          <p:cNvPr id="270414" name="Rectangle 78"/>
          <p:cNvSpPr/>
          <p:nvPr/>
        </p:nvSpPr>
        <p:spPr>
          <a:xfrm>
            <a:off x="7164388" y="5157788"/>
            <a:ext cx="792162" cy="431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altLang="x-none" sz="2400" dirty="0">
              <a:latin typeface="Arial" panose="020B0604020202020204" pitchFamily="34" charset="0"/>
            </a:endParaRPr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The acceleration due to gravity (g)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charRg st="0" end="1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410" grpId="0" bldLvl="0" animBg="1"/>
      <p:bldP spid="270411" grpId="0" bldLvl="0" animBg="1"/>
      <p:bldP spid="270412" grpId="0" bldLvl="0" animBg="1"/>
      <p:bldP spid="270413" grpId="0" bldLvl="0" animBg="1"/>
      <p:bldP spid="270414" grpId="0" bldLvl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5025" name="Title 3"/>
          <p:cNvSpPr>
            <a:spLocks noGrp="1"/>
          </p:cNvSpPr>
          <p:nvPr>
            <p:ph type="title"/>
          </p:nvPr>
        </p:nvSpPr>
        <p:spPr>
          <a:xfrm>
            <a:off x="685800" y="2103438"/>
            <a:ext cx="7772400" cy="2595562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Falling Masses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11"/>
          <p:cNvGrpSpPr/>
          <p:nvPr/>
        </p:nvGrpSpPr>
        <p:grpSpPr>
          <a:xfrm>
            <a:off x="5707063" y="488950"/>
            <a:ext cx="2863850" cy="4927600"/>
            <a:chOff x="3560" y="618"/>
            <a:chExt cx="1360" cy="2450"/>
          </a:xfrm>
        </p:grpSpPr>
        <p:pic>
          <p:nvPicPr>
            <p:cNvPr id="386050" name="Picture 5" descr="141a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787" y="709"/>
              <a:ext cx="1133" cy="235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86051" name="Rectangle 10"/>
            <p:cNvSpPr/>
            <p:nvPr/>
          </p:nvSpPr>
          <p:spPr>
            <a:xfrm>
              <a:off x="3560" y="618"/>
              <a:ext cx="499" cy="40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 dirty="0">
                <a:latin typeface="Arial" panose="020B0604020202020204" pitchFamily="34" charset="0"/>
              </a:endParaRPr>
            </a:p>
          </p:txBody>
        </p:sp>
      </p:grpSp>
      <p:sp>
        <p:nvSpPr>
          <p:cNvPr id="38916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68313" y="1268413"/>
            <a:ext cx="5543550" cy="4897437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lnSpc>
                <a:spcPct val="90000"/>
              </a:lnSpc>
              <a:buNone/>
            </a:pPr>
            <a:r>
              <a:rPr lang="en-US" altLang="zh-CN" sz="2800" dirty="0"/>
              <a:t>When an object falls through air or some other fluid initially the only significant force acting on it is the downward pull of gravity.</a:t>
            </a:r>
            <a:endParaRPr lang="en-US" altLang="zh-CN" sz="2800" dirty="0"/>
          </a:p>
          <a:p>
            <a:pPr marL="0" lvl="0" indent="0">
              <a:lnSpc>
                <a:spcPct val="90000"/>
              </a:lnSpc>
              <a:buNone/>
            </a:pPr>
            <a:endParaRPr lang="en-US" altLang="zh-CN" sz="2800" dirty="0"/>
          </a:p>
          <a:p>
            <a:pPr marL="0" lvl="0" indent="0">
              <a:lnSpc>
                <a:spcPct val="90000"/>
              </a:lnSpc>
              <a:buNone/>
            </a:pPr>
            <a:r>
              <a:rPr lang="en-US" altLang="zh-CN" sz="2800" dirty="0"/>
              <a:t>On Earth, it will initially accelerate downwards at 10 m/s</a:t>
            </a:r>
            <a:r>
              <a:rPr lang="en-US" altLang="zh-CN" sz="2800" baseline="30000" dirty="0"/>
              <a:t>2</a:t>
            </a:r>
            <a:r>
              <a:rPr lang="en-US" altLang="zh-CN" sz="2800" dirty="0"/>
              <a:t>.</a:t>
            </a:r>
            <a:endParaRPr lang="en-US" altLang="zh-CN" sz="2800" dirty="0"/>
          </a:p>
          <a:p>
            <a:pPr marL="0" lvl="0" indent="0">
              <a:lnSpc>
                <a:spcPct val="90000"/>
              </a:lnSpc>
              <a:buNone/>
            </a:pPr>
            <a:endParaRPr lang="en-US" altLang="zh-CN" sz="2800" dirty="0"/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Falling masses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charRg st="0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charRg st="137" end="1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Rectangle 3"/>
          <p:cNvSpPr>
            <a:spLocks noGrp="1"/>
          </p:cNvSpPr>
          <p:nvPr>
            <p:ph type="body" sz="half" idx="4294967295"/>
          </p:nvPr>
        </p:nvSpPr>
        <p:spPr>
          <a:xfrm>
            <a:off x="233363" y="1052513"/>
            <a:ext cx="5761037" cy="5040312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lnSpc>
                <a:spcPct val="90000"/>
              </a:lnSpc>
              <a:buNone/>
            </a:pPr>
            <a:r>
              <a:rPr lang="en-US" altLang="zh-CN" sz="2800" dirty="0"/>
              <a:t>As the object speeds up frictional forces such as air resistance become greater the faster the object moves.</a:t>
            </a:r>
            <a:endParaRPr lang="en-US" altLang="zh-CN" sz="2800" dirty="0"/>
          </a:p>
          <a:p>
            <a:pPr marL="0" lvl="0" indent="0">
              <a:lnSpc>
                <a:spcPct val="90000"/>
              </a:lnSpc>
              <a:buNone/>
            </a:pPr>
            <a:endParaRPr lang="en-US" altLang="zh-CN" sz="2800" dirty="0"/>
          </a:p>
          <a:p>
            <a:pPr marL="0" lvl="0" indent="0">
              <a:lnSpc>
                <a:spcPct val="90000"/>
              </a:lnSpc>
              <a:buNone/>
            </a:pPr>
            <a:r>
              <a:rPr lang="en-US" altLang="zh-CN" sz="2800" dirty="0"/>
              <a:t>Eventually the resultant force on the object will be zero when the frictional forces equal the weight of the object.</a:t>
            </a:r>
            <a:endParaRPr lang="en-US" altLang="zh-CN" sz="2800" dirty="0"/>
          </a:p>
          <a:p>
            <a:pPr marL="0" lvl="0" indent="0">
              <a:lnSpc>
                <a:spcPct val="90000"/>
              </a:lnSpc>
              <a:buNone/>
            </a:pPr>
            <a:endParaRPr lang="en-US" altLang="zh-CN" sz="2800" dirty="0"/>
          </a:p>
          <a:p>
            <a:pPr marL="0" lvl="0" indent="0">
              <a:lnSpc>
                <a:spcPct val="90000"/>
              </a:lnSpc>
              <a:buNone/>
            </a:pPr>
            <a:r>
              <a:rPr lang="en-US" altLang="zh-CN" sz="2800" dirty="0"/>
              <a:t>The object then moves at a constant speed called </a:t>
            </a:r>
            <a:r>
              <a:rPr lang="en-US" altLang="zh-CN" sz="2800" b="1" dirty="0">
                <a:solidFill>
                  <a:srgbClr val="FF0000"/>
                </a:solidFill>
              </a:rPr>
              <a:t>terminal velocity</a:t>
            </a:r>
            <a:r>
              <a:rPr lang="en-US" altLang="zh-CN" sz="2800" dirty="0"/>
              <a:t>.</a:t>
            </a:r>
            <a:endParaRPr lang="en-US" altLang="zh-CN" sz="2800" dirty="0"/>
          </a:p>
        </p:txBody>
      </p:sp>
      <p:grpSp>
        <p:nvGrpSpPr>
          <p:cNvPr id="2" name="Group 13"/>
          <p:cNvGrpSpPr/>
          <p:nvPr/>
        </p:nvGrpSpPr>
        <p:grpSpPr>
          <a:xfrm>
            <a:off x="5745163" y="1376363"/>
            <a:ext cx="3292475" cy="3887787"/>
            <a:chOff x="3470" y="255"/>
            <a:chExt cx="2074" cy="2449"/>
          </a:xfrm>
        </p:grpSpPr>
        <p:pic>
          <p:nvPicPr>
            <p:cNvPr id="388099" name="Picture 6" descr="141b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560" y="391"/>
              <a:ext cx="1984" cy="231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88100" name="Rectangle 12"/>
            <p:cNvSpPr/>
            <p:nvPr/>
          </p:nvSpPr>
          <p:spPr>
            <a:xfrm>
              <a:off x="3470" y="255"/>
              <a:ext cx="272" cy="40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 dirty="0">
                <a:latin typeface="Arial" panose="020B0604020202020204" pitchFamily="34" charset="0"/>
              </a:endParaRPr>
            </a:p>
          </p:txBody>
        </p:sp>
      </p:grp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Terminal Velocity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charRg st="110" end="2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charRg st="228" end="2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90145" name="Group 13"/>
          <p:cNvGrpSpPr/>
          <p:nvPr/>
        </p:nvGrpSpPr>
        <p:grpSpPr>
          <a:xfrm>
            <a:off x="539750" y="1052513"/>
            <a:ext cx="7416800" cy="4268787"/>
            <a:chOff x="385" y="663"/>
            <a:chExt cx="4672" cy="2689"/>
          </a:xfrm>
        </p:grpSpPr>
        <p:pic>
          <p:nvPicPr>
            <p:cNvPr id="390146" name="Picture 7" descr="141c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85" y="754"/>
              <a:ext cx="4672" cy="25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0147" name="Rectangle 12"/>
            <p:cNvSpPr/>
            <p:nvPr/>
          </p:nvSpPr>
          <p:spPr>
            <a:xfrm>
              <a:off x="476" y="663"/>
              <a:ext cx="408" cy="4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altLang="x-none" dirty="0">
                <a:latin typeface="Arial" panose="020B0604020202020204" pitchFamily="34" charset="0"/>
              </a:endParaRPr>
            </a:p>
          </p:txBody>
        </p:sp>
      </p:grp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Velocity-time graphs for a falling object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2193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777875"/>
          </a:xfrm>
        </p:spPr>
        <p:txBody>
          <a:bodyPr vert="horz" wrap="square" lIns="91440" tIns="45720" rIns="91440" bIns="45720" anchor="ctr" anchorCtr="0"/>
          <a:p>
            <a:r>
              <a:rPr lang="en-US" altLang="zh-CN" sz="4000" dirty="0"/>
              <a:t>Parachuting</a:t>
            </a:r>
            <a:endParaRPr lang="en-US" altLang="zh-CN" sz="4000" dirty="0"/>
          </a:p>
        </p:txBody>
      </p:sp>
      <p:sp>
        <p:nvSpPr>
          <p:cNvPr id="279555" name="Rectangle 3"/>
          <p:cNvSpPr>
            <a:spLocks noGrp="1"/>
          </p:cNvSpPr>
          <p:nvPr>
            <p:ph type="body" sz="half" idx="4294967295"/>
          </p:nvPr>
        </p:nvSpPr>
        <p:spPr>
          <a:xfrm>
            <a:off x="250825" y="908050"/>
            <a:ext cx="4249738" cy="1728788"/>
          </a:xfrm>
        </p:spPr>
        <p:txBody>
          <a:bodyPr vert="horz" wrap="square" lIns="91440" tIns="45720" rIns="91440" bIns="45720"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lnSpc>
                <a:spcPct val="90000"/>
              </a:lnSpc>
              <a:buNone/>
            </a:pPr>
            <a:r>
              <a:rPr lang="en-US" altLang="zh-CN" sz="2200" dirty="0"/>
              <a:t>A parachutist will have two different terminal velocities.</a:t>
            </a:r>
            <a:endParaRPr lang="en-US" altLang="zh-CN" sz="2200" dirty="0"/>
          </a:p>
          <a:p>
            <a:pPr marL="0" lvl="0" indent="0">
              <a:lnSpc>
                <a:spcPct val="90000"/>
              </a:lnSpc>
              <a:buNone/>
            </a:pPr>
            <a:r>
              <a:rPr lang="en-US" altLang="zh-CN" sz="2200" dirty="0"/>
              <a:t>Before opening the parachute it is about 60 m/s (140 m.p.h..).</a:t>
            </a:r>
            <a:endParaRPr lang="en-US" altLang="zh-CN" sz="2200" dirty="0"/>
          </a:p>
        </p:txBody>
      </p:sp>
      <p:pic>
        <p:nvPicPr>
          <p:cNvPr id="279560" name="Picture 8" descr="141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0788" y="1989138"/>
            <a:ext cx="2349500" cy="4176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9563" name="Picture 11" descr="p138b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95288" y="2636838"/>
            <a:ext cx="4392612" cy="3471862"/>
          </a:xfrm>
        </p:spPr>
      </p:pic>
      <p:sp>
        <p:nvSpPr>
          <p:cNvPr id="279565" name="Text Box 13"/>
          <p:cNvSpPr txBox="1"/>
          <p:nvPr/>
        </p:nvSpPr>
        <p:spPr>
          <a:xfrm>
            <a:off x="4572000" y="908050"/>
            <a:ext cx="4392613" cy="14097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zh-CN" sz="2200" dirty="0">
                <a:latin typeface="Arial" panose="020B0604020202020204" pitchFamily="34" charset="0"/>
              </a:rPr>
              <a:t>Afterwards, due the much greater drag force, the terminal velocity is about 5 m/s (12 m.p.h.)</a:t>
            </a:r>
            <a:r>
              <a:rPr lang="en-US" altLang="zh-CN" dirty="0">
                <a:latin typeface="Arial" panose="020B0604020202020204" pitchFamily="34" charset="0"/>
              </a:rPr>
              <a:t> </a:t>
            </a:r>
            <a:endParaRPr lang="en-US" altLang="zh-CN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Parachutists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charRg st="0" end="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charRg st="59" end="1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5">
                                            <p:txEl>
                                              <p:charRg st="0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8529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51025" y="31750"/>
            <a:ext cx="5991225" cy="6792913"/>
          </a:xfr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27"/>
          <p:cNvGrpSpPr/>
          <p:nvPr/>
        </p:nvGrpSpPr>
        <p:grpSpPr>
          <a:xfrm>
            <a:off x="836613" y="1163638"/>
            <a:ext cx="7329487" cy="4746625"/>
            <a:chOff x="527" y="733"/>
            <a:chExt cx="4617" cy="2990"/>
          </a:xfrm>
        </p:grpSpPr>
        <p:sp>
          <p:nvSpPr>
            <p:cNvPr id="394242" name="Line 2"/>
            <p:cNvSpPr/>
            <p:nvPr/>
          </p:nvSpPr>
          <p:spPr>
            <a:xfrm flipH="1" flipV="1">
              <a:off x="617" y="869"/>
              <a:ext cx="0" cy="2676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394243" name="Line 3"/>
            <p:cNvSpPr/>
            <p:nvPr/>
          </p:nvSpPr>
          <p:spPr>
            <a:xfrm>
              <a:off x="527" y="3454"/>
              <a:ext cx="4617" cy="8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394244" name="Oval 4"/>
            <p:cNvSpPr/>
            <p:nvPr/>
          </p:nvSpPr>
          <p:spPr>
            <a:xfrm>
              <a:off x="536" y="3395"/>
              <a:ext cx="131" cy="113"/>
            </a:xfrm>
            <a:prstGeom prst="ellipse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en-US" altLang="x-none" dirty="0">
                <a:latin typeface="Arial" panose="020B0604020202020204" pitchFamily="34" charset="0"/>
              </a:endParaRPr>
            </a:p>
          </p:txBody>
        </p:sp>
        <p:sp>
          <p:nvSpPr>
            <p:cNvPr id="394245" name="Text Box 5"/>
            <p:cNvSpPr txBox="1"/>
            <p:nvPr/>
          </p:nvSpPr>
          <p:spPr>
            <a:xfrm>
              <a:off x="663" y="733"/>
              <a:ext cx="813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 dirty="0">
                  <a:latin typeface="Arial" panose="020B0604020202020204" pitchFamily="34" charset="0"/>
                </a:rPr>
                <a:t>velocity</a:t>
              </a:r>
              <a:endParaRPr lang="en-US" altLang="zh-CN" b="1" dirty="0">
                <a:latin typeface="Arial" panose="020B0604020202020204" pitchFamily="34" charset="0"/>
              </a:endParaRPr>
            </a:p>
          </p:txBody>
        </p:sp>
        <p:sp>
          <p:nvSpPr>
            <p:cNvPr id="394246" name="Text Box 6"/>
            <p:cNvSpPr txBox="1"/>
            <p:nvPr/>
          </p:nvSpPr>
          <p:spPr>
            <a:xfrm>
              <a:off x="4510" y="3492"/>
              <a:ext cx="46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 dirty="0">
                  <a:latin typeface="Arial" panose="020B0604020202020204" pitchFamily="34" charset="0"/>
                </a:rPr>
                <a:t>time</a:t>
              </a:r>
              <a:endParaRPr lang="en-US" altLang="zh-CN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266247" name="Freeform 7"/>
          <p:cNvSpPr/>
          <p:nvPr/>
        </p:nvSpPr>
        <p:spPr>
          <a:xfrm>
            <a:off x="992188" y="2000250"/>
            <a:ext cx="3371850" cy="3489325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4311" h="2206">
                <a:moveTo>
                  <a:pt x="0" y="2206"/>
                </a:moveTo>
                <a:cubicBezTo>
                  <a:pt x="227" y="1697"/>
                  <a:pt x="454" y="1189"/>
                  <a:pt x="759" y="844"/>
                </a:cubicBezTo>
                <a:cubicBezTo>
                  <a:pt x="1064" y="499"/>
                  <a:pt x="1241" y="274"/>
                  <a:pt x="1833" y="137"/>
                </a:cubicBezTo>
                <a:cubicBezTo>
                  <a:pt x="2425" y="0"/>
                  <a:pt x="3368" y="12"/>
                  <a:pt x="4311" y="24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grpSp>
        <p:nvGrpSpPr>
          <p:cNvPr id="3" name="Group 29"/>
          <p:cNvGrpSpPr/>
          <p:nvPr/>
        </p:nvGrpSpPr>
        <p:grpSpPr>
          <a:xfrm>
            <a:off x="984250" y="1393825"/>
            <a:ext cx="2855913" cy="652463"/>
            <a:chOff x="620" y="878"/>
            <a:chExt cx="1799" cy="411"/>
          </a:xfrm>
        </p:grpSpPr>
        <p:sp>
          <p:nvSpPr>
            <p:cNvPr id="394249" name="Line 10"/>
            <p:cNvSpPr/>
            <p:nvPr/>
          </p:nvSpPr>
          <p:spPr>
            <a:xfrm flipH="1" flipV="1">
              <a:off x="620" y="1283"/>
              <a:ext cx="1290" cy="6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394250" name="Text Box 11"/>
            <p:cNvSpPr txBox="1"/>
            <p:nvPr/>
          </p:nvSpPr>
          <p:spPr>
            <a:xfrm>
              <a:off x="1336" y="878"/>
              <a:ext cx="1083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solidFill>
                    <a:schemeClr val="folHlink"/>
                  </a:solidFill>
                  <a:latin typeface="Arial" panose="020B0604020202020204" pitchFamily="34" charset="0"/>
                </a:rPr>
                <a:t>first terminal velocity</a:t>
              </a:r>
              <a:endParaRPr lang="en-US" altLang="zh-CN" b="1" dirty="0">
                <a:solidFill>
                  <a:schemeClr val="folHlin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1223963" y="3560763"/>
            <a:ext cx="2165350" cy="1212850"/>
            <a:chOff x="771" y="2243"/>
            <a:chExt cx="1364" cy="764"/>
          </a:xfrm>
        </p:grpSpPr>
        <p:sp>
          <p:nvSpPr>
            <p:cNvPr id="394252" name="Text Box 12"/>
            <p:cNvSpPr txBox="1"/>
            <p:nvPr/>
          </p:nvSpPr>
          <p:spPr>
            <a:xfrm>
              <a:off x="1092" y="2243"/>
              <a:ext cx="1043" cy="5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initial acceleration = 10 m/s</a:t>
              </a:r>
              <a:r>
                <a:rPr lang="en-US" altLang="zh-CN" b="1" baseline="30000" dirty="0">
                  <a:solidFill>
                    <a:schemeClr val="accent2"/>
                  </a:solidFill>
                  <a:latin typeface="Arial" panose="020B0604020202020204" pitchFamily="34" charset="0"/>
                </a:rPr>
                <a:t>2</a:t>
              </a:r>
              <a:endParaRPr lang="en-US" altLang="zh-CN" b="1" baseline="30000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94253" name="Line 13"/>
            <p:cNvSpPr/>
            <p:nvPr/>
          </p:nvSpPr>
          <p:spPr>
            <a:xfrm flipH="1">
              <a:off x="771" y="2721"/>
              <a:ext cx="457" cy="28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266257" name="Freeform 17"/>
          <p:cNvSpPr/>
          <p:nvPr/>
        </p:nvSpPr>
        <p:spPr>
          <a:xfrm>
            <a:off x="4349750" y="2044700"/>
            <a:ext cx="901700" cy="3176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568" h="2001">
                <a:moveTo>
                  <a:pt x="0" y="0"/>
                </a:moveTo>
                <a:cubicBezTo>
                  <a:pt x="3" y="500"/>
                  <a:pt x="7" y="1001"/>
                  <a:pt x="40" y="1316"/>
                </a:cubicBezTo>
                <a:cubicBezTo>
                  <a:pt x="73" y="1631"/>
                  <a:pt x="112" y="1775"/>
                  <a:pt x="200" y="1888"/>
                </a:cubicBezTo>
                <a:cubicBezTo>
                  <a:pt x="288" y="2001"/>
                  <a:pt x="428" y="1998"/>
                  <a:pt x="568" y="1996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grpSp>
        <p:nvGrpSpPr>
          <p:cNvPr id="5" name="Group 31"/>
          <p:cNvGrpSpPr/>
          <p:nvPr/>
        </p:nvGrpSpPr>
        <p:grpSpPr>
          <a:xfrm>
            <a:off x="990600" y="4533900"/>
            <a:ext cx="6534150" cy="690563"/>
            <a:chOff x="624" y="2856"/>
            <a:chExt cx="4116" cy="435"/>
          </a:xfrm>
        </p:grpSpPr>
        <p:sp>
          <p:nvSpPr>
            <p:cNvPr id="394256" name="Line 18"/>
            <p:cNvSpPr/>
            <p:nvPr/>
          </p:nvSpPr>
          <p:spPr>
            <a:xfrm>
              <a:off x="3288" y="3284"/>
              <a:ext cx="145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4257" name="Line 20"/>
            <p:cNvSpPr/>
            <p:nvPr/>
          </p:nvSpPr>
          <p:spPr>
            <a:xfrm flipH="1" flipV="1">
              <a:off x="624" y="3285"/>
              <a:ext cx="2886" cy="6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394258" name="Text Box 21"/>
            <p:cNvSpPr txBox="1"/>
            <p:nvPr/>
          </p:nvSpPr>
          <p:spPr>
            <a:xfrm>
              <a:off x="3164" y="2856"/>
              <a:ext cx="1311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solidFill>
                    <a:schemeClr val="folHlink"/>
                  </a:solidFill>
                  <a:latin typeface="Arial" panose="020B0604020202020204" pitchFamily="34" charset="0"/>
                </a:rPr>
                <a:t>second terminal velocity</a:t>
              </a:r>
              <a:endParaRPr lang="en-US" altLang="zh-CN" b="1" dirty="0">
                <a:solidFill>
                  <a:schemeClr val="folHlin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" name="Group 30"/>
          <p:cNvGrpSpPr/>
          <p:nvPr/>
        </p:nvGrpSpPr>
        <p:grpSpPr>
          <a:xfrm>
            <a:off x="4257675" y="1414463"/>
            <a:ext cx="2881313" cy="690562"/>
            <a:chOff x="2682" y="891"/>
            <a:chExt cx="1815" cy="435"/>
          </a:xfrm>
        </p:grpSpPr>
        <p:sp>
          <p:nvSpPr>
            <p:cNvPr id="394260" name="Oval 22"/>
            <p:cNvSpPr/>
            <p:nvPr/>
          </p:nvSpPr>
          <p:spPr>
            <a:xfrm>
              <a:off x="2682" y="1236"/>
              <a:ext cx="96" cy="9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/>
              <a:endParaRPr lang="en-US" altLang="x-none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94261" name="Text Box 23"/>
            <p:cNvSpPr txBox="1"/>
            <p:nvPr/>
          </p:nvSpPr>
          <p:spPr>
            <a:xfrm>
              <a:off x="3676" y="891"/>
              <a:ext cx="821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parachute opened</a:t>
              </a:r>
              <a:endParaRPr lang="en-US" altLang="zh-CN" b="1" baseline="30000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94262" name="Line 24"/>
            <p:cNvSpPr/>
            <p:nvPr/>
          </p:nvSpPr>
          <p:spPr>
            <a:xfrm flipH="1">
              <a:off x="2826" y="1146"/>
              <a:ext cx="774" cy="10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7" name="Group 32"/>
          <p:cNvGrpSpPr/>
          <p:nvPr/>
        </p:nvGrpSpPr>
        <p:grpSpPr>
          <a:xfrm>
            <a:off x="7042150" y="3240088"/>
            <a:ext cx="1131888" cy="2227262"/>
            <a:chOff x="4436" y="2041"/>
            <a:chExt cx="713" cy="1403"/>
          </a:xfrm>
        </p:grpSpPr>
        <p:sp>
          <p:nvSpPr>
            <p:cNvPr id="394264" name="Line 19"/>
            <p:cNvSpPr/>
            <p:nvPr/>
          </p:nvSpPr>
          <p:spPr>
            <a:xfrm>
              <a:off x="4732" y="3280"/>
              <a:ext cx="0" cy="16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4265" name="Text Box 25"/>
            <p:cNvSpPr txBox="1"/>
            <p:nvPr/>
          </p:nvSpPr>
          <p:spPr>
            <a:xfrm>
              <a:off x="4436" y="2041"/>
              <a:ext cx="713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ground reached</a:t>
              </a:r>
              <a:endParaRPr lang="en-US" altLang="zh-CN" b="1" baseline="30000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94266" name="Line 26"/>
            <p:cNvSpPr/>
            <p:nvPr/>
          </p:nvSpPr>
          <p:spPr>
            <a:xfrm flipH="1">
              <a:off x="4738" y="2470"/>
              <a:ext cx="6" cy="7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Velocity-time graph of a parachutist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7" grpId="0" bldLvl="0" animBg="1"/>
      <p:bldP spid="266257" grpId="0" bldLvl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6289" name="Rectangle 27653"/>
          <p:cNvSpPr/>
          <p:nvPr/>
        </p:nvSpPr>
        <p:spPr>
          <a:xfrm>
            <a:off x="5486400" y="0"/>
            <a:ext cx="3657600" cy="68580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396290" name="Title 27649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Terminal Velocity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7651" name="Object 27650"/>
          <p:cNvGraphicFramePr/>
          <p:nvPr/>
        </p:nvGraphicFramePr>
        <p:xfrm>
          <a:off x="6248400" y="228600"/>
          <a:ext cx="228600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" r:id="rId1" imgW="9525" imgH="9525" progId="CorelDRAW.Graphic.6">
                  <p:embed/>
                </p:oleObj>
              </mc:Choice>
              <mc:Fallback>
                <p:oleObj name="" r:id="rId1" imgW="9525" imgH="9525" progId="CorelDRAW.Graphic.6">
                  <p:embed/>
                  <p:pic>
                    <p:nvPicPr>
                      <p:cNvPr id="0" name="Picture 309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248400" y="228600"/>
                        <a:ext cx="2286000" cy="9223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6292" name="Text Box 27651"/>
          <p:cNvSpPr txBox="1"/>
          <p:nvPr/>
        </p:nvSpPr>
        <p:spPr>
          <a:xfrm>
            <a:off x="457200" y="1066800"/>
            <a:ext cx="5257800" cy="3984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>
                <a:latin typeface="Calibri" panose="020F0502020204030204" charset="0"/>
              </a:rPr>
              <a:t>Consider a skydiver:</a:t>
            </a:r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27653" name="Text Box 27652"/>
          <p:cNvSpPr txBox="1"/>
          <p:nvPr/>
        </p:nvSpPr>
        <p:spPr>
          <a:xfrm>
            <a:off x="381000" y="1828800"/>
            <a:ext cx="4800600" cy="1752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457200" indent="-457200">
              <a:spcBef>
                <a:spcPct val="50000"/>
              </a:spcBef>
              <a:buAutoNum type="arabicParenR"/>
            </a:pPr>
            <a:r>
              <a:rPr lang="en-US" altLang="zh-CN" sz="2400">
                <a:latin typeface="Calibri" panose="020F0502020204030204" charset="0"/>
              </a:rPr>
              <a:t>At the start of his jump the air resistance is _______ so he _______ downwards.</a:t>
            </a:r>
            <a:endParaRPr lang="en-US" altLang="zh-CN" sz="2400">
              <a:latin typeface="Calibri" panose="020F0502020204030204" charset="0"/>
            </a:endParaRPr>
          </a:p>
          <a:p>
            <a:pPr marL="457200" indent="-457200">
              <a:spcBef>
                <a:spcPct val="50000"/>
              </a:spcBef>
              <a:buAutoNum type="arabicParenR"/>
            </a:pPr>
            <a:endParaRPr lang="en-US" altLang="zh-CN" sz="2400">
              <a:latin typeface="Calibri" panose="020F0502020204030204" charset="0"/>
            </a:endParaRPr>
          </a:p>
        </p:txBody>
      </p:sp>
      <p:sp>
        <p:nvSpPr>
          <p:cNvPr id="27655" name="Down Arrow 27654"/>
          <p:cNvSpPr/>
          <p:nvPr/>
        </p:nvSpPr>
        <p:spPr>
          <a:xfrm>
            <a:off x="6781800" y="1371600"/>
            <a:ext cx="1066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graphicFrame>
        <p:nvGraphicFramePr>
          <p:cNvPr id="27656" name="Object 27655"/>
          <p:cNvGraphicFramePr/>
          <p:nvPr/>
        </p:nvGraphicFramePr>
        <p:xfrm>
          <a:off x="6248400" y="2819400"/>
          <a:ext cx="228600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" r:id="rId3" imgW="9525" imgH="9525" progId="CorelDRAW.Graphic.6">
                  <p:embed/>
                </p:oleObj>
              </mc:Choice>
              <mc:Fallback>
                <p:oleObj name="" r:id="rId3" imgW="9525" imgH="9525" progId="CorelDRAW.Graphic.6">
                  <p:embed/>
                  <p:pic>
                    <p:nvPicPr>
                      <p:cNvPr id="0" name="Picture 309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248400" y="2819400"/>
                        <a:ext cx="2286000" cy="9223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7" name="Object 27656"/>
          <p:cNvGraphicFramePr/>
          <p:nvPr/>
        </p:nvGraphicFramePr>
        <p:xfrm>
          <a:off x="6248400" y="5181600"/>
          <a:ext cx="228600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" r:id="rId4" imgW="9525" imgH="9525" progId="CorelDRAW.Graphic.6">
                  <p:embed/>
                </p:oleObj>
              </mc:Choice>
              <mc:Fallback>
                <p:oleObj name="" r:id="rId4" imgW="9525" imgH="9525" progId="CorelDRAW.Graphic.6">
                  <p:embed/>
                  <p:pic>
                    <p:nvPicPr>
                      <p:cNvPr id="0" name="Picture 309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248400" y="5181600"/>
                        <a:ext cx="2286000" cy="9223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8" name="Down Arrow 27657"/>
          <p:cNvSpPr/>
          <p:nvPr/>
        </p:nvSpPr>
        <p:spPr>
          <a:xfrm>
            <a:off x="6781800" y="6172200"/>
            <a:ext cx="1066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27659" name="Down Arrow 27658"/>
          <p:cNvSpPr/>
          <p:nvPr/>
        </p:nvSpPr>
        <p:spPr>
          <a:xfrm>
            <a:off x="6781800" y="3886200"/>
            <a:ext cx="1066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27660" name="Down Arrow 27659"/>
          <p:cNvSpPr/>
          <p:nvPr/>
        </p:nvSpPr>
        <p:spPr>
          <a:xfrm flipV="1">
            <a:off x="6781800" y="4953000"/>
            <a:ext cx="1066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27661" name="Up Arrow 27660"/>
          <p:cNvSpPr/>
          <p:nvPr/>
        </p:nvSpPr>
        <p:spPr>
          <a:xfrm>
            <a:off x="7086600" y="2590800"/>
            <a:ext cx="457200" cy="2286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27662" name="Right Arrow 27661"/>
          <p:cNvSpPr/>
          <p:nvPr/>
        </p:nvSpPr>
        <p:spPr>
          <a:xfrm rot="-1756811">
            <a:off x="4800600" y="1447800"/>
            <a:ext cx="1524000" cy="228600"/>
          </a:xfrm>
          <a:prstGeom prst="rightArrow">
            <a:avLst>
              <a:gd name="adj1" fmla="val 50000"/>
              <a:gd name="adj2" fmla="val 166543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27663" name="Right Arrow 27662"/>
          <p:cNvSpPr/>
          <p:nvPr/>
        </p:nvSpPr>
        <p:spPr>
          <a:xfrm rot="587289">
            <a:off x="4876800" y="5029200"/>
            <a:ext cx="1524000" cy="228600"/>
          </a:xfrm>
          <a:prstGeom prst="rightArrow">
            <a:avLst>
              <a:gd name="adj1" fmla="val 50000"/>
              <a:gd name="adj2" fmla="val 166543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27664" name="Right Arrow 27663"/>
          <p:cNvSpPr/>
          <p:nvPr/>
        </p:nvSpPr>
        <p:spPr>
          <a:xfrm rot="-473254">
            <a:off x="4648200" y="3352800"/>
            <a:ext cx="1524000" cy="228600"/>
          </a:xfrm>
          <a:prstGeom prst="rightArrow">
            <a:avLst>
              <a:gd name="adj1" fmla="val 50000"/>
              <a:gd name="adj2" fmla="val 166543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27670" name="Text Box 27669"/>
          <p:cNvSpPr txBox="1"/>
          <p:nvPr/>
        </p:nvSpPr>
        <p:spPr>
          <a:xfrm>
            <a:off x="381000" y="3200400"/>
            <a:ext cx="4800600" cy="8302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457200" indent="-457200">
              <a:spcBef>
                <a:spcPct val="50000"/>
              </a:spcBef>
            </a:pPr>
            <a:r>
              <a:rPr lang="en-US" altLang="zh-CN" sz="2400">
                <a:latin typeface="Calibri" panose="020F0502020204030204" charset="0"/>
              </a:rPr>
              <a:t>2) As his speed increases his air resistance will _______</a:t>
            </a:r>
            <a:endParaRPr lang="en-US" altLang="zh-CN" sz="2400">
              <a:latin typeface="Calibri" panose="020F0502020204030204" charset="0"/>
            </a:endParaRPr>
          </a:p>
        </p:txBody>
      </p:sp>
      <p:sp>
        <p:nvSpPr>
          <p:cNvPr id="27671" name="Text Box 27670"/>
          <p:cNvSpPr txBox="1"/>
          <p:nvPr/>
        </p:nvSpPr>
        <p:spPr>
          <a:xfrm>
            <a:off x="381000" y="4419600"/>
            <a:ext cx="4800600" cy="23066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457200" indent="-457200">
              <a:spcBef>
                <a:spcPct val="50000"/>
              </a:spcBef>
            </a:pPr>
            <a:r>
              <a:rPr lang="en-US" altLang="zh-CN" sz="2400">
                <a:latin typeface="Calibri" panose="020F0502020204030204" charset="0"/>
              </a:rPr>
              <a:t>3) Eventually the air resistance will be big enough to _______ the skydiver’s weight.  At this point the forces are balanced so his speed becomes ________ - this is called TERMINAL VELOCITY</a:t>
            </a:r>
            <a:endParaRPr lang="en-US" altLang="zh-CN" sz="2400">
              <a:latin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27670" grpId="0"/>
      <p:bldP spid="2767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7313" name="Rectangle 38913"/>
          <p:cNvSpPr/>
          <p:nvPr/>
        </p:nvSpPr>
        <p:spPr>
          <a:xfrm>
            <a:off x="5486400" y="12700"/>
            <a:ext cx="3657600" cy="68580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397314" name="Title 38914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Terminal Velocity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397315" name="Text Box 38916"/>
          <p:cNvSpPr txBox="1"/>
          <p:nvPr/>
        </p:nvSpPr>
        <p:spPr>
          <a:xfrm>
            <a:off x="457200" y="1066800"/>
            <a:ext cx="5257800" cy="3984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>
                <a:latin typeface="Calibri" panose="020F0502020204030204" charset="0"/>
              </a:rPr>
              <a:t>Consider a skydiver:</a:t>
            </a:r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38918" name="Text Box 38917"/>
          <p:cNvSpPr txBox="1"/>
          <p:nvPr/>
        </p:nvSpPr>
        <p:spPr>
          <a:xfrm>
            <a:off x="381000" y="2133600"/>
            <a:ext cx="4800600" cy="1752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457200" indent="-457200">
              <a:spcBef>
                <a:spcPct val="50000"/>
              </a:spcBef>
            </a:pPr>
            <a:r>
              <a:rPr lang="en-US" altLang="zh-CN" sz="2400">
                <a:latin typeface="Calibri" panose="020F0502020204030204" charset="0"/>
              </a:rPr>
              <a:t>4)  When he opens his parachute the air resistance suddenly ________, causing him to start _____ ____.</a:t>
            </a:r>
            <a:endParaRPr lang="en-US" altLang="zh-CN" sz="2400">
              <a:latin typeface="Calibri" panose="020F0502020204030204" charset="0"/>
            </a:endParaRPr>
          </a:p>
          <a:p>
            <a:pPr marL="457200" indent="-457200">
              <a:spcBef>
                <a:spcPct val="50000"/>
              </a:spcBef>
              <a:buChar char="•"/>
            </a:pPr>
            <a:endParaRPr lang="en-US" altLang="zh-CN" sz="2400">
              <a:latin typeface="Calibri" panose="020F0502020204030204" charset="0"/>
            </a:endParaRPr>
          </a:p>
        </p:txBody>
      </p:sp>
      <p:sp>
        <p:nvSpPr>
          <p:cNvPr id="38919" name="Down Arrow 38918"/>
          <p:cNvSpPr/>
          <p:nvPr/>
        </p:nvSpPr>
        <p:spPr>
          <a:xfrm>
            <a:off x="6781800" y="2819400"/>
            <a:ext cx="1066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38923" name="Down Arrow 38922"/>
          <p:cNvSpPr/>
          <p:nvPr/>
        </p:nvSpPr>
        <p:spPr>
          <a:xfrm>
            <a:off x="6838950" y="6096000"/>
            <a:ext cx="1066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38926" name="Right Arrow 38925"/>
          <p:cNvSpPr/>
          <p:nvPr/>
        </p:nvSpPr>
        <p:spPr>
          <a:xfrm rot="-1756811">
            <a:off x="4968875" y="2336800"/>
            <a:ext cx="1528763" cy="296863"/>
          </a:xfrm>
          <a:prstGeom prst="rightArrow">
            <a:avLst>
              <a:gd name="adj1" fmla="val 50000"/>
              <a:gd name="adj2" fmla="val 128647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38929" name="Text Box 38928"/>
          <p:cNvSpPr txBox="1"/>
          <p:nvPr/>
        </p:nvSpPr>
        <p:spPr>
          <a:xfrm>
            <a:off x="381000" y="3962400"/>
            <a:ext cx="4800600" cy="1938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457200" indent="-457200">
              <a:spcBef>
                <a:spcPct val="50000"/>
              </a:spcBef>
            </a:pPr>
            <a:r>
              <a:rPr lang="en-US" altLang="zh-CN" sz="2400">
                <a:latin typeface="Calibri" panose="020F0502020204030204" charset="0"/>
              </a:rPr>
              <a:t>5)  Because he is slowing down his air resistance will _______ again until it balances his _________.  The skydiver has now reached a new, lower ________ _______.</a:t>
            </a:r>
            <a:endParaRPr lang="en-US" altLang="zh-CN" sz="2400">
              <a:latin typeface="Calibri" panose="020F0502020204030204" charset="0"/>
            </a:endParaRPr>
          </a:p>
        </p:txBody>
      </p:sp>
      <p:grpSp>
        <p:nvGrpSpPr>
          <p:cNvPr id="38952" name="Group 38951"/>
          <p:cNvGrpSpPr/>
          <p:nvPr/>
        </p:nvGrpSpPr>
        <p:grpSpPr>
          <a:xfrm>
            <a:off x="6553200" y="323850"/>
            <a:ext cx="1590675" cy="1809750"/>
            <a:chOff x="4128" y="204"/>
            <a:chExt cx="1002" cy="1140"/>
          </a:xfrm>
        </p:grpSpPr>
        <p:sp>
          <p:nvSpPr>
            <p:cNvPr id="397322" name="Straight Connector 38930"/>
            <p:cNvSpPr/>
            <p:nvPr/>
          </p:nvSpPr>
          <p:spPr>
            <a:xfrm flipH="1" flipV="1">
              <a:off x="4128" y="720"/>
              <a:ext cx="432" cy="5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7323" name="Straight Connector 38931"/>
            <p:cNvSpPr/>
            <p:nvPr/>
          </p:nvSpPr>
          <p:spPr>
            <a:xfrm flipH="1" flipV="1">
              <a:off x="4396" y="720"/>
              <a:ext cx="212" cy="5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7324" name="Straight Connector 38932"/>
            <p:cNvSpPr/>
            <p:nvPr/>
          </p:nvSpPr>
          <p:spPr>
            <a:xfrm flipH="1" flipV="1">
              <a:off x="4636" y="204"/>
              <a:ext cx="0" cy="10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7325" name="Straight Connector 38933"/>
            <p:cNvSpPr/>
            <p:nvPr/>
          </p:nvSpPr>
          <p:spPr>
            <a:xfrm flipV="1">
              <a:off x="4684" y="720"/>
              <a:ext cx="404" cy="588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397326" name="Group 38944"/>
            <p:cNvGrpSpPr/>
            <p:nvPr/>
          </p:nvGrpSpPr>
          <p:grpSpPr>
            <a:xfrm>
              <a:off x="4128" y="212"/>
              <a:ext cx="1002" cy="624"/>
              <a:chOff x="4128" y="212"/>
              <a:chExt cx="1002" cy="624"/>
            </a:xfrm>
          </p:grpSpPr>
          <p:grpSp>
            <p:nvGrpSpPr>
              <p:cNvPr id="397327" name="Group 38940"/>
              <p:cNvGrpSpPr/>
              <p:nvPr/>
            </p:nvGrpSpPr>
            <p:grpSpPr>
              <a:xfrm>
                <a:off x="4128" y="634"/>
                <a:ext cx="940" cy="202"/>
                <a:chOff x="4100" y="710"/>
                <a:chExt cx="940" cy="202"/>
              </a:xfrm>
            </p:grpSpPr>
            <p:sp>
              <p:nvSpPr>
                <p:cNvPr id="397328" name="Freeform 38936"/>
                <p:cNvSpPr/>
                <p:nvPr/>
              </p:nvSpPr>
              <p:spPr>
                <a:xfrm rot="-8218672" flipV="1">
                  <a:off x="4100" y="710"/>
                  <a:ext cx="192" cy="192"/>
                </a:xfrm>
                <a:custGeom>
                  <a:avLst/>
                  <a:gdLst/>
                  <a:ahLst/>
                  <a:cxnLst>
                    <a:cxn ang="270">
                      <a:pos x="0" y="0"/>
                    </a:cxn>
                    <a:cxn ang="90">
                      <a:pos x="21600" y="21600"/>
                    </a:cxn>
                    <a:cxn ang="90">
                      <a:pos x="0" y="21600"/>
                    </a:cxn>
                  </a:cxnLst>
                  <a:pathLst>
                    <a:path w="21600" h="21600" fill="none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</a:path>
                    <a:path w="21600" h="21600" stroke="0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397329" name="Freeform 38937"/>
                <p:cNvSpPr/>
                <p:nvPr/>
              </p:nvSpPr>
              <p:spPr>
                <a:xfrm rot="-8218672" flipV="1">
                  <a:off x="4368" y="720"/>
                  <a:ext cx="192" cy="192"/>
                </a:xfrm>
                <a:custGeom>
                  <a:avLst/>
                  <a:gdLst/>
                  <a:ahLst/>
                  <a:cxnLst>
                    <a:cxn ang="270">
                      <a:pos x="0" y="0"/>
                    </a:cxn>
                    <a:cxn ang="90">
                      <a:pos x="21600" y="21600"/>
                    </a:cxn>
                    <a:cxn ang="90">
                      <a:pos x="0" y="21600"/>
                    </a:cxn>
                  </a:cxnLst>
                  <a:pathLst>
                    <a:path w="21600" h="21600" fill="none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</a:path>
                    <a:path w="21600" h="21600" stroke="0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397330" name="Freeform 38938"/>
                <p:cNvSpPr/>
                <p:nvPr/>
              </p:nvSpPr>
              <p:spPr>
                <a:xfrm rot="-8218672" flipV="1">
                  <a:off x="4608" y="720"/>
                  <a:ext cx="192" cy="192"/>
                </a:xfrm>
                <a:custGeom>
                  <a:avLst/>
                  <a:gdLst/>
                  <a:ahLst/>
                  <a:cxnLst>
                    <a:cxn ang="270">
                      <a:pos x="0" y="0"/>
                    </a:cxn>
                    <a:cxn ang="90">
                      <a:pos x="21600" y="21600"/>
                    </a:cxn>
                    <a:cxn ang="90">
                      <a:pos x="0" y="21600"/>
                    </a:cxn>
                  </a:cxnLst>
                  <a:pathLst>
                    <a:path w="21600" h="21600" fill="none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</a:path>
                    <a:path w="21600" h="21600" stroke="0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397331" name="Freeform 38939"/>
                <p:cNvSpPr/>
                <p:nvPr/>
              </p:nvSpPr>
              <p:spPr>
                <a:xfrm rot="-8218672" flipV="1">
                  <a:off x="4848" y="720"/>
                  <a:ext cx="192" cy="192"/>
                </a:xfrm>
                <a:custGeom>
                  <a:avLst/>
                  <a:gdLst/>
                  <a:ahLst/>
                  <a:cxnLst>
                    <a:cxn ang="270">
                      <a:pos x="0" y="0"/>
                    </a:cxn>
                    <a:cxn ang="90">
                      <a:pos x="21600" y="21600"/>
                    </a:cxn>
                    <a:cxn ang="90">
                      <a:pos x="0" y="21600"/>
                    </a:cxn>
                  </a:cxnLst>
                  <a:pathLst>
                    <a:path w="21600" h="21600" fill="none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</a:path>
                    <a:path w="21600" h="21600" stroke="0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</p:grpSp>
          <p:sp>
            <p:nvSpPr>
              <p:cNvPr id="397332" name="Freeform 38941"/>
              <p:cNvSpPr/>
              <p:nvPr/>
            </p:nvSpPr>
            <p:spPr>
              <a:xfrm rot="-10800000" flipV="1">
                <a:off x="4128" y="212"/>
                <a:ext cx="508" cy="508"/>
              </a:xfrm>
              <a:custGeom>
                <a:avLst/>
                <a:gdLst/>
                <a:ahLst/>
                <a:cxnLst>
                  <a:cxn ang="270">
                    <a:pos x="0" y="0"/>
                  </a:cxn>
                  <a:cxn ang="90">
                    <a:pos x="21600" y="21600"/>
                  </a:cxn>
                  <a:cxn ang="90">
                    <a:pos x="0" y="21600"/>
                  </a:cxn>
                </a:cxnLst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397333" name="Freeform 38942"/>
              <p:cNvSpPr/>
              <p:nvPr/>
            </p:nvSpPr>
            <p:spPr>
              <a:xfrm rot="-5400000" flipV="1">
                <a:off x="4622" y="212"/>
                <a:ext cx="508" cy="508"/>
              </a:xfrm>
              <a:custGeom>
                <a:avLst/>
                <a:gdLst/>
                <a:ahLst/>
                <a:cxnLst>
                  <a:cxn ang="270">
                    <a:pos x="0" y="0"/>
                  </a:cxn>
                  <a:cxn ang="90">
                    <a:pos x="21600" y="21600"/>
                  </a:cxn>
                  <a:cxn ang="90">
                    <a:pos x="0" y="21600"/>
                  </a:cxn>
                </a:cxnLst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</p:grpSp>
        <p:sp>
          <p:nvSpPr>
            <p:cNvPr id="397334" name="Straight Connector 38945"/>
            <p:cNvSpPr/>
            <p:nvPr/>
          </p:nvSpPr>
          <p:spPr>
            <a:xfrm flipV="1">
              <a:off x="4636" y="720"/>
              <a:ext cx="240" cy="62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7335" name="Freeform 38948"/>
            <p:cNvSpPr/>
            <p:nvPr/>
          </p:nvSpPr>
          <p:spPr>
            <a:xfrm flipH="1">
              <a:off x="4380" y="228"/>
              <a:ext cx="252" cy="504"/>
            </a:xfrm>
            <a:custGeom>
              <a:avLst/>
              <a:gdLst/>
              <a:ahLst/>
              <a:cxnLst>
                <a:cxn ang="270">
                  <a:pos x="0" y="0"/>
                </a:cxn>
                <a:cxn ang="90">
                  <a:pos x="21600" y="21600"/>
                </a:cxn>
                <a:cxn ang="90">
                  <a:pos x="0" y="21600"/>
                </a:cxn>
              </a:cxnLst>
              <a:pathLst>
                <a:path w="21600" h="21600" fill="none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  <a:path w="21600" h="21600" stroke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en-US"/>
            </a:p>
          </p:txBody>
        </p:sp>
        <p:sp>
          <p:nvSpPr>
            <p:cNvPr id="397336" name="Freeform 38949"/>
            <p:cNvSpPr/>
            <p:nvPr/>
          </p:nvSpPr>
          <p:spPr>
            <a:xfrm>
              <a:off x="4644" y="228"/>
              <a:ext cx="216" cy="492"/>
            </a:xfrm>
            <a:custGeom>
              <a:avLst/>
              <a:gdLst/>
              <a:ahLst/>
              <a:cxnLst>
                <a:cxn ang="270">
                  <a:pos x="0" y="0"/>
                </a:cxn>
                <a:cxn ang="90">
                  <a:pos x="21600" y="21600"/>
                </a:cxn>
                <a:cxn ang="90">
                  <a:pos x="0" y="21600"/>
                </a:cxn>
              </a:cxnLst>
              <a:pathLst>
                <a:path w="21600" h="21600" fill="none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  <a:path w="21600" h="21600" stroke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en-US"/>
            </a:p>
          </p:txBody>
        </p:sp>
      </p:grpSp>
      <p:graphicFrame>
        <p:nvGraphicFramePr>
          <p:cNvPr id="38916" name="Object 38915"/>
          <p:cNvGraphicFramePr/>
          <p:nvPr/>
        </p:nvGraphicFramePr>
        <p:xfrm>
          <a:off x="6248400" y="1676400"/>
          <a:ext cx="228600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" r:id="rId1" imgW="9525" imgH="9525" progId="CorelDRAW.Graphic.6">
                  <p:embed/>
                </p:oleObj>
              </mc:Choice>
              <mc:Fallback>
                <p:oleObj name="" r:id="rId1" imgW="9525" imgH="9525" progId="CorelDRAW.Graphic.6">
                  <p:embed/>
                  <p:pic>
                    <p:nvPicPr>
                      <p:cNvPr id="0" name="Picture 309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248400" y="1676400"/>
                        <a:ext cx="2286000" cy="9223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971" name="Group 38970"/>
          <p:cNvGrpSpPr/>
          <p:nvPr/>
        </p:nvGrpSpPr>
        <p:grpSpPr>
          <a:xfrm>
            <a:off x="6248400" y="3733800"/>
            <a:ext cx="2286000" cy="2217738"/>
            <a:chOff x="3936" y="2352"/>
            <a:chExt cx="1440" cy="1397"/>
          </a:xfrm>
        </p:grpSpPr>
        <p:grpSp>
          <p:nvGrpSpPr>
            <p:cNvPr id="397339" name="Group 38952"/>
            <p:cNvGrpSpPr/>
            <p:nvPr/>
          </p:nvGrpSpPr>
          <p:grpSpPr>
            <a:xfrm>
              <a:off x="4164" y="2352"/>
              <a:ext cx="1002" cy="1140"/>
              <a:chOff x="4128" y="204"/>
              <a:chExt cx="1002" cy="1140"/>
            </a:xfrm>
          </p:grpSpPr>
          <p:sp>
            <p:nvSpPr>
              <p:cNvPr id="397340" name="Straight Connector 38953"/>
              <p:cNvSpPr/>
              <p:nvPr/>
            </p:nvSpPr>
            <p:spPr>
              <a:xfrm flipH="1" flipV="1">
                <a:off x="4128" y="720"/>
                <a:ext cx="432" cy="57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97341" name="Straight Connector 38954"/>
              <p:cNvSpPr/>
              <p:nvPr/>
            </p:nvSpPr>
            <p:spPr>
              <a:xfrm flipH="1" flipV="1">
                <a:off x="4396" y="720"/>
                <a:ext cx="212" cy="57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97342" name="Straight Connector 38955"/>
              <p:cNvSpPr/>
              <p:nvPr/>
            </p:nvSpPr>
            <p:spPr>
              <a:xfrm flipH="1" flipV="1">
                <a:off x="4636" y="204"/>
                <a:ext cx="0" cy="10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97343" name="Straight Connector 38956"/>
              <p:cNvSpPr/>
              <p:nvPr/>
            </p:nvSpPr>
            <p:spPr>
              <a:xfrm flipV="1">
                <a:off x="4684" y="720"/>
                <a:ext cx="404" cy="58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397344" name="Group 38957"/>
              <p:cNvGrpSpPr/>
              <p:nvPr/>
            </p:nvGrpSpPr>
            <p:grpSpPr>
              <a:xfrm>
                <a:off x="4128" y="212"/>
                <a:ext cx="1002" cy="624"/>
                <a:chOff x="4128" y="212"/>
                <a:chExt cx="1002" cy="624"/>
              </a:xfrm>
            </p:grpSpPr>
            <p:grpSp>
              <p:nvGrpSpPr>
                <p:cNvPr id="397345" name="Group 38958"/>
                <p:cNvGrpSpPr/>
                <p:nvPr/>
              </p:nvGrpSpPr>
              <p:grpSpPr>
                <a:xfrm>
                  <a:off x="4128" y="634"/>
                  <a:ext cx="940" cy="202"/>
                  <a:chOff x="4100" y="710"/>
                  <a:chExt cx="940" cy="202"/>
                </a:xfrm>
              </p:grpSpPr>
              <p:sp>
                <p:nvSpPr>
                  <p:cNvPr id="397346" name="Freeform 38959"/>
                  <p:cNvSpPr/>
                  <p:nvPr/>
                </p:nvSpPr>
                <p:spPr>
                  <a:xfrm rot="-8218672" flipV="1">
                    <a:off x="4100" y="710"/>
                    <a:ext cx="192" cy="192"/>
                  </a:xfrm>
                  <a:custGeom>
                    <a:avLst/>
                    <a:gdLst/>
                    <a:ahLst/>
                    <a:cxnLst>
                      <a:cxn ang="270">
                        <a:pos x="0" y="0"/>
                      </a:cxn>
                      <a:cxn ang="90">
                        <a:pos x="21600" y="21600"/>
                      </a:cxn>
                      <a:cxn ang="90">
                        <a:pos x="0" y="21600"/>
                      </a:cxn>
                    </a:cxnLst>
                    <a:pathLst>
                      <a:path w="21600" h="21600" fill="none">
                        <a:moveTo>
                          <a:pt x="0" y="0"/>
                        </a:moveTo>
                        <a:cubicBezTo>
                          <a:pt x="11929" y="0"/>
                          <a:pt x="21600" y="9671"/>
                          <a:pt x="21600" y="21600"/>
                        </a:cubicBezTo>
                      </a:path>
                      <a:path w="21600" h="21600" stroke="0">
                        <a:moveTo>
                          <a:pt x="0" y="0"/>
                        </a:moveTo>
                        <a:cubicBezTo>
                          <a:pt x="11929" y="0"/>
                          <a:pt x="21600" y="9671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397347" name="Freeform 38960"/>
                  <p:cNvSpPr/>
                  <p:nvPr/>
                </p:nvSpPr>
                <p:spPr>
                  <a:xfrm rot="-8218672" flipV="1">
                    <a:off x="4368" y="720"/>
                    <a:ext cx="192" cy="192"/>
                  </a:xfrm>
                  <a:custGeom>
                    <a:avLst/>
                    <a:gdLst/>
                    <a:ahLst/>
                    <a:cxnLst>
                      <a:cxn ang="270">
                        <a:pos x="0" y="0"/>
                      </a:cxn>
                      <a:cxn ang="90">
                        <a:pos x="21600" y="21600"/>
                      </a:cxn>
                      <a:cxn ang="90">
                        <a:pos x="0" y="21600"/>
                      </a:cxn>
                    </a:cxnLst>
                    <a:pathLst>
                      <a:path w="21600" h="21600" fill="none">
                        <a:moveTo>
                          <a:pt x="0" y="0"/>
                        </a:moveTo>
                        <a:cubicBezTo>
                          <a:pt x="11929" y="0"/>
                          <a:pt x="21600" y="9671"/>
                          <a:pt x="21600" y="21600"/>
                        </a:cubicBezTo>
                      </a:path>
                      <a:path w="21600" h="21600" stroke="0">
                        <a:moveTo>
                          <a:pt x="0" y="0"/>
                        </a:moveTo>
                        <a:cubicBezTo>
                          <a:pt x="11929" y="0"/>
                          <a:pt x="21600" y="9671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397348" name="Freeform 38961"/>
                  <p:cNvSpPr/>
                  <p:nvPr/>
                </p:nvSpPr>
                <p:spPr>
                  <a:xfrm rot="-8218672" flipV="1">
                    <a:off x="4608" y="720"/>
                    <a:ext cx="192" cy="192"/>
                  </a:xfrm>
                  <a:custGeom>
                    <a:avLst/>
                    <a:gdLst/>
                    <a:ahLst/>
                    <a:cxnLst>
                      <a:cxn ang="270">
                        <a:pos x="0" y="0"/>
                      </a:cxn>
                      <a:cxn ang="90">
                        <a:pos x="21600" y="21600"/>
                      </a:cxn>
                      <a:cxn ang="90">
                        <a:pos x="0" y="21600"/>
                      </a:cxn>
                    </a:cxnLst>
                    <a:pathLst>
                      <a:path w="21600" h="21600" fill="none">
                        <a:moveTo>
                          <a:pt x="0" y="0"/>
                        </a:moveTo>
                        <a:cubicBezTo>
                          <a:pt x="11929" y="0"/>
                          <a:pt x="21600" y="9671"/>
                          <a:pt x="21600" y="21600"/>
                        </a:cubicBezTo>
                      </a:path>
                      <a:path w="21600" h="21600" stroke="0">
                        <a:moveTo>
                          <a:pt x="0" y="0"/>
                        </a:moveTo>
                        <a:cubicBezTo>
                          <a:pt x="11929" y="0"/>
                          <a:pt x="21600" y="9671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397349" name="Freeform 38962"/>
                  <p:cNvSpPr/>
                  <p:nvPr/>
                </p:nvSpPr>
                <p:spPr>
                  <a:xfrm rot="-8218672" flipV="1">
                    <a:off x="4848" y="720"/>
                    <a:ext cx="192" cy="192"/>
                  </a:xfrm>
                  <a:custGeom>
                    <a:avLst/>
                    <a:gdLst/>
                    <a:ahLst/>
                    <a:cxnLst>
                      <a:cxn ang="270">
                        <a:pos x="0" y="0"/>
                      </a:cxn>
                      <a:cxn ang="90">
                        <a:pos x="21600" y="21600"/>
                      </a:cxn>
                      <a:cxn ang="90">
                        <a:pos x="0" y="21600"/>
                      </a:cxn>
                    </a:cxnLst>
                    <a:pathLst>
                      <a:path w="21600" h="21600" fill="none">
                        <a:moveTo>
                          <a:pt x="0" y="0"/>
                        </a:moveTo>
                        <a:cubicBezTo>
                          <a:pt x="11929" y="0"/>
                          <a:pt x="21600" y="9671"/>
                          <a:pt x="21600" y="21600"/>
                        </a:cubicBezTo>
                      </a:path>
                      <a:path w="21600" h="21600" stroke="0">
                        <a:moveTo>
                          <a:pt x="0" y="0"/>
                        </a:moveTo>
                        <a:cubicBezTo>
                          <a:pt x="11929" y="0"/>
                          <a:pt x="21600" y="9671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sp>
              <p:nvSpPr>
                <p:cNvPr id="397350" name="Freeform 38963"/>
                <p:cNvSpPr/>
                <p:nvPr/>
              </p:nvSpPr>
              <p:spPr>
                <a:xfrm rot="-10800000" flipV="1">
                  <a:off x="4128" y="212"/>
                  <a:ext cx="508" cy="508"/>
                </a:xfrm>
                <a:custGeom>
                  <a:avLst/>
                  <a:gdLst/>
                  <a:ahLst/>
                  <a:cxnLst>
                    <a:cxn ang="270">
                      <a:pos x="0" y="0"/>
                    </a:cxn>
                    <a:cxn ang="90">
                      <a:pos x="21600" y="21600"/>
                    </a:cxn>
                    <a:cxn ang="90">
                      <a:pos x="0" y="21600"/>
                    </a:cxn>
                  </a:cxnLst>
                  <a:pathLst>
                    <a:path w="21600" h="21600" fill="none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</a:path>
                    <a:path w="21600" h="21600" stroke="0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397351" name="Freeform 38964"/>
                <p:cNvSpPr/>
                <p:nvPr/>
              </p:nvSpPr>
              <p:spPr>
                <a:xfrm rot="-5400000" flipV="1">
                  <a:off x="4622" y="212"/>
                  <a:ext cx="508" cy="508"/>
                </a:xfrm>
                <a:custGeom>
                  <a:avLst/>
                  <a:gdLst/>
                  <a:ahLst/>
                  <a:cxnLst>
                    <a:cxn ang="270">
                      <a:pos x="0" y="0"/>
                    </a:cxn>
                    <a:cxn ang="90">
                      <a:pos x="21600" y="21600"/>
                    </a:cxn>
                    <a:cxn ang="90">
                      <a:pos x="0" y="21600"/>
                    </a:cxn>
                  </a:cxnLst>
                  <a:pathLst>
                    <a:path w="21600" h="21600" fill="none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</a:path>
                    <a:path w="21600" h="21600" stroke="0">
                      <a:moveTo>
                        <a:pt x="0" y="0"/>
                      </a:moveTo>
                      <a:cubicBezTo>
                        <a:pt x="11929" y="0"/>
                        <a:pt x="21600" y="9671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</p:grpSp>
          <p:sp>
            <p:nvSpPr>
              <p:cNvPr id="397352" name="Straight Connector 38965"/>
              <p:cNvSpPr/>
              <p:nvPr/>
            </p:nvSpPr>
            <p:spPr>
              <a:xfrm flipV="1">
                <a:off x="4636" y="720"/>
                <a:ext cx="240" cy="62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97353" name="Freeform 38966"/>
              <p:cNvSpPr/>
              <p:nvPr/>
            </p:nvSpPr>
            <p:spPr>
              <a:xfrm flipH="1">
                <a:off x="4380" y="228"/>
                <a:ext cx="252" cy="504"/>
              </a:xfrm>
              <a:custGeom>
                <a:avLst/>
                <a:gdLst/>
                <a:ahLst/>
                <a:cxnLst>
                  <a:cxn ang="270">
                    <a:pos x="0" y="0"/>
                  </a:cxn>
                  <a:cxn ang="90">
                    <a:pos x="21600" y="21600"/>
                  </a:cxn>
                  <a:cxn ang="90">
                    <a:pos x="0" y="21600"/>
                  </a:cxn>
                </a:cxnLst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397354" name="Freeform 38967"/>
              <p:cNvSpPr/>
              <p:nvPr/>
            </p:nvSpPr>
            <p:spPr>
              <a:xfrm>
                <a:off x="4644" y="228"/>
                <a:ext cx="216" cy="492"/>
              </a:xfrm>
              <a:custGeom>
                <a:avLst/>
                <a:gdLst/>
                <a:ahLst/>
                <a:cxnLst>
                  <a:cxn ang="270">
                    <a:pos x="0" y="0"/>
                  </a:cxn>
                  <a:cxn ang="90">
                    <a:pos x="21600" y="21600"/>
                  </a:cxn>
                  <a:cxn ang="90">
                    <a:pos x="0" y="21600"/>
                  </a:cxn>
                </a:cxnLst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</p:grpSp>
        <p:graphicFrame>
          <p:nvGraphicFramePr>
            <p:cNvPr id="397355" name="Object 38919"/>
            <p:cNvGraphicFramePr/>
            <p:nvPr/>
          </p:nvGraphicFramePr>
          <p:xfrm>
            <a:off x="3936" y="3168"/>
            <a:ext cx="1440" cy="5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5" name="" r:id="rId3" imgW="9525" imgH="9525" progId="CorelDRAW.Graphic.6">
                    <p:embed/>
                  </p:oleObj>
                </mc:Choice>
                <mc:Fallback>
                  <p:oleObj name="" r:id="rId3" imgW="9525" imgH="9525" progId="CorelDRAW.Graphic.6">
                    <p:embed/>
                    <p:pic>
                      <p:nvPicPr>
                        <p:cNvPr id="0" name="Picture 3094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3936" y="3168"/>
                          <a:ext cx="1440" cy="581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8927" name="Right Arrow 38926"/>
          <p:cNvSpPr/>
          <p:nvPr/>
        </p:nvSpPr>
        <p:spPr>
          <a:xfrm rot="587289">
            <a:off x="4910138" y="5194300"/>
            <a:ext cx="1682750" cy="258763"/>
          </a:xfrm>
          <a:prstGeom prst="rightArrow">
            <a:avLst>
              <a:gd name="adj1" fmla="val 50000"/>
              <a:gd name="adj2" fmla="val 162455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 sz="2000">
              <a:latin typeface="Calibri" panose="020F0502020204030204" charset="0"/>
            </a:endParaRPr>
          </a:p>
        </p:txBody>
      </p:sp>
      <p:sp>
        <p:nvSpPr>
          <p:cNvPr id="38925" name="Up Arrow 38924"/>
          <p:cNvSpPr/>
          <p:nvPr/>
        </p:nvSpPr>
        <p:spPr>
          <a:xfrm>
            <a:off x="6305550" y="685800"/>
            <a:ext cx="2057400" cy="7620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38970" name="Down Arrow 38969"/>
          <p:cNvSpPr/>
          <p:nvPr/>
        </p:nvSpPr>
        <p:spPr>
          <a:xfrm rot="10800000">
            <a:off x="6838950" y="4610100"/>
            <a:ext cx="1066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/>
      <p:bldP spid="38929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8337" name="Text Box 2"/>
          <p:cNvSpPr txBox="1"/>
          <p:nvPr/>
        </p:nvSpPr>
        <p:spPr>
          <a:xfrm>
            <a:off x="381000" y="673100"/>
            <a:ext cx="8380413" cy="44005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Choose appropriate words to fill in the gaps below:</a:t>
            </a:r>
            <a:endParaRPr lang="en-US" altLang="zh-CN" sz="28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</a:rPr>
              <a:t>Weight is the ______ of gravity on an object. 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</a:rPr>
              <a:t>Weight is equal to the _______ of an object in kilograms multiplied  by the acceleration due to ________. Near the Earth’s surface a mass of one kilogram weighs _____newtons.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</a:rPr>
              <a:t>When an object falls through a fluid it initially _________ because of gravity. As its ________ increases so do the frictional forces. Eventually the frictional forces are _____ to the weight of the object. At this stage the _________ force on the object is zero and the object falls with its _______ velocity.</a:t>
            </a:r>
            <a:endParaRPr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123907" name="Text Box 3"/>
          <p:cNvSpPr txBox="1"/>
          <p:nvPr/>
        </p:nvSpPr>
        <p:spPr>
          <a:xfrm>
            <a:off x="4483100" y="5707063"/>
            <a:ext cx="1511300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accelerates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08" name="Text Box 4"/>
          <p:cNvSpPr txBox="1"/>
          <p:nvPr/>
        </p:nvSpPr>
        <p:spPr>
          <a:xfrm>
            <a:off x="2865438" y="6054725"/>
            <a:ext cx="850900" cy="3667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ten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09" name="Text Box 5"/>
          <p:cNvSpPr txBox="1"/>
          <p:nvPr/>
        </p:nvSpPr>
        <p:spPr>
          <a:xfrm>
            <a:off x="3059113" y="5707063"/>
            <a:ext cx="874712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equal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10" name="Text Box 6"/>
          <p:cNvSpPr txBox="1"/>
          <p:nvPr/>
        </p:nvSpPr>
        <p:spPr>
          <a:xfrm>
            <a:off x="3328988" y="6056313"/>
            <a:ext cx="1008062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speed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11" name="Text Box 7"/>
          <p:cNvSpPr txBox="1"/>
          <p:nvPr/>
        </p:nvSpPr>
        <p:spPr>
          <a:xfrm>
            <a:off x="3816350" y="5707063"/>
            <a:ext cx="776288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12" name="Text Box 8"/>
          <p:cNvSpPr txBox="1"/>
          <p:nvPr/>
        </p:nvSpPr>
        <p:spPr>
          <a:xfrm>
            <a:off x="5126038" y="6054725"/>
            <a:ext cx="93186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mass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13" name="Text Box 9"/>
          <p:cNvSpPr txBox="1"/>
          <p:nvPr/>
        </p:nvSpPr>
        <p:spPr>
          <a:xfrm>
            <a:off x="4068763" y="6056313"/>
            <a:ext cx="1358900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resultant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14" name="Text Box 10"/>
          <p:cNvSpPr txBox="1"/>
          <p:nvPr/>
        </p:nvSpPr>
        <p:spPr>
          <a:xfrm>
            <a:off x="3176588" y="5326063"/>
            <a:ext cx="2663825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i="1" dirty="0">
                <a:latin typeface="Arial" panose="020B0604020202020204" pitchFamily="34" charset="0"/>
              </a:rPr>
              <a:t>WORD SELECTION:</a:t>
            </a:r>
            <a:endParaRPr lang="en-US" altLang="zh-CN" b="1" i="1" dirty="0">
              <a:latin typeface="Arial" panose="020B0604020202020204" pitchFamily="34" charset="0"/>
            </a:endParaRPr>
          </a:p>
        </p:txBody>
      </p:sp>
      <p:sp>
        <p:nvSpPr>
          <p:cNvPr id="123915" name="Text Box 11"/>
          <p:cNvSpPr txBox="1"/>
          <p:nvPr/>
        </p:nvSpPr>
        <p:spPr>
          <a:xfrm>
            <a:off x="2170113" y="5707063"/>
            <a:ext cx="1222375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gravity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24" name="Text Box 20"/>
          <p:cNvSpPr txBox="1"/>
          <p:nvPr/>
        </p:nvSpPr>
        <p:spPr>
          <a:xfrm>
            <a:off x="5876925" y="5707063"/>
            <a:ext cx="1181100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terminal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25" name="Text Box 21"/>
          <p:cNvSpPr txBox="1"/>
          <p:nvPr/>
        </p:nvSpPr>
        <p:spPr>
          <a:xfrm>
            <a:off x="6484938" y="3127375"/>
            <a:ext cx="1511300" cy="3667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accelerates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26" name="Text Box 22"/>
          <p:cNvSpPr txBox="1"/>
          <p:nvPr/>
        </p:nvSpPr>
        <p:spPr>
          <a:xfrm>
            <a:off x="6669088" y="2587625"/>
            <a:ext cx="887412" cy="3698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ten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27" name="Text Box 23"/>
          <p:cNvSpPr txBox="1"/>
          <p:nvPr/>
        </p:nvSpPr>
        <p:spPr>
          <a:xfrm>
            <a:off x="7191375" y="3886200"/>
            <a:ext cx="874713" cy="3667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equal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28" name="Text Box 24"/>
          <p:cNvSpPr txBox="1"/>
          <p:nvPr/>
        </p:nvSpPr>
        <p:spPr>
          <a:xfrm>
            <a:off x="3825875" y="3506788"/>
            <a:ext cx="1008063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speed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29" name="Text Box 25"/>
          <p:cNvSpPr txBox="1"/>
          <p:nvPr/>
        </p:nvSpPr>
        <p:spPr>
          <a:xfrm>
            <a:off x="2382838" y="1292225"/>
            <a:ext cx="776287" cy="3667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30" name="Text Box 26"/>
          <p:cNvSpPr txBox="1"/>
          <p:nvPr/>
        </p:nvSpPr>
        <p:spPr>
          <a:xfrm>
            <a:off x="3459163" y="1893888"/>
            <a:ext cx="9525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mass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31" name="Text Box 27"/>
          <p:cNvSpPr txBox="1"/>
          <p:nvPr/>
        </p:nvSpPr>
        <p:spPr>
          <a:xfrm>
            <a:off x="5915025" y="4219575"/>
            <a:ext cx="1358900" cy="3667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resultant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32" name="Text Box 28"/>
          <p:cNvSpPr txBox="1"/>
          <p:nvPr/>
        </p:nvSpPr>
        <p:spPr>
          <a:xfrm>
            <a:off x="5362575" y="2239963"/>
            <a:ext cx="1222375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gravity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933" name="Text Box 29"/>
          <p:cNvSpPr txBox="1"/>
          <p:nvPr/>
        </p:nvSpPr>
        <p:spPr>
          <a:xfrm>
            <a:off x="6218238" y="4598988"/>
            <a:ext cx="1181100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</a:rPr>
              <a:t>terminal</a:t>
            </a:r>
            <a:endParaRPr lang="en-US" altLang="zh-CN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721" name="Title 1"/>
          <p:cNvSpPr>
            <a:spLocks noGrp="1"/>
          </p:cNvSpPr>
          <p:nvPr/>
        </p:nvSpPr>
        <p:spPr>
          <a:xfrm>
            <a:off x="12700" y="12700"/>
            <a:ext cx="9118600" cy="6604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200" b="1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altLang="en-US" b="1" strike="noStrike" noProof="1">
                <a:solidFill>
                  <a:schemeClr val="bg1"/>
                </a:solidFill>
                <a:latin typeface="Calibri" panose="020F0502020204030204" charset="0"/>
                <a:ea typeface="+mj-ea"/>
                <a:cs typeface="Calibri" panose="020F0502020204030204" charset="0"/>
                <a:sym typeface="+mn-ea"/>
              </a:rPr>
              <a:t>Falling Masses</a:t>
            </a:r>
            <a:endParaRPr lang="en-US" altLang="en-US" b="1" strike="noStrike" noProof="1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4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9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6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5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8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7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1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4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allAtOnce"/>
      <p:bldP spid="123908" grpId="0" build="allAtOnce"/>
      <p:bldP spid="123909" grpId="0" build="allAtOnce"/>
      <p:bldP spid="123910" grpId="0" build="allAtOnce"/>
      <p:bldP spid="123911" grpId="0"/>
      <p:bldP spid="123911" grpId="1"/>
      <p:bldP spid="123912" grpId="0" build="allAtOnce"/>
      <p:bldP spid="123913" grpId="0" build="allAtOnce"/>
      <p:bldP spid="123914" grpId="0" build="allAtOnce"/>
      <p:bldP spid="123915" grpId="0" build="allAtOnce"/>
      <p:bldP spid="123924" grpId="0" build="allAtOnce"/>
      <p:bldP spid="12393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2433" name="Title 3"/>
          <p:cNvSpPr>
            <a:spLocks noGrp="1"/>
          </p:cNvSpPr>
          <p:nvPr>
            <p:ph type="title"/>
          </p:nvPr>
        </p:nvSpPr>
        <p:spPr>
          <a:xfrm>
            <a:off x="685800" y="2103438"/>
            <a:ext cx="7772400" cy="2595562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Hooke's Law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3457" name="Title 355329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Changing shape</a:t>
            </a:r>
            <a:endParaRPr lang="el-GR" altLang="x-none" sz="4000" kern="1200" baseline="0" dirty="0">
              <a:latin typeface="+mj-lt"/>
              <a:ea typeface="Arial" panose="020B0604020202020204" pitchFamily="34" charset="0"/>
              <a:cs typeface="+mj-cs"/>
            </a:endParaRPr>
          </a:p>
        </p:txBody>
      </p:sp>
      <p:sp>
        <p:nvSpPr>
          <p:cNvPr id="355331" name="Content Placeholder 355330"/>
          <p:cNvSpPr>
            <a:spLocks noGrp="1"/>
          </p:cNvSpPr>
          <p:nvPr>
            <p:ph idx="1"/>
          </p:nvPr>
        </p:nvSpPr>
        <p:spPr>
          <a:xfrm>
            <a:off x="173990" y="726440"/>
            <a:ext cx="8388350" cy="478790"/>
          </a:xfrm>
        </p:spPr>
        <p:txBody>
          <a:bodyPr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400"/>
              <a:t>Force can also change the shape of an object.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endParaRPr lang="en-US" altLang="zh-CN" sz="2400"/>
          </a:p>
        </p:txBody>
      </p:sp>
      <p:sp>
        <p:nvSpPr>
          <p:cNvPr id="4" name="Content Placeholder 355330"/>
          <p:cNvSpPr>
            <a:spLocks noGrp="1"/>
          </p:cNvSpPr>
          <p:nvPr/>
        </p:nvSpPr>
        <p:spPr>
          <a:xfrm>
            <a:off x="368935" y="1544320"/>
            <a:ext cx="1823720" cy="47879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 b="1">
                <a:solidFill>
                  <a:srgbClr val="7030A0"/>
                </a:solidFill>
              </a:rPr>
              <a:t>Squashing </a:t>
            </a:r>
            <a:endParaRPr lang="en-US" altLang="en-US" sz="2400" b="1">
              <a:solidFill>
                <a:srgbClr val="7030A0"/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 b="1">
                <a:solidFill>
                  <a:srgbClr val="7030A0"/>
                </a:solidFill>
              </a:rPr>
              <a:t>force</a:t>
            </a:r>
            <a:endParaRPr lang="en-US" altLang="en-US" sz="2400" b="1">
              <a:solidFill>
                <a:srgbClr val="7030A0"/>
              </a:solidFill>
            </a:endParaRPr>
          </a:p>
        </p:txBody>
      </p:sp>
      <p:sp>
        <p:nvSpPr>
          <p:cNvPr id="5" name="Content Placeholder 355330"/>
          <p:cNvSpPr>
            <a:spLocks noGrp="1"/>
          </p:cNvSpPr>
          <p:nvPr/>
        </p:nvSpPr>
        <p:spPr>
          <a:xfrm>
            <a:off x="368935" y="2806700"/>
            <a:ext cx="1823720" cy="47879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 b="1">
                <a:solidFill>
                  <a:srgbClr val="7030A0"/>
                </a:solidFill>
              </a:rPr>
              <a:t>Stretching force</a:t>
            </a:r>
            <a:endParaRPr lang="en-US" altLang="en-US" sz="2400" b="1">
              <a:solidFill>
                <a:srgbClr val="7030A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2655" y="1425575"/>
            <a:ext cx="5819140" cy="22688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855" y="4315460"/>
            <a:ext cx="3015615" cy="1330325"/>
          </a:xfrm>
          <a:prstGeom prst="rect">
            <a:avLst/>
          </a:prstGeom>
        </p:spPr>
      </p:pic>
      <p:sp>
        <p:nvSpPr>
          <p:cNvPr id="8" name="Content Placeholder 355330"/>
          <p:cNvSpPr>
            <a:spLocks noGrp="1"/>
          </p:cNvSpPr>
          <p:nvPr/>
        </p:nvSpPr>
        <p:spPr>
          <a:xfrm>
            <a:off x="5995035" y="5645785"/>
            <a:ext cx="1823720" cy="47879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 b="1">
                <a:solidFill>
                  <a:srgbClr val="7030A0"/>
                </a:solidFill>
              </a:rPr>
              <a:t>Torsional</a:t>
            </a:r>
            <a:endParaRPr lang="en-US" altLang="en-US" sz="2400" b="1">
              <a:solidFill>
                <a:srgbClr val="7030A0"/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 b="1">
                <a:solidFill>
                  <a:srgbClr val="7030A0"/>
                </a:solidFill>
              </a:rPr>
              <a:t>force</a:t>
            </a:r>
            <a:endParaRPr lang="en-US" altLang="en-US" sz="2400" b="1">
              <a:solidFill>
                <a:srgbClr val="7030A0"/>
              </a:solidFill>
            </a:endParaRPr>
          </a:p>
        </p:txBody>
      </p:sp>
      <p:sp>
        <p:nvSpPr>
          <p:cNvPr id="9" name="Content Placeholder 355330"/>
          <p:cNvSpPr>
            <a:spLocks noGrp="1"/>
          </p:cNvSpPr>
          <p:nvPr/>
        </p:nvSpPr>
        <p:spPr>
          <a:xfrm>
            <a:off x="7591425" y="4741545"/>
            <a:ext cx="1533525" cy="47879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>
                <a:solidFill>
                  <a:schemeClr val="tx1"/>
                </a:solidFill>
              </a:rPr>
              <a:t>Twisting</a:t>
            </a:r>
            <a:endParaRPr lang="en-US" altLang="en-US" sz="240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35" y="4315460"/>
            <a:ext cx="3047365" cy="1659890"/>
          </a:xfrm>
          <a:prstGeom prst="rect">
            <a:avLst/>
          </a:prstGeom>
        </p:spPr>
      </p:pic>
      <p:sp>
        <p:nvSpPr>
          <p:cNvPr id="11" name="Content Placeholder 355330"/>
          <p:cNvSpPr>
            <a:spLocks noGrp="1"/>
          </p:cNvSpPr>
          <p:nvPr/>
        </p:nvSpPr>
        <p:spPr>
          <a:xfrm>
            <a:off x="2444115" y="5496560"/>
            <a:ext cx="1823720" cy="47879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 b="1">
                <a:solidFill>
                  <a:srgbClr val="7030A0"/>
                </a:solidFill>
              </a:rPr>
              <a:t>Bending force</a:t>
            </a:r>
            <a:endParaRPr lang="en-US" altLang="en-US" sz="2400" b="1">
              <a:solidFill>
                <a:srgbClr val="7030A0"/>
              </a:solidFill>
            </a:endParaRPr>
          </a:p>
        </p:txBody>
      </p:sp>
      <p:sp>
        <p:nvSpPr>
          <p:cNvPr id="12" name="Content Placeholder 355330"/>
          <p:cNvSpPr>
            <a:spLocks noGrp="1"/>
          </p:cNvSpPr>
          <p:nvPr/>
        </p:nvSpPr>
        <p:spPr>
          <a:xfrm>
            <a:off x="173990" y="4737735"/>
            <a:ext cx="1546225" cy="47879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/>
              <a:t>Bending</a:t>
            </a: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1" grpId="0"/>
      <p:bldP spid="1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5505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>
                <a:sym typeface="+mn-ea"/>
              </a:rPr>
              <a:t>Changing shape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357379" name="Text Placeholder 357378"/>
          <p:cNvSpPr>
            <a:spLocks noGrp="1"/>
          </p:cNvSpPr>
          <p:nvPr>
            <p:ph type="body" sz="half"/>
          </p:nvPr>
        </p:nvSpPr>
        <p:spPr>
          <a:xfrm>
            <a:off x="279400" y="1162685"/>
            <a:ext cx="4950460" cy="4679950"/>
          </a:xfrm>
        </p:spPr>
        <p:txBody>
          <a:bodyPr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lang="en-US" altLang="zh-CN" sz="2400" b="1">
                <a:solidFill>
                  <a:srgbClr val="FF0000"/>
                </a:solidFill>
              </a:rPr>
              <a:t>Brittle</a:t>
            </a:r>
            <a:r>
              <a:rPr lang="en-US" altLang="zh-CN" sz="2400"/>
              <a:t> materials such as glass do not change shape easily and break before noticeably stretching. </a:t>
            </a:r>
            <a:endParaRPr lang="en-US" altLang="zh-CN" sz="2400"/>
          </a:p>
          <a:p>
            <a:pPr marL="0" lvl="0" indent="0">
              <a:buNone/>
            </a:pPr>
            <a:endParaRPr lang="en-US" altLang="zh-CN" sz="2400"/>
          </a:p>
          <a:p>
            <a:pPr marL="0" lvl="0" indent="0">
              <a:buNone/>
            </a:pPr>
            <a:endParaRPr lang="en-US" altLang="zh-CN" sz="2400" b="1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en-US" altLang="zh-CN" sz="2400" b="1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en-US" altLang="zh-CN" sz="2400" b="1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altLang="zh-CN" sz="2400" b="1">
                <a:solidFill>
                  <a:srgbClr val="FF0000"/>
                </a:solidFill>
              </a:rPr>
              <a:t>Resilient</a:t>
            </a:r>
            <a:r>
              <a:rPr lang="en-US" altLang="zh-CN" sz="2400"/>
              <a:t> materials do not break easily.</a:t>
            </a:r>
            <a:endParaRPr lang="en-US" altLang="zh-CN" sz="2400"/>
          </a:p>
        </p:txBody>
      </p:sp>
      <p:graphicFrame>
        <p:nvGraphicFramePr>
          <p:cNvPr id="405507" name="Content Placeholder 357380"/>
          <p:cNvGraphicFramePr>
            <a:graphicFrameLocks noGrp="1"/>
          </p:cNvGraphicFramePr>
          <p:nvPr>
            <p:ph idx="1"/>
          </p:nvPr>
        </p:nvGraphicFramePr>
        <p:xfrm>
          <a:off x="5598795" y="704215"/>
          <a:ext cx="2964815" cy="312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" r:id="rId1" imgW="3381375" imgH="3457575" progId="Paint.Picture">
                  <p:embed/>
                </p:oleObj>
              </mc:Choice>
              <mc:Fallback>
                <p:oleObj name="" r:id="rId1" imgW="3381375" imgH="3457575" progId="Paint.Picture">
                  <p:embed/>
                  <p:pic>
                    <p:nvPicPr>
                      <p:cNvPr id="0" name="Picture 309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598795" y="704215"/>
                        <a:ext cx="2964815" cy="312928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795" y="3833495"/>
            <a:ext cx="2857500" cy="2847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charRg st="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0456" name="Content Placeholder 360455" descr="plasticine%20man%20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561965" y="2470785"/>
            <a:ext cx="3562985" cy="4112895"/>
          </a:xfrm>
        </p:spPr>
      </p:pic>
      <p:sp>
        <p:nvSpPr>
          <p:cNvPr id="407553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>
                <a:sym typeface="+mn-ea"/>
              </a:rPr>
              <a:t>Changing shape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360450" name="Text Placeholder 360449"/>
          <p:cNvSpPr>
            <a:spLocks noGrp="1"/>
          </p:cNvSpPr>
          <p:nvPr>
            <p:ph type="body" sz="half"/>
          </p:nvPr>
        </p:nvSpPr>
        <p:spPr>
          <a:xfrm>
            <a:off x="256540" y="904240"/>
            <a:ext cx="5946140" cy="4526280"/>
          </a:xfrm>
        </p:spPr>
        <p:txBody>
          <a:bodyPr anchor="t" anchorCtr="0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>
              <a:buNone/>
            </a:pPr>
            <a:r>
              <a:rPr lang="en-US" altLang="zh-CN" sz="2400" b="1">
                <a:solidFill>
                  <a:srgbClr val="FF0000"/>
                </a:solidFill>
              </a:rPr>
              <a:t>Elastic </a:t>
            </a:r>
            <a:r>
              <a:rPr lang="en-US" altLang="zh-CN" sz="2400"/>
              <a:t>materials return to their original shape when the forces on them are removed. </a:t>
            </a:r>
            <a:endParaRPr lang="en-US" altLang="zh-CN" sz="2400"/>
          </a:p>
          <a:p>
            <a:pPr marL="0" lvl="0" indent="0">
              <a:buNone/>
            </a:pPr>
            <a:endParaRPr lang="en-US" altLang="zh-CN" sz="2400"/>
          </a:p>
          <a:p>
            <a:pPr marL="0" lvl="0" indent="0">
              <a:buNone/>
            </a:pPr>
            <a:r>
              <a:rPr lang="en-US" altLang="en-US" sz="2400" b="1">
                <a:solidFill>
                  <a:srgbClr val="FF0000"/>
                </a:solidFill>
              </a:rPr>
              <a:t>Inelastic (p</a:t>
            </a:r>
            <a:r>
              <a:rPr lang="en-US" altLang="zh-CN" sz="2400" b="1">
                <a:solidFill>
                  <a:srgbClr val="FF0000"/>
                </a:solidFill>
              </a:rPr>
              <a:t>lastic</a:t>
            </a:r>
            <a:r>
              <a:rPr lang="en-US" altLang="en-US" sz="2400" b="1">
                <a:solidFill>
                  <a:srgbClr val="FF0000"/>
                </a:solidFill>
              </a:rPr>
              <a:t>)</a:t>
            </a:r>
            <a:r>
              <a:rPr lang="en-US" altLang="zh-CN" sz="2400"/>
              <a:t> materials retain their new shape</a:t>
            </a:r>
            <a:r>
              <a:rPr lang="en-US" altLang="en-US" sz="2400"/>
              <a:t>, they are easily </a:t>
            </a:r>
            <a:r>
              <a:rPr lang="en-US" altLang="en-US" sz="2400" b="1">
                <a:solidFill>
                  <a:srgbClr val="FF0000"/>
                </a:solidFill>
              </a:rPr>
              <a:t>deformed.</a:t>
            </a:r>
            <a:endParaRPr lang="en-US" altLang="zh-CN" sz="2400"/>
          </a:p>
          <a:p>
            <a:pPr marL="0" lvl="0" indent="0">
              <a:buNone/>
            </a:pPr>
            <a:endParaRPr lang="en-US" altLang="zh-CN" sz="2400"/>
          </a:p>
          <a:p>
            <a:pPr marL="0" lvl="0" indent="0">
              <a:buNone/>
            </a:pPr>
            <a:r>
              <a:rPr lang="en-US" altLang="en-US" sz="2400" b="1" u="sng"/>
              <a:t>Think of 4 examples of each</a:t>
            </a:r>
            <a:endParaRPr lang="en-US" altLang="en-US" sz="2400" b="1" u="sng"/>
          </a:p>
          <a:p>
            <a:pPr marL="0" lvl="0" indent="0">
              <a:buNone/>
            </a:pPr>
            <a:endParaRPr lang="en-US" altLang="en-US" sz="2400" b="1" u="sng"/>
          </a:p>
          <a:p>
            <a:pPr marL="0" lvl="0" indent="0">
              <a:buNone/>
            </a:pPr>
            <a:endParaRPr lang="en-US" altLang="en-US" sz="2400" b="1" u="sng"/>
          </a:p>
          <a:p>
            <a:pPr marL="0" lvl="0" indent="0">
              <a:buNone/>
            </a:pPr>
            <a:r>
              <a:rPr lang="en-US" altLang="en-US" sz="2400" b="1" u="sng"/>
              <a:t>Write a short passage using the words: </a:t>
            </a:r>
            <a:r>
              <a:rPr lang="en-US" altLang="en-US" sz="2400" b="1"/>
              <a:t>tension, compression, brittle, resilient, elastic, plastic, deform.</a:t>
            </a:r>
            <a:endParaRPr lang="en-US" altLang="en-US" sz="2400" b="1"/>
          </a:p>
        </p:txBody>
      </p:sp>
      <p:graphicFrame>
        <p:nvGraphicFramePr>
          <p:cNvPr id="360459" name="Object 360458"/>
          <p:cNvGraphicFramePr/>
          <p:nvPr/>
        </p:nvGraphicFramePr>
        <p:xfrm>
          <a:off x="5724525" y="765175"/>
          <a:ext cx="2200275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" r:id="rId2" imgW="2200275" imgH="1104900" progId="Paint.Picture">
                  <p:embed/>
                </p:oleObj>
              </mc:Choice>
              <mc:Fallback>
                <p:oleObj name="" r:id="rId2" imgW="2200275" imgH="1104900" progId="Paint.Picture">
                  <p:embed/>
                  <p:pic>
                    <p:nvPicPr>
                      <p:cNvPr id="0" name="Picture 309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24525" y="765175"/>
                        <a:ext cx="2200275" cy="1104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charRg st="0" end="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charRg st="88" end="1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charRg st="131" end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char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3697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GB" altLang="zh-CN" kern="1200" baseline="0" dirty="0">
                <a:latin typeface="+mj-lt"/>
                <a:ea typeface="+mj-ea"/>
                <a:cs typeface="+mj-cs"/>
              </a:rPr>
              <a:t>Hooke</a:t>
            </a:r>
            <a:r>
              <a:rPr lang="en-GB" altLang="zh-CN" kern="1200" baseline="0" dirty="0">
                <a:latin typeface="Times New Roman" panose="02020603050405020304"/>
                <a:ea typeface="+mj-ea"/>
                <a:cs typeface="+mj-cs"/>
              </a:rPr>
              <a:t>’</a:t>
            </a:r>
            <a:r>
              <a:rPr lang="en-GB" altLang="zh-CN" kern="1200" baseline="0" dirty="0">
                <a:latin typeface="+mj-lt"/>
                <a:ea typeface="+mj-ea"/>
                <a:cs typeface="+mj-cs"/>
              </a:rPr>
              <a:t>s Law</a:t>
            </a:r>
            <a:endParaRPr lang="en-GB" altLang="zh-CN" kern="12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413698" name="Rectangle 3"/>
          <p:cNvSpPr>
            <a:spLocks noGrp="1"/>
          </p:cNvSpPr>
          <p:nvPr>
            <p:ph idx="1"/>
          </p:nvPr>
        </p:nvSpPr>
        <p:spPr>
          <a:xfrm>
            <a:off x="401955" y="765175"/>
            <a:ext cx="8567420" cy="3484880"/>
          </a:xfrm>
        </p:spPr>
        <p:txBody>
          <a:bodyPr anchor="t" anchorCtr="0"/>
          <a:p>
            <a:pPr marL="182880" indent="-182880">
              <a:buNone/>
            </a:pPr>
            <a:r>
              <a:rPr lang="zh-CN" altLang="en-GB" i="1" dirty="0">
                <a:solidFill>
                  <a:srgbClr val="000066"/>
                </a:solidFill>
                <a:latin typeface="Calibri" panose="020F0502020204030204" charset="0"/>
              </a:rPr>
              <a:t>“</a:t>
            </a:r>
            <a:r>
              <a:rPr lang="en-GB" altLang="zh-CN" i="1" dirty="0">
                <a:solidFill>
                  <a:srgbClr val="000066"/>
                </a:solidFill>
                <a:latin typeface="Calibri" panose="020F0502020204030204" charset="0"/>
              </a:rPr>
              <a:t>A material </a:t>
            </a:r>
            <a:r>
              <a:rPr lang="en-US" altLang="en-US" i="1" u="sng" dirty="0">
                <a:solidFill>
                  <a:srgbClr val="FF0000"/>
                </a:solidFill>
                <a:latin typeface="Calibri" panose="020F0502020204030204" charset="0"/>
              </a:rPr>
              <a:t>stretches</a:t>
            </a:r>
            <a:r>
              <a:rPr lang="en-US" altLang="en-US" dirty="0">
                <a:latin typeface="Calibri" panose="020F0502020204030204" charset="0"/>
              </a:rPr>
              <a:t> </a:t>
            </a:r>
            <a:r>
              <a:rPr lang="en-GB" altLang="zh-CN" i="1" dirty="0">
                <a:solidFill>
                  <a:srgbClr val="000066"/>
                </a:solidFill>
                <a:latin typeface="Calibri" panose="020F0502020204030204" charset="0"/>
              </a:rPr>
              <a:t>proportional </a:t>
            </a:r>
            <a:r>
              <a:rPr lang="en-US" altLang="en-GB" i="1" dirty="0">
                <a:solidFill>
                  <a:srgbClr val="000066"/>
                </a:solidFill>
                <a:latin typeface="Calibri" panose="020F0502020204030204" charset="0"/>
              </a:rPr>
              <a:t>with the applied force </a:t>
            </a:r>
            <a:r>
              <a:rPr lang="en-US" altLang="en-US" i="1" dirty="0">
                <a:solidFill>
                  <a:srgbClr val="000066"/>
                </a:solidFill>
                <a:latin typeface="Calibri" panose="020F0502020204030204" charset="0"/>
              </a:rPr>
              <a:t>(load)</a:t>
            </a:r>
            <a:r>
              <a:rPr lang="en-US" altLang="en-GB" i="1" dirty="0">
                <a:solidFill>
                  <a:srgbClr val="000066"/>
                </a:solidFill>
                <a:latin typeface="Calibri" panose="020F0502020204030204" charset="0"/>
              </a:rPr>
              <a:t> </a:t>
            </a:r>
            <a:r>
              <a:rPr lang="en-US" altLang="en-US" i="1" dirty="0">
                <a:solidFill>
                  <a:srgbClr val="000066"/>
                </a:solidFill>
                <a:latin typeface="Calibri" panose="020F0502020204030204" charset="0"/>
              </a:rPr>
              <a:t>until it </a:t>
            </a:r>
            <a:r>
              <a:rPr lang="en-US" altLang="en-GB" i="1" dirty="0">
                <a:solidFill>
                  <a:srgbClr val="000066"/>
                </a:solidFill>
                <a:latin typeface="Calibri" panose="020F0502020204030204" charset="0"/>
              </a:rPr>
              <a:t>reaches its </a:t>
            </a:r>
            <a:r>
              <a:rPr lang="en-GB" altLang="zh-CN" i="1" dirty="0">
                <a:solidFill>
                  <a:srgbClr val="FF0000"/>
                </a:solidFill>
                <a:latin typeface="Calibri" panose="020F0502020204030204" charset="0"/>
              </a:rPr>
              <a:t>elastic limit</a:t>
            </a:r>
            <a:r>
              <a:rPr lang="en-GB" altLang="zh-CN" i="1" dirty="0">
                <a:solidFill>
                  <a:srgbClr val="000066"/>
                </a:solidFill>
                <a:latin typeface="Calibri" panose="020F0502020204030204" charset="0"/>
              </a:rPr>
              <a:t>”</a:t>
            </a:r>
            <a:endParaRPr lang="en-GB" altLang="zh-CN" i="1" dirty="0">
              <a:solidFill>
                <a:srgbClr val="000066"/>
              </a:solidFill>
              <a:latin typeface="Calibri" panose="020F0502020204030204" charset="0"/>
            </a:endParaRPr>
          </a:p>
          <a:p>
            <a:pPr marL="182880" indent="-182880">
              <a:buNone/>
            </a:pPr>
            <a:r>
              <a:rPr lang="en-GB" altLang="zh-CN" b="1" dirty="0">
                <a:solidFill>
                  <a:srgbClr val="000066"/>
                </a:solidFill>
                <a:latin typeface="Calibri" panose="020F0502020204030204" charset="0"/>
              </a:rPr>
              <a:t> F</a:t>
            </a:r>
            <a:r>
              <a:rPr lang="en-US" altLang="en-GB" b="1" dirty="0">
                <a:solidFill>
                  <a:srgbClr val="000066"/>
                </a:solidFill>
                <a:latin typeface="Calibri" panose="020F0502020204030204" charset="0"/>
              </a:rPr>
              <a:t>orce (F)</a:t>
            </a:r>
            <a:r>
              <a:rPr lang="en-GB" altLang="zh-CN" b="1" dirty="0">
                <a:solidFill>
                  <a:srgbClr val="000066"/>
                </a:solidFill>
                <a:latin typeface="Calibri" panose="020F0502020204030204" charset="0"/>
              </a:rPr>
              <a:t> = </a:t>
            </a:r>
            <a:r>
              <a:rPr lang="en-US" altLang="en-GB" b="1" dirty="0">
                <a:solidFill>
                  <a:srgbClr val="000066"/>
                </a:solidFill>
                <a:latin typeface="Calibri" panose="020F0502020204030204" charset="0"/>
              </a:rPr>
              <a:t>spring constant (</a:t>
            </a:r>
            <a:r>
              <a:rPr lang="en-GB" altLang="zh-CN" b="1" dirty="0" err="1">
                <a:solidFill>
                  <a:srgbClr val="000066"/>
                </a:solidFill>
                <a:latin typeface="Calibri" panose="020F0502020204030204" charset="0"/>
              </a:rPr>
              <a:t>k</a:t>
            </a:r>
            <a:r>
              <a:rPr lang="en-US" altLang="en-GB" b="1" dirty="0" err="1">
                <a:solidFill>
                  <a:srgbClr val="000066"/>
                </a:solidFill>
                <a:latin typeface="Calibri" panose="020F0502020204030204" charset="0"/>
              </a:rPr>
              <a:t>) x Extension (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charset="0"/>
              </a:rPr>
              <a:t>x</a:t>
            </a:r>
            <a:r>
              <a:rPr lang="en-US" altLang="en-GB" b="1" dirty="0" err="1">
                <a:solidFill>
                  <a:srgbClr val="000066"/>
                </a:solidFill>
                <a:latin typeface="Calibri" panose="020F0502020204030204" charset="0"/>
              </a:rPr>
              <a:t>)</a:t>
            </a:r>
            <a:endParaRPr lang="en-GB" altLang="zh-CN" b="1" dirty="0">
              <a:latin typeface="Calibri" panose="020F0502020204030204" charset="0"/>
            </a:endParaRPr>
          </a:p>
          <a:p>
            <a:pPr marL="182880" indent="-182880">
              <a:buNone/>
            </a:pPr>
            <a:r>
              <a:rPr lang="en-GB" altLang="zh-CN" b="1" dirty="0">
                <a:solidFill>
                  <a:srgbClr val="FF0000"/>
                </a:solidFill>
                <a:latin typeface="Calibri" panose="020F0502020204030204" charset="0"/>
              </a:rPr>
              <a:t>       </a:t>
            </a:r>
            <a:r>
              <a:rPr lang="en-US" altLang="en-GB" b="1" dirty="0">
                <a:solidFill>
                  <a:srgbClr val="FF0000"/>
                </a:solidFill>
                <a:latin typeface="Calibri" panose="020F0502020204030204" charset="0"/>
              </a:rPr>
              <a:t>(N)		(</a:t>
            </a:r>
            <a:r>
              <a:rPr lang="en-GB" altLang="zh-CN" b="1">
                <a:solidFill>
                  <a:srgbClr val="FF0000"/>
                </a:solidFill>
                <a:latin typeface="Calibri" panose="020F0502020204030204" charset="0"/>
              </a:rPr>
              <a:t>Nm</a:t>
            </a:r>
            <a:r>
              <a:rPr lang="en-GB" altLang="zh-CN" b="1" baseline="30000">
                <a:solidFill>
                  <a:srgbClr val="FF0000"/>
                </a:solidFill>
                <a:latin typeface="Calibri" panose="020F0502020204030204" charset="0"/>
              </a:rPr>
              <a:t>-1</a:t>
            </a:r>
            <a:r>
              <a:rPr lang="en-US" altLang="en-GB" b="1">
                <a:solidFill>
                  <a:srgbClr val="FF0000"/>
                </a:solidFill>
                <a:latin typeface="Calibri" panose="020F0502020204030204" charset="0"/>
              </a:rPr>
              <a:t>)			(m)</a:t>
            </a:r>
            <a:endParaRPr lang="en-US" altLang="en-GB" b="1" dirty="0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413699" name="Line 5"/>
          <p:cNvSpPr/>
          <p:nvPr/>
        </p:nvSpPr>
        <p:spPr>
          <a:xfrm flipV="1">
            <a:off x="3114675" y="3470275"/>
            <a:ext cx="0" cy="26289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13700" name="Line 6"/>
          <p:cNvSpPr/>
          <p:nvPr/>
        </p:nvSpPr>
        <p:spPr>
          <a:xfrm>
            <a:off x="2886075" y="5918200"/>
            <a:ext cx="2895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13701" name="Text Box 7"/>
          <p:cNvSpPr txBox="1"/>
          <p:nvPr/>
        </p:nvSpPr>
        <p:spPr>
          <a:xfrm rot="-5400000">
            <a:off x="1788160" y="3979545"/>
            <a:ext cx="21920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zh-CN" sz="2400">
                <a:latin typeface="Times New Roman" panose="02020603050405020304" pitchFamily="18" charset="0"/>
              </a:rPr>
              <a:t>Extension, x /m</a:t>
            </a:r>
            <a:endParaRPr lang="en-GB" altLang="zh-CN" sz="2400">
              <a:latin typeface="Times New Roman" panose="02020603050405020304" pitchFamily="18" charset="0"/>
            </a:endParaRPr>
          </a:p>
        </p:txBody>
      </p:sp>
      <p:sp>
        <p:nvSpPr>
          <p:cNvPr id="413702" name="Text Box 8"/>
          <p:cNvSpPr txBox="1"/>
          <p:nvPr/>
        </p:nvSpPr>
        <p:spPr>
          <a:xfrm>
            <a:off x="5749925" y="5834063"/>
            <a:ext cx="151193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GB" altLang="zh-CN" sz="2400">
                <a:latin typeface="Times New Roman" panose="02020603050405020304" pitchFamily="18" charset="0"/>
              </a:rPr>
              <a:t>Load, F /N</a:t>
            </a:r>
            <a:endParaRPr lang="en-GB" altLang="zh-CN" sz="2400">
              <a:latin typeface="Times New Roman" panose="02020603050405020304" pitchFamily="18" charset="0"/>
            </a:endParaRPr>
          </a:p>
        </p:txBody>
      </p:sp>
      <p:sp>
        <p:nvSpPr>
          <p:cNvPr id="18441" name="Line 9"/>
          <p:cNvSpPr/>
          <p:nvPr/>
        </p:nvSpPr>
        <p:spPr>
          <a:xfrm flipV="1">
            <a:off x="3114675" y="3598863"/>
            <a:ext cx="2462213" cy="2295525"/>
          </a:xfrm>
          <a:prstGeom prst="line">
            <a:avLst/>
          </a:prstGeom>
          <a:ln w="4445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8442" name="Text Box 10"/>
          <p:cNvSpPr txBox="1"/>
          <p:nvPr/>
        </p:nvSpPr>
        <p:spPr>
          <a:xfrm>
            <a:off x="3292475" y="3479800"/>
            <a:ext cx="2595563" cy="2647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                        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sym typeface="Wingdings 2" panose="05020102010507070707" pitchFamily="18" charset="2"/>
            </a:endParaRPr>
          </a:p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                   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sym typeface="Wingdings 2" panose="05020102010507070707" pitchFamily="18" charset="2"/>
            </a:endParaRPr>
          </a:p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              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sym typeface="Wingdings 2" panose="05020102010507070707" pitchFamily="18" charset="2"/>
            </a:endParaRPr>
          </a:p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         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sym typeface="Wingdings 2" panose="05020102010507070707" pitchFamily="18" charset="2"/>
            </a:endParaRPr>
          </a:p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     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sym typeface="Wingdings 2" panose="05020102010507070707" pitchFamily="18" charset="2"/>
            </a:endParaRPr>
          </a:p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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sym typeface="Wingdings 2" panose="05020102010507070707" pitchFamily="18" charset="2"/>
            </a:endParaRPr>
          </a:p>
          <a:p>
            <a:endParaRPr lang="en-US" altLang="zh-CN" sz="2400" dirty="0">
              <a:latin typeface="Times New Roman" panose="02020603050405020304" pitchFamily="18" charset="0"/>
              <a:sym typeface="Wingdings 2" panose="05020102010507070707" pitchFamily="18" charset="2"/>
            </a:endParaRPr>
          </a:p>
        </p:txBody>
      </p:sp>
      <p:grpSp>
        <p:nvGrpSpPr>
          <p:cNvPr id="2" name="Group 12"/>
          <p:cNvGrpSpPr/>
          <p:nvPr/>
        </p:nvGrpSpPr>
        <p:grpSpPr>
          <a:xfrm>
            <a:off x="4478338" y="4543425"/>
            <a:ext cx="2614612" cy="522288"/>
            <a:chOff x="3685" y="2350"/>
            <a:chExt cx="1647" cy="329"/>
          </a:xfrm>
        </p:grpSpPr>
        <p:sp>
          <p:nvSpPr>
            <p:cNvPr id="413706" name="Text Box 13"/>
            <p:cNvSpPr txBox="1"/>
            <p:nvPr/>
          </p:nvSpPr>
          <p:spPr>
            <a:xfrm>
              <a:off x="3970" y="2350"/>
              <a:ext cx="136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en-GB" altLang="zh-CN" sz="2800" i="1">
                  <a:solidFill>
                    <a:srgbClr val="000066"/>
                  </a:solidFill>
                  <a:latin typeface="Times New Roman" panose="02020603050405020304" pitchFamily="18" charset="0"/>
                </a:rPr>
                <a:t>k</a:t>
              </a:r>
              <a:r>
                <a:rPr lang="en-GB" altLang="zh-CN" sz="2800">
                  <a:solidFill>
                    <a:srgbClr val="000066"/>
                  </a:solidFill>
                  <a:latin typeface="Times New Roman" panose="02020603050405020304" pitchFamily="18" charset="0"/>
                </a:rPr>
                <a:t> = 1/gradient</a:t>
              </a:r>
              <a:endParaRPr lang="en-GB" altLang="zh-CN" sz="2800" i="1">
                <a:solidFill>
                  <a:srgbClr val="0000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3707" name="Line 14"/>
            <p:cNvSpPr/>
            <p:nvPr/>
          </p:nvSpPr>
          <p:spPr>
            <a:xfrm flipH="1" flipV="1">
              <a:off x="3685" y="2407"/>
              <a:ext cx="308" cy="8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 bldLvl="0" animBg="1"/>
      <p:bldP spid="18442" grpId="0" bldLvl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8817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6515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en-US" sz="3200" kern="1200" baseline="0">
                <a:latin typeface="+mj-lt"/>
                <a:ea typeface="+mj-ea"/>
                <a:cs typeface="+mj-cs"/>
              </a:rPr>
              <a:t>Elastic Limit</a:t>
            </a:r>
            <a:endParaRPr lang="en-US" altLang="en-US" sz="3200" kern="1200" baseline="0">
              <a:latin typeface="+mj-lt"/>
              <a:ea typeface="+mj-ea"/>
              <a:cs typeface="+mj-cs"/>
            </a:endParaRPr>
          </a:p>
        </p:txBody>
      </p:sp>
      <p:grpSp>
        <p:nvGrpSpPr>
          <p:cNvPr id="351235" name="Group 351234"/>
          <p:cNvGrpSpPr/>
          <p:nvPr/>
        </p:nvGrpSpPr>
        <p:grpSpPr>
          <a:xfrm>
            <a:off x="300990" y="1673225"/>
            <a:ext cx="7840980" cy="4430713"/>
            <a:chOff x="831" y="799"/>
            <a:chExt cx="3138" cy="2791"/>
          </a:xfrm>
        </p:grpSpPr>
        <p:sp>
          <p:nvSpPr>
            <p:cNvPr id="418819" name="Straight Connector 351235"/>
            <p:cNvSpPr/>
            <p:nvPr/>
          </p:nvSpPr>
          <p:spPr>
            <a:xfrm flipV="1">
              <a:off x="1247" y="799"/>
              <a:ext cx="0" cy="254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418820" name="Straight Connector 351236"/>
            <p:cNvSpPr/>
            <p:nvPr/>
          </p:nvSpPr>
          <p:spPr>
            <a:xfrm>
              <a:off x="1111" y="3249"/>
              <a:ext cx="285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418821" name="Text Box 351237"/>
            <p:cNvSpPr txBox="1"/>
            <p:nvPr/>
          </p:nvSpPr>
          <p:spPr>
            <a:xfrm>
              <a:off x="1111" y="3339"/>
              <a:ext cx="317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0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  <p:sp>
          <p:nvSpPr>
            <p:cNvPr id="418822" name="Text Box 351238"/>
            <p:cNvSpPr txBox="1"/>
            <p:nvPr/>
          </p:nvSpPr>
          <p:spPr>
            <a:xfrm rot="-5400000">
              <a:off x="503" y="1211"/>
              <a:ext cx="907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endParaRPr lang="en-US" altLang="zh-CN" sz="2000" b="1">
                <a:latin typeface="Arial" panose="020B0604020202020204" pitchFamily="34" charset="0"/>
              </a:endParaRPr>
            </a:p>
          </p:txBody>
        </p:sp>
        <p:sp>
          <p:nvSpPr>
            <p:cNvPr id="418823" name="Text Box 351239"/>
            <p:cNvSpPr txBox="1"/>
            <p:nvPr/>
          </p:nvSpPr>
          <p:spPr>
            <a:xfrm>
              <a:off x="884" y="3113"/>
              <a:ext cx="317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0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  <p:sp>
          <p:nvSpPr>
            <p:cNvPr id="418824" name="Text Box 351240"/>
            <p:cNvSpPr txBox="1"/>
            <p:nvPr/>
          </p:nvSpPr>
          <p:spPr>
            <a:xfrm>
              <a:off x="3091" y="3338"/>
              <a:ext cx="832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000" b="1">
                  <a:sym typeface="+mn-ea"/>
                </a:rPr>
                <a:t>Force (N)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</p:grpSp>
      <p:sp>
        <p:nvSpPr>
          <p:cNvPr id="2" name="Text Box 1"/>
          <p:cNvSpPr txBox="1"/>
          <p:nvPr/>
        </p:nvSpPr>
        <p:spPr>
          <a:xfrm rot="16200000">
            <a:off x="92710" y="1742440"/>
            <a:ext cx="18973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ym typeface="+mn-ea"/>
              </a:rPr>
              <a:t>Extension (mm)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0485" y="1295400"/>
            <a:ext cx="5996940" cy="4267200"/>
          </a:xfrm>
          <a:prstGeom prst="rect">
            <a:avLst/>
          </a:prstGeom>
        </p:spPr>
      </p:pic>
      <p:grpSp>
        <p:nvGrpSpPr>
          <p:cNvPr id="351247" name="Group 351246"/>
          <p:cNvGrpSpPr/>
          <p:nvPr/>
        </p:nvGrpSpPr>
        <p:grpSpPr>
          <a:xfrm>
            <a:off x="6577013" y="2443798"/>
            <a:ext cx="2376487" cy="1393825"/>
            <a:chOff x="2971" y="2024"/>
            <a:chExt cx="1497" cy="878"/>
          </a:xfrm>
        </p:grpSpPr>
        <p:sp>
          <p:nvSpPr>
            <p:cNvPr id="418829" name="Oval 351243"/>
            <p:cNvSpPr/>
            <p:nvPr/>
          </p:nvSpPr>
          <p:spPr>
            <a:xfrm>
              <a:off x="2971" y="2024"/>
              <a:ext cx="136" cy="136"/>
            </a:xfrm>
            <a:prstGeom prst="ellipse">
              <a:avLst/>
            </a:prstGeom>
            <a:solidFill>
              <a:srgbClr val="66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418830" name="Text Box 351244"/>
            <p:cNvSpPr txBox="1"/>
            <p:nvPr/>
          </p:nvSpPr>
          <p:spPr>
            <a:xfrm>
              <a:off x="3198" y="2614"/>
              <a:ext cx="127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Arial" panose="020B0604020202020204" pitchFamily="34" charset="0"/>
                </a:rPr>
                <a:t>elastic limit</a:t>
              </a:r>
              <a:endParaRPr lang="en-US" altLang="zh-CN" sz="2400" b="1">
                <a:latin typeface="Arial" panose="020B0604020202020204" pitchFamily="34" charset="0"/>
              </a:endParaRPr>
            </a:p>
          </p:txBody>
        </p:sp>
        <p:sp>
          <p:nvSpPr>
            <p:cNvPr id="418831" name="Straight Connector 351245"/>
            <p:cNvSpPr/>
            <p:nvPr/>
          </p:nvSpPr>
          <p:spPr>
            <a:xfrm flipH="1" flipV="1">
              <a:off x="3107" y="2205"/>
              <a:ext cx="317" cy="40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0" y="3022600"/>
            <a:ext cx="1028700" cy="2324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745490"/>
            <a:ext cx="971550" cy="236220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489710" y="2058670"/>
            <a:ext cx="370649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000"/>
              <a:t>The spring behaves </a:t>
            </a:r>
            <a:r>
              <a:rPr lang="en-US" altLang="en-US" sz="2000" b="1"/>
              <a:t>elastically </a:t>
            </a:r>
            <a:r>
              <a:rPr lang="en-US" altLang="en-US" sz="2000"/>
              <a:t>upto the elastic limit, it will </a:t>
            </a:r>
            <a:r>
              <a:rPr lang="en-US" altLang="en-US" sz="2000" b="1"/>
              <a:t>return to it's original shape</a:t>
            </a:r>
            <a:r>
              <a:rPr lang="en-US" altLang="en-US" sz="2000"/>
              <a:t> if the load is removed</a:t>
            </a:r>
            <a:endParaRPr lang="en-US" altLang="en-US" sz="2000"/>
          </a:p>
        </p:txBody>
      </p:sp>
      <p:sp>
        <p:nvSpPr>
          <p:cNvPr id="7" name="Text Box 6"/>
          <p:cNvSpPr txBox="1"/>
          <p:nvPr/>
        </p:nvSpPr>
        <p:spPr>
          <a:xfrm>
            <a:off x="4893945" y="3837940"/>
            <a:ext cx="4058920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000" b="1"/>
              <a:t>Beyond the elastic limit</a:t>
            </a:r>
            <a:r>
              <a:rPr lang="en-US" altLang="en-US" sz="2000"/>
              <a:t>, the spring is </a:t>
            </a:r>
            <a:r>
              <a:rPr lang="en-US" altLang="en-US" sz="2000" b="1"/>
              <a:t>permanently stretched</a:t>
            </a:r>
            <a:r>
              <a:rPr lang="en-US" altLang="en-US" sz="2000"/>
              <a:t> it </a:t>
            </a:r>
            <a:r>
              <a:rPr lang="en-US" altLang="en-US" sz="2000" b="1"/>
              <a:t>will not return to it's original shape</a:t>
            </a:r>
            <a:r>
              <a:rPr lang="en-US" altLang="en-US" sz="2000"/>
              <a:t> if the load is removed.  It no longer obeys Hooke's law</a:t>
            </a:r>
            <a:endParaRPr lang="en-US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955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58963" y="0"/>
            <a:ext cx="6072187" cy="6910388"/>
          </a:xfr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4721" name="Title 301057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Question</a:t>
            </a:r>
            <a:endParaRPr lang="el-GR" altLang="x-none" kern="1200" baseline="0" dirty="0">
              <a:latin typeface="+mj-lt"/>
              <a:ea typeface="Arial" panose="020B0604020202020204" pitchFamily="34" charset="0"/>
              <a:cs typeface="+mj-cs"/>
            </a:endParaRPr>
          </a:p>
        </p:txBody>
      </p:sp>
      <p:sp>
        <p:nvSpPr>
          <p:cNvPr id="301059" name="Content Placeholder 301058"/>
          <p:cNvSpPr>
            <a:spLocks noGrp="1"/>
          </p:cNvSpPr>
          <p:nvPr>
            <p:ph idx="1"/>
          </p:nvPr>
        </p:nvSpPr>
        <p:spPr>
          <a:xfrm>
            <a:off x="457200" y="785495"/>
            <a:ext cx="8229600" cy="4525963"/>
          </a:xfrm>
        </p:spPr>
        <p:txBody>
          <a:bodyPr anchor="t" anchorCtr="0"/>
          <a:p>
            <a:pPr marL="0" indent="0">
              <a:buNone/>
            </a:pPr>
            <a:r>
              <a:rPr lang="en-US" altLang="zh-CN" sz="2800" i="1"/>
              <a:t>A spring of original length 150mm is extended by 30mm by a force of 4N. Calculate the length of the spring if a force of 12N is applied. </a:t>
            </a:r>
            <a:endParaRPr lang="en-US" altLang="zh-CN" sz="2800" i="1"/>
          </a:p>
          <a:p>
            <a:pPr marL="0" indent="0">
              <a:buNone/>
            </a:pPr>
            <a:r>
              <a:rPr lang="en-US" altLang="zh-CN" sz="2800" u="sng">
                <a:solidFill>
                  <a:srgbClr val="002060"/>
                </a:solidFill>
              </a:rPr>
              <a:t>12N </a:t>
            </a:r>
            <a:r>
              <a:rPr lang="en-US" altLang="zh-CN" sz="2800">
                <a:solidFill>
                  <a:srgbClr val="002060"/>
                </a:solidFill>
              </a:rPr>
              <a:t> </a:t>
            </a:r>
            <a:r>
              <a:rPr lang="en-US" altLang="en-US" sz="2800">
                <a:solidFill>
                  <a:srgbClr val="002060"/>
                </a:solidFill>
              </a:rPr>
              <a:t>= 3× </a:t>
            </a:r>
            <a:endParaRPr lang="en-US" altLang="en-US" sz="280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zh-CN" sz="2800">
                <a:solidFill>
                  <a:srgbClr val="002060"/>
                </a:solidFill>
              </a:rPr>
              <a:t> 4N</a:t>
            </a:r>
            <a:endParaRPr lang="en-US" altLang="zh-CN" sz="280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800">
                <a:solidFill>
                  <a:srgbClr val="002060"/>
                </a:solidFill>
              </a:rPr>
              <a:t>N</a:t>
            </a:r>
            <a:r>
              <a:rPr lang="en-US" altLang="zh-CN" sz="2800">
                <a:solidFill>
                  <a:srgbClr val="002060"/>
                </a:solidFill>
              </a:rPr>
              <a:t>ew extension  </a:t>
            </a:r>
            <a:r>
              <a:rPr lang="en-US" altLang="en-US" sz="2800">
                <a:solidFill>
                  <a:srgbClr val="002060"/>
                </a:solidFill>
              </a:rPr>
              <a:t>= </a:t>
            </a:r>
            <a:r>
              <a:rPr lang="en-US" altLang="zh-CN" sz="2800">
                <a:solidFill>
                  <a:srgbClr val="002060"/>
                </a:solidFill>
              </a:rPr>
              <a:t>3 x 30mm = 90mm</a:t>
            </a:r>
            <a:endParaRPr lang="en-US" altLang="zh-CN" sz="280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zh-CN" sz="2800">
                <a:solidFill>
                  <a:srgbClr val="002060"/>
                </a:solidFill>
              </a:rPr>
              <a:t>New spring length = 150mm + 90mm </a:t>
            </a:r>
            <a:r>
              <a:rPr lang="en-US" altLang="zh-CN" sz="2800" b="1">
                <a:solidFill>
                  <a:srgbClr val="FF0000"/>
                </a:solidFill>
              </a:rPr>
              <a:t>= 240mm</a:t>
            </a:r>
            <a:endParaRPr lang="en-US" altLang="zh-CN" sz="2800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en-US" sz="2800">
                <a:solidFill>
                  <a:srgbClr val="008000"/>
                </a:solidFill>
              </a:rPr>
              <a:t>F = kx</a:t>
            </a:r>
            <a:endParaRPr lang="en-US" altLang="en-US" sz="280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800" u="sng">
                <a:solidFill>
                  <a:srgbClr val="008000"/>
                </a:solidFill>
              </a:rPr>
              <a:t>F</a:t>
            </a:r>
            <a:r>
              <a:rPr lang="en-US" altLang="en-US" sz="2800">
                <a:solidFill>
                  <a:srgbClr val="008000"/>
                </a:solidFill>
              </a:rPr>
              <a:t> = k =   </a:t>
            </a:r>
            <a:r>
              <a:rPr lang="en-US" altLang="en-US" sz="2800" u="sng">
                <a:solidFill>
                  <a:srgbClr val="008000"/>
                </a:solidFill>
              </a:rPr>
              <a:t>4</a:t>
            </a:r>
            <a:r>
              <a:rPr lang="en-US" altLang="en-US" sz="2800">
                <a:solidFill>
                  <a:srgbClr val="008000"/>
                </a:solidFill>
              </a:rPr>
              <a:t> = 0.13Nmm</a:t>
            </a:r>
            <a:r>
              <a:rPr lang="en-US" altLang="en-US" sz="2800" baseline="30000">
                <a:solidFill>
                  <a:srgbClr val="008000"/>
                </a:solidFill>
              </a:rPr>
              <a:t>-1</a:t>
            </a:r>
            <a:endParaRPr lang="en-US" altLang="en-US" sz="280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800">
                <a:solidFill>
                  <a:srgbClr val="008000"/>
                </a:solidFill>
              </a:rPr>
              <a:t>x	    30</a:t>
            </a:r>
            <a:endParaRPr lang="en-US" altLang="en-US" sz="280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800" u="sng">
                <a:solidFill>
                  <a:srgbClr val="008000"/>
                </a:solidFill>
                <a:sym typeface="+mn-ea"/>
              </a:rPr>
              <a:t>F</a:t>
            </a:r>
            <a:r>
              <a:rPr lang="en-US" altLang="en-US" sz="2800">
                <a:solidFill>
                  <a:srgbClr val="008000"/>
                </a:solidFill>
                <a:sym typeface="+mn-ea"/>
              </a:rPr>
              <a:t> = x =   </a:t>
            </a:r>
            <a:r>
              <a:rPr lang="en-US" altLang="en-US" sz="2800" u="sng">
                <a:solidFill>
                  <a:srgbClr val="008000"/>
                </a:solidFill>
                <a:sym typeface="+mn-ea"/>
              </a:rPr>
              <a:t>12</a:t>
            </a:r>
            <a:r>
              <a:rPr lang="en-US" altLang="en-US" sz="2800">
                <a:solidFill>
                  <a:srgbClr val="008000"/>
                </a:solidFill>
                <a:sym typeface="+mn-ea"/>
              </a:rPr>
              <a:t> = 90mm	90mm + 150mm </a:t>
            </a:r>
            <a:r>
              <a:rPr lang="en-US" altLang="en-US" sz="2800" b="1">
                <a:solidFill>
                  <a:srgbClr val="008000"/>
                </a:solidFill>
                <a:sym typeface="+mn-ea"/>
              </a:rPr>
              <a:t>= 240mm</a:t>
            </a:r>
            <a:endParaRPr lang="en-US" altLang="en-US" sz="2800">
              <a:solidFill>
                <a:srgbClr val="008000"/>
              </a:solidFill>
              <a:sym typeface="+mn-ea"/>
            </a:endParaRPr>
          </a:p>
          <a:p>
            <a:pPr marL="0" indent="0">
              <a:buNone/>
            </a:pPr>
            <a:r>
              <a:rPr lang="en-US" altLang="en-US" sz="2800">
                <a:solidFill>
                  <a:srgbClr val="008000"/>
                </a:solidFill>
                <a:sym typeface="+mn-ea"/>
              </a:rPr>
              <a:t>k	    0.13</a:t>
            </a:r>
            <a:endParaRPr lang="en-US" altLang="en-US" sz="2800" b="1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charRg st="139" end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charRg st="161" end="2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charRg st="215" end="2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char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char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0865" name="Title 5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Elastic Potential Energy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-477837" y="1381125"/>
            <a:ext cx="5616575" cy="2751138"/>
            <a:chOff x="1565" y="300"/>
            <a:chExt cx="3901" cy="2068"/>
          </a:xfrm>
        </p:grpSpPr>
        <p:grpSp>
          <p:nvGrpSpPr>
            <p:cNvPr id="420867" name="Group 3"/>
            <p:cNvGrpSpPr/>
            <p:nvPr/>
          </p:nvGrpSpPr>
          <p:grpSpPr>
            <a:xfrm>
              <a:off x="3061" y="300"/>
              <a:ext cx="2359" cy="1724"/>
              <a:chOff x="3061" y="527"/>
              <a:chExt cx="1769" cy="1497"/>
            </a:xfrm>
          </p:grpSpPr>
          <p:sp>
            <p:nvSpPr>
              <p:cNvPr id="420868" name="Line 4"/>
              <p:cNvSpPr/>
              <p:nvPr/>
            </p:nvSpPr>
            <p:spPr>
              <a:xfrm flipV="1">
                <a:off x="3152" y="527"/>
                <a:ext cx="0" cy="149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420869" name="Line 5"/>
              <p:cNvSpPr/>
              <p:nvPr/>
            </p:nvSpPr>
            <p:spPr>
              <a:xfrm>
                <a:off x="3061" y="1979"/>
                <a:ext cx="1769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20870" name="Text Box 6"/>
            <p:cNvSpPr txBox="1"/>
            <p:nvPr/>
          </p:nvSpPr>
          <p:spPr>
            <a:xfrm>
              <a:off x="1565" y="300"/>
              <a:ext cx="1496" cy="29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r">
                <a:spcBef>
                  <a:spcPct val="50000"/>
                </a:spcBef>
              </a:pPr>
              <a:r>
                <a:rPr lang="en-GB" altLang="zh-CN" sz="2400" b="1">
                  <a:latin typeface="Comic Sans MS" panose="030F0702030302020204" pitchFamily="66" charset="0"/>
                </a:rPr>
                <a:t>force</a:t>
              </a:r>
              <a:endParaRPr lang="en-GB" altLang="zh-CN" sz="2400" b="1">
                <a:latin typeface="Comic Sans MS" panose="030F0702030302020204" pitchFamily="66" charset="0"/>
              </a:endParaRPr>
            </a:p>
          </p:txBody>
        </p:sp>
        <p:sp>
          <p:nvSpPr>
            <p:cNvPr id="420871" name="Text Box 7"/>
            <p:cNvSpPr txBox="1"/>
            <p:nvPr/>
          </p:nvSpPr>
          <p:spPr>
            <a:xfrm>
              <a:off x="4331" y="2070"/>
              <a:ext cx="1135" cy="29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r">
                <a:spcBef>
                  <a:spcPct val="50000"/>
                </a:spcBef>
              </a:pPr>
              <a:r>
                <a:rPr lang="en-GB" altLang="zh-CN" sz="2400" b="1">
                  <a:latin typeface="Comic Sans MS" panose="030F0702030302020204" pitchFamily="66" charset="0"/>
                </a:rPr>
                <a:t>extension</a:t>
              </a:r>
              <a:endParaRPr lang="en-GB" altLang="zh-CN" sz="2400" b="1">
                <a:latin typeface="Comic Sans MS" panose="030F0702030302020204" pitchFamily="66" charset="0"/>
              </a:endParaRPr>
            </a:p>
          </p:txBody>
        </p:sp>
      </p:grpSp>
      <p:sp>
        <p:nvSpPr>
          <p:cNvPr id="35848" name="Line 8"/>
          <p:cNvSpPr/>
          <p:nvPr/>
        </p:nvSpPr>
        <p:spPr>
          <a:xfrm flipV="1">
            <a:off x="1787525" y="1916113"/>
            <a:ext cx="2640013" cy="1665287"/>
          </a:xfrm>
          <a:prstGeom prst="line">
            <a:avLst/>
          </a:prstGeom>
          <a:ln w="5715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p>
            <a:endParaRPr lang="zh-CN" altLang="en-US">
              <a:latin typeface="Arial" panose="020B0604020202020204" pitchFamily="34" charset="0"/>
            </a:endParaRPr>
          </a:p>
        </p:txBody>
      </p:sp>
      <p:grpSp>
        <p:nvGrpSpPr>
          <p:cNvPr id="4" name="Group 14"/>
          <p:cNvGrpSpPr/>
          <p:nvPr/>
        </p:nvGrpSpPr>
        <p:grpSpPr>
          <a:xfrm>
            <a:off x="1206500" y="1695450"/>
            <a:ext cx="3563938" cy="1956935"/>
            <a:chOff x="3107" y="981"/>
            <a:chExt cx="2245" cy="1423"/>
          </a:xfrm>
        </p:grpSpPr>
        <p:sp>
          <p:nvSpPr>
            <p:cNvPr id="420874" name="Text Box 15"/>
            <p:cNvSpPr txBox="1"/>
            <p:nvPr/>
          </p:nvSpPr>
          <p:spPr>
            <a:xfrm>
              <a:off x="5148" y="2069"/>
              <a:ext cx="204" cy="335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GB" sz="2400" b="1">
                  <a:latin typeface="Calibri" panose="020F0502020204030204" charset="0"/>
                </a:rPr>
                <a:t>x</a:t>
              </a:r>
              <a:endParaRPr lang="en-US" altLang="en-GB" sz="2400" b="1">
                <a:latin typeface="Calibri" panose="020F0502020204030204" charset="0"/>
              </a:endParaRPr>
            </a:p>
          </p:txBody>
        </p:sp>
        <p:grpSp>
          <p:nvGrpSpPr>
            <p:cNvPr id="5" name="Group 16"/>
            <p:cNvGrpSpPr/>
            <p:nvPr/>
          </p:nvGrpSpPr>
          <p:grpSpPr bwMode="auto">
            <a:xfrm>
              <a:off x="3107" y="981"/>
              <a:ext cx="2041" cy="1360"/>
              <a:chOff x="3107" y="981"/>
              <a:chExt cx="2041" cy="1360"/>
            </a:xfrm>
            <a:grpFill/>
          </p:grpSpPr>
          <p:sp>
            <p:nvSpPr>
              <p:cNvPr id="23566" name="Line 17"/>
              <p:cNvSpPr>
                <a:spLocks noChangeShapeType="1"/>
              </p:cNvSpPr>
              <p:nvPr/>
            </p:nvSpPr>
            <p:spPr bwMode="auto">
              <a:xfrm flipH="1">
                <a:off x="3470" y="1117"/>
                <a:ext cx="1678" cy="0"/>
              </a:xfrm>
              <a:prstGeom prst="line">
                <a:avLst/>
              </a:prstGeom>
              <a:grpFill/>
              <a:ln w="38100">
                <a:solidFill>
                  <a:srgbClr val="FF0066"/>
                </a:solidFill>
                <a:prstDash val="sysDot"/>
                <a:round/>
              </a:ln>
            </p:spPr>
            <p:txBody>
              <a:bodyPr/>
              <a:lstStyle/>
              <a:p>
                <a:pPr fontAlgn="base"/>
                <a:endParaRPr lang="zh-CN" altLang="en-US" strike="noStrike" noProof="1"/>
              </a:p>
            </p:txBody>
          </p:sp>
          <p:sp>
            <p:nvSpPr>
              <p:cNvPr id="23567" name="Text Box 18"/>
              <p:cNvSpPr txBox="1">
                <a:spLocks noChangeArrowheads="1"/>
              </p:cNvSpPr>
              <p:nvPr/>
            </p:nvSpPr>
            <p:spPr bwMode="auto">
              <a:xfrm>
                <a:off x="3107" y="981"/>
                <a:ext cx="214" cy="289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fontAlgn="base"/>
                <a:r>
                  <a:rPr lang="en-GB" altLang="zh-CN" sz="2400" b="1" strike="noStrike" noProof="1">
                    <a:solidFill>
                      <a:schemeClr val="tx1"/>
                    </a:solidFill>
                    <a:latin typeface="Calibri" panose="020F0502020204030204" charset="0"/>
                    <a:ea typeface="+mn-ea"/>
                    <a:cs typeface="Calibri" panose="020F0502020204030204" charset="0"/>
                  </a:rPr>
                  <a:t>F</a:t>
                </a:r>
                <a:endParaRPr lang="en-GB" altLang="zh-CN" sz="2400" b="1" strike="noStrike" noProof="1">
                  <a:solidFill>
                    <a:schemeClr val="tx1"/>
                  </a:solidFill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  <p:sp>
            <p:nvSpPr>
              <p:cNvPr id="23568" name="Line 19"/>
              <p:cNvSpPr>
                <a:spLocks noChangeShapeType="1"/>
              </p:cNvSpPr>
              <p:nvPr/>
            </p:nvSpPr>
            <p:spPr bwMode="auto">
              <a:xfrm>
                <a:off x="5148" y="1117"/>
                <a:ext cx="0" cy="1224"/>
              </a:xfrm>
              <a:prstGeom prst="line">
                <a:avLst/>
              </a:prstGeom>
              <a:grpFill/>
              <a:ln w="38100">
                <a:solidFill>
                  <a:srgbClr val="FF0066"/>
                </a:solidFill>
                <a:prstDash val="sysDot"/>
                <a:round/>
              </a:ln>
            </p:spPr>
            <p:txBody>
              <a:bodyPr/>
              <a:lstStyle/>
              <a:p>
                <a:pPr fontAlgn="base"/>
                <a:endParaRPr lang="zh-CN" altLang="en-US" strike="noStrike" noProof="1"/>
              </a:p>
            </p:txBody>
          </p:sp>
        </p:grpSp>
      </p:grpSp>
      <p:sp>
        <p:nvSpPr>
          <p:cNvPr id="35863" name="Text Box 23"/>
          <p:cNvSpPr txBox="1"/>
          <p:nvPr/>
        </p:nvSpPr>
        <p:spPr>
          <a:xfrm>
            <a:off x="1546225" y="3236913"/>
            <a:ext cx="3222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GB" altLang="zh-CN" b="1">
                <a:latin typeface="Calibri" panose="020F0502020204030204" charset="0"/>
              </a:rPr>
              <a:t>0</a:t>
            </a:r>
            <a:endParaRPr lang="en-GB" altLang="zh-CN" b="1">
              <a:latin typeface="Calibri" panose="020F0502020204030204" charset="0"/>
            </a:endParaRPr>
          </a:p>
        </p:txBody>
      </p:sp>
      <p:graphicFrame>
        <p:nvGraphicFramePr>
          <p:cNvPr id="420877" name="Object 2"/>
          <p:cNvGraphicFramePr>
            <a:graphicFrameLocks noChangeAspect="1"/>
          </p:cNvGraphicFramePr>
          <p:nvPr/>
        </p:nvGraphicFramePr>
        <p:xfrm>
          <a:off x="4513263" y="27432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" r:id="rId1" imgW="2743200" imgH="5181600" progId="Equation.3">
                  <p:embed/>
                </p:oleObj>
              </mc:Choice>
              <mc:Fallback>
                <p:oleObj name="" r:id="rId1" imgW="2743200" imgH="5181600" progId="Equation.3">
                  <p:embed/>
                  <p:pic>
                    <p:nvPicPr>
                      <p:cNvPr id="0" name="Picture 309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13263" y="2743200"/>
                        <a:ext cx="1143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7" name="Text Box 27"/>
          <p:cNvSpPr txBox="1"/>
          <p:nvPr/>
        </p:nvSpPr>
        <p:spPr>
          <a:xfrm>
            <a:off x="5392738" y="3094038"/>
            <a:ext cx="3519487" cy="460375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en-GB" sz="2400" b="1">
                <a:latin typeface="Calibri" panose="020F0502020204030204" charset="0"/>
              </a:rPr>
              <a:t>W = </a:t>
            </a:r>
            <a:r>
              <a:rPr lang="en-GB" altLang="zh-CN" sz="2400" b="1">
                <a:latin typeface="Calibri" panose="020F0502020204030204" charset="0"/>
              </a:rPr>
              <a:t>area under the graph</a:t>
            </a:r>
            <a:endParaRPr lang="en-US" altLang="en-GB" sz="2400" b="1">
              <a:latin typeface="Calibri" panose="020F0502020204030204" charset="0"/>
            </a:endParaRPr>
          </a:p>
        </p:txBody>
      </p:sp>
      <p:sp>
        <p:nvSpPr>
          <p:cNvPr id="35868" name="Rectangle 28"/>
          <p:cNvSpPr/>
          <p:nvPr/>
        </p:nvSpPr>
        <p:spPr>
          <a:xfrm>
            <a:off x="5486400" y="5118100"/>
            <a:ext cx="2016125" cy="645160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>
              <a:spcBef>
                <a:spcPct val="50000"/>
              </a:spcBef>
            </a:pPr>
            <a:r>
              <a:rPr lang="en-GB" altLang="zh-CN" sz="3600" b="1">
                <a:latin typeface="Calibri" panose="020F0502020204030204" charset="0"/>
              </a:rPr>
              <a:t>W = ½ F</a:t>
            </a:r>
            <a:r>
              <a:rPr lang="en-US" altLang="en-GB" sz="3600" b="1">
                <a:latin typeface="Calibri" panose="020F0502020204030204" charset="0"/>
              </a:rPr>
              <a:t>x</a:t>
            </a:r>
            <a:endParaRPr lang="en-US" altLang="en-GB" sz="3600" b="1">
              <a:latin typeface="Calibri" panose="020F0502020204030204" charset="0"/>
            </a:endParaRPr>
          </a:p>
        </p:txBody>
      </p:sp>
      <p:sp>
        <p:nvSpPr>
          <p:cNvPr id="35869" name="Text Box 29"/>
          <p:cNvSpPr txBox="1"/>
          <p:nvPr/>
        </p:nvSpPr>
        <p:spPr>
          <a:xfrm>
            <a:off x="246063" y="650875"/>
            <a:ext cx="8424862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GB" altLang="zh-CN" sz="2400" b="1">
                <a:latin typeface="Calibri" panose="020F0502020204030204" charset="0"/>
              </a:rPr>
              <a:t>1.	Special case: when F is proportional to </a:t>
            </a:r>
            <a:r>
              <a:rPr lang="en-US" altLang="en-GB" sz="2400" b="1">
                <a:latin typeface="Calibri" panose="020F0502020204030204" charset="0"/>
              </a:rPr>
              <a:t>x</a:t>
            </a:r>
            <a:endParaRPr lang="en-US" altLang="en-GB" sz="2400" b="1">
              <a:latin typeface="Calibri" panose="020F0502020204030204" charset="0"/>
            </a:endParaRPr>
          </a:p>
        </p:txBody>
      </p:sp>
      <p:sp>
        <p:nvSpPr>
          <p:cNvPr id="35870" name="Text Box 30"/>
          <p:cNvSpPr txBox="1"/>
          <p:nvPr/>
        </p:nvSpPr>
        <p:spPr>
          <a:xfrm>
            <a:off x="157163" y="4573588"/>
            <a:ext cx="473710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zh-CN" sz="2400" b="1">
                <a:latin typeface="Calibri" panose="020F0502020204030204" charset="0"/>
              </a:rPr>
              <a:t>Work Done = A</a:t>
            </a:r>
            <a:r>
              <a:rPr lang="en-US" altLang="en-GB" sz="2400" b="1">
                <a:latin typeface="Calibri" panose="020F0502020204030204" charset="0"/>
              </a:rPr>
              <a:t>v.</a:t>
            </a:r>
            <a:r>
              <a:rPr lang="en-GB" altLang="zh-CN" sz="2400" b="1">
                <a:latin typeface="Calibri" panose="020F0502020204030204" charset="0"/>
              </a:rPr>
              <a:t> Force x Extension</a:t>
            </a:r>
            <a:endParaRPr lang="en-GB" altLang="zh-CN" sz="2400" b="1">
              <a:latin typeface="Calibri" panose="020F0502020204030204" charset="0"/>
            </a:endParaRPr>
          </a:p>
          <a:p>
            <a:r>
              <a:rPr lang="en-GB" altLang="zh-CN" sz="2400" b="1">
                <a:latin typeface="Calibri" panose="020F0502020204030204" charset="0"/>
              </a:rPr>
              <a:t>    </a:t>
            </a:r>
            <a:r>
              <a:rPr lang="en-US" altLang="en-GB" sz="2400" b="1">
                <a:latin typeface="Calibri" panose="020F0502020204030204" charset="0"/>
              </a:rPr>
              <a:t>(W)	                   (F)	             (</a:t>
            </a:r>
            <a:r>
              <a:rPr lang="en-US" altLang="en-US" sz="2400" b="1">
                <a:latin typeface="Calibri" panose="020F0502020204030204" charset="0"/>
              </a:rPr>
              <a:t>x</a:t>
            </a:r>
            <a:r>
              <a:rPr lang="en-US" altLang="en-GB" sz="2400" b="1">
                <a:latin typeface="Calibri" panose="020F0502020204030204" charset="0"/>
              </a:rPr>
              <a:t>)</a:t>
            </a:r>
            <a:endParaRPr lang="en-US" altLang="en-GB" sz="2400" b="1">
              <a:latin typeface="Calibri" panose="020F0502020204030204" charset="0"/>
            </a:endParaRPr>
          </a:p>
          <a:p>
            <a:r>
              <a:rPr lang="en-US" altLang="en-GB" sz="2400" b="1">
                <a:solidFill>
                  <a:srgbClr val="000066"/>
                </a:solidFill>
                <a:latin typeface="Calibri" panose="020F0502020204030204" charset="0"/>
              </a:rPr>
              <a:t>     (J)		      (N)	             (m)</a:t>
            </a:r>
            <a:r>
              <a:rPr lang="en-US" altLang="en-GB" sz="2400" b="1">
                <a:latin typeface="Calibri" panose="020F0502020204030204" charset="0"/>
              </a:rPr>
              <a:t>	</a:t>
            </a:r>
            <a:endParaRPr lang="en-US" altLang="en-GB" sz="2400" b="1">
              <a:latin typeface="Calibri" panose="020F0502020204030204" charset="0"/>
            </a:endParaRPr>
          </a:p>
        </p:txBody>
      </p:sp>
      <p:sp>
        <p:nvSpPr>
          <p:cNvPr id="35874" name="Rectangle 34"/>
          <p:cNvSpPr/>
          <p:nvPr/>
        </p:nvSpPr>
        <p:spPr>
          <a:xfrm>
            <a:off x="2319338" y="5934075"/>
            <a:ext cx="6140450" cy="645160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en-GB" sz="3600" b="1">
                <a:latin typeface="Calibri" panose="020F0502020204030204" charset="0"/>
              </a:rPr>
              <a:t>substituting in F=k</a:t>
            </a:r>
            <a:r>
              <a:rPr lang="en-US" altLang="en-US" sz="3600" b="1">
                <a:latin typeface="Calibri" panose="020F0502020204030204" charset="0"/>
              </a:rPr>
              <a:t>x</a:t>
            </a:r>
            <a:r>
              <a:rPr lang="en-US" altLang="en-GB" sz="3600" b="1">
                <a:latin typeface="Calibri" panose="020F0502020204030204" charset="0"/>
              </a:rPr>
              <a:t>  → </a:t>
            </a:r>
            <a:r>
              <a:rPr lang="en-GB" altLang="zh-CN" sz="3600" b="1">
                <a:latin typeface="Calibri" panose="020F0502020204030204" charset="0"/>
              </a:rPr>
              <a:t>W=½k</a:t>
            </a:r>
            <a:r>
              <a:rPr lang="en-US" altLang="en-GB" sz="3600" b="1">
                <a:latin typeface="Calibri" panose="020F0502020204030204" charset="0"/>
              </a:rPr>
              <a:t>x</a:t>
            </a:r>
            <a:r>
              <a:rPr lang="en-GB" altLang="zh-CN" sz="3600" b="1" baseline="30000">
                <a:latin typeface="Calibri" panose="020F0502020204030204" charset="0"/>
              </a:rPr>
              <a:t>2</a:t>
            </a:r>
            <a:endParaRPr lang="en-GB" altLang="zh-CN" sz="3600" b="1" baseline="30000">
              <a:latin typeface="Calibri" panose="020F0502020204030204" charset="0"/>
            </a:endParaRPr>
          </a:p>
        </p:txBody>
      </p:sp>
      <p:sp>
        <p:nvSpPr>
          <p:cNvPr id="35875" name="AutoShape 35" descr="Dark vertical"/>
          <p:cNvSpPr/>
          <p:nvPr/>
        </p:nvSpPr>
        <p:spPr>
          <a:xfrm flipH="1">
            <a:off x="1889125" y="1943100"/>
            <a:ext cx="2538413" cy="1611313"/>
          </a:xfrm>
          <a:prstGeom prst="rtTriangle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zh-CN" altLang="zh-CN" sz="2400">
              <a:latin typeface="Calibri" panose="020F050202020403020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689475" y="3668713"/>
            <a:ext cx="711200" cy="1012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770438" y="4557713"/>
            <a:ext cx="644525" cy="3159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743450" y="5064125"/>
            <a:ext cx="630238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3735705"/>
            <a:ext cx="2257425" cy="11334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3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5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8" presetClass="entr" presetSubtype="3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3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ldLvl="0" animBg="1"/>
      <p:bldP spid="35863" grpId="0" bldLvl="0" animBg="1"/>
      <p:bldP spid="35867" grpId="0" bldLvl="0" animBg="1"/>
      <p:bldP spid="35868" grpId="0" bldLvl="0" animBg="1"/>
      <p:bldP spid="35869" grpId="0" bldLvl="0" animBg="1"/>
      <p:bldP spid="35870" grpId="0" bldLvl="0" animBg="1"/>
      <p:bldP spid="35874" grpId="0" bldLvl="0" animBg="1"/>
      <p:bldP spid="35875" grpId="0" bldLvl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1889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Stretching an elastic band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grpSp>
        <p:nvGrpSpPr>
          <p:cNvPr id="353283" name="Group 353282"/>
          <p:cNvGrpSpPr/>
          <p:nvPr/>
        </p:nvGrpSpPr>
        <p:grpSpPr>
          <a:xfrm>
            <a:off x="-100012" y="1622425"/>
            <a:ext cx="4391025" cy="4395788"/>
            <a:chOff x="840" y="799"/>
            <a:chExt cx="3129" cy="2792"/>
          </a:xfrm>
        </p:grpSpPr>
        <p:sp>
          <p:nvSpPr>
            <p:cNvPr id="421891" name="Straight Connector 353283"/>
            <p:cNvSpPr/>
            <p:nvPr/>
          </p:nvSpPr>
          <p:spPr>
            <a:xfrm flipV="1">
              <a:off x="1247" y="799"/>
              <a:ext cx="0" cy="254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421892" name="Straight Connector 353284"/>
            <p:cNvSpPr/>
            <p:nvPr/>
          </p:nvSpPr>
          <p:spPr>
            <a:xfrm>
              <a:off x="1111" y="3249"/>
              <a:ext cx="285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421893" name="Text Box 353285"/>
            <p:cNvSpPr txBox="1"/>
            <p:nvPr/>
          </p:nvSpPr>
          <p:spPr>
            <a:xfrm>
              <a:off x="1111" y="3339"/>
              <a:ext cx="317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0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  <p:sp>
          <p:nvSpPr>
            <p:cNvPr id="421894" name="Text Box 353286"/>
            <p:cNvSpPr txBox="1"/>
            <p:nvPr/>
          </p:nvSpPr>
          <p:spPr>
            <a:xfrm rot="-5400000">
              <a:off x="521" y="1194"/>
              <a:ext cx="907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Force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  <p:sp>
          <p:nvSpPr>
            <p:cNvPr id="421895" name="Text Box 353287"/>
            <p:cNvSpPr txBox="1"/>
            <p:nvPr/>
          </p:nvSpPr>
          <p:spPr>
            <a:xfrm>
              <a:off x="884" y="3113"/>
              <a:ext cx="317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0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  <p:sp>
          <p:nvSpPr>
            <p:cNvPr id="421896" name="Text Box 353288"/>
            <p:cNvSpPr txBox="1"/>
            <p:nvPr/>
          </p:nvSpPr>
          <p:spPr>
            <a:xfrm>
              <a:off x="2290" y="3294"/>
              <a:ext cx="1406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Arial" panose="020B0604020202020204" pitchFamily="34" charset="0"/>
                </a:rPr>
                <a:t>Extension</a:t>
              </a:r>
              <a:endParaRPr lang="en-US" altLang="zh-CN" sz="2000" b="1">
                <a:latin typeface="Arial" panose="020B0604020202020204" pitchFamily="34" charset="0"/>
              </a:endParaRPr>
            </a:p>
          </p:txBody>
        </p:sp>
      </p:grpSp>
      <p:sp>
        <p:nvSpPr>
          <p:cNvPr id="353292" name="Freeform 353291"/>
          <p:cNvSpPr/>
          <p:nvPr/>
        </p:nvSpPr>
        <p:spPr>
          <a:xfrm>
            <a:off x="474663" y="1909763"/>
            <a:ext cx="3527425" cy="3600450"/>
          </a:xfrm>
          <a:custGeom>
            <a:avLst/>
            <a:gdLst/>
            <a:ahLst/>
            <a:cxnLst/>
            <a:pathLst>
              <a:path w="2222" h="2268">
                <a:moveTo>
                  <a:pt x="0" y="2268"/>
                </a:moveTo>
                <a:cubicBezTo>
                  <a:pt x="26" y="2121"/>
                  <a:pt x="15" y="1997"/>
                  <a:pt x="226" y="1806"/>
                </a:cubicBezTo>
                <a:cubicBezTo>
                  <a:pt x="437" y="1615"/>
                  <a:pt x="994" y="1326"/>
                  <a:pt x="1266" y="1123"/>
                </a:cubicBezTo>
                <a:cubicBezTo>
                  <a:pt x="1538" y="920"/>
                  <a:pt x="1700" y="775"/>
                  <a:pt x="1859" y="588"/>
                </a:cubicBezTo>
                <a:cubicBezTo>
                  <a:pt x="2018" y="401"/>
                  <a:pt x="2138" y="189"/>
                  <a:pt x="2222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353293" name="Text Box 353292"/>
          <p:cNvSpPr txBox="1"/>
          <p:nvPr/>
        </p:nvSpPr>
        <p:spPr>
          <a:xfrm>
            <a:off x="230188" y="654050"/>
            <a:ext cx="7272337" cy="520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800">
                <a:latin typeface="Arial" panose="020B0604020202020204" pitchFamily="34" charset="0"/>
              </a:rPr>
              <a:t>An elastic band does not obey Hooke’s law.</a:t>
            </a:r>
            <a:endParaRPr lang="en-US" altLang="zh-CN" sz="2800">
              <a:latin typeface="Arial" panose="020B0604020202020204" pitchFamily="34" charset="0"/>
            </a:endParaRPr>
          </a:p>
        </p:txBody>
      </p:sp>
      <p:grpSp>
        <p:nvGrpSpPr>
          <p:cNvPr id="2" name="Group 134"/>
          <p:cNvGrpSpPr/>
          <p:nvPr/>
        </p:nvGrpSpPr>
        <p:grpSpPr>
          <a:xfrm>
            <a:off x="1546225" y="4108450"/>
            <a:ext cx="2541588" cy="792163"/>
            <a:chOff x="894" y="799"/>
            <a:chExt cx="1601" cy="499"/>
          </a:xfrm>
        </p:grpSpPr>
        <p:sp>
          <p:nvSpPr>
            <p:cNvPr id="421900" name="Rectangle 23"/>
            <p:cNvSpPr/>
            <p:nvPr/>
          </p:nvSpPr>
          <p:spPr>
            <a:xfrm>
              <a:off x="1294" y="799"/>
              <a:ext cx="815" cy="499"/>
            </a:xfrm>
            <a:prstGeom prst="rect">
              <a:avLst/>
            </a:prstGeom>
            <a:solidFill>
              <a:srgbClr val="CC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zh-CN" sz="240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421901" name="Group 43"/>
            <p:cNvGrpSpPr/>
            <p:nvPr/>
          </p:nvGrpSpPr>
          <p:grpSpPr>
            <a:xfrm>
              <a:off x="1294" y="890"/>
              <a:ext cx="770" cy="300"/>
              <a:chOff x="431" y="1119"/>
              <a:chExt cx="1836" cy="335"/>
            </a:xfrm>
          </p:grpSpPr>
          <p:sp>
            <p:nvSpPr>
              <p:cNvPr id="421902" name="Freeform 16"/>
              <p:cNvSpPr/>
              <p:nvPr/>
            </p:nvSpPr>
            <p:spPr>
              <a:xfrm rot="-803550">
                <a:off x="443" y="1291"/>
                <a:ext cx="1824" cy="111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104" y="40"/>
                  </a:cxn>
                  <a:cxn ang="0">
                    <a:pos x="207" y="81"/>
                  </a:cxn>
                  <a:cxn ang="0">
                    <a:pos x="289" y="111"/>
                  </a:cxn>
                  <a:cxn ang="0">
                    <a:pos x="414" y="75"/>
                  </a:cxn>
                  <a:cxn ang="0">
                    <a:pos x="506" y="22"/>
                  </a:cxn>
                  <a:cxn ang="0">
                    <a:pos x="734" y="45"/>
                  </a:cxn>
                  <a:cxn ang="0">
                    <a:pos x="806" y="105"/>
                  </a:cxn>
                  <a:cxn ang="0">
                    <a:pos x="1024" y="63"/>
                  </a:cxn>
                  <a:cxn ang="0">
                    <a:pos x="1231" y="34"/>
                  </a:cxn>
                  <a:cxn ang="0">
                    <a:pos x="1562" y="58"/>
                  </a:cxn>
                  <a:cxn ang="0">
                    <a:pos x="1665" y="40"/>
                  </a:cxn>
                  <a:cxn ang="0">
                    <a:pos x="1697" y="34"/>
                  </a:cxn>
                  <a:cxn ang="0">
                    <a:pos x="1790" y="10"/>
                  </a:cxn>
                  <a:cxn ang="0">
                    <a:pos x="1820" y="22"/>
                  </a:cxn>
                </a:cxnLst>
                <a:pathLst>
                  <a:path w="1612" h="172">
                    <a:moveTo>
                      <a:pt x="0" y="53"/>
                    </a:moveTo>
                    <a:cubicBezTo>
                      <a:pt x="31" y="56"/>
                      <a:pt x="63" y="53"/>
                      <a:pt x="92" y="62"/>
                    </a:cubicBezTo>
                    <a:cubicBezTo>
                      <a:pt x="109" y="67"/>
                      <a:pt x="163" y="113"/>
                      <a:pt x="183" y="126"/>
                    </a:cubicBezTo>
                    <a:cubicBezTo>
                      <a:pt x="207" y="142"/>
                      <a:pt x="256" y="172"/>
                      <a:pt x="256" y="172"/>
                    </a:cubicBezTo>
                    <a:cubicBezTo>
                      <a:pt x="306" y="160"/>
                      <a:pt x="317" y="133"/>
                      <a:pt x="366" y="117"/>
                    </a:cubicBezTo>
                    <a:cubicBezTo>
                      <a:pt x="398" y="69"/>
                      <a:pt x="387" y="55"/>
                      <a:pt x="448" y="35"/>
                    </a:cubicBezTo>
                    <a:cubicBezTo>
                      <a:pt x="518" y="58"/>
                      <a:pt x="572" y="64"/>
                      <a:pt x="649" y="71"/>
                    </a:cubicBezTo>
                    <a:cubicBezTo>
                      <a:pt x="667" y="106"/>
                      <a:pt x="686" y="134"/>
                      <a:pt x="713" y="163"/>
                    </a:cubicBezTo>
                    <a:cubicBezTo>
                      <a:pt x="806" y="152"/>
                      <a:pt x="825" y="133"/>
                      <a:pt x="905" y="99"/>
                    </a:cubicBezTo>
                    <a:cubicBezTo>
                      <a:pt x="964" y="74"/>
                      <a:pt x="1027" y="68"/>
                      <a:pt x="1088" y="53"/>
                    </a:cubicBezTo>
                    <a:cubicBezTo>
                      <a:pt x="1389" y="64"/>
                      <a:pt x="1247" y="42"/>
                      <a:pt x="1381" y="90"/>
                    </a:cubicBezTo>
                    <a:cubicBezTo>
                      <a:pt x="1437" y="74"/>
                      <a:pt x="1402" y="85"/>
                      <a:pt x="1472" y="62"/>
                    </a:cubicBezTo>
                    <a:cubicBezTo>
                      <a:pt x="1481" y="59"/>
                      <a:pt x="1500" y="53"/>
                      <a:pt x="1500" y="53"/>
                    </a:cubicBezTo>
                    <a:cubicBezTo>
                      <a:pt x="1531" y="22"/>
                      <a:pt x="1537" y="0"/>
                      <a:pt x="1582" y="16"/>
                    </a:cubicBezTo>
                    <a:cubicBezTo>
                      <a:pt x="1612" y="26"/>
                      <a:pt x="1609" y="17"/>
                      <a:pt x="1609" y="35"/>
                    </a:cubicBezTo>
                  </a:path>
                </a:pathLst>
              </a:custGeom>
              <a:noFill/>
              <a:ln w="38100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421903" name="Freeform 17"/>
              <p:cNvSpPr/>
              <p:nvPr/>
            </p:nvSpPr>
            <p:spPr>
              <a:xfrm rot="600479">
                <a:off x="431" y="1200"/>
                <a:ext cx="1807" cy="253"/>
              </a:xfrm>
              <a:custGeom>
                <a:avLst/>
                <a:gdLst/>
                <a:ahLst/>
                <a:cxnLst>
                  <a:cxn ang="0">
                    <a:pos x="0" y="77"/>
                  </a:cxn>
                  <a:cxn ang="0">
                    <a:pos x="103" y="91"/>
                  </a:cxn>
                  <a:cxn ang="0">
                    <a:pos x="205" y="185"/>
                  </a:cxn>
                  <a:cxn ang="0">
                    <a:pos x="286" y="253"/>
                  </a:cxn>
                  <a:cxn ang="0">
                    <a:pos x="410" y="172"/>
                  </a:cxn>
                  <a:cxn ang="0">
                    <a:pos x="502" y="51"/>
                  </a:cxn>
                  <a:cxn ang="0">
                    <a:pos x="727" y="104"/>
                  </a:cxn>
                  <a:cxn ang="0">
                    <a:pos x="799" y="239"/>
                  </a:cxn>
                  <a:cxn ang="0">
                    <a:pos x="1014" y="145"/>
                  </a:cxn>
                  <a:cxn ang="0">
                    <a:pos x="1219" y="77"/>
                  </a:cxn>
                  <a:cxn ang="0">
                    <a:pos x="1548" y="132"/>
                  </a:cxn>
                  <a:cxn ang="0">
                    <a:pos x="1650" y="91"/>
                  </a:cxn>
                  <a:cxn ang="0">
                    <a:pos x="1681" y="77"/>
                  </a:cxn>
                  <a:cxn ang="0">
                    <a:pos x="1773" y="23"/>
                  </a:cxn>
                  <a:cxn ang="0">
                    <a:pos x="1803" y="51"/>
                  </a:cxn>
                </a:cxnLst>
                <a:pathLst>
                  <a:path w="1612" h="172">
                    <a:moveTo>
                      <a:pt x="0" y="53"/>
                    </a:moveTo>
                    <a:cubicBezTo>
                      <a:pt x="31" y="56"/>
                      <a:pt x="63" y="53"/>
                      <a:pt x="92" y="62"/>
                    </a:cubicBezTo>
                    <a:cubicBezTo>
                      <a:pt x="109" y="67"/>
                      <a:pt x="163" y="113"/>
                      <a:pt x="183" y="126"/>
                    </a:cubicBezTo>
                    <a:cubicBezTo>
                      <a:pt x="207" y="142"/>
                      <a:pt x="256" y="172"/>
                      <a:pt x="256" y="172"/>
                    </a:cubicBezTo>
                    <a:cubicBezTo>
                      <a:pt x="306" y="160"/>
                      <a:pt x="317" y="133"/>
                      <a:pt x="366" y="117"/>
                    </a:cubicBezTo>
                    <a:cubicBezTo>
                      <a:pt x="398" y="69"/>
                      <a:pt x="387" y="55"/>
                      <a:pt x="448" y="35"/>
                    </a:cubicBezTo>
                    <a:cubicBezTo>
                      <a:pt x="518" y="58"/>
                      <a:pt x="572" y="64"/>
                      <a:pt x="649" y="71"/>
                    </a:cubicBezTo>
                    <a:cubicBezTo>
                      <a:pt x="667" y="106"/>
                      <a:pt x="686" y="134"/>
                      <a:pt x="713" y="163"/>
                    </a:cubicBezTo>
                    <a:cubicBezTo>
                      <a:pt x="806" y="152"/>
                      <a:pt x="825" y="133"/>
                      <a:pt x="905" y="99"/>
                    </a:cubicBezTo>
                    <a:cubicBezTo>
                      <a:pt x="964" y="74"/>
                      <a:pt x="1027" y="68"/>
                      <a:pt x="1088" y="53"/>
                    </a:cubicBezTo>
                    <a:cubicBezTo>
                      <a:pt x="1389" y="64"/>
                      <a:pt x="1247" y="42"/>
                      <a:pt x="1381" y="90"/>
                    </a:cubicBezTo>
                    <a:cubicBezTo>
                      <a:pt x="1437" y="74"/>
                      <a:pt x="1402" y="85"/>
                      <a:pt x="1472" y="62"/>
                    </a:cubicBezTo>
                    <a:cubicBezTo>
                      <a:pt x="1481" y="59"/>
                      <a:pt x="1500" y="53"/>
                      <a:pt x="1500" y="53"/>
                    </a:cubicBezTo>
                    <a:cubicBezTo>
                      <a:pt x="1531" y="22"/>
                      <a:pt x="1537" y="0"/>
                      <a:pt x="1582" y="16"/>
                    </a:cubicBezTo>
                    <a:cubicBezTo>
                      <a:pt x="1612" y="26"/>
                      <a:pt x="1609" y="17"/>
                      <a:pt x="1609" y="35"/>
                    </a:cubicBezTo>
                  </a:path>
                </a:pathLst>
              </a:custGeom>
              <a:noFill/>
              <a:ln w="38100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421904" name="Freeform 29"/>
              <p:cNvSpPr/>
              <p:nvPr/>
            </p:nvSpPr>
            <p:spPr>
              <a:xfrm>
                <a:off x="477" y="1343"/>
                <a:ext cx="1769" cy="111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100" y="40"/>
                  </a:cxn>
                  <a:cxn ang="0">
                    <a:pos x="200" y="81"/>
                  </a:cxn>
                  <a:cxn ang="0">
                    <a:pos x="280" y="111"/>
                  </a:cxn>
                  <a:cxn ang="0">
                    <a:pos x="401" y="75"/>
                  </a:cxn>
                  <a:cxn ang="0">
                    <a:pos x="491" y="22"/>
                  </a:cxn>
                  <a:cxn ang="0">
                    <a:pos x="712" y="45"/>
                  </a:cxn>
                  <a:cxn ang="0">
                    <a:pos x="782" y="105"/>
                  </a:cxn>
                  <a:cxn ang="0">
                    <a:pos x="993" y="63"/>
                  </a:cxn>
                  <a:cxn ang="0">
                    <a:pos x="1193" y="34"/>
                  </a:cxn>
                  <a:cxn ang="0">
                    <a:pos x="1515" y="58"/>
                  </a:cxn>
                  <a:cxn ang="0">
                    <a:pos x="1615" y="40"/>
                  </a:cxn>
                  <a:cxn ang="0">
                    <a:pos x="1646" y="34"/>
                  </a:cxn>
                  <a:cxn ang="0">
                    <a:pos x="1736" y="10"/>
                  </a:cxn>
                  <a:cxn ang="0">
                    <a:pos x="1765" y="22"/>
                  </a:cxn>
                </a:cxnLst>
                <a:pathLst>
                  <a:path w="1612" h="172">
                    <a:moveTo>
                      <a:pt x="0" y="53"/>
                    </a:moveTo>
                    <a:cubicBezTo>
                      <a:pt x="31" y="56"/>
                      <a:pt x="63" y="53"/>
                      <a:pt x="92" y="62"/>
                    </a:cubicBezTo>
                    <a:cubicBezTo>
                      <a:pt x="109" y="67"/>
                      <a:pt x="163" y="113"/>
                      <a:pt x="183" y="126"/>
                    </a:cubicBezTo>
                    <a:cubicBezTo>
                      <a:pt x="207" y="142"/>
                      <a:pt x="256" y="172"/>
                      <a:pt x="256" y="172"/>
                    </a:cubicBezTo>
                    <a:cubicBezTo>
                      <a:pt x="306" y="160"/>
                      <a:pt x="317" y="133"/>
                      <a:pt x="366" y="117"/>
                    </a:cubicBezTo>
                    <a:cubicBezTo>
                      <a:pt x="398" y="69"/>
                      <a:pt x="387" y="55"/>
                      <a:pt x="448" y="35"/>
                    </a:cubicBezTo>
                    <a:cubicBezTo>
                      <a:pt x="518" y="58"/>
                      <a:pt x="572" y="64"/>
                      <a:pt x="649" y="71"/>
                    </a:cubicBezTo>
                    <a:cubicBezTo>
                      <a:pt x="667" y="106"/>
                      <a:pt x="686" y="134"/>
                      <a:pt x="713" y="163"/>
                    </a:cubicBezTo>
                    <a:cubicBezTo>
                      <a:pt x="806" y="152"/>
                      <a:pt x="825" y="133"/>
                      <a:pt x="905" y="99"/>
                    </a:cubicBezTo>
                    <a:cubicBezTo>
                      <a:pt x="964" y="74"/>
                      <a:pt x="1027" y="68"/>
                      <a:pt x="1088" y="53"/>
                    </a:cubicBezTo>
                    <a:cubicBezTo>
                      <a:pt x="1389" y="64"/>
                      <a:pt x="1247" y="42"/>
                      <a:pt x="1381" y="90"/>
                    </a:cubicBezTo>
                    <a:cubicBezTo>
                      <a:pt x="1437" y="74"/>
                      <a:pt x="1402" y="85"/>
                      <a:pt x="1472" y="62"/>
                    </a:cubicBezTo>
                    <a:cubicBezTo>
                      <a:pt x="1481" y="59"/>
                      <a:pt x="1500" y="53"/>
                      <a:pt x="1500" y="53"/>
                    </a:cubicBezTo>
                    <a:cubicBezTo>
                      <a:pt x="1531" y="22"/>
                      <a:pt x="1537" y="0"/>
                      <a:pt x="1582" y="16"/>
                    </a:cubicBezTo>
                    <a:cubicBezTo>
                      <a:pt x="1612" y="26"/>
                      <a:pt x="1609" y="17"/>
                      <a:pt x="1609" y="35"/>
                    </a:cubicBezTo>
                  </a:path>
                </a:pathLst>
              </a:custGeom>
              <a:noFill/>
              <a:ln w="38100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421905" name="Freeform 15"/>
              <p:cNvSpPr/>
              <p:nvPr/>
            </p:nvSpPr>
            <p:spPr>
              <a:xfrm>
                <a:off x="476" y="1119"/>
                <a:ext cx="1769" cy="154"/>
              </a:xfrm>
              <a:custGeom>
                <a:avLst/>
                <a:gdLst/>
                <a:ahLst/>
                <a:cxnLst>
                  <a:cxn ang="0">
                    <a:pos x="0" y="47"/>
                  </a:cxn>
                  <a:cxn ang="0">
                    <a:pos x="100" y="55"/>
                  </a:cxn>
                  <a:cxn ang="0">
                    <a:pos x="200" y="112"/>
                  </a:cxn>
                  <a:cxn ang="0">
                    <a:pos x="280" y="154"/>
                  </a:cxn>
                  <a:cxn ang="0">
                    <a:pos x="401" y="104"/>
                  </a:cxn>
                  <a:cxn ang="0">
                    <a:pos x="491" y="31"/>
                  </a:cxn>
                  <a:cxn ang="0">
                    <a:pos x="712" y="63"/>
                  </a:cxn>
                  <a:cxn ang="0">
                    <a:pos x="782" y="145"/>
                  </a:cxn>
                  <a:cxn ang="0">
                    <a:pos x="993" y="88"/>
                  </a:cxn>
                  <a:cxn ang="0">
                    <a:pos x="1193" y="47"/>
                  </a:cxn>
                  <a:cxn ang="0">
                    <a:pos x="1515" y="80"/>
                  </a:cxn>
                  <a:cxn ang="0">
                    <a:pos x="1615" y="55"/>
                  </a:cxn>
                  <a:cxn ang="0">
                    <a:pos x="1646" y="47"/>
                  </a:cxn>
                  <a:cxn ang="0">
                    <a:pos x="1736" y="14"/>
                  </a:cxn>
                  <a:cxn ang="0">
                    <a:pos x="1765" y="31"/>
                  </a:cxn>
                </a:cxnLst>
                <a:pathLst>
                  <a:path w="1612" h="172">
                    <a:moveTo>
                      <a:pt x="0" y="53"/>
                    </a:moveTo>
                    <a:cubicBezTo>
                      <a:pt x="31" y="56"/>
                      <a:pt x="63" y="53"/>
                      <a:pt x="92" y="62"/>
                    </a:cubicBezTo>
                    <a:cubicBezTo>
                      <a:pt x="109" y="67"/>
                      <a:pt x="163" y="113"/>
                      <a:pt x="183" y="126"/>
                    </a:cubicBezTo>
                    <a:cubicBezTo>
                      <a:pt x="207" y="142"/>
                      <a:pt x="256" y="172"/>
                      <a:pt x="256" y="172"/>
                    </a:cubicBezTo>
                    <a:cubicBezTo>
                      <a:pt x="306" y="160"/>
                      <a:pt x="317" y="133"/>
                      <a:pt x="366" y="117"/>
                    </a:cubicBezTo>
                    <a:cubicBezTo>
                      <a:pt x="398" y="69"/>
                      <a:pt x="387" y="55"/>
                      <a:pt x="448" y="35"/>
                    </a:cubicBezTo>
                    <a:cubicBezTo>
                      <a:pt x="518" y="58"/>
                      <a:pt x="572" y="64"/>
                      <a:pt x="649" y="71"/>
                    </a:cubicBezTo>
                    <a:cubicBezTo>
                      <a:pt x="667" y="106"/>
                      <a:pt x="686" y="134"/>
                      <a:pt x="713" y="163"/>
                    </a:cubicBezTo>
                    <a:cubicBezTo>
                      <a:pt x="806" y="152"/>
                      <a:pt x="825" y="133"/>
                      <a:pt x="905" y="99"/>
                    </a:cubicBezTo>
                    <a:cubicBezTo>
                      <a:pt x="964" y="74"/>
                      <a:pt x="1027" y="68"/>
                      <a:pt x="1088" y="53"/>
                    </a:cubicBezTo>
                    <a:cubicBezTo>
                      <a:pt x="1389" y="64"/>
                      <a:pt x="1247" y="42"/>
                      <a:pt x="1381" y="90"/>
                    </a:cubicBezTo>
                    <a:cubicBezTo>
                      <a:pt x="1437" y="74"/>
                      <a:pt x="1402" y="85"/>
                      <a:pt x="1472" y="62"/>
                    </a:cubicBezTo>
                    <a:cubicBezTo>
                      <a:pt x="1481" y="59"/>
                      <a:pt x="1500" y="53"/>
                      <a:pt x="1500" y="53"/>
                    </a:cubicBezTo>
                    <a:cubicBezTo>
                      <a:pt x="1531" y="22"/>
                      <a:pt x="1537" y="0"/>
                      <a:pt x="1582" y="16"/>
                    </a:cubicBezTo>
                    <a:cubicBezTo>
                      <a:pt x="1612" y="26"/>
                      <a:pt x="1609" y="17"/>
                      <a:pt x="1609" y="35"/>
                    </a:cubicBezTo>
                  </a:path>
                </a:pathLst>
              </a:custGeom>
              <a:noFill/>
              <a:ln w="38100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</p:grpSp>
        <p:sp>
          <p:nvSpPr>
            <p:cNvPr id="421906" name="AutoShape 72"/>
            <p:cNvSpPr/>
            <p:nvPr/>
          </p:nvSpPr>
          <p:spPr>
            <a:xfrm>
              <a:off x="894" y="843"/>
              <a:ext cx="408" cy="363"/>
            </a:xfrm>
            <a:prstGeom prst="leftArrow">
              <a:avLst>
                <a:gd name="adj1" fmla="val 50000"/>
                <a:gd name="adj2" fmla="val 28067"/>
              </a:avLst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/>
              <a:r>
                <a:rPr lang="en-GB" altLang="zh-CN" b="1">
                  <a:solidFill>
                    <a:srgbClr val="FF0000"/>
                  </a:solidFill>
                  <a:latin typeface="Comic Sans MS" panose="030F0702030302020204" pitchFamily="66" charset="0"/>
                </a:rPr>
                <a:t>F</a:t>
              </a:r>
              <a:endParaRPr lang="en-US" altLang="zh-CN" b="1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21907" name="AutoShape 74"/>
            <p:cNvSpPr/>
            <p:nvPr/>
          </p:nvSpPr>
          <p:spPr>
            <a:xfrm>
              <a:off x="2091" y="835"/>
              <a:ext cx="404" cy="352"/>
            </a:xfrm>
            <a:prstGeom prst="rightArrow">
              <a:avLst>
                <a:gd name="adj1" fmla="val 50000"/>
                <a:gd name="adj2" fmla="val 28661"/>
              </a:avLst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/>
              <a:r>
                <a:rPr lang="en-GB" altLang="zh-CN" b="1">
                  <a:solidFill>
                    <a:srgbClr val="FF0000"/>
                  </a:solidFill>
                  <a:latin typeface="Comic Sans MS" panose="030F0702030302020204" pitchFamily="66" charset="0"/>
                </a:rPr>
                <a:t>F</a:t>
              </a:r>
              <a:endParaRPr lang="en-US" altLang="zh-CN" b="1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3" name="Group 80"/>
          <p:cNvGrpSpPr/>
          <p:nvPr/>
        </p:nvGrpSpPr>
        <p:grpSpPr>
          <a:xfrm>
            <a:off x="3441700" y="2560638"/>
            <a:ext cx="5340350" cy="720725"/>
            <a:chOff x="295" y="2111"/>
            <a:chExt cx="3757" cy="367"/>
          </a:xfrm>
        </p:grpSpPr>
        <p:grpSp>
          <p:nvGrpSpPr>
            <p:cNvPr id="421909" name="Group 71"/>
            <p:cNvGrpSpPr/>
            <p:nvPr/>
          </p:nvGrpSpPr>
          <p:grpSpPr>
            <a:xfrm>
              <a:off x="703" y="2160"/>
              <a:ext cx="2948" cy="272"/>
              <a:chOff x="295" y="2523"/>
              <a:chExt cx="2948" cy="272"/>
            </a:xfrm>
          </p:grpSpPr>
          <p:sp>
            <p:nvSpPr>
              <p:cNvPr id="421910" name="Rectangle 70"/>
              <p:cNvSpPr/>
              <p:nvPr/>
            </p:nvSpPr>
            <p:spPr>
              <a:xfrm>
                <a:off x="295" y="2523"/>
                <a:ext cx="2948" cy="272"/>
              </a:xfrm>
              <a:prstGeom prst="rect">
                <a:avLst/>
              </a:prstGeom>
              <a:solidFill>
                <a:srgbClr val="CCFF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zh-CN" sz="240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421911" name="Group 69"/>
              <p:cNvGrpSpPr/>
              <p:nvPr/>
            </p:nvGrpSpPr>
            <p:grpSpPr>
              <a:xfrm>
                <a:off x="295" y="2568"/>
                <a:ext cx="2948" cy="200"/>
                <a:chOff x="295" y="2568"/>
                <a:chExt cx="2948" cy="200"/>
              </a:xfrm>
            </p:grpSpPr>
            <p:sp>
              <p:nvSpPr>
                <p:cNvPr id="421912" name="Freeform 45"/>
                <p:cNvSpPr/>
                <p:nvPr/>
              </p:nvSpPr>
              <p:spPr>
                <a:xfrm>
                  <a:off x="295" y="2614"/>
                  <a:ext cx="2903" cy="69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165" y="24"/>
                    </a:cxn>
                    <a:cxn ang="0">
                      <a:pos x="329" y="50"/>
                    </a:cxn>
                    <a:cxn ang="0">
                      <a:pos x="461" y="69"/>
                    </a:cxn>
                    <a:cxn ang="0">
                      <a:pos x="659" y="46"/>
                    </a:cxn>
                    <a:cxn ang="0">
                      <a:pos x="806" y="14"/>
                    </a:cxn>
                    <a:cxn ang="0">
                      <a:pos x="1168" y="28"/>
                    </a:cxn>
                    <a:cxn ang="0">
                      <a:pos x="1284" y="65"/>
                    </a:cxn>
                    <a:cxn ang="0">
                      <a:pos x="1629" y="39"/>
                    </a:cxn>
                    <a:cxn ang="0">
                      <a:pos x="1959" y="21"/>
                    </a:cxn>
                    <a:cxn ang="0">
                      <a:pos x="2486" y="36"/>
                    </a:cxn>
                    <a:cxn ang="0">
                      <a:pos x="2650" y="24"/>
                    </a:cxn>
                    <a:cxn ang="0">
                      <a:pos x="2701" y="21"/>
                    </a:cxn>
                    <a:cxn ang="0">
                      <a:pos x="2848" y="6"/>
                    </a:cxn>
                    <a:cxn ang="0">
                      <a:pos x="2897" y="14"/>
                    </a:cxn>
                  </a:cxnLst>
                  <a:pathLst>
                    <a:path w="1612" h="172">
                      <a:moveTo>
                        <a:pt x="0" y="53"/>
                      </a:moveTo>
                      <a:cubicBezTo>
                        <a:pt x="31" y="56"/>
                        <a:pt x="63" y="53"/>
                        <a:pt x="92" y="62"/>
                      </a:cubicBezTo>
                      <a:cubicBezTo>
                        <a:pt x="109" y="67"/>
                        <a:pt x="163" y="113"/>
                        <a:pt x="183" y="126"/>
                      </a:cubicBezTo>
                      <a:cubicBezTo>
                        <a:pt x="207" y="142"/>
                        <a:pt x="256" y="172"/>
                        <a:pt x="256" y="172"/>
                      </a:cubicBezTo>
                      <a:cubicBezTo>
                        <a:pt x="306" y="160"/>
                        <a:pt x="317" y="133"/>
                        <a:pt x="366" y="117"/>
                      </a:cubicBezTo>
                      <a:cubicBezTo>
                        <a:pt x="398" y="69"/>
                        <a:pt x="387" y="55"/>
                        <a:pt x="448" y="35"/>
                      </a:cubicBezTo>
                      <a:cubicBezTo>
                        <a:pt x="518" y="58"/>
                        <a:pt x="572" y="64"/>
                        <a:pt x="649" y="71"/>
                      </a:cubicBezTo>
                      <a:cubicBezTo>
                        <a:pt x="667" y="106"/>
                        <a:pt x="686" y="134"/>
                        <a:pt x="713" y="163"/>
                      </a:cubicBezTo>
                      <a:cubicBezTo>
                        <a:pt x="806" y="152"/>
                        <a:pt x="825" y="133"/>
                        <a:pt x="905" y="99"/>
                      </a:cubicBezTo>
                      <a:cubicBezTo>
                        <a:pt x="964" y="74"/>
                        <a:pt x="1027" y="68"/>
                        <a:pt x="1088" y="53"/>
                      </a:cubicBezTo>
                      <a:cubicBezTo>
                        <a:pt x="1389" y="64"/>
                        <a:pt x="1247" y="42"/>
                        <a:pt x="1381" y="90"/>
                      </a:cubicBezTo>
                      <a:cubicBezTo>
                        <a:pt x="1437" y="74"/>
                        <a:pt x="1402" y="85"/>
                        <a:pt x="1472" y="62"/>
                      </a:cubicBezTo>
                      <a:cubicBezTo>
                        <a:pt x="1481" y="59"/>
                        <a:pt x="1500" y="53"/>
                        <a:pt x="1500" y="53"/>
                      </a:cubicBezTo>
                      <a:cubicBezTo>
                        <a:pt x="1531" y="22"/>
                        <a:pt x="1537" y="0"/>
                        <a:pt x="1582" y="16"/>
                      </a:cubicBezTo>
                      <a:cubicBezTo>
                        <a:pt x="1612" y="26"/>
                        <a:pt x="1609" y="17"/>
                        <a:pt x="1609" y="35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421913" name="Freeform 46"/>
                <p:cNvSpPr/>
                <p:nvPr/>
              </p:nvSpPr>
              <p:spPr>
                <a:xfrm rot="259842">
                  <a:off x="295" y="2634"/>
                  <a:ext cx="2948" cy="90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168" y="32"/>
                    </a:cxn>
                    <a:cxn ang="0">
                      <a:pos x="334" y="65"/>
                    </a:cxn>
                    <a:cxn ang="0">
                      <a:pos x="468" y="90"/>
                    </a:cxn>
                    <a:cxn ang="0">
                      <a:pos x="669" y="61"/>
                    </a:cxn>
                    <a:cxn ang="0">
                      <a:pos x="819" y="18"/>
                    </a:cxn>
                    <a:cxn ang="0">
                      <a:pos x="1186" y="37"/>
                    </a:cxn>
                    <a:cxn ang="0">
                      <a:pos x="1303" y="85"/>
                    </a:cxn>
                    <a:cxn ang="0">
                      <a:pos x="1655" y="51"/>
                    </a:cxn>
                    <a:cxn ang="0">
                      <a:pos x="1989" y="27"/>
                    </a:cxn>
                    <a:cxn ang="0">
                      <a:pos x="2525" y="47"/>
                    </a:cxn>
                    <a:cxn ang="0">
                      <a:pos x="2691" y="32"/>
                    </a:cxn>
                    <a:cxn ang="0">
                      <a:pos x="2743" y="27"/>
                    </a:cxn>
                    <a:cxn ang="0">
                      <a:pos x="2893" y="8"/>
                    </a:cxn>
                    <a:cxn ang="0">
                      <a:pos x="2942" y="18"/>
                    </a:cxn>
                  </a:cxnLst>
                  <a:pathLst>
                    <a:path w="1612" h="172">
                      <a:moveTo>
                        <a:pt x="0" y="53"/>
                      </a:moveTo>
                      <a:cubicBezTo>
                        <a:pt x="31" y="56"/>
                        <a:pt x="63" y="53"/>
                        <a:pt x="92" y="62"/>
                      </a:cubicBezTo>
                      <a:cubicBezTo>
                        <a:pt x="109" y="67"/>
                        <a:pt x="163" y="113"/>
                        <a:pt x="183" y="126"/>
                      </a:cubicBezTo>
                      <a:cubicBezTo>
                        <a:pt x="207" y="142"/>
                        <a:pt x="256" y="172"/>
                        <a:pt x="256" y="172"/>
                      </a:cubicBezTo>
                      <a:cubicBezTo>
                        <a:pt x="306" y="160"/>
                        <a:pt x="317" y="133"/>
                        <a:pt x="366" y="117"/>
                      </a:cubicBezTo>
                      <a:cubicBezTo>
                        <a:pt x="398" y="69"/>
                        <a:pt x="387" y="55"/>
                        <a:pt x="448" y="35"/>
                      </a:cubicBezTo>
                      <a:cubicBezTo>
                        <a:pt x="518" y="58"/>
                        <a:pt x="572" y="64"/>
                        <a:pt x="649" y="71"/>
                      </a:cubicBezTo>
                      <a:cubicBezTo>
                        <a:pt x="667" y="106"/>
                        <a:pt x="686" y="134"/>
                        <a:pt x="713" y="163"/>
                      </a:cubicBezTo>
                      <a:cubicBezTo>
                        <a:pt x="806" y="152"/>
                        <a:pt x="825" y="133"/>
                        <a:pt x="905" y="99"/>
                      </a:cubicBezTo>
                      <a:cubicBezTo>
                        <a:pt x="964" y="74"/>
                        <a:pt x="1027" y="68"/>
                        <a:pt x="1088" y="53"/>
                      </a:cubicBezTo>
                      <a:cubicBezTo>
                        <a:pt x="1389" y="64"/>
                        <a:pt x="1247" y="42"/>
                        <a:pt x="1381" y="90"/>
                      </a:cubicBezTo>
                      <a:cubicBezTo>
                        <a:pt x="1437" y="74"/>
                        <a:pt x="1402" y="85"/>
                        <a:pt x="1472" y="62"/>
                      </a:cubicBezTo>
                      <a:cubicBezTo>
                        <a:pt x="1481" y="59"/>
                        <a:pt x="1500" y="53"/>
                        <a:pt x="1500" y="53"/>
                      </a:cubicBezTo>
                      <a:cubicBezTo>
                        <a:pt x="1531" y="22"/>
                        <a:pt x="1537" y="0"/>
                        <a:pt x="1582" y="16"/>
                      </a:cubicBezTo>
                      <a:cubicBezTo>
                        <a:pt x="1612" y="26"/>
                        <a:pt x="1609" y="17"/>
                        <a:pt x="1609" y="35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421914" name="Freeform 47"/>
                <p:cNvSpPr/>
                <p:nvPr/>
              </p:nvSpPr>
              <p:spPr>
                <a:xfrm>
                  <a:off x="340" y="2568"/>
                  <a:ext cx="2858" cy="111"/>
                </a:xfrm>
                <a:custGeom>
                  <a:avLst/>
                  <a:gdLst/>
                  <a:ahLst/>
                  <a:cxnLst>
                    <a:cxn ang="0">
                      <a:pos x="0" y="34"/>
                    </a:cxn>
                    <a:cxn ang="0">
                      <a:pos x="163" y="40"/>
                    </a:cxn>
                    <a:cxn ang="0">
                      <a:pos x="324" y="81"/>
                    </a:cxn>
                    <a:cxn ang="0">
                      <a:pos x="453" y="111"/>
                    </a:cxn>
                    <a:cxn ang="0">
                      <a:pos x="648" y="75"/>
                    </a:cxn>
                    <a:cxn ang="0">
                      <a:pos x="794" y="22"/>
                    </a:cxn>
                    <a:cxn ang="0">
                      <a:pos x="1150" y="45"/>
                    </a:cxn>
                    <a:cxn ang="0">
                      <a:pos x="1264" y="105"/>
                    </a:cxn>
                    <a:cxn ang="0">
                      <a:pos x="1604" y="63"/>
                    </a:cxn>
                    <a:cxn ang="0">
                      <a:pos x="1928" y="34"/>
                    </a:cxn>
                    <a:cxn ang="0">
                      <a:pos x="2448" y="58"/>
                    </a:cxn>
                    <a:cxn ang="0">
                      <a:pos x="2609" y="40"/>
                    </a:cxn>
                    <a:cxn ang="0">
                      <a:pos x="2659" y="34"/>
                    </a:cxn>
                    <a:cxn ang="0">
                      <a:pos x="2804" y="10"/>
                    </a:cxn>
                    <a:cxn ang="0">
                      <a:pos x="2852" y="22"/>
                    </a:cxn>
                  </a:cxnLst>
                  <a:pathLst>
                    <a:path w="1612" h="172">
                      <a:moveTo>
                        <a:pt x="0" y="53"/>
                      </a:moveTo>
                      <a:cubicBezTo>
                        <a:pt x="31" y="56"/>
                        <a:pt x="63" y="53"/>
                        <a:pt x="92" y="62"/>
                      </a:cubicBezTo>
                      <a:cubicBezTo>
                        <a:pt x="109" y="67"/>
                        <a:pt x="163" y="113"/>
                        <a:pt x="183" y="126"/>
                      </a:cubicBezTo>
                      <a:cubicBezTo>
                        <a:pt x="207" y="142"/>
                        <a:pt x="256" y="172"/>
                        <a:pt x="256" y="172"/>
                      </a:cubicBezTo>
                      <a:cubicBezTo>
                        <a:pt x="306" y="160"/>
                        <a:pt x="317" y="133"/>
                        <a:pt x="366" y="117"/>
                      </a:cubicBezTo>
                      <a:cubicBezTo>
                        <a:pt x="398" y="69"/>
                        <a:pt x="387" y="55"/>
                        <a:pt x="448" y="35"/>
                      </a:cubicBezTo>
                      <a:cubicBezTo>
                        <a:pt x="518" y="58"/>
                        <a:pt x="572" y="64"/>
                        <a:pt x="649" y="71"/>
                      </a:cubicBezTo>
                      <a:cubicBezTo>
                        <a:pt x="667" y="106"/>
                        <a:pt x="686" y="134"/>
                        <a:pt x="713" y="163"/>
                      </a:cubicBezTo>
                      <a:cubicBezTo>
                        <a:pt x="806" y="152"/>
                        <a:pt x="825" y="133"/>
                        <a:pt x="905" y="99"/>
                      </a:cubicBezTo>
                      <a:cubicBezTo>
                        <a:pt x="964" y="74"/>
                        <a:pt x="1027" y="68"/>
                        <a:pt x="1088" y="53"/>
                      </a:cubicBezTo>
                      <a:cubicBezTo>
                        <a:pt x="1389" y="64"/>
                        <a:pt x="1247" y="42"/>
                        <a:pt x="1381" y="90"/>
                      </a:cubicBezTo>
                      <a:cubicBezTo>
                        <a:pt x="1437" y="74"/>
                        <a:pt x="1402" y="85"/>
                        <a:pt x="1472" y="62"/>
                      </a:cubicBezTo>
                      <a:cubicBezTo>
                        <a:pt x="1481" y="59"/>
                        <a:pt x="1500" y="53"/>
                        <a:pt x="1500" y="53"/>
                      </a:cubicBezTo>
                      <a:cubicBezTo>
                        <a:pt x="1531" y="22"/>
                        <a:pt x="1537" y="0"/>
                        <a:pt x="1582" y="16"/>
                      </a:cubicBezTo>
                      <a:cubicBezTo>
                        <a:pt x="1612" y="26"/>
                        <a:pt x="1609" y="17"/>
                        <a:pt x="1609" y="35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421915" name="Freeform 48"/>
                <p:cNvSpPr/>
                <p:nvPr/>
              </p:nvSpPr>
              <p:spPr>
                <a:xfrm>
                  <a:off x="295" y="2704"/>
                  <a:ext cx="2948" cy="64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68" y="23"/>
                    </a:cxn>
                    <a:cxn ang="0">
                      <a:pos x="334" y="46"/>
                    </a:cxn>
                    <a:cxn ang="0">
                      <a:pos x="468" y="64"/>
                    </a:cxn>
                    <a:cxn ang="0">
                      <a:pos x="669" y="43"/>
                    </a:cxn>
                    <a:cxn ang="0">
                      <a:pos x="819" y="13"/>
                    </a:cxn>
                    <a:cxn ang="0">
                      <a:pos x="1186" y="26"/>
                    </a:cxn>
                    <a:cxn ang="0">
                      <a:pos x="1303" y="60"/>
                    </a:cxn>
                    <a:cxn ang="0">
                      <a:pos x="1655" y="36"/>
                    </a:cxn>
                    <a:cxn ang="0">
                      <a:pos x="1989" y="19"/>
                    </a:cxn>
                    <a:cxn ang="0">
                      <a:pos x="2525" y="33"/>
                    </a:cxn>
                    <a:cxn ang="0">
                      <a:pos x="2691" y="23"/>
                    </a:cxn>
                    <a:cxn ang="0">
                      <a:pos x="2743" y="19"/>
                    </a:cxn>
                    <a:cxn ang="0">
                      <a:pos x="2893" y="5"/>
                    </a:cxn>
                    <a:cxn ang="0">
                      <a:pos x="2942" y="13"/>
                    </a:cxn>
                  </a:cxnLst>
                  <a:pathLst>
                    <a:path w="1612" h="172">
                      <a:moveTo>
                        <a:pt x="0" y="53"/>
                      </a:moveTo>
                      <a:cubicBezTo>
                        <a:pt x="31" y="56"/>
                        <a:pt x="63" y="53"/>
                        <a:pt x="92" y="62"/>
                      </a:cubicBezTo>
                      <a:cubicBezTo>
                        <a:pt x="109" y="67"/>
                        <a:pt x="163" y="113"/>
                        <a:pt x="183" y="126"/>
                      </a:cubicBezTo>
                      <a:cubicBezTo>
                        <a:pt x="207" y="142"/>
                        <a:pt x="256" y="172"/>
                        <a:pt x="256" y="172"/>
                      </a:cubicBezTo>
                      <a:cubicBezTo>
                        <a:pt x="306" y="160"/>
                        <a:pt x="317" y="133"/>
                        <a:pt x="366" y="117"/>
                      </a:cubicBezTo>
                      <a:cubicBezTo>
                        <a:pt x="398" y="69"/>
                        <a:pt x="387" y="55"/>
                        <a:pt x="448" y="35"/>
                      </a:cubicBezTo>
                      <a:cubicBezTo>
                        <a:pt x="518" y="58"/>
                        <a:pt x="572" y="64"/>
                        <a:pt x="649" y="71"/>
                      </a:cubicBezTo>
                      <a:cubicBezTo>
                        <a:pt x="667" y="106"/>
                        <a:pt x="686" y="134"/>
                        <a:pt x="713" y="163"/>
                      </a:cubicBezTo>
                      <a:cubicBezTo>
                        <a:pt x="806" y="152"/>
                        <a:pt x="825" y="133"/>
                        <a:pt x="905" y="99"/>
                      </a:cubicBezTo>
                      <a:cubicBezTo>
                        <a:pt x="964" y="74"/>
                        <a:pt x="1027" y="68"/>
                        <a:pt x="1088" y="53"/>
                      </a:cubicBezTo>
                      <a:cubicBezTo>
                        <a:pt x="1389" y="64"/>
                        <a:pt x="1247" y="42"/>
                        <a:pt x="1381" y="90"/>
                      </a:cubicBezTo>
                      <a:cubicBezTo>
                        <a:pt x="1437" y="74"/>
                        <a:pt x="1402" y="85"/>
                        <a:pt x="1472" y="62"/>
                      </a:cubicBezTo>
                      <a:cubicBezTo>
                        <a:pt x="1481" y="59"/>
                        <a:pt x="1500" y="53"/>
                        <a:pt x="1500" y="53"/>
                      </a:cubicBezTo>
                      <a:cubicBezTo>
                        <a:pt x="1531" y="22"/>
                        <a:pt x="1537" y="0"/>
                        <a:pt x="1582" y="16"/>
                      </a:cubicBezTo>
                      <a:cubicBezTo>
                        <a:pt x="1612" y="26"/>
                        <a:pt x="1609" y="17"/>
                        <a:pt x="1609" y="35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</p:grpSp>
        </p:grpSp>
        <p:sp>
          <p:nvSpPr>
            <p:cNvPr id="421916" name="AutoShape 75"/>
            <p:cNvSpPr/>
            <p:nvPr/>
          </p:nvSpPr>
          <p:spPr>
            <a:xfrm>
              <a:off x="3648" y="2111"/>
              <a:ext cx="404" cy="352"/>
            </a:xfrm>
            <a:prstGeom prst="rightArrow">
              <a:avLst>
                <a:gd name="adj1" fmla="val 50000"/>
                <a:gd name="adj2" fmla="val 28661"/>
              </a:avLst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/>
              <a:r>
                <a:rPr lang="en-GB" altLang="zh-CN" b="1">
                  <a:solidFill>
                    <a:srgbClr val="FF0000"/>
                  </a:solidFill>
                  <a:latin typeface="Comic Sans MS" panose="030F0702030302020204" pitchFamily="66" charset="0"/>
                </a:rPr>
                <a:t>F</a:t>
              </a:r>
              <a:endParaRPr lang="en-US" altLang="zh-CN" b="1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21917" name="AutoShape 76"/>
            <p:cNvSpPr/>
            <p:nvPr/>
          </p:nvSpPr>
          <p:spPr>
            <a:xfrm>
              <a:off x="295" y="2115"/>
              <a:ext cx="408" cy="363"/>
            </a:xfrm>
            <a:prstGeom prst="leftArrow">
              <a:avLst>
                <a:gd name="adj1" fmla="val 50000"/>
                <a:gd name="adj2" fmla="val 28067"/>
              </a:avLst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/>
              <a:r>
                <a:rPr lang="en-GB" altLang="zh-CN" b="1">
                  <a:solidFill>
                    <a:srgbClr val="FF0000"/>
                  </a:solidFill>
                  <a:latin typeface="Comic Sans MS" panose="030F0702030302020204" pitchFamily="66" charset="0"/>
                </a:rPr>
                <a:t>F</a:t>
              </a:r>
              <a:endParaRPr lang="en-US" altLang="zh-CN" b="1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8" name="Text Box 129"/>
          <p:cNvSpPr txBox="1"/>
          <p:nvPr/>
        </p:nvSpPr>
        <p:spPr>
          <a:xfrm>
            <a:off x="4284663" y="4070350"/>
            <a:ext cx="4056062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zh-CN" sz="2400" b="1">
                <a:latin typeface="Calibri" panose="020F0502020204030204" charset="0"/>
              </a:rPr>
              <a:t>Initially it is easy to straighten the polymer chains.</a:t>
            </a:r>
            <a:endParaRPr lang="en-GB" altLang="zh-CN" sz="2400" b="1">
              <a:latin typeface="Calibri" panose="020F0502020204030204" charset="0"/>
            </a:endParaRPr>
          </a:p>
        </p:txBody>
      </p:sp>
      <p:sp>
        <p:nvSpPr>
          <p:cNvPr id="70" name="Text Box 132"/>
          <p:cNvSpPr txBox="1"/>
          <p:nvPr/>
        </p:nvSpPr>
        <p:spPr>
          <a:xfrm>
            <a:off x="3917950" y="1916113"/>
            <a:ext cx="5054600" cy="8302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zh-CN" sz="2400" b="1">
                <a:latin typeface="Calibri" panose="020F0502020204030204" charset="0"/>
              </a:rPr>
              <a:t>It </a:t>
            </a:r>
            <a:r>
              <a:rPr lang="en-US" altLang="en-GB" sz="2400" b="1">
                <a:latin typeface="Calibri" panose="020F0502020204030204" charset="0"/>
              </a:rPr>
              <a:t>quickly </a:t>
            </a:r>
            <a:r>
              <a:rPr lang="en-GB" altLang="zh-CN" sz="2400" b="1">
                <a:latin typeface="Calibri" panose="020F0502020204030204" charset="0"/>
              </a:rPr>
              <a:t>becomes harder to separate the atoms of the carbon chain</a:t>
            </a:r>
            <a:endParaRPr lang="en-GB" altLang="zh-CN" sz="2400" b="1">
              <a:latin typeface="Calibri" panose="020F0502020204030204" charset="0"/>
            </a:endParaRPr>
          </a:p>
        </p:txBody>
      </p:sp>
      <p:grpSp>
        <p:nvGrpSpPr>
          <p:cNvPr id="421920" name="Group 107"/>
          <p:cNvGrpSpPr/>
          <p:nvPr/>
        </p:nvGrpSpPr>
        <p:grpSpPr>
          <a:xfrm>
            <a:off x="3446463" y="3392488"/>
            <a:ext cx="5335587" cy="592137"/>
            <a:chOff x="4977" y="7365"/>
            <a:chExt cx="9334" cy="932"/>
          </a:xfrm>
        </p:grpSpPr>
        <p:sp>
          <p:nvSpPr>
            <p:cNvPr id="421921" name="AutoShape 77"/>
            <p:cNvSpPr/>
            <p:nvPr/>
          </p:nvSpPr>
          <p:spPr>
            <a:xfrm>
              <a:off x="4976" y="7364"/>
              <a:ext cx="1020" cy="907"/>
            </a:xfrm>
            <a:prstGeom prst="leftArrow">
              <a:avLst>
                <a:gd name="adj1" fmla="val 50000"/>
                <a:gd name="adj2" fmla="val 28083"/>
              </a:avLst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/>
              <a:r>
                <a:rPr lang="en-GB" altLang="zh-CN" b="1">
                  <a:solidFill>
                    <a:srgbClr val="FF0000"/>
                  </a:solidFill>
                  <a:latin typeface="Comic Sans MS" panose="030F0702030302020204" pitchFamily="66" charset="0"/>
                </a:rPr>
                <a:t>F</a:t>
              </a:r>
              <a:endParaRPr lang="en-US" altLang="zh-CN" b="1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421922" name="Group 137"/>
            <p:cNvGrpSpPr/>
            <p:nvPr/>
          </p:nvGrpSpPr>
          <p:grpSpPr>
            <a:xfrm>
              <a:off x="5975" y="7364"/>
              <a:ext cx="7370" cy="932"/>
              <a:chOff x="703" y="3385"/>
              <a:chExt cx="2948" cy="373"/>
            </a:xfrm>
          </p:grpSpPr>
          <p:sp>
            <p:nvSpPr>
              <p:cNvPr id="421923" name="Rectangle 127"/>
              <p:cNvSpPr/>
              <p:nvPr/>
            </p:nvSpPr>
            <p:spPr>
              <a:xfrm>
                <a:off x="703" y="3385"/>
                <a:ext cx="2948" cy="373"/>
              </a:xfrm>
              <a:prstGeom prst="rect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zh-CN" sz="240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421924" name="Group 136"/>
              <p:cNvGrpSpPr/>
              <p:nvPr/>
            </p:nvGrpSpPr>
            <p:grpSpPr>
              <a:xfrm>
                <a:off x="706" y="3385"/>
                <a:ext cx="2933" cy="368"/>
                <a:chOff x="706" y="3385"/>
                <a:chExt cx="2933" cy="368"/>
              </a:xfrm>
            </p:grpSpPr>
            <p:grpSp>
              <p:nvGrpSpPr>
                <p:cNvPr id="421925" name="Group 101"/>
                <p:cNvGrpSpPr/>
                <p:nvPr/>
              </p:nvGrpSpPr>
              <p:grpSpPr>
                <a:xfrm>
                  <a:off x="706" y="3385"/>
                  <a:ext cx="2927" cy="97"/>
                  <a:chOff x="703" y="2789"/>
                  <a:chExt cx="2927" cy="97"/>
                </a:xfrm>
              </p:grpSpPr>
              <p:sp>
                <p:nvSpPr>
                  <p:cNvPr id="421926" name="Line 91"/>
                  <p:cNvSpPr/>
                  <p:nvPr/>
                </p:nvSpPr>
                <p:spPr>
                  <a:xfrm flipV="1">
                    <a:off x="703" y="2834"/>
                    <a:ext cx="2927" cy="6"/>
                  </a:xfrm>
                  <a:prstGeom prst="line">
                    <a:avLst/>
                  </a:prstGeom>
                  <a:ln w="38100" cap="flat" cmpd="sng">
                    <a:solidFill>
                      <a:srgbClr val="00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21927" name="Oval 92"/>
                  <p:cNvSpPr/>
                  <p:nvPr/>
                </p:nvSpPr>
                <p:spPr>
                  <a:xfrm>
                    <a:off x="884" y="2795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28" name="Oval 96"/>
                  <p:cNvSpPr/>
                  <p:nvPr/>
                </p:nvSpPr>
                <p:spPr>
                  <a:xfrm>
                    <a:off x="2852" y="2792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29" name="Oval 97"/>
                  <p:cNvSpPr/>
                  <p:nvPr/>
                </p:nvSpPr>
                <p:spPr>
                  <a:xfrm>
                    <a:off x="3342" y="2790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30" name="Oval 98"/>
                  <p:cNvSpPr/>
                  <p:nvPr/>
                </p:nvSpPr>
                <p:spPr>
                  <a:xfrm>
                    <a:off x="2304" y="2794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31" name="Oval 99"/>
                  <p:cNvSpPr/>
                  <p:nvPr/>
                </p:nvSpPr>
                <p:spPr>
                  <a:xfrm>
                    <a:off x="1791" y="2789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32" name="Oval 100"/>
                  <p:cNvSpPr/>
                  <p:nvPr/>
                </p:nvSpPr>
                <p:spPr>
                  <a:xfrm>
                    <a:off x="1323" y="2794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</p:grpSp>
            <p:grpSp>
              <p:nvGrpSpPr>
                <p:cNvPr id="421933" name="Group 102"/>
                <p:cNvGrpSpPr/>
                <p:nvPr/>
              </p:nvGrpSpPr>
              <p:grpSpPr>
                <a:xfrm>
                  <a:off x="706" y="3482"/>
                  <a:ext cx="2927" cy="97"/>
                  <a:chOff x="703" y="2789"/>
                  <a:chExt cx="2927" cy="97"/>
                </a:xfrm>
              </p:grpSpPr>
              <p:sp>
                <p:nvSpPr>
                  <p:cNvPr id="421934" name="Line 103"/>
                  <p:cNvSpPr/>
                  <p:nvPr/>
                </p:nvSpPr>
                <p:spPr>
                  <a:xfrm flipV="1">
                    <a:off x="703" y="2834"/>
                    <a:ext cx="2927" cy="6"/>
                  </a:xfrm>
                  <a:prstGeom prst="line">
                    <a:avLst/>
                  </a:prstGeom>
                  <a:ln w="38100" cap="flat" cmpd="sng">
                    <a:solidFill>
                      <a:srgbClr val="00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21935" name="Oval 104"/>
                  <p:cNvSpPr/>
                  <p:nvPr/>
                </p:nvSpPr>
                <p:spPr>
                  <a:xfrm>
                    <a:off x="884" y="2795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36" name="Oval 105"/>
                  <p:cNvSpPr/>
                  <p:nvPr/>
                </p:nvSpPr>
                <p:spPr>
                  <a:xfrm>
                    <a:off x="2852" y="2792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37" name="Oval 106"/>
                  <p:cNvSpPr/>
                  <p:nvPr/>
                </p:nvSpPr>
                <p:spPr>
                  <a:xfrm>
                    <a:off x="3342" y="2790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38" name="Oval 107"/>
                  <p:cNvSpPr/>
                  <p:nvPr/>
                </p:nvSpPr>
                <p:spPr>
                  <a:xfrm>
                    <a:off x="2304" y="2794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39" name="Oval 108"/>
                  <p:cNvSpPr/>
                  <p:nvPr/>
                </p:nvSpPr>
                <p:spPr>
                  <a:xfrm>
                    <a:off x="1791" y="2789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40" name="Oval 109"/>
                  <p:cNvSpPr/>
                  <p:nvPr/>
                </p:nvSpPr>
                <p:spPr>
                  <a:xfrm>
                    <a:off x="1323" y="2794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</p:grpSp>
            <p:grpSp>
              <p:nvGrpSpPr>
                <p:cNvPr id="421941" name="Group 110"/>
                <p:cNvGrpSpPr/>
                <p:nvPr/>
              </p:nvGrpSpPr>
              <p:grpSpPr>
                <a:xfrm>
                  <a:off x="706" y="3572"/>
                  <a:ext cx="2927" cy="97"/>
                  <a:chOff x="703" y="2789"/>
                  <a:chExt cx="2927" cy="97"/>
                </a:xfrm>
              </p:grpSpPr>
              <p:sp>
                <p:nvSpPr>
                  <p:cNvPr id="421942" name="Line 111"/>
                  <p:cNvSpPr/>
                  <p:nvPr/>
                </p:nvSpPr>
                <p:spPr>
                  <a:xfrm flipV="1">
                    <a:off x="703" y="2834"/>
                    <a:ext cx="2927" cy="6"/>
                  </a:xfrm>
                  <a:prstGeom prst="line">
                    <a:avLst/>
                  </a:prstGeom>
                  <a:ln w="38100" cap="flat" cmpd="sng">
                    <a:solidFill>
                      <a:srgbClr val="00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21943" name="Oval 112"/>
                  <p:cNvSpPr/>
                  <p:nvPr/>
                </p:nvSpPr>
                <p:spPr>
                  <a:xfrm>
                    <a:off x="884" y="2795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44" name="Oval 113"/>
                  <p:cNvSpPr/>
                  <p:nvPr/>
                </p:nvSpPr>
                <p:spPr>
                  <a:xfrm>
                    <a:off x="2852" y="2792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45" name="Oval 114"/>
                  <p:cNvSpPr/>
                  <p:nvPr/>
                </p:nvSpPr>
                <p:spPr>
                  <a:xfrm>
                    <a:off x="3342" y="2790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46" name="Oval 115"/>
                  <p:cNvSpPr/>
                  <p:nvPr/>
                </p:nvSpPr>
                <p:spPr>
                  <a:xfrm>
                    <a:off x="2304" y="2794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47" name="Oval 116"/>
                  <p:cNvSpPr/>
                  <p:nvPr/>
                </p:nvSpPr>
                <p:spPr>
                  <a:xfrm>
                    <a:off x="1791" y="2789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48" name="Oval 117"/>
                  <p:cNvSpPr/>
                  <p:nvPr/>
                </p:nvSpPr>
                <p:spPr>
                  <a:xfrm>
                    <a:off x="1323" y="2794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</p:grpSp>
            <p:grpSp>
              <p:nvGrpSpPr>
                <p:cNvPr id="421949" name="Group 118"/>
                <p:cNvGrpSpPr/>
                <p:nvPr/>
              </p:nvGrpSpPr>
              <p:grpSpPr>
                <a:xfrm>
                  <a:off x="712" y="3656"/>
                  <a:ext cx="2927" cy="97"/>
                  <a:chOff x="703" y="2789"/>
                  <a:chExt cx="2927" cy="97"/>
                </a:xfrm>
              </p:grpSpPr>
              <p:sp>
                <p:nvSpPr>
                  <p:cNvPr id="421950" name="Line 119"/>
                  <p:cNvSpPr/>
                  <p:nvPr/>
                </p:nvSpPr>
                <p:spPr>
                  <a:xfrm flipV="1">
                    <a:off x="703" y="2834"/>
                    <a:ext cx="2927" cy="6"/>
                  </a:xfrm>
                  <a:prstGeom prst="line">
                    <a:avLst/>
                  </a:prstGeom>
                  <a:ln w="38100" cap="flat" cmpd="sng">
                    <a:solidFill>
                      <a:srgbClr val="00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21951" name="Oval 120"/>
                  <p:cNvSpPr/>
                  <p:nvPr/>
                </p:nvSpPr>
                <p:spPr>
                  <a:xfrm>
                    <a:off x="884" y="2795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52" name="Oval 121"/>
                  <p:cNvSpPr/>
                  <p:nvPr/>
                </p:nvSpPr>
                <p:spPr>
                  <a:xfrm>
                    <a:off x="2852" y="2792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53" name="Oval 122"/>
                  <p:cNvSpPr/>
                  <p:nvPr/>
                </p:nvSpPr>
                <p:spPr>
                  <a:xfrm>
                    <a:off x="3342" y="2790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54" name="Oval 123"/>
                  <p:cNvSpPr/>
                  <p:nvPr/>
                </p:nvSpPr>
                <p:spPr>
                  <a:xfrm>
                    <a:off x="2304" y="2794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55" name="Oval 124"/>
                  <p:cNvSpPr/>
                  <p:nvPr/>
                </p:nvSpPr>
                <p:spPr>
                  <a:xfrm>
                    <a:off x="1791" y="2789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421956" name="Oval 125"/>
                  <p:cNvSpPr/>
                  <p:nvPr/>
                </p:nvSpPr>
                <p:spPr>
                  <a:xfrm>
                    <a:off x="1323" y="2794"/>
                    <a:ext cx="90" cy="91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pPr algn="ctr"/>
                    <a:r>
                      <a:rPr lang="en-GB" altLang="zh-CN" sz="120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C</a:t>
                    </a:r>
                    <a:endParaRPr lang="en-US" altLang="zh-CN" sz="120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</p:grpSp>
          </p:grpSp>
        </p:grpSp>
        <p:sp>
          <p:nvSpPr>
            <p:cNvPr id="421957" name="AutoShape 89"/>
            <p:cNvSpPr/>
            <p:nvPr/>
          </p:nvSpPr>
          <p:spPr>
            <a:xfrm>
              <a:off x="13300" y="7364"/>
              <a:ext cx="1010" cy="880"/>
            </a:xfrm>
            <a:prstGeom prst="rightArrow">
              <a:avLst>
                <a:gd name="adj1" fmla="val 50000"/>
                <a:gd name="adj2" fmla="val 28661"/>
              </a:avLst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/>
              <a:r>
                <a:rPr lang="en-GB" altLang="zh-CN" b="1">
                  <a:solidFill>
                    <a:srgbClr val="FF0000"/>
                  </a:solidFill>
                  <a:latin typeface="Comic Sans MS" panose="030F0702030302020204" pitchFamily="66" charset="0"/>
                </a:rPr>
                <a:t>F</a:t>
              </a:r>
              <a:endParaRPr lang="en-US" altLang="zh-CN" b="1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93" grpId="0"/>
      <p:bldP spid="68" grpId="0" bldLvl="0" animBg="1"/>
      <p:bldP spid="70" grpId="0" bldLvl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3937" name="Title 1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Calibri" panose="020F0502020204030204" charset="0"/>
                <a:ea typeface="+mj-ea"/>
                <a:cs typeface="+mj-cs"/>
              </a:rPr>
              <a:t>Stretching an elastic band</a:t>
            </a:r>
            <a:endParaRPr lang="en-US" altLang="zh-CN" kern="1200" baseline="0">
              <a:latin typeface="Calibri" panose="020F0502020204030204" charset="0"/>
              <a:ea typeface="+mj-ea"/>
              <a:cs typeface="+mj-cs"/>
            </a:endParaRPr>
          </a:p>
        </p:txBody>
      </p:sp>
      <p:sp>
        <p:nvSpPr>
          <p:cNvPr id="38985" name="Freeform 73" descr="Dark vertical"/>
          <p:cNvSpPr/>
          <p:nvPr/>
        </p:nvSpPr>
        <p:spPr>
          <a:xfrm>
            <a:off x="5472113" y="995363"/>
            <a:ext cx="2598737" cy="1995487"/>
          </a:xfrm>
          <a:custGeom>
            <a:avLst/>
            <a:gdLst/>
            <a:ahLst/>
            <a:cxnLst>
              <a:cxn ang="0">
                <a:pos x="0" y="1986465"/>
              </a:cxn>
              <a:cxn ang="0">
                <a:pos x="74155" y="1824084"/>
              </a:cxn>
              <a:cxn ang="0">
                <a:pos x="112057" y="1665311"/>
              </a:cxn>
              <a:cxn ang="0">
                <a:pos x="293326" y="1549840"/>
              </a:cxn>
              <a:cxn ang="0">
                <a:pos x="428453" y="1483083"/>
              </a:cxn>
              <a:cxn ang="0">
                <a:pos x="504257" y="1434369"/>
              </a:cxn>
              <a:cxn ang="0">
                <a:pos x="700357" y="1401892"/>
              </a:cxn>
              <a:cxn ang="0">
                <a:pos x="1122219" y="1318897"/>
              </a:cxn>
              <a:cxn ang="0">
                <a:pos x="1362812" y="1270183"/>
              </a:cxn>
              <a:cxn ang="0">
                <a:pos x="1784674" y="1154712"/>
              </a:cxn>
              <a:cxn ang="0">
                <a:pos x="2041747" y="1039240"/>
              </a:cxn>
              <a:cxn ang="0">
                <a:pos x="2176874" y="940007"/>
              </a:cxn>
              <a:cxn ang="0">
                <a:pos x="2312002" y="741541"/>
              </a:cxn>
              <a:cxn ang="0">
                <a:pos x="2447130" y="443842"/>
              </a:cxn>
              <a:cxn ang="0">
                <a:pos x="2552595" y="180423"/>
              </a:cxn>
              <a:cxn ang="0">
                <a:pos x="2598737" y="0"/>
              </a:cxn>
              <a:cxn ang="0">
                <a:pos x="2598737" y="1995487"/>
              </a:cxn>
              <a:cxn ang="0">
                <a:pos x="0" y="1986465"/>
              </a:cxn>
            </a:cxnLst>
            <a:pathLst>
              <a:path w="1577" h="1106">
                <a:moveTo>
                  <a:pt x="0" y="1101"/>
                </a:moveTo>
                <a:lnTo>
                  <a:pt x="45" y="1011"/>
                </a:lnTo>
                <a:lnTo>
                  <a:pt x="68" y="923"/>
                </a:lnTo>
                <a:lnTo>
                  <a:pt x="178" y="859"/>
                </a:lnTo>
                <a:lnTo>
                  <a:pt x="260" y="822"/>
                </a:lnTo>
                <a:lnTo>
                  <a:pt x="306" y="795"/>
                </a:lnTo>
                <a:lnTo>
                  <a:pt x="425" y="777"/>
                </a:lnTo>
                <a:lnTo>
                  <a:pt x="681" y="731"/>
                </a:lnTo>
                <a:lnTo>
                  <a:pt x="827" y="704"/>
                </a:lnTo>
                <a:lnTo>
                  <a:pt x="1083" y="640"/>
                </a:lnTo>
                <a:lnTo>
                  <a:pt x="1239" y="576"/>
                </a:lnTo>
                <a:lnTo>
                  <a:pt x="1321" y="521"/>
                </a:lnTo>
                <a:lnTo>
                  <a:pt x="1403" y="411"/>
                </a:lnTo>
                <a:lnTo>
                  <a:pt x="1485" y="246"/>
                </a:lnTo>
                <a:lnTo>
                  <a:pt x="1549" y="100"/>
                </a:lnTo>
                <a:lnTo>
                  <a:pt x="1577" y="0"/>
                </a:lnTo>
                <a:lnTo>
                  <a:pt x="1577" y="1106"/>
                </a:lnTo>
                <a:cubicBezTo>
                  <a:pt x="1051" y="1104"/>
                  <a:pt x="0" y="1101"/>
                  <a:pt x="0" y="1101"/>
                </a:cubicBezTo>
                <a:close/>
              </a:path>
            </a:pathLst>
          </a:custGeom>
          <a:pattFill prst="dkVert">
            <a:fgClr>
              <a:schemeClr val="accent1"/>
            </a:fgClr>
            <a:bgClr>
              <a:srgbClr val="FFFFFF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grpSp>
        <p:nvGrpSpPr>
          <p:cNvPr id="2" name="Group 70"/>
          <p:cNvGrpSpPr/>
          <p:nvPr/>
        </p:nvGrpSpPr>
        <p:grpSpPr>
          <a:xfrm>
            <a:off x="152400" y="1600200"/>
            <a:ext cx="2592388" cy="457200"/>
            <a:chOff x="385" y="1026"/>
            <a:chExt cx="1633" cy="288"/>
          </a:xfrm>
        </p:grpSpPr>
        <p:sp>
          <p:nvSpPr>
            <p:cNvPr id="423940" name="Line 68"/>
            <p:cNvSpPr/>
            <p:nvPr/>
          </p:nvSpPr>
          <p:spPr>
            <a:xfrm>
              <a:off x="385" y="1162"/>
              <a:ext cx="499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423941" name="Text Box 69"/>
            <p:cNvSpPr txBox="1"/>
            <p:nvPr/>
          </p:nvSpPr>
          <p:spPr>
            <a:xfrm>
              <a:off x="1020" y="1026"/>
              <a:ext cx="99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GB" sz="2400" b="1">
                  <a:latin typeface="Calibri" panose="020F0502020204030204" charset="0"/>
                </a:rPr>
                <a:t> </a:t>
              </a:r>
              <a:r>
                <a:rPr lang="en-GB" altLang="zh-CN" sz="2400" b="1">
                  <a:latin typeface="Calibri" panose="020F0502020204030204" charset="0"/>
                </a:rPr>
                <a:t>loading</a:t>
              </a:r>
              <a:endParaRPr lang="en-GB" altLang="zh-CN" sz="2400" b="1">
                <a:latin typeface="Calibri" panose="020F0502020204030204" charset="0"/>
              </a:endParaRPr>
            </a:p>
          </p:txBody>
        </p:sp>
      </p:grpSp>
      <p:grpSp>
        <p:nvGrpSpPr>
          <p:cNvPr id="3" name="Group 76"/>
          <p:cNvGrpSpPr/>
          <p:nvPr/>
        </p:nvGrpSpPr>
        <p:grpSpPr>
          <a:xfrm>
            <a:off x="131763" y="2319338"/>
            <a:ext cx="4754562" cy="457200"/>
            <a:chOff x="295" y="1542"/>
            <a:chExt cx="2995" cy="288"/>
          </a:xfrm>
        </p:grpSpPr>
        <p:sp>
          <p:nvSpPr>
            <p:cNvPr id="423943" name="Rectangle 74" descr="Dark vertical"/>
            <p:cNvSpPr/>
            <p:nvPr/>
          </p:nvSpPr>
          <p:spPr>
            <a:xfrm>
              <a:off x="295" y="1616"/>
              <a:ext cx="635" cy="181"/>
            </a:xfrm>
            <a:prstGeom prst="rect">
              <a:avLst/>
            </a:prstGeom>
            <a:pattFill prst="dkVert">
              <a:fgClr>
                <a:schemeClr val="accent1"/>
              </a:fgClr>
              <a:bgClr>
                <a:srgbClr val="FFFFFF"/>
              </a:bgClr>
            </a:patt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zh-CN" sz="2400">
                <a:solidFill>
                  <a:schemeClr val="bg1"/>
                </a:solidFill>
                <a:latin typeface="Calibri" panose="020F0502020204030204" charset="0"/>
              </a:endParaRPr>
            </a:p>
          </p:txBody>
        </p:sp>
        <p:sp>
          <p:nvSpPr>
            <p:cNvPr id="423944" name="Rectangle 75"/>
            <p:cNvSpPr/>
            <p:nvPr/>
          </p:nvSpPr>
          <p:spPr>
            <a:xfrm>
              <a:off x="1011" y="1542"/>
              <a:ext cx="2279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GB" altLang="zh-CN" sz="2400" b="1">
                  <a:latin typeface="Calibri" panose="020F0502020204030204" charset="0"/>
                </a:rPr>
                <a:t>work done in stretching</a:t>
              </a:r>
              <a:endParaRPr lang="en-GB" altLang="zh-CN" sz="2400" b="1">
                <a:latin typeface="Calibri" panose="020F0502020204030204" charset="0"/>
              </a:endParaRPr>
            </a:p>
          </p:txBody>
        </p:sp>
      </p:grpSp>
      <p:grpSp>
        <p:nvGrpSpPr>
          <p:cNvPr id="4" name="Group 79"/>
          <p:cNvGrpSpPr/>
          <p:nvPr/>
        </p:nvGrpSpPr>
        <p:grpSpPr>
          <a:xfrm>
            <a:off x="158750" y="3138488"/>
            <a:ext cx="2952750" cy="457200"/>
            <a:chOff x="385" y="1026"/>
            <a:chExt cx="1633" cy="288"/>
          </a:xfrm>
        </p:grpSpPr>
        <p:sp>
          <p:nvSpPr>
            <p:cNvPr id="423946" name="Line 80"/>
            <p:cNvSpPr/>
            <p:nvPr/>
          </p:nvSpPr>
          <p:spPr>
            <a:xfrm>
              <a:off x="385" y="1162"/>
              <a:ext cx="499" cy="0"/>
            </a:xfrm>
            <a:prstGeom prst="line">
              <a:avLst/>
            </a:prstGeom>
            <a:ln w="57150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423947" name="Text Box 81"/>
            <p:cNvSpPr txBox="1"/>
            <p:nvPr/>
          </p:nvSpPr>
          <p:spPr>
            <a:xfrm>
              <a:off x="1020" y="1026"/>
              <a:ext cx="99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GB" altLang="zh-CN" sz="2400" b="1">
                  <a:latin typeface="Calibri" panose="020F0502020204030204" charset="0"/>
                </a:rPr>
                <a:t>unloading</a:t>
              </a:r>
              <a:endParaRPr lang="en-GB" altLang="zh-CN" sz="2400" b="1">
                <a:latin typeface="Calibri" panose="020F0502020204030204" charset="0"/>
              </a:endParaRPr>
            </a:p>
          </p:txBody>
        </p:sp>
      </p:grpSp>
      <p:grpSp>
        <p:nvGrpSpPr>
          <p:cNvPr id="5" name="Group 88"/>
          <p:cNvGrpSpPr/>
          <p:nvPr/>
        </p:nvGrpSpPr>
        <p:grpSpPr>
          <a:xfrm>
            <a:off x="187325" y="3784600"/>
            <a:ext cx="3863975" cy="457200"/>
            <a:chOff x="295" y="1542"/>
            <a:chExt cx="2434" cy="288"/>
          </a:xfrm>
        </p:grpSpPr>
        <p:sp>
          <p:nvSpPr>
            <p:cNvPr id="423949" name="Rectangle 89" descr="Wide downward diagonal"/>
            <p:cNvSpPr/>
            <p:nvPr/>
          </p:nvSpPr>
          <p:spPr>
            <a:xfrm>
              <a:off x="295" y="1616"/>
              <a:ext cx="635" cy="181"/>
            </a:xfrm>
            <a:prstGeom prst="rect">
              <a:avLst/>
            </a:prstGeom>
            <a:pattFill prst="wdDnDiag">
              <a:fgClr>
                <a:srgbClr val="00FF00"/>
              </a:fgClr>
              <a:bgClr>
                <a:srgbClr val="FFFFFF"/>
              </a:bgClr>
            </a:patt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zh-CN" sz="2400">
                <a:solidFill>
                  <a:schemeClr val="bg1"/>
                </a:solidFill>
                <a:latin typeface="Calibri" panose="020F0502020204030204" charset="0"/>
              </a:endParaRPr>
            </a:p>
          </p:txBody>
        </p:sp>
        <p:sp>
          <p:nvSpPr>
            <p:cNvPr id="423950" name="Rectangle 90"/>
            <p:cNvSpPr/>
            <p:nvPr/>
          </p:nvSpPr>
          <p:spPr>
            <a:xfrm>
              <a:off x="1011" y="1542"/>
              <a:ext cx="171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GB" altLang="zh-CN" sz="2400" b="1">
                  <a:latin typeface="Calibri" panose="020F0502020204030204" charset="0"/>
                </a:rPr>
                <a:t>energy recovered</a:t>
              </a:r>
              <a:endParaRPr lang="en-GB" altLang="zh-CN" sz="2400" b="1">
                <a:latin typeface="Calibri" panose="020F0502020204030204" charset="0"/>
              </a:endParaRPr>
            </a:p>
          </p:txBody>
        </p:sp>
      </p:grpSp>
      <p:sp>
        <p:nvSpPr>
          <p:cNvPr id="39006" name="Freeform 94" descr="Wide upward diagonal"/>
          <p:cNvSpPr/>
          <p:nvPr/>
        </p:nvSpPr>
        <p:spPr>
          <a:xfrm>
            <a:off x="5508625" y="981075"/>
            <a:ext cx="2598738" cy="1995488"/>
          </a:xfrm>
          <a:custGeom>
            <a:avLst/>
            <a:gdLst/>
            <a:ahLst/>
            <a:cxnLst>
              <a:cxn ang="0">
                <a:pos x="0" y="1986466"/>
              </a:cxn>
              <a:cxn ang="0">
                <a:pos x="74155" y="1824085"/>
              </a:cxn>
              <a:cxn ang="0">
                <a:pos x="112057" y="1665312"/>
              </a:cxn>
              <a:cxn ang="0">
                <a:pos x="293326" y="1549841"/>
              </a:cxn>
              <a:cxn ang="0">
                <a:pos x="428453" y="1483084"/>
              </a:cxn>
              <a:cxn ang="0">
                <a:pos x="504257" y="1434369"/>
              </a:cxn>
              <a:cxn ang="0">
                <a:pos x="700357" y="1401893"/>
              </a:cxn>
              <a:cxn ang="0">
                <a:pos x="1122219" y="1318898"/>
              </a:cxn>
              <a:cxn ang="0">
                <a:pos x="1362813" y="1270184"/>
              </a:cxn>
              <a:cxn ang="0">
                <a:pos x="1784675" y="1154712"/>
              </a:cxn>
              <a:cxn ang="0">
                <a:pos x="2041747" y="1039241"/>
              </a:cxn>
              <a:cxn ang="0">
                <a:pos x="2176875" y="940008"/>
              </a:cxn>
              <a:cxn ang="0">
                <a:pos x="2312003" y="741542"/>
              </a:cxn>
              <a:cxn ang="0">
                <a:pos x="2447131" y="443842"/>
              </a:cxn>
              <a:cxn ang="0">
                <a:pos x="2552596" y="180423"/>
              </a:cxn>
              <a:cxn ang="0">
                <a:pos x="2598738" y="0"/>
              </a:cxn>
              <a:cxn ang="0">
                <a:pos x="2598738" y="1995488"/>
              </a:cxn>
              <a:cxn ang="0">
                <a:pos x="0" y="1986466"/>
              </a:cxn>
            </a:cxnLst>
            <a:pathLst>
              <a:path w="1577" h="1106">
                <a:moveTo>
                  <a:pt x="0" y="1101"/>
                </a:moveTo>
                <a:lnTo>
                  <a:pt x="45" y="1011"/>
                </a:lnTo>
                <a:lnTo>
                  <a:pt x="68" y="923"/>
                </a:lnTo>
                <a:lnTo>
                  <a:pt x="178" y="859"/>
                </a:lnTo>
                <a:lnTo>
                  <a:pt x="260" y="822"/>
                </a:lnTo>
                <a:lnTo>
                  <a:pt x="306" y="795"/>
                </a:lnTo>
                <a:lnTo>
                  <a:pt x="425" y="777"/>
                </a:lnTo>
                <a:lnTo>
                  <a:pt x="681" y="731"/>
                </a:lnTo>
                <a:lnTo>
                  <a:pt x="827" y="704"/>
                </a:lnTo>
                <a:lnTo>
                  <a:pt x="1083" y="640"/>
                </a:lnTo>
                <a:lnTo>
                  <a:pt x="1239" y="576"/>
                </a:lnTo>
                <a:lnTo>
                  <a:pt x="1321" y="521"/>
                </a:lnTo>
                <a:lnTo>
                  <a:pt x="1403" y="411"/>
                </a:lnTo>
                <a:lnTo>
                  <a:pt x="1485" y="246"/>
                </a:lnTo>
                <a:lnTo>
                  <a:pt x="1549" y="100"/>
                </a:lnTo>
                <a:lnTo>
                  <a:pt x="1577" y="0"/>
                </a:lnTo>
                <a:lnTo>
                  <a:pt x="1577" y="1106"/>
                </a:lnTo>
                <a:cubicBezTo>
                  <a:pt x="1051" y="1104"/>
                  <a:pt x="0" y="1101"/>
                  <a:pt x="0" y="1101"/>
                </a:cubicBezTo>
                <a:close/>
              </a:path>
            </a:pathLst>
          </a:custGeom>
          <a:pattFill prst="wdUpDiag">
            <a:fgClr>
              <a:schemeClr val="hlink"/>
            </a:fgClr>
            <a:bgClr>
              <a:srgbClr val="FFFFFF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39003" name="Freeform 91" descr="Wide downward diagonal"/>
          <p:cNvSpPr/>
          <p:nvPr/>
        </p:nvSpPr>
        <p:spPr>
          <a:xfrm>
            <a:off x="5580063" y="1465263"/>
            <a:ext cx="2474912" cy="1531937"/>
          </a:xfrm>
          <a:custGeom>
            <a:avLst/>
            <a:gdLst/>
            <a:ahLst/>
            <a:cxnLst>
              <a:cxn ang="0">
                <a:pos x="0" y="1531937"/>
              </a:cxn>
              <a:cxn ang="0">
                <a:pos x="215899" y="1387474"/>
              </a:cxn>
              <a:cxn ang="0">
                <a:pos x="647699" y="1316037"/>
              </a:cxn>
              <a:cxn ang="0">
                <a:pos x="863599" y="1243012"/>
              </a:cxn>
              <a:cxn ang="0">
                <a:pos x="1082674" y="1176337"/>
              </a:cxn>
              <a:cxn ang="0">
                <a:pos x="1255712" y="1162049"/>
              </a:cxn>
              <a:cxn ang="0">
                <a:pos x="1662112" y="1001712"/>
              </a:cxn>
              <a:cxn ang="0">
                <a:pos x="1938337" y="857249"/>
              </a:cxn>
              <a:cxn ang="0">
                <a:pos x="2082799" y="741362"/>
              </a:cxn>
              <a:cxn ang="0">
                <a:pos x="2214562" y="581024"/>
              </a:cxn>
              <a:cxn ang="0">
                <a:pos x="2271712" y="465137"/>
              </a:cxn>
              <a:cxn ang="0">
                <a:pos x="2387599" y="188912"/>
              </a:cxn>
              <a:cxn ang="0">
                <a:pos x="2474912" y="0"/>
              </a:cxn>
              <a:cxn ang="0">
                <a:pos x="2474912" y="1509712"/>
              </a:cxn>
              <a:cxn ang="0">
                <a:pos x="0" y="1531937"/>
              </a:cxn>
            </a:cxnLst>
            <a:pathLst>
              <a:path w="1559" h="965">
                <a:moveTo>
                  <a:pt x="0" y="965"/>
                </a:moveTo>
                <a:lnTo>
                  <a:pt x="136" y="874"/>
                </a:lnTo>
                <a:lnTo>
                  <a:pt x="408" y="829"/>
                </a:lnTo>
                <a:lnTo>
                  <a:pt x="544" y="783"/>
                </a:lnTo>
                <a:cubicBezTo>
                  <a:pt x="685" y="749"/>
                  <a:pt x="682" y="797"/>
                  <a:pt x="682" y="741"/>
                </a:cubicBezTo>
                <a:lnTo>
                  <a:pt x="791" y="732"/>
                </a:lnTo>
                <a:lnTo>
                  <a:pt x="1047" y="631"/>
                </a:lnTo>
                <a:lnTo>
                  <a:pt x="1221" y="540"/>
                </a:lnTo>
                <a:lnTo>
                  <a:pt x="1312" y="467"/>
                </a:lnTo>
                <a:lnTo>
                  <a:pt x="1395" y="366"/>
                </a:lnTo>
                <a:lnTo>
                  <a:pt x="1431" y="293"/>
                </a:lnTo>
                <a:lnTo>
                  <a:pt x="1504" y="119"/>
                </a:lnTo>
                <a:lnTo>
                  <a:pt x="1559" y="0"/>
                </a:lnTo>
                <a:lnTo>
                  <a:pt x="1559" y="951"/>
                </a:lnTo>
                <a:lnTo>
                  <a:pt x="0" y="965"/>
                </a:lnTo>
                <a:close/>
              </a:path>
            </a:pathLst>
          </a:custGeom>
          <a:pattFill prst="wdDnDiag">
            <a:fgClr>
              <a:srgbClr val="00FF00"/>
            </a:fgClr>
            <a:bgClr>
              <a:srgbClr val="FFFFFF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grpSp>
        <p:nvGrpSpPr>
          <p:cNvPr id="6" name="Group 87"/>
          <p:cNvGrpSpPr/>
          <p:nvPr/>
        </p:nvGrpSpPr>
        <p:grpSpPr>
          <a:xfrm>
            <a:off x="5508625" y="1196975"/>
            <a:ext cx="2519363" cy="1800225"/>
            <a:chOff x="3470" y="754"/>
            <a:chExt cx="1587" cy="1134"/>
          </a:xfrm>
        </p:grpSpPr>
        <p:sp>
          <p:nvSpPr>
            <p:cNvPr id="423954" name="Freeform 82"/>
            <p:cNvSpPr/>
            <p:nvPr/>
          </p:nvSpPr>
          <p:spPr>
            <a:xfrm>
              <a:off x="3470" y="754"/>
              <a:ext cx="1587" cy="1134"/>
            </a:xfrm>
            <a:custGeom>
              <a:avLst/>
              <a:gdLst/>
              <a:ahLst/>
              <a:cxnLst>
                <a:cxn ang="0">
                  <a:pos x="1587" y="0"/>
                </a:cxn>
                <a:cxn ang="0">
                  <a:pos x="1542" y="317"/>
                </a:cxn>
                <a:cxn ang="0">
                  <a:pos x="1315" y="680"/>
                </a:cxn>
                <a:cxn ang="0">
                  <a:pos x="771" y="907"/>
                </a:cxn>
                <a:cxn ang="0">
                  <a:pos x="226" y="1043"/>
                </a:cxn>
                <a:cxn ang="0">
                  <a:pos x="0" y="1134"/>
                </a:cxn>
              </a:cxnLst>
              <a:pathLst>
                <a:path w="1587" h="1134">
                  <a:moveTo>
                    <a:pt x="1587" y="0"/>
                  </a:moveTo>
                  <a:cubicBezTo>
                    <a:pt x="1587" y="102"/>
                    <a:pt x="1587" y="204"/>
                    <a:pt x="1542" y="317"/>
                  </a:cubicBezTo>
                  <a:cubicBezTo>
                    <a:pt x="1497" y="430"/>
                    <a:pt x="1443" y="582"/>
                    <a:pt x="1315" y="680"/>
                  </a:cubicBezTo>
                  <a:cubicBezTo>
                    <a:pt x="1187" y="778"/>
                    <a:pt x="952" y="846"/>
                    <a:pt x="771" y="907"/>
                  </a:cubicBezTo>
                  <a:cubicBezTo>
                    <a:pt x="590" y="968"/>
                    <a:pt x="354" y="1005"/>
                    <a:pt x="226" y="1043"/>
                  </a:cubicBezTo>
                  <a:cubicBezTo>
                    <a:pt x="98" y="1081"/>
                    <a:pt x="38" y="1119"/>
                    <a:pt x="0" y="1134"/>
                  </a:cubicBezTo>
                </a:path>
              </a:pathLst>
            </a:custGeom>
            <a:noFill/>
            <a:ln w="57150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en-US"/>
            </a:p>
          </p:txBody>
        </p:sp>
        <p:sp>
          <p:nvSpPr>
            <p:cNvPr id="423955" name="Line 86"/>
            <p:cNvSpPr/>
            <p:nvPr/>
          </p:nvSpPr>
          <p:spPr>
            <a:xfrm flipH="1">
              <a:off x="4187" y="1616"/>
              <a:ext cx="207" cy="60"/>
            </a:xfrm>
            <a:prstGeom prst="line">
              <a:avLst/>
            </a:prstGeom>
            <a:ln w="76200" cap="flat" cmpd="sng">
              <a:solidFill>
                <a:srgbClr val="00FF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38921" name="Freeform 9"/>
          <p:cNvSpPr/>
          <p:nvPr/>
        </p:nvSpPr>
        <p:spPr>
          <a:xfrm>
            <a:off x="5508625" y="1125538"/>
            <a:ext cx="2547938" cy="1879600"/>
          </a:xfrm>
          <a:custGeom>
            <a:avLst/>
            <a:gdLst/>
            <a:ahLst/>
            <a:cxnLst>
              <a:cxn ang="0">
                <a:pos x="0" y="1879600"/>
              </a:cxn>
              <a:cxn ang="0">
                <a:pos x="363131" y="1374228"/>
              </a:cxn>
              <a:cxn ang="0">
                <a:pos x="2002237" y="939002"/>
              </a:cxn>
              <a:cxn ang="0">
                <a:pos x="2547938" y="0"/>
              </a:cxn>
            </a:cxnLst>
            <a:pathLst>
              <a:path w="1270" h="1179">
                <a:moveTo>
                  <a:pt x="0" y="1179"/>
                </a:moveTo>
                <a:cubicBezTo>
                  <a:pt x="7" y="1069"/>
                  <a:pt x="15" y="960"/>
                  <a:pt x="181" y="862"/>
                </a:cubicBezTo>
                <a:cubicBezTo>
                  <a:pt x="347" y="764"/>
                  <a:pt x="817" y="733"/>
                  <a:pt x="998" y="589"/>
                </a:cubicBezTo>
                <a:cubicBezTo>
                  <a:pt x="1179" y="445"/>
                  <a:pt x="1225" y="98"/>
                  <a:pt x="1270" y="0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grpSp>
        <p:nvGrpSpPr>
          <p:cNvPr id="8" name="Group 95"/>
          <p:cNvGrpSpPr/>
          <p:nvPr/>
        </p:nvGrpSpPr>
        <p:grpSpPr>
          <a:xfrm>
            <a:off x="179388" y="4508500"/>
            <a:ext cx="5908675" cy="457200"/>
            <a:chOff x="295" y="1542"/>
            <a:chExt cx="3722" cy="288"/>
          </a:xfrm>
        </p:grpSpPr>
        <p:sp>
          <p:nvSpPr>
            <p:cNvPr id="423958" name="Rectangle 96" descr="Wide upward diagonal"/>
            <p:cNvSpPr/>
            <p:nvPr/>
          </p:nvSpPr>
          <p:spPr>
            <a:xfrm>
              <a:off x="295" y="1616"/>
              <a:ext cx="635" cy="181"/>
            </a:xfrm>
            <a:prstGeom prst="rect">
              <a:avLst/>
            </a:prstGeom>
            <a:pattFill prst="wdUpDiag">
              <a:fgClr>
                <a:schemeClr val="hlink"/>
              </a:fgClr>
              <a:bgClr>
                <a:srgbClr val="FFFFFF"/>
              </a:bgClr>
            </a:patt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zh-CN" sz="2400">
                <a:solidFill>
                  <a:schemeClr val="bg1"/>
                </a:solidFill>
                <a:latin typeface="Calibri" panose="020F0502020204030204" charset="0"/>
              </a:endParaRPr>
            </a:p>
          </p:txBody>
        </p:sp>
        <p:sp>
          <p:nvSpPr>
            <p:cNvPr id="423959" name="Rectangle 97"/>
            <p:cNvSpPr/>
            <p:nvPr/>
          </p:nvSpPr>
          <p:spPr>
            <a:xfrm>
              <a:off x="1011" y="1542"/>
              <a:ext cx="300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GB" altLang="zh-CN" sz="2400" b="1">
                  <a:latin typeface="Calibri" panose="020F0502020204030204" charset="0"/>
                </a:rPr>
                <a:t>energy LOST as internal energy</a:t>
              </a:r>
              <a:endParaRPr lang="en-GB" altLang="zh-CN" sz="2400" b="1">
                <a:latin typeface="Calibri" panose="020F0502020204030204" charset="0"/>
              </a:endParaRPr>
            </a:p>
          </p:txBody>
        </p:sp>
      </p:grpSp>
      <p:sp>
        <p:nvSpPr>
          <p:cNvPr id="39010" name="Text Box 98"/>
          <p:cNvSpPr txBox="1"/>
          <p:nvPr/>
        </p:nvSpPr>
        <p:spPr>
          <a:xfrm>
            <a:off x="187325" y="5259388"/>
            <a:ext cx="6804025" cy="8302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GB" altLang="zh-CN" sz="2400" b="1">
                <a:latin typeface="Calibri" panose="020F0502020204030204" charset="0"/>
              </a:rPr>
              <a:t>The word </a:t>
            </a:r>
            <a:r>
              <a:rPr lang="en-GB" altLang="zh-CN" sz="2400" b="1">
                <a:solidFill>
                  <a:srgbClr val="FF0000"/>
                </a:solidFill>
                <a:latin typeface="Calibri" panose="020F0502020204030204" charset="0"/>
              </a:rPr>
              <a:t>HYSTERESIS </a:t>
            </a:r>
            <a:r>
              <a:rPr lang="en-GB" altLang="zh-CN" sz="2400" b="1">
                <a:latin typeface="Calibri" panose="020F0502020204030204" charset="0"/>
              </a:rPr>
              <a:t>is used to refer to the energy lost in a cyclic process.</a:t>
            </a:r>
            <a:endParaRPr lang="en-GB" altLang="zh-CN" sz="2400" b="1">
              <a:latin typeface="Calibri" panose="020F0502020204030204" charset="0"/>
            </a:endParaRPr>
          </a:p>
        </p:txBody>
      </p:sp>
      <p:sp>
        <p:nvSpPr>
          <p:cNvPr id="38989" name="Line 77"/>
          <p:cNvSpPr/>
          <p:nvPr/>
        </p:nvSpPr>
        <p:spPr>
          <a:xfrm flipV="1">
            <a:off x="6588125" y="2279650"/>
            <a:ext cx="292100" cy="41275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p>
            <a:endParaRPr lang="zh-CN" altLang="en-US">
              <a:latin typeface="Arial" panose="020B0604020202020204" pitchFamily="34" charset="0"/>
            </a:endParaRPr>
          </a:p>
        </p:txBody>
      </p:sp>
      <p:grpSp>
        <p:nvGrpSpPr>
          <p:cNvPr id="9" name="Group 101"/>
          <p:cNvGrpSpPr/>
          <p:nvPr/>
        </p:nvGrpSpPr>
        <p:grpSpPr>
          <a:xfrm>
            <a:off x="6516688" y="2420938"/>
            <a:ext cx="2233612" cy="2838450"/>
            <a:chOff x="4105" y="1570"/>
            <a:chExt cx="1407" cy="1788"/>
          </a:xfrm>
        </p:grpSpPr>
        <p:sp>
          <p:nvSpPr>
            <p:cNvPr id="423963" name="Rectangle 99"/>
            <p:cNvSpPr/>
            <p:nvPr/>
          </p:nvSpPr>
          <p:spPr>
            <a:xfrm>
              <a:off x="4180" y="2840"/>
              <a:ext cx="1332" cy="5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en-GB" altLang="zh-CN" sz="2400" b="1">
                  <a:solidFill>
                    <a:srgbClr val="FF0000"/>
                  </a:solidFill>
                  <a:latin typeface="Calibri" panose="020F0502020204030204" charset="0"/>
                </a:rPr>
                <a:t>HYSTERESIS</a:t>
              </a:r>
              <a:endParaRPr lang="en-GB" altLang="zh-CN" sz="2400" b="1">
                <a:solidFill>
                  <a:srgbClr val="FF0000"/>
                </a:solidFill>
                <a:latin typeface="Calibri" panose="020F0502020204030204" charset="0"/>
              </a:endParaRPr>
            </a:p>
            <a:p>
              <a:pPr algn="ctr"/>
              <a:r>
                <a:rPr lang="en-GB" altLang="zh-CN" sz="2400" b="1">
                  <a:solidFill>
                    <a:srgbClr val="FF0000"/>
                  </a:solidFill>
                  <a:latin typeface="Calibri" panose="020F0502020204030204" charset="0"/>
                </a:rPr>
                <a:t>LOOP</a:t>
              </a:r>
              <a:endParaRPr lang="en-US" altLang="zh-CN" sz="2400" b="1">
                <a:solidFill>
                  <a:srgbClr val="FF0000"/>
                </a:solidFill>
                <a:latin typeface="Calibri" panose="020F0502020204030204" charset="0"/>
              </a:endParaRPr>
            </a:p>
          </p:txBody>
        </p:sp>
        <p:sp>
          <p:nvSpPr>
            <p:cNvPr id="423964" name="Line 100"/>
            <p:cNvSpPr/>
            <p:nvPr/>
          </p:nvSpPr>
          <p:spPr>
            <a:xfrm flipH="1" flipV="1">
              <a:off x="4105" y="1570"/>
              <a:ext cx="725" cy="1316"/>
            </a:xfrm>
            <a:prstGeom prst="line">
              <a:avLst/>
            </a:prstGeom>
            <a:ln w="57150" cap="flat" cmpd="sng">
              <a:solidFill>
                <a:srgbClr val="FF0066"/>
              </a:solidFill>
              <a:prstDash val="sysDot"/>
              <a:round/>
              <a:headEnd type="none" w="med" len="med"/>
              <a:tailEnd type="triangl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roup 3"/>
          <p:cNvGrpSpPr/>
          <p:nvPr/>
        </p:nvGrpSpPr>
        <p:grpSpPr>
          <a:xfrm>
            <a:off x="2941638" y="698500"/>
            <a:ext cx="6192837" cy="2827338"/>
            <a:chOff x="1565" y="300"/>
            <a:chExt cx="3901" cy="2113"/>
          </a:xfrm>
        </p:grpSpPr>
        <p:grpSp>
          <p:nvGrpSpPr>
            <p:cNvPr id="423966" name="Group 4"/>
            <p:cNvGrpSpPr/>
            <p:nvPr/>
          </p:nvGrpSpPr>
          <p:grpSpPr>
            <a:xfrm>
              <a:off x="3061" y="300"/>
              <a:ext cx="2359" cy="1724"/>
              <a:chOff x="3061" y="527"/>
              <a:chExt cx="1769" cy="1497"/>
            </a:xfrm>
          </p:grpSpPr>
          <p:sp>
            <p:nvSpPr>
              <p:cNvPr id="423967" name="Line 5"/>
              <p:cNvSpPr/>
              <p:nvPr/>
            </p:nvSpPr>
            <p:spPr>
              <a:xfrm flipV="1">
                <a:off x="3152" y="527"/>
                <a:ext cx="0" cy="1497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423968" name="Line 6"/>
              <p:cNvSpPr/>
              <p:nvPr/>
            </p:nvSpPr>
            <p:spPr>
              <a:xfrm>
                <a:off x="3061" y="1979"/>
                <a:ext cx="1769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23969" name="Text Box 7"/>
            <p:cNvSpPr txBox="1"/>
            <p:nvPr/>
          </p:nvSpPr>
          <p:spPr>
            <a:xfrm>
              <a:off x="1565" y="300"/>
              <a:ext cx="1497" cy="2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r">
                <a:spcBef>
                  <a:spcPct val="50000"/>
                </a:spcBef>
              </a:pPr>
              <a:r>
                <a:rPr lang="en-GB" altLang="zh-CN" sz="2400" b="1">
                  <a:latin typeface="Calibri" panose="020F0502020204030204" charset="0"/>
                </a:rPr>
                <a:t>force</a:t>
              </a:r>
              <a:endParaRPr lang="en-GB" altLang="zh-CN" sz="2400" b="1">
                <a:latin typeface="Calibri" panose="020F0502020204030204" charset="0"/>
              </a:endParaRPr>
            </a:p>
          </p:txBody>
        </p:sp>
        <p:sp>
          <p:nvSpPr>
            <p:cNvPr id="423970" name="Text Box 8"/>
            <p:cNvSpPr txBox="1"/>
            <p:nvPr/>
          </p:nvSpPr>
          <p:spPr>
            <a:xfrm>
              <a:off x="4332" y="2069"/>
              <a:ext cx="1134" cy="34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r">
                <a:spcBef>
                  <a:spcPct val="50000"/>
                </a:spcBef>
              </a:pPr>
              <a:r>
                <a:rPr lang="en-GB" altLang="zh-CN" sz="2400" b="1">
                  <a:latin typeface="Calibri" panose="020F0502020204030204" charset="0"/>
                </a:rPr>
                <a:t>extension</a:t>
              </a:r>
              <a:endParaRPr lang="en-GB" altLang="zh-CN" sz="2400" b="1">
                <a:latin typeface="Calibri" panose="020F05020202040302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500"/>
                                        <p:tgtEl>
                                          <p:spTgt spid="38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3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8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39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500"/>
                                        <p:tgtEl>
                                          <p:spTgt spid="39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0">
                                            <p:txEl>
                                              <p:charRg st="0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010">
                                            <p:txEl>
                                              <p:charRg st="0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010">
                                            <p:txEl>
                                              <p:charRg st="0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85" grpId="0" bldLvl="0" animBg="1"/>
      <p:bldP spid="39006" grpId="0" bldLvl="0" animBg="1"/>
      <p:bldP spid="39003" grpId="0" bldLvl="0" animBg="1"/>
      <p:bldP spid="38921" grpId="0" bldLvl="0" animBg="1"/>
      <p:bldP spid="39010" grpId="0" animBg="1" build="allAtOnce"/>
      <p:bldP spid="38989" grpId="0" bldLvl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01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Stretching Springs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05827" name="Rectangle 3"/>
          <p:cNvSpPr>
            <a:spLocks noGrp="1"/>
          </p:cNvSpPr>
          <p:nvPr>
            <p:ph idx="1"/>
          </p:nvPr>
        </p:nvSpPr>
        <p:spPr>
          <a:xfrm>
            <a:off x="419100" y="1200150"/>
            <a:ext cx="5048250" cy="4527550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None/>
            </a:pPr>
            <a:r>
              <a:rPr lang="en-US" altLang="zh-CN" sz="2400" b="1"/>
              <a:t>Experimental procedure:</a:t>
            </a:r>
            <a:endParaRPr lang="en-US" altLang="zh-CN" sz="2400" b="1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400"/>
              <a:t>1. Place the weight holder only on the spring and note the position of the pin against the metre rule.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400"/>
              <a:t>2. Add 1N (100g) to the holder and note the new position of the pin.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400"/>
              <a:t>3. Calculate the extension of the spring.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400"/>
              <a:t>4. Repeat stages 1 to 3 for 2N, 3N, 4N, 5N and 6N. </a:t>
            </a:r>
            <a:endParaRPr lang="en-US" altLang="zh-CN" sz="2400"/>
          </a:p>
          <a:p>
            <a:pPr marL="0" indent="0">
              <a:lnSpc>
                <a:spcPct val="90000"/>
              </a:lnSpc>
              <a:buNone/>
            </a:pPr>
            <a:r>
              <a:rPr lang="en-US" altLang="zh-CN" sz="2400" b="1">
                <a:solidFill>
                  <a:srgbClr val="FF0000"/>
                </a:solidFill>
              </a:rPr>
              <a:t>DO NOT EXCEED 6N.</a:t>
            </a:r>
            <a:endParaRPr lang="en-US" altLang="zh-CN" sz="2000" b="1">
              <a:solidFill>
                <a:srgbClr val="FF0000"/>
              </a:solidFill>
            </a:endParaRPr>
          </a:p>
        </p:txBody>
      </p:sp>
      <p:grpSp>
        <p:nvGrpSpPr>
          <p:cNvPr id="345123" name="Group 345122"/>
          <p:cNvGrpSpPr/>
          <p:nvPr/>
        </p:nvGrpSpPr>
        <p:grpSpPr>
          <a:xfrm>
            <a:off x="5795963" y="1052513"/>
            <a:ext cx="2808287" cy="4535487"/>
            <a:chOff x="3651" y="845"/>
            <a:chExt cx="1769" cy="2857"/>
          </a:xfrm>
        </p:grpSpPr>
        <p:sp>
          <p:nvSpPr>
            <p:cNvPr id="409604" name="Rectangle 345120"/>
            <p:cNvSpPr/>
            <p:nvPr/>
          </p:nvSpPr>
          <p:spPr>
            <a:xfrm>
              <a:off x="3651" y="845"/>
              <a:ext cx="318" cy="2767"/>
            </a:xfrm>
            <a:prstGeom prst="rect">
              <a:avLst/>
            </a:prstGeom>
            <a:pattFill prst="ltHorz">
              <a:fgClr>
                <a:schemeClr val="tx1"/>
              </a:fgClr>
              <a:bgClr>
                <a:srgbClr val="FFFFFF"/>
              </a:bgClr>
            </a:patt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409605" name="Text Box 345100"/>
            <p:cNvSpPr txBox="1"/>
            <p:nvPr/>
          </p:nvSpPr>
          <p:spPr>
            <a:xfrm>
              <a:off x="3923" y="3294"/>
              <a:ext cx="90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metre rule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409606" name="Text Box 345103"/>
            <p:cNvSpPr txBox="1"/>
            <p:nvPr/>
          </p:nvSpPr>
          <p:spPr>
            <a:xfrm>
              <a:off x="4332" y="2976"/>
              <a:ext cx="53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pin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409607" name="Rectangle 345110"/>
            <p:cNvSpPr/>
            <p:nvPr/>
          </p:nvSpPr>
          <p:spPr>
            <a:xfrm>
              <a:off x="3923" y="3612"/>
              <a:ext cx="1497" cy="9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409608" name="Rectangle 345111"/>
            <p:cNvSpPr/>
            <p:nvPr/>
          </p:nvSpPr>
          <p:spPr>
            <a:xfrm>
              <a:off x="5057" y="845"/>
              <a:ext cx="91" cy="2767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409609" name="Rectangle 345112"/>
            <p:cNvSpPr/>
            <p:nvPr/>
          </p:nvSpPr>
          <p:spPr>
            <a:xfrm>
              <a:off x="4195" y="1026"/>
              <a:ext cx="1134" cy="91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pic>
          <p:nvPicPr>
            <p:cNvPr id="409610" name="Picture 345114" descr="Image:Spring Sample.png">
              <a:hlinkClick r:id="rId1" tooltip="Image:Spring Sample.png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59" y="1253"/>
              <a:ext cx="720" cy="100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09611" name="Straight Connector 345115"/>
            <p:cNvSpPr/>
            <p:nvPr/>
          </p:nvSpPr>
          <p:spPr>
            <a:xfrm>
              <a:off x="4422" y="1117"/>
              <a:ext cx="0" cy="18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09612" name="Straight Connector 345116"/>
            <p:cNvSpPr/>
            <p:nvPr/>
          </p:nvSpPr>
          <p:spPr>
            <a:xfrm>
              <a:off x="4422" y="2160"/>
              <a:ext cx="0" cy="40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09613" name="Rectangle 345117"/>
            <p:cNvSpPr/>
            <p:nvPr/>
          </p:nvSpPr>
          <p:spPr>
            <a:xfrm>
              <a:off x="4150" y="2478"/>
              <a:ext cx="544" cy="90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409614" name="Rectangle 345118"/>
            <p:cNvSpPr/>
            <p:nvPr/>
          </p:nvSpPr>
          <p:spPr>
            <a:xfrm>
              <a:off x="4150" y="2568"/>
              <a:ext cx="544" cy="90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409615" name="Straight Connector 345119"/>
            <p:cNvSpPr/>
            <p:nvPr/>
          </p:nvSpPr>
          <p:spPr>
            <a:xfrm flipH="1">
              <a:off x="3742" y="2659"/>
              <a:ext cx="99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09616" name="Text Box 345097"/>
            <p:cNvSpPr txBox="1"/>
            <p:nvPr/>
          </p:nvSpPr>
          <p:spPr>
            <a:xfrm>
              <a:off x="4604" y="1616"/>
              <a:ext cx="713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spring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409617" name="Text Box 345098"/>
            <p:cNvSpPr txBox="1"/>
            <p:nvPr/>
          </p:nvSpPr>
          <p:spPr>
            <a:xfrm>
              <a:off x="4649" y="2251"/>
              <a:ext cx="731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t" anchorCtr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weights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409618" name="Straight Connector 345121"/>
            <p:cNvSpPr/>
            <p:nvPr/>
          </p:nvSpPr>
          <p:spPr>
            <a:xfrm flipH="1" flipV="1">
              <a:off x="4059" y="2704"/>
              <a:ext cx="273" cy="318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24" end="1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127" end="1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196" end="2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238" end="30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charRg st="290" end="3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1649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vert="horz" wrap="square" lIns="91440" tIns="45720" rIns="91440" bIns="45720"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Typical results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47201" name="Table 347200"/>
          <p:cNvGraphicFramePr/>
          <p:nvPr/>
        </p:nvGraphicFramePr>
        <p:xfrm>
          <a:off x="639763" y="1046163"/>
          <a:ext cx="8045450" cy="4552950"/>
        </p:xfrm>
        <a:graphic>
          <a:graphicData uri="http://schemas.openxmlformats.org/drawingml/2006/table">
            <a:tbl>
              <a:tblPr/>
              <a:tblGrid>
                <a:gridCol w="2011363"/>
                <a:gridCol w="2012950"/>
                <a:gridCol w="2009775"/>
                <a:gridCol w="2011362"/>
              </a:tblGrid>
              <a:tr h="10048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b="1"/>
                        <a:t>Pin position with holder only (mm)</a:t>
                      </a:r>
                      <a:endParaRPr lang="en-US" sz="2000" b="1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b="1"/>
                        <a:t>Added weight or Force (N)</a:t>
                      </a:r>
                      <a:endParaRPr lang="en-US" sz="2000" b="1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b="1"/>
                        <a:t>Pin position with weight (mm)</a:t>
                      </a:r>
                      <a:endParaRPr lang="en-US" sz="2000" b="1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b="1"/>
                        <a:t>Extension (mm)</a:t>
                      </a:r>
                      <a:endParaRPr lang="en-US" sz="2000" b="1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55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450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1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480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30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13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450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2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509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59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55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450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3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541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91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13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450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570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120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55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450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5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601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151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13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450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6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629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t>179</a:t>
                      </a:r>
                      <a:endParaRPr 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7202" name="Rectangle 347201"/>
          <p:cNvSpPr/>
          <p:nvPr/>
        </p:nvSpPr>
        <p:spPr>
          <a:xfrm>
            <a:off x="1131888" y="2147888"/>
            <a:ext cx="6967537" cy="4064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347203" name="Rectangle 347202"/>
          <p:cNvSpPr/>
          <p:nvPr/>
        </p:nvSpPr>
        <p:spPr>
          <a:xfrm>
            <a:off x="1146175" y="2714625"/>
            <a:ext cx="6996113" cy="275748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/>
          <a:p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4961" name="Text Box 2"/>
          <p:cNvSpPr txBox="1"/>
          <p:nvPr/>
        </p:nvSpPr>
        <p:spPr>
          <a:xfrm>
            <a:off x="395288" y="333375"/>
            <a:ext cx="8353425" cy="47688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Choose appropriate words to fill in the gaps below:</a:t>
            </a:r>
            <a:endParaRPr lang="en-US" altLang="zh-CN" sz="28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Hooke’s law states that when a wire or spring is _________ the increase in length or _________ is proportional to the load ______ applied.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This law is not obeyed if the spring is taken beyond its ______ limit after which it will become _____________ stretched. 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A ________ band does not obey Hooke’s law.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A graph illustrating Hooke’s law will have a line that is ___________ and passes through the _______. 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97283" name="Text Box 3"/>
          <p:cNvSpPr txBox="1"/>
          <p:nvPr/>
        </p:nvSpPr>
        <p:spPr>
          <a:xfrm>
            <a:off x="5076825" y="5661025"/>
            <a:ext cx="11461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straight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4" name="Text Box 4"/>
          <p:cNvSpPr txBox="1"/>
          <p:nvPr/>
        </p:nvSpPr>
        <p:spPr>
          <a:xfrm>
            <a:off x="3060700" y="5229225"/>
            <a:ext cx="103028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elastic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5" name="Text Box 5"/>
          <p:cNvSpPr txBox="1"/>
          <p:nvPr/>
        </p:nvSpPr>
        <p:spPr>
          <a:xfrm>
            <a:off x="2665413" y="5661025"/>
            <a:ext cx="8699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origin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6" name="Text Box 6"/>
          <p:cNvSpPr txBox="1"/>
          <p:nvPr/>
        </p:nvSpPr>
        <p:spPr>
          <a:xfrm>
            <a:off x="1836738" y="5229225"/>
            <a:ext cx="143986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stretched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7" name="Text Box 7"/>
          <p:cNvSpPr txBox="1"/>
          <p:nvPr/>
        </p:nvSpPr>
        <p:spPr>
          <a:xfrm>
            <a:off x="4141788" y="5661025"/>
            <a:ext cx="9683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rubber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8" name="Text Box 8"/>
          <p:cNvSpPr txBox="1"/>
          <p:nvPr/>
        </p:nvSpPr>
        <p:spPr>
          <a:xfrm>
            <a:off x="3421063" y="5661025"/>
            <a:ext cx="8667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89" name="Text Box 9"/>
          <p:cNvSpPr txBox="1"/>
          <p:nvPr/>
        </p:nvSpPr>
        <p:spPr>
          <a:xfrm>
            <a:off x="5508625" y="5229225"/>
            <a:ext cx="14414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extension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7290" name="Text Box 10"/>
          <p:cNvSpPr txBox="1"/>
          <p:nvPr/>
        </p:nvSpPr>
        <p:spPr>
          <a:xfrm>
            <a:off x="3059113" y="4797425"/>
            <a:ext cx="26638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 i="1">
                <a:latin typeface="Arial" panose="020B0604020202020204" pitchFamily="34" charset="0"/>
              </a:rPr>
              <a:t>WORD SELECTION:</a:t>
            </a:r>
            <a:endParaRPr lang="en-US" altLang="zh-CN" b="1" i="1">
              <a:latin typeface="Arial" panose="020B0604020202020204" pitchFamily="34" charset="0"/>
            </a:endParaRPr>
          </a:p>
        </p:txBody>
      </p:sp>
      <p:sp>
        <p:nvSpPr>
          <p:cNvPr id="97291" name="Text Box 11"/>
          <p:cNvSpPr txBox="1"/>
          <p:nvPr/>
        </p:nvSpPr>
        <p:spPr>
          <a:xfrm>
            <a:off x="3924300" y="5229225"/>
            <a:ext cx="177958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permanently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Box 3"/>
          <p:cNvSpPr txBox="1"/>
          <p:nvPr/>
        </p:nvSpPr>
        <p:spPr>
          <a:xfrm>
            <a:off x="827088" y="4076700"/>
            <a:ext cx="11461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straight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4"/>
          <p:cNvSpPr txBox="1"/>
          <p:nvPr/>
        </p:nvSpPr>
        <p:spPr>
          <a:xfrm>
            <a:off x="7596188" y="2276475"/>
            <a:ext cx="103028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elastic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Box 5"/>
          <p:cNvSpPr txBox="1"/>
          <p:nvPr/>
        </p:nvSpPr>
        <p:spPr>
          <a:xfrm>
            <a:off x="5435600" y="4076700"/>
            <a:ext cx="8699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origin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6732588" y="981075"/>
            <a:ext cx="143986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stretched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Box 7"/>
          <p:cNvSpPr txBox="1"/>
          <p:nvPr/>
        </p:nvSpPr>
        <p:spPr>
          <a:xfrm>
            <a:off x="1042988" y="3213100"/>
            <a:ext cx="9683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rubber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8"/>
          <p:cNvSpPr txBox="1"/>
          <p:nvPr/>
        </p:nvSpPr>
        <p:spPr>
          <a:xfrm>
            <a:off x="539750" y="1700213"/>
            <a:ext cx="8667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force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9"/>
          <p:cNvSpPr txBox="1"/>
          <p:nvPr/>
        </p:nvSpPr>
        <p:spPr>
          <a:xfrm>
            <a:off x="3276600" y="1341438"/>
            <a:ext cx="14414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extension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 Box 11"/>
          <p:cNvSpPr txBox="1"/>
          <p:nvPr/>
        </p:nvSpPr>
        <p:spPr>
          <a:xfrm>
            <a:off x="4787900" y="2636838"/>
            <a:ext cx="1779588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pitchFamily="34" charset="0"/>
              </a:rPr>
              <a:t>permanently</a:t>
            </a:r>
            <a:endParaRPr lang="en-US" altLang="zh-CN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/>
      <p:bldP spid="97283" grpId="1"/>
      <p:bldP spid="97284" grpId="0"/>
      <p:bldP spid="97284" grpId="1"/>
      <p:bldP spid="97285" grpId="0"/>
      <p:bldP spid="97285" grpId="1"/>
      <p:bldP spid="97286" grpId="0"/>
      <p:bldP spid="97286" grpId="1"/>
      <p:bldP spid="97287" grpId="0"/>
      <p:bldP spid="97287" grpId="1"/>
      <p:bldP spid="97288" grpId="0"/>
      <p:bldP spid="97288" grpId="1"/>
      <p:bldP spid="97289" grpId="0"/>
      <p:bldP spid="97289" grpId="1"/>
      <p:bldP spid="97290" grpId="0"/>
      <p:bldP spid="97290" grpId="1"/>
      <p:bldP spid="97291" grpId="0"/>
      <p:bldP spid="97291" grpId="1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9057" name="Title 79873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690563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Forces &amp; Shape</a:t>
            </a:r>
            <a:endParaRPr lang="en-US" altLang="zh-CN" sz="2400" i="1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429058" name="Content Placeholder 79874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400"/>
              <a:t>(a) What is force? (b) Explain the meaning of the following types of force: gravitational, normal reaction, drag, electrostatic and friction. </a:t>
            </a:r>
            <a:endParaRPr lang="en-US" altLang="zh-CN" sz="2400"/>
          </a:p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400"/>
              <a:t>Explain the difference between vectors and scalars quantities and give two examples of each. </a:t>
            </a:r>
            <a:endParaRPr lang="en-US" altLang="zh-CN" sz="2400"/>
          </a:p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400"/>
              <a:t>State what is meant by Hooke’s law and explain how a graph can be drawn to verify that a spring obeys this law.</a:t>
            </a:r>
            <a:endParaRPr lang="en-US" altLang="zh-CN" sz="2400"/>
          </a:p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400"/>
              <a:t>What is meant by ‘elastic limit’?</a:t>
            </a:r>
            <a:endParaRPr lang="en-US" altLang="zh-CN" sz="2400"/>
          </a:p>
          <a:p>
            <a:pPr marL="609600" indent="-609600">
              <a:lnSpc>
                <a:spcPct val="80000"/>
              </a:lnSpc>
              <a:buAutoNum type="arabicPeriod"/>
            </a:pPr>
            <a:r>
              <a:rPr lang="en-US" altLang="zh-CN" sz="2400"/>
              <a:t>Sketch a graph showing how the loading force varies with extension when extending an elastic band.</a:t>
            </a:r>
            <a:endParaRPr lang="en-US" altLang="en-US" sz="2400" i="1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6097" name="Title 3"/>
          <p:cNvSpPr>
            <a:spLocks noGrp="1"/>
          </p:cNvSpPr>
          <p:nvPr>
            <p:ph type="title"/>
          </p:nvPr>
        </p:nvSpPr>
        <p:spPr>
          <a:xfrm>
            <a:off x="685800" y="2103438"/>
            <a:ext cx="7772400" cy="2595562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Moments</a:t>
            </a:r>
            <a:endParaRPr lang="en-US" altLang="en-US" sz="8000" b="1" u="sng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0433" name="Title 3"/>
          <p:cNvSpPr>
            <a:spLocks noGrp="1"/>
          </p:cNvSpPr>
          <p:nvPr/>
        </p:nvSpPr>
        <p:spPr>
          <a:xfrm>
            <a:off x="685800" y="2579688"/>
            <a:ext cx="7772400" cy="969962"/>
          </a:xfrm>
          <a:prstGeom prst="rect">
            <a:avLst/>
          </a:prstGeom>
          <a:solidFill>
            <a:srgbClr val="002060"/>
          </a:solidFill>
          <a:ln w="57150" cap="rnd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p>
            <a:pPr algn="ctr"/>
            <a:r>
              <a:rPr lang="en-US" altLang="en-US" sz="6000" b="1" u="sng">
                <a:solidFill>
                  <a:schemeClr val="bg1"/>
                </a:solidFill>
                <a:latin typeface="Arial" panose="020B0604020202020204" pitchFamily="34" charset="0"/>
              </a:rPr>
              <a:t>Centre of Gravity</a:t>
            </a:r>
            <a:endParaRPr lang="en-US" altLang="en-US" sz="6000" b="1" u="sng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8657" name="Title 3"/>
          <p:cNvSpPr>
            <a:spLocks noGrp="1"/>
          </p:cNvSpPr>
          <p:nvPr>
            <p:ph type="title"/>
          </p:nvPr>
        </p:nvSpPr>
        <p:spPr>
          <a:xfrm>
            <a:off x="685800" y="998538"/>
            <a:ext cx="7772400" cy="5222875"/>
          </a:xfrm>
          <a:ln w="57150" cap="rnd">
            <a:solidFill>
              <a:srgbClr val="002060"/>
            </a:solidFill>
            <a:miter/>
          </a:ln>
        </p:spPr>
        <p:txBody>
          <a:bodyPr anchor="ctr" anchorCtr="0"/>
          <a:p>
            <a:r>
              <a:rPr lang="en-US" altLang="en-US" sz="8000" b="1" u="sng"/>
              <a:t>Vectors/Scalars</a:t>
            </a:r>
            <a:br>
              <a:rPr lang="en-US" altLang="en-US" sz="5400" b="1" u="sng"/>
            </a:br>
            <a:r>
              <a:rPr lang="en-US" altLang="en-US" sz="4800" b="1" u="sng"/>
              <a:t>Distance / Displacement</a:t>
            </a:r>
            <a:br>
              <a:rPr lang="en-US" altLang="en-US" sz="4800" b="1" u="sng"/>
            </a:br>
            <a:r>
              <a:rPr lang="en-US" altLang="en-US" sz="4800" b="1" u="sng"/>
              <a:t>Speed / Velocity</a:t>
            </a:r>
            <a:endParaRPr lang="en-US" altLang="en-US" sz="4800" b="1" u="sng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1457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en-US" kern="1200" baseline="0">
                <a:latin typeface="+mj-lt"/>
                <a:ea typeface="+mj-ea"/>
                <a:cs typeface="+mj-cs"/>
              </a:rPr>
              <a:t>Centre of Gravity</a:t>
            </a:r>
            <a:endParaRPr lang="en-US" altLang="en-US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31458" name="Rectangle 280578"/>
          <p:cNvSpPr/>
          <p:nvPr/>
        </p:nvSpPr>
        <p:spPr>
          <a:xfrm>
            <a:off x="530225" y="769938"/>
            <a:ext cx="8083550" cy="8286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400" b="1">
                <a:latin typeface="Arial" panose="020B0604020202020204" pitchFamily="34" charset="0"/>
              </a:rPr>
              <a:t>If suspended, a body will come to rest with its </a:t>
            </a:r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</a:rPr>
              <a:t>centre of gravity</a:t>
            </a:r>
            <a:r>
              <a:rPr lang="en-US" altLang="zh-CN" sz="2400" b="1">
                <a:latin typeface="Arial" panose="020B0604020202020204" pitchFamily="34" charset="0"/>
              </a:rPr>
              <a:t> directly below the point of suspension.</a:t>
            </a:r>
            <a:endParaRPr lang="en-US" altLang="zh-CN" sz="2400" b="1">
              <a:latin typeface="Arial" panose="020B0604020202020204" pitchFamily="34" charset="0"/>
            </a:endParaRPr>
          </a:p>
        </p:txBody>
      </p:sp>
      <p:grpSp>
        <p:nvGrpSpPr>
          <p:cNvPr id="280581" name="Group 280580"/>
          <p:cNvGrpSpPr/>
          <p:nvPr/>
        </p:nvGrpSpPr>
        <p:grpSpPr>
          <a:xfrm>
            <a:off x="1735138" y="1836738"/>
            <a:ext cx="5599112" cy="4183062"/>
            <a:chOff x="1093" y="1157"/>
            <a:chExt cx="3527" cy="2635"/>
          </a:xfrm>
        </p:grpSpPr>
        <p:pic>
          <p:nvPicPr>
            <p:cNvPr id="531460" name="Content Placeholder 280577" descr="p216b"/>
            <p:cNvPicPr>
              <a:picLocks noGrp="1" noChangeAspect="1"/>
            </p:cNvPicPr>
            <p:nvPr>
              <p:ph idx="4294967295"/>
            </p:nvPr>
          </p:nvPicPr>
          <p:blipFill>
            <a:blip r:embed="rId1"/>
            <a:stretch>
              <a:fillRect/>
            </a:stretch>
          </p:blipFill>
          <p:spPr>
            <a:xfrm>
              <a:off x="1093" y="1157"/>
              <a:ext cx="3527" cy="2635"/>
            </a:xfrm>
          </p:spPr>
        </p:pic>
        <p:sp>
          <p:nvSpPr>
            <p:cNvPr id="531461" name="Text Box 280579"/>
            <p:cNvSpPr txBox="1"/>
            <p:nvPr/>
          </p:nvSpPr>
          <p:spPr>
            <a:xfrm>
              <a:off x="2386" y="2331"/>
              <a:ext cx="622" cy="577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t" anchorCtr="0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Arial" panose="020B0604020202020204" pitchFamily="34" charset="0"/>
                </a:rPr>
                <a:t>Centre of gravity</a:t>
              </a:r>
              <a:endParaRPr lang="en-US" altLang="zh-CN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78551" name="Group 278550"/>
          <p:cNvGrpSpPr/>
          <p:nvPr/>
        </p:nvGrpSpPr>
        <p:grpSpPr>
          <a:xfrm>
            <a:off x="4119563" y="2230438"/>
            <a:ext cx="4033837" cy="2519362"/>
            <a:chOff x="2604" y="1405"/>
            <a:chExt cx="2541" cy="1587"/>
          </a:xfrm>
        </p:grpSpPr>
        <p:sp>
          <p:nvSpPr>
            <p:cNvPr id="533506" name="Oval 278530"/>
            <p:cNvSpPr/>
            <p:nvPr/>
          </p:nvSpPr>
          <p:spPr>
            <a:xfrm>
              <a:off x="2604" y="1949"/>
              <a:ext cx="1043" cy="1043"/>
            </a:xfrm>
            <a:prstGeom prst="ellipse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33507" name="Isosceles Triangle 278531"/>
            <p:cNvSpPr/>
            <p:nvPr/>
          </p:nvSpPr>
          <p:spPr>
            <a:xfrm>
              <a:off x="3920" y="1858"/>
              <a:ext cx="1225" cy="1088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33508" name="Rectangle 278532"/>
            <p:cNvSpPr/>
            <p:nvPr/>
          </p:nvSpPr>
          <p:spPr>
            <a:xfrm>
              <a:off x="2740" y="1405"/>
              <a:ext cx="2313" cy="272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endParaRPr lang="en-US" altLang="zh-CN">
                <a:latin typeface="Arial" panose="020B0604020202020204" pitchFamily="34" charset="0"/>
              </a:endParaRPr>
            </a:p>
          </p:txBody>
        </p:sp>
      </p:grpSp>
      <p:sp>
        <p:nvSpPr>
          <p:cNvPr id="278534" name="Text Box 278533"/>
          <p:cNvSpPr txBox="1"/>
          <p:nvPr/>
        </p:nvSpPr>
        <p:spPr>
          <a:xfrm>
            <a:off x="4132263" y="4940300"/>
            <a:ext cx="43434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</a:rPr>
              <a:t>centres of gravity</a:t>
            </a:r>
            <a:r>
              <a:rPr lang="en-US" altLang="zh-CN" b="1">
                <a:latin typeface="Arial" panose="020B0604020202020204" pitchFamily="34" charset="0"/>
              </a:rPr>
              <a:t> of regular shapes</a:t>
            </a:r>
            <a:endParaRPr lang="en-US" altLang="zh-CN" b="1">
              <a:latin typeface="Arial" panose="020B0604020202020204" pitchFamily="34" charset="0"/>
            </a:endParaRPr>
          </a:p>
        </p:txBody>
      </p:sp>
      <p:sp>
        <p:nvSpPr>
          <p:cNvPr id="533510" name="Title 278534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Centre of gravity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278536" name="Content Placeholder 278535"/>
          <p:cNvSpPr>
            <a:spLocks noGrp="1"/>
          </p:cNvSpPr>
          <p:nvPr>
            <p:ph idx="1"/>
          </p:nvPr>
        </p:nvSpPr>
        <p:spPr>
          <a:xfrm>
            <a:off x="457200" y="1279525"/>
            <a:ext cx="8229600" cy="4525963"/>
          </a:xfrm>
        </p:spPr>
        <p:txBody>
          <a:bodyPr anchor="t" anchorCtr="0"/>
          <a:p>
            <a:pPr marL="0" indent="0" eaLnBrk="0" hangingPunct="0">
              <a:lnSpc>
                <a:spcPct val="80000"/>
              </a:lnSpc>
              <a:spcBef>
                <a:spcPct val="0"/>
              </a:spcBef>
              <a:buNone/>
            </a:pPr>
            <a:r>
              <a:rPr lang="en-US" altLang="zh-CN" sz="2400" b="1">
                <a:solidFill>
                  <a:srgbClr val="FF0000"/>
                </a:solidFill>
              </a:rPr>
              <a:t>The centre of gravity of a body is that point at which the weight of the body acts.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sp>
        <p:nvSpPr>
          <p:cNvPr id="278537" name="Text Box 278536"/>
          <p:cNvSpPr txBox="1"/>
          <p:nvPr/>
        </p:nvSpPr>
        <p:spPr>
          <a:xfrm>
            <a:off x="477838" y="2101850"/>
            <a:ext cx="3519487" cy="34147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400">
                <a:latin typeface="Arial" panose="020B0604020202020204" pitchFamily="34" charset="0"/>
              </a:rPr>
              <a:t>The </a:t>
            </a:r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</a:rPr>
              <a:t>centre of gravity</a:t>
            </a:r>
            <a:r>
              <a:rPr lang="en-US" altLang="zh-CN" sz="2400">
                <a:latin typeface="Arial" panose="020B0604020202020204" pitchFamily="34" charset="0"/>
              </a:rPr>
              <a:t> of a symmetrical body is along the axis of symmetry.</a:t>
            </a:r>
            <a:endParaRPr lang="en-US" altLang="zh-CN" sz="2400">
              <a:latin typeface="Arial" panose="020B0604020202020204" pitchFamily="34" charset="0"/>
            </a:endParaRPr>
          </a:p>
          <a:p>
            <a:endParaRPr lang="en-US" altLang="zh-CN" sz="2400">
              <a:latin typeface="Arial" panose="020B0604020202020204" pitchFamily="34" charset="0"/>
            </a:endParaRPr>
          </a:p>
          <a:p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</a:rPr>
              <a:t>Centre of gravity</a:t>
            </a:r>
            <a:r>
              <a:rPr lang="en-US" altLang="zh-CN" sz="2400">
                <a:latin typeface="Arial" panose="020B0604020202020204" pitchFamily="34" charset="0"/>
              </a:rPr>
              <a:t> is also sometimes called </a:t>
            </a:r>
            <a:r>
              <a:rPr lang="en-US" altLang="zh-CN" sz="2400" b="1">
                <a:solidFill>
                  <a:schemeClr val="accent2"/>
                </a:solidFill>
                <a:latin typeface="Arial" panose="020B0604020202020204" pitchFamily="34" charset="0"/>
              </a:rPr>
              <a:t>centre of mass</a:t>
            </a:r>
            <a:r>
              <a:rPr lang="en-US" altLang="zh-CN" sz="2400">
                <a:latin typeface="Arial" panose="020B0604020202020204" pitchFamily="34" charset="0"/>
              </a:rPr>
              <a:t>.</a:t>
            </a:r>
            <a:endParaRPr lang="en-US" altLang="zh-CN" sz="24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zh-CN" sz="2400">
              <a:latin typeface="Arial" panose="020B0604020202020204" pitchFamily="34" charset="0"/>
            </a:endParaRPr>
          </a:p>
        </p:txBody>
      </p:sp>
      <p:grpSp>
        <p:nvGrpSpPr>
          <p:cNvPr id="278549" name="Group 278548"/>
          <p:cNvGrpSpPr/>
          <p:nvPr/>
        </p:nvGrpSpPr>
        <p:grpSpPr>
          <a:xfrm>
            <a:off x="4349750" y="2230438"/>
            <a:ext cx="3671888" cy="431800"/>
            <a:chOff x="2740" y="1405"/>
            <a:chExt cx="2313" cy="272"/>
          </a:xfrm>
        </p:grpSpPr>
        <p:sp>
          <p:nvSpPr>
            <p:cNvPr id="533514" name="Straight Connector 278538"/>
            <p:cNvSpPr/>
            <p:nvPr/>
          </p:nvSpPr>
          <p:spPr>
            <a:xfrm flipV="1">
              <a:off x="2740" y="1405"/>
              <a:ext cx="2313" cy="27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533515" name="Straight Connector 278539"/>
            <p:cNvSpPr/>
            <p:nvPr/>
          </p:nvSpPr>
          <p:spPr>
            <a:xfrm>
              <a:off x="2740" y="1405"/>
              <a:ext cx="2313" cy="27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533516" name="Oval 278540"/>
            <p:cNvSpPr/>
            <p:nvPr/>
          </p:nvSpPr>
          <p:spPr>
            <a:xfrm>
              <a:off x="3850" y="1489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wrap="none" anchor="ctr" anchorCtr="0"/>
            <a:p>
              <a:pPr algn="ctr"/>
              <a:endParaRPr lang="en-US" altLang="zh-CN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78542" name="Oval 278541"/>
          <p:cNvSpPr/>
          <p:nvPr/>
        </p:nvSpPr>
        <p:spPr>
          <a:xfrm>
            <a:off x="4889500" y="3849688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noFill/>
          </a:ln>
        </p:spPr>
        <p:txBody>
          <a:bodyPr wrap="none" anchor="ctr" anchorCtr="0"/>
          <a:p>
            <a:pPr algn="ctr"/>
            <a:endParaRPr lang="en-US" altLang="zh-CN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278550" name="Group 278549"/>
          <p:cNvGrpSpPr/>
          <p:nvPr/>
        </p:nvGrpSpPr>
        <p:grpSpPr>
          <a:xfrm>
            <a:off x="6223000" y="2949575"/>
            <a:ext cx="1938338" cy="1728788"/>
            <a:chOff x="3920" y="1858"/>
            <a:chExt cx="1221" cy="1089"/>
          </a:xfrm>
        </p:grpSpPr>
        <p:sp>
          <p:nvSpPr>
            <p:cNvPr id="533519" name="Straight Connector 278543"/>
            <p:cNvSpPr/>
            <p:nvPr/>
          </p:nvSpPr>
          <p:spPr>
            <a:xfrm flipV="1">
              <a:off x="4534" y="1858"/>
              <a:ext cx="0" cy="108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533520" name="Straight Connector 278544"/>
            <p:cNvSpPr/>
            <p:nvPr/>
          </p:nvSpPr>
          <p:spPr>
            <a:xfrm flipH="1">
              <a:off x="3920" y="2405"/>
              <a:ext cx="918" cy="5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533521" name="Straight Connector 278545"/>
            <p:cNvSpPr/>
            <p:nvPr/>
          </p:nvSpPr>
          <p:spPr>
            <a:xfrm flipH="1" flipV="1">
              <a:off x="4232" y="2396"/>
              <a:ext cx="909" cy="54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533522" name="Oval 278546"/>
            <p:cNvSpPr/>
            <p:nvPr/>
          </p:nvSpPr>
          <p:spPr>
            <a:xfrm>
              <a:off x="4488" y="2530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wrap="none" anchor="ctr" anchorCtr="0"/>
            <a:p>
              <a:pPr algn="ctr"/>
              <a:endParaRPr lang="en-US" altLang="zh-CN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6">
                                            <p:txEl>
                                              <p:charRg st="0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7">
                                            <p:txEl>
                                              <p:charRg st="0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7">
                                            <p:txEl>
                                              <p:charRg st="76" end="1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4" grpId="0"/>
      <p:bldP spid="278542" grpId="0" bldLvl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40673" name="Group 282631"/>
          <p:cNvGrpSpPr/>
          <p:nvPr/>
        </p:nvGrpSpPr>
        <p:grpSpPr>
          <a:xfrm>
            <a:off x="365125" y="833438"/>
            <a:ext cx="3843338" cy="4895850"/>
            <a:chOff x="431" y="494"/>
            <a:chExt cx="2421" cy="3084"/>
          </a:xfrm>
        </p:grpSpPr>
        <p:grpSp>
          <p:nvGrpSpPr>
            <p:cNvPr id="540674" name="Group 282629"/>
            <p:cNvGrpSpPr/>
            <p:nvPr/>
          </p:nvGrpSpPr>
          <p:grpSpPr>
            <a:xfrm>
              <a:off x="431" y="494"/>
              <a:ext cx="2421" cy="3084"/>
              <a:chOff x="431" y="572"/>
              <a:chExt cx="2421" cy="3084"/>
            </a:xfrm>
          </p:grpSpPr>
          <p:pic>
            <p:nvPicPr>
              <p:cNvPr id="540675" name="Content Placeholder 282627" descr="p217"/>
              <p:cNvPicPr>
                <a:picLocks noGrp="1" noChangeAspect="1"/>
              </p:cNvPicPr>
              <p:nvPr>
                <p:ph sz="half" idx="4294967295"/>
              </p:nvPr>
            </p:nvPicPr>
            <p:blipFill>
              <a:blip r:embed="rId1"/>
              <a:stretch>
                <a:fillRect/>
              </a:stretch>
            </p:blipFill>
            <p:spPr>
              <a:xfrm>
                <a:off x="431" y="572"/>
                <a:ext cx="2253" cy="3084"/>
              </a:xfrm>
            </p:spPr>
          </p:pic>
          <p:sp>
            <p:nvSpPr>
              <p:cNvPr id="540676" name="Text Box 282628"/>
              <p:cNvSpPr txBox="1"/>
              <p:nvPr/>
            </p:nvSpPr>
            <p:spPr>
              <a:xfrm>
                <a:off x="2075" y="1829"/>
                <a:ext cx="777" cy="36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t" anchorCtr="0">
                <a:spAutoFit/>
              </a:bodyPr>
              <a:p>
                <a:pPr algn="ctr">
                  <a:spcBef>
                    <a:spcPct val="50000"/>
                  </a:spcBef>
                </a:pPr>
                <a:r>
                  <a:rPr lang="en-US" altLang="zh-CN" sz="1600" b="1">
                    <a:solidFill>
                      <a:srgbClr val="FF0000"/>
                    </a:solidFill>
                    <a:latin typeface="Arial" panose="020B0604020202020204" pitchFamily="34" charset="0"/>
                  </a:rPr>
                  <a:t>Centre of gravity</a:t>
                </a:r>
                <a:endParaRPr lang="en-US" altLang="zh-CN" sz="1600" b="1">
                  <a:solidFill>
                    <a:srgbClr val="FF0000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540677" name="Straight Connector 282630"/>
            <p:cNvSpPr/>
            <p:nvPr/>
          </p:nvSpPr>
          <p:spPr>
            <a:xfrm flipH="1" flipV="1">
              <a:off x="1389" y="1638"/>
              <a:ext cx="708" cy="19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540678" name="Title 282625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32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Finding the centre of gravity</a:t>
            </a:r>
            <a:endParaRPr lang="en-US" altLang="zh-CN" sz="3200" kern="1200" baseline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2627" name="Text Box 282626"/>
          <p:cNvSpPr txBox="1"/>
          <p:nvPr/>
        </p:nvSpPr>
        <p:spPr>
          <a:xfrm>
            <a:off x="4356100" y="1125538"/>
            <a:ext cx="4392613" cy="393858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>
                <a:latin typeface="Arial" panose="020B0604020202020204" pitchFamily="34" charset="0"/>
              </a:rPr>
              <a:t>Pierce the card in at least two places. </a:t>
            </a:r>
            <a:endParaRPr lang="en-US" altLang="zh-CN" sz="20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000">
                <a:latin typeface="Arial" panose="020B0604020202020204" pitchFamily="34" charset="0"/>
              </a:rPr>
              <a:t>Suspend the card from one of these holes.</a:t>
            </a:r>
            <a:endParaRPr lang="en-US" altLang="zh-CN" sz="20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000">
                <a:latin typeface="Arial" panose="020B0604020202020204" pitchFamily="34" charset="0"/>
              </a:rPr>
              <a:t>Hang a plumbline from the point of suspension.</a:t>
            </a:r>
            <a:endParaRPr lang="en-US" altLang="zh-CN" sz="20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000">
                <a:latin typeface="Arial" panose="020B0604020202020204" pitchFamily="34" charset="0"/>
              </a:rPr>
              <a:t>Using the plumbline as a reference draw a vertical line on the card.</a:t>
            </a:r>
            <a:endParaRPr lang="en-US" altLang="zh-CN" sz="20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000">
                <a:latin typeface="Arial" panose="020B0604020202020204" pitchFamily="34" charset="0"/>
              </a:rPr>
              <a:t>Repeat for the other hole(s).</a:t>
            </a:r>
            <a:endParaRPr lang="en-US" altLang="zh-CN" sz="20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000">
                <a:latin typeface="Arial" panose="020B0604020202020204" pitchFamily="34" charset="0"/>
              </a:rPr>
              <a:t>The </a:t>
            </a:r>
            <a:r>
              <a:rPr lang="en-US" altLang="zh-CN" sz="2000" b="1">
                <a:solidFill>
                  <a:srgbClr val="FF0000"/>
                </a:solidFill>
                <a:latin typeface="Arial" panose="020B0604020202020204" pitchFamily="34" charset="0"/>
              </a:rPr>
              <a:t>centre of gravity</a:t>
            </a:r>
            <a:r>
              <a:rPr lang="en-US" altLang="zh-CN" sz="2000">
                <a:latin typeface="Arial" panose="020B0604020202020204" pitchFamily="34" charset="0"/>
              </a:rPr>
              <a:t> is where the lines cross on the card.</a:t>
            </a:r>
            <a:endParaRPr lang="en-US" altLang="zh-CN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charRg st="0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charRg st="41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charRg st="83" end="1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charRg st="130" end="1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charRg st="199" end="2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charRg st="229" end="2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5553" name="Title 278534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Centre of gravity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pic>
        <p:nvPicPr>
          <p:cNvPr id="535554" name="Picture 13" descr="C:\Documents and Settings\SSER User\Desktop\bigstockphoto_Activate_24731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075" y="1082675"/>
            <a:ext cx="3128963" cy="4694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5555" name="Picture 9" descr="F:\SSER Ltd\Old C Drive\Downloads\Graphics\BigStock\bigstockphoto_Yoga_Lisa_328190.jpg"/>
          <p:cNvPicPr>
            <a:picLocks noChangeAspect="1"/>
          </p:cNvPicPr>
          <p:nvPr/>
        </p:nvPicPr>
        <p:blipFill>
          <a:blip r:embed="rId2"/>
          <a:srcRect l="6151" r="4997"/>
          <a:stretch>
            <a:fillRect/>
          </a:stretch>
        </p:blipFill>
        <p:spPr>
          <a:xfrm>
            <a:off x="5732463" y="1082675"/>
            <a:ext cx="3128962" cy="4692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5556" name="Text Box 2"/>
          <p:cNvSpPr txBox="1"/>
          <p:nvPr/>
        </p:nvSpPr>
        <p:spPr>
          <a:xfrm>
            <a:off x="3463925" y="1784350"/>
            <a:ext cx="2143125" cy="2860675"/>
          </a:xfrm>
          <a:prstGeom prst="rect">
            <a:avLst/>
          </a:prstGeom>
          <a:noFill/>
          <a:ln w="9525" cap="flat" cmpd="sng">
            <a:solidFill>
              <a:srgbClr val="333399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>
                <a:latin typeface="Arial" panose="020B0604020202020204" pitchFamily="34" charset="0"/>
              </a:rPr>
              <a:t>Gymnastics and Yoga both use an understanding of the centre of gravity to help maintain balance.</a:t>
            </a:r>
            <a:endParaRPr lang="en-US" altLang="en-US">
              <a:latin typeface="Arial" panose="020B0604020202020204" pitchFamily="34" charset="0"/>
            </a:endParaRPr>
          </a:p>
          <a:p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Where is the centre of gravity in these positions?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" name="10-Point Star 3"/>
          <p:cNvSpPr/>
          <p:nvPr/>
        </p:nvSpPr>
        <p:spPr>
          <a:xfrm>
            <a:off x="6997700" y="3644900"/>
            <a:ext cx="331788" cy="266700"/>
          </a:xfrm>
          <a:prstGeom prst="star10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en-US" strike="noStrike" noProof="1"/>
          </a:p>
        </p:txBody>
      </p:sp>
      <p:sp>
        <p:nvSpPr>
          <p:cNvPr id="5" name="10-Point Star 4"/>
          <p:cNvSpPr/>
          <p:nvPr/>
        </p:nvSpPr>
        <p:spPr>
          <a:xfrm>
            <a:off x="1524000" y="3081338"/>
            <a:ext cx="331788" cy="266700"/>
          </a:xfrm>
          <a:prstGeom prst="star10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en-US" strike="noStrike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7601" name="Title 278534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sz="4000" kern="1200" baseline="0">
                <a:latin typeface="+mj-lt"/>
                <a:ea typeface="+mj-ea"/>
                <a:cs typeface="+mj-cs"/>
              </a:rPr>
              <a:t>Centre of gravity</a:t>
            </a:r>
            <a:endParaRPr lang="en-US" altLang="zh-CN" sz="4000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37602" name="Text Box 2"/>
          <p:cNvSpPr txBox="1"/>
          <p:nvPr/>
        </p:nvSpPr>
        <p:spPr>
          <a:xfrm>
            <a:off x="3797300" y="685800"/>
            <a:ext cx="3354705" cy="1198880"/>
          </a:xfrm>
          <a:prstGeom prst="rect">
            <a:avLst/>
          </a:prstGeom>
          <a:noFill/>
          <a:ln w="9525" cap="flat" cmpd="sng">
            <a:solidFill>
              <a:srgbClr val="333399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sz="2400">
                <a:latin typeface="Arial" panose="020B0604020202020204" pitchFamily="34" charset="0"/>
              </a:rPr>
              <a:t>Children play endlessly with bricks trying to get them to balance</a:t>
            </a:r>
            <a:endParaRPr lang="en-US" altLang="en-US" sz="2400">
              <a:latin typeface="Arial" panose="020B0604020202020204" pitchFamily="34" charset="0"/>
            </a:endParaRPr>
          </a:p>
        </p:txBody>
      </p:sp>
      <p:pic>
        <p:nvPicPr>
          <p:cNvPr id="434193" name="Picture 17" descr="Baby playing with foam blocks uid 10711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425" y="952500"/>
            <a:ext cx="4032250" cy="3692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4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863" y="3263900"/>
            <a:ext cx="4579937" cy="3433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1123950" y="5116830"/>
            <a:ext cx="3133725" cy="829945"/>
          </a:xfrm>
          <a:prstGeom prst="rect">
            <a:avLst/>
          </a:prstGeom>
          <a:noFill/>
          <a:ln w="9525" cap="flat" cmpd="sng">
            <a:solidFill>
              <a:srgbClr val="333399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algn="ctr"/>
            <a:r>
              <a:rPr lang="en-US" altLang="zh-CN" sz="2400">
                <a:latin typeface="Arial" panose="020B0604020202020204" pitchFamily="34" charset="0"/>
              </a:rPr>
              <a:t>Are these stacks of stones really possible?</a:t>
            </a:r>
            <a:endParaRPr lang="en-US" altLang="zh-CN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4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9649" name="Title 1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Leaning Tower of Pisa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pic>
        <p:nvPicPr>
          <p:cNvPr id="539650" name="Picture 2" descr="C:\Documents and Settings\SSER User\Desktop\bigstockphoto_Pisa_Tower_332454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888" y="617538"/>
            <a:ext cx="3632200" cy="6115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8279" name="Rectangle 7"/>
          <p:cNvSpPr/>
          <p:nvPr/>
        </p:nvSpPr>
        <p:spPr>
          <a:xfrm>
            <a:off x="4041775" y="912813"/>
            <a:ext cx="4949825" cy="1568450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r>
              <a:rPr lang="en-US" altLang="zh-CN" sz="2400">
                <a:latin typeface="Arial" panose="020B0604020202020204" pitchFamily="34" charset="0"/>
              </a:rPr>
              <a:t>Although it has a ten degree tilt, the Leaning Tower of Pisa has remained standing for over 800 years. 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4" name="Text Box 9"/>
          <p:cNvSpPr txBox="1"/>
          <p:nvPr/>
        </p:nvSpPr>
        <p:spPr>
          <a:xfrm>
            <a:off x="4041775" y="2565400"/>
            <a:ext cx="5146040" cy="460375"/>
          </a:xfrm>
          <a:prstGeom prst="rect">
            <a:avLst/>
          </a:prstGeom>
          <a:noFill/>
          <a:ln w="25400">
            <a:noFill/>
          </a:ln>
        </p:spPr>
        <p:txBody>
          <a:bodyPr wrap="none" anchor="t" anchorCtr="0">
            <a:spAutoFit/>
          </a:bodyPr>
          <a:p>
            <a:r>
              <a:rPr lang="en-US" altLang="zh-CN" sz="2400">
                <a:latin typeface="Arial" panose="020B0604020202020204" pitchFamily="34" charset="0"/>
              </a:rPr>
              <a:t>Why has the tower not toppled over?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5" name="Text Box 10"/>
          <p:cNvSpPr txBox="1"/>
          <p:nvPr/>
        </p:nvSpPr>
        <p:spPr>
          <a:xfrm>
            <a:off x="4041775" y="3151823"/>
            <a:ext cx="4949825" cy="829945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p>
            <a:r>
              <a:rPr lang="en-US" altLang="zh-CN" sz="2400">
                <a:latin typeface="Arial" panose="020B0604020202020204" pitchFamily="34" charset="0"/>
              </a:rPr>
              <a:t>The tower’s centre of mass is inside its base.</a:t>
            </a:r>
            <a:endParaRPr lang="en-US" altLang="zh-CN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9">
                                            <p:txEl>
                                              <p:charRg st="0" end="1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8279">
                                            <p:txEl>
                                              <p:charRg st="0" end="10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charRg st="0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charRg st="0" end="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8279" grpId="0" build="p"/>
      <p:bldP spid="4" grpId="0" build="p"/>
      <p:bldP spid="5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21" name="Title 301057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Stability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301059" name="Content Placeholder 301058"/>
          <p:cNvSpPr>
            <a:spLocks noGrp="1"/>
          </p:cNvSpPr>
          <p:nvPr>
            <p:ph idx="1"/>
          </p:nvPr>
        </p:nvSpPr>
        <p:spPr>
          <a:xfrm>
            <a:off x="576263" y="695325"/>
            <a:ext cx="8229600" cy="4525963"/>
          </a:xfrm>
        </p:spPr>
        <p:txBody>
          <a:bodyPr anchor="t" anchorCtr="0"/>
          <a:p>
            <a:pPr marL="0" indent="0">
              <a:buNone/>
            </a:pPr>
            <a:r>
              <a:rPr lang="en-US" altLang="zh-CN" sz="2400"/>
              <a:t>A body is stable as long as its centre of gravity remains vertically above its base.</a:t>
            </a:r>
            <a:endParaRPr lang="en-US" altLang="zh-CN" sz="2400"/>
          </a:p>
          <a:p>
            <a:pPr marL="0" indent="0">
              <a:buNone/>
            </a:pPr>
            <a:r>
              <a:rPr lang="en-US" altLang="zh-CN" sz="2400"/>
              <a:t>If this is not the case, the body will topple.</a:t>
            </a:r>
            <a:endParaRPr lang="en-US" altLang="zh-CN" sz="2400" b="1"/>
          </a:p>
        </p:txBody>
      </p:sp>
      <p:sp>
        <p:nvSpPr>
          <p:cNvPr id="542723" name="Text Box 301061"/>
          <p:cNvSpPr txBox="1"/>
          <p:nvPr/>
        </p:nvSpPr>
        <p:spPr>
          <a:xfrm>
            <a:off x="186055" y="5850255"/>
            <a:ext cx="287591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Arial" panose="020B0604020202020204" pitchFamily="34" charset="0"/>
              </a:rPr>
              <a:t>unstable - falls onto bottom edge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542724" name="Text Box 301064"/>
          <p:cNvSpPr txBox="1"/>
          <p:nvPr/>
        </p:nvSpPr>
        <p:spPr>
          <a:xfrm>
            <a:off x="5337175" y="5850255"/>
            <a:ext cx="29698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pitchFamily="34" charset="0"/>
              </a:rPr>
              <a:t>unstable - toppling</a:t>
            </a:r>
            <a:endParaRPr lang="en-US" altLang="zh-CN" sz="2400" b="1">
              <a:latin typeface="Arial" panose="020B0604020202020204" pitchFamily="34" charset="0"/>
            </a:endParaRPr>
          </a:p>
        </p:txBody>
      </p:sp>
      <p:sp>
        <p:nvSpPr>
          <p:cNvPr id="542725" name="Text Box 301067"/>
          <p:cNvSpPr txBox="1"/>
          <p:nvPr/>
        </p:nvSpPr>
        <p:spPr>
          <a:xfrm>
            <a:off x="3384550" y="5824855"/>
            <a:ext cx="17265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pitchFamily="34" charset="0"/>
              </a:rPr>
              <a:t>balanced</a:t>
            </a:r>
            <a:endParaRPr lang="en-US" altLang="zh-CN" sz="2400" b="1">
              <a:latin typeface="Arial" panose="020B0604020202020204" pitchFamily="34" charset="0"/>
            </a:endParaRPr>
          </a:p>
        </p:txBody>
      </p:sp>
      <p:pic>
        <p:nvPicPr>
          <p:cNvPr id="542726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5350" y="2212975"/>
            <a:ext cx="6794500" cy="3543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char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charRg st="85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4769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r>
              <a:rPr lang="en-US" altLang="zh-CN" kern="1200" baseline="0">
                <a:latin typeface="+mj-lt"/>
                <a:ea typeface="+mj-ea"/>
                <a:cs typeface="+mj-cs"/>
              </a:rPr>
              <a:t>Crane accident</a:t>
            </a: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44770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44771" name="Picture 4" descr="crane-accident-pic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19200"/>
            <a:ext cx="9144000" cy="5638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5793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45794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45795" name="Picture 4" descr="crane-accident-pic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6817" name="Rectangle 2"/>
          <p:cNvSpPr>
            <a:spLocks noGrp="1"/>
          </p:cNvSpPr>
          <p:nvPr>
            <p:ph type="title"/>
          </p:nvPr>
        </p:nvSpPr>
        <p:spPr>
          <a:xfrm>
            <a:off x="-53975" y="12700"/>
            <a:ext cx="9178925" cy="520700"/>
          </a:xfrm>
        </p:spPr>
        <p:txBody>
          <a:bodyPr anchor="ctr" anchorCtr="0"/>
          <a:p>
            <a:pPr defTabSz="914400">
              <a:buNone/>
            </a:pPr>
            <a:endParaRPr lang="en-US" altLang="zh-CN" kern="1200" baseline="0">
              <a:latin typeface="+mj-lt"/>
              <a:ea typeface="+mj-ea"/>
              <a:cs typeface="+mj-cs"/>
            </a:endParaRPr>
          </a:p>
        </p:txBody>
      </p:sp>
      <p:sp>
        <p:nvSpPr>
          <p:cNvPr id="546818" name="Rectangle 3"/>
          <p:cNvSpPr>
            <a:spLocks noGrp="1"/>
          </p:cNvSpPr>
          <p:nvPr>
            <p:ph idx="1"/>
          </p:nvPr>
        </p:nvSpPr>
        <p:spPr/>
        <p:txBody>
          <a:bodyPr anchor="t" anchorCtr="0"/>
          <a:p>
            <a:endParaRPr lang="en-US" altLang="zh-CN"/>
          </a:p>
        </p:txBody>
      </p:sp>
      <p:pic>
        <p:nvPicPr>
          <p:cNvPr id="546819" name="Picture 4" descr="crane-accident-pic-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31514</Words>
  <Application>WPS Presentation</Application>
  <PresentationFormat>On-screen Show</PresentationFormat>
  <Paragraphs>2277</Paragraphs>
  <Slides>176</Slides>
  <Notes>36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12</vt:i4>
      </vt:variant>
      <vt:variant>
        <vt:lpstr>嵌入 OLE 服务器</vt:lpstr>
      </vt:variant>
      <vt:variant>
        <vt:i4>20</vt:i4>
      </vt:variant>
      <vt:variant>
        <vt:lpstr>幻灯片标题</vt:lpstr>
      </vt:variant>
      <vt:variant>
        <vt:i4>176</vt:i4>
      </vt:variant>
    </vt:vector>
  </HeadingPairs>
  <TitlesOfParts>
    <vt:vector size="222" baseType="lpstr">
      <vt:lpstr>Arial</vt:lpstr>
      <vt:lpstr>SimSun</vt:lpstr>
      <vt:lpstr>Wingdings</vt:lpstr>
      <vt:lpstr>Times New Roman</vt:lpstr>
      <vt:lpstr>宋体</vt:lpstr>
      <vt:lpstr>Calibri</vt:lpstr>
      <vt:lpstr>Times New Roman</vt:lpstr>
      <vt:lpstr>Wingdings 2</vt:lpstr>
      <vt:lpstr>Comic Sans MS</vt:lpstr>
      <vt:lpstr>Calibri</vt:lpstr>
      <vt:lpstr>Symbol</vt:lpstr>
      <vt:lpstr>微软雅黑</vt:lpstr>
      <vt:lpstr>Arial Unicode MS</vt:lpstr>
      <vt:lpstr>Batang</vt:lpstr>
      <vt:lpstr>Default Design</vt:lpstr>
      <vt:lpstr>1_Default Design</vt:lpstr>
      <vt:lpstr>2_Default Design</vt:lpstr>
      <vt:lpstr>3_Default Design</vt:lpstr>
      <vt:lpstr>4_Default Design</vt:lpstr>
      <vt:lpstr>6_Default Design</vt:lpstr>
      <vt:lpstr>7_Default Design</vt:lpstr>
      <vt:lpstr>8_Default Design</vt:lpstr>
      <vt:lpstr>9_Default Design</vt:lpstr>
      <vt:lpstr>13_Default Design</vt:lpstr>
      <vt:lpstr>15_Default Design</vt:lpstr>
      <vt:lpstr>14_Default Design</vt:lpstr>
      <vt:lpstr>CorelDRAW.Graphic.6</vt:lpstr>
      <vt:lpstr>Paint.Picture</vt:lpstr>
      <vt:lpstr>Paint.Picture</vt:lpstr>
      <vt:lpstr>CorelDRAW.Graphic.6</vt:lpstr>
      <vt:lpstr>CorelDRAW.Graphic.6</vt:lpstr>
      <vt:lpstr>CorelDRAW.Graphic.6</vt:lpstr>
      <vt:lpstr>CorelDRAW.Graphic.6</vt:lpstr>
      <vt:lpstr>CorelDRAW.Graphic.6</vt:lpstr>
      <vt:lpstr>Paint.Picture</vt:lpstr>
      <vt:lpstr>Paint.Picture</vt:lpstr>
      <vt:lpstr>Equation.3</vt:lpstr>
      <vt:lpstr>CorelDRAW.Graphic.6</vt:lpstr>
      <vt:lpstr>Paint.Picture</vt:lpstr>
      <vt:lpstr>CorelDRAW.Graphic.6</vt:lpstr>
      <vt:lpstr>CorelDRAW.Graphic.6</vt:lpstr>
      <vt:lpstr>CorelDRAW.Graphic.6</vt:lpstr>
      <vt:lpstr>CorelDRAW.Graphic.6</vt:lpstr>
      <vt:lpstr>CorelDRAW.Graphic.6</vt:lpstr>
      <vt:lpstr>CorelDRAW.Graphic.6</vt:lpstr>
      <vt:lpstr>Paint.Picture</vt:lpstr>
      <vt:lpstr>Distance-Time and  Velocity-Time Graphs Review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Vectors/Scalars Distance / Displacement Speed / Velocity</vt:lpstr>
      <vt:lpstr>Vectors and Scalars</vt:lpstr>
      <vt:lpstr>Example: Speed and Velocity</vt:lpstr>
      <vt:lpstr>Changing Velocity = Acceleration</vt:lpstr>
      <vt:lpstr>PowerPoint 演示文稿</vt:lpstr>
      <vt:lpstr>Representing Vectors</vt:lpstr>
      <vt:lpstr>Newton's Laws</vt:lpstr>
      <vt:lpstr>Newton's First Law</vt:lpstr>
      <vt:lpstr>Newton’s 1st law of motion</vt:lpstr>
      <vt:lpstr>Newton's Second Law: F=ma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Newton's Third Law</vt:lpstr>
      <vt:lpstr>Newton’s 3rd law of motion</vt:lpstr>
      <vt:lpstr>Newton’s 3rd law of motion</vt:lpstr>
      <vt:lpstr>Example 2: Rocket in flight</vt:lpstr>
      <vt:lpstr>Static Friction</vt:lpstr>
      <vt:lpstr>Is the car accelerating?</vt:lpstr>
      <vt:lpstr>PowerPoint 演示文稿</vt:lpstr>
      <vt:lpstr>PowerPoint 演示文稿</vt:lpstr>
      <vt:lpstr>PowerPoint 演示文稿</vt:lpstr>
      <vt:lpstr>Vectors and Resultant Forces</vt:lpstr>
      <vt:lpstr>Addition of vectors 1</vt:lpstr>
      <vt:lpstr>Resultant force</vt:lpstr>
      <vt:lpstr>Balanced and unbalanced forces</vt:lpstr>
      <vt:lpstr>Balanced and unbalanced forces</vt:lpstr>
      <vt:lpstr>Determine the resultant force in the cases below:</vt:lpstr>
      <vt:lpstr>Resultant force and motion</vt:lpstr>
      <vt:lpstr>Examples 1 &amp; 2</vt:lpstr>
      <vt:lpstr>Examples 3 &amp; 4</vt:lpstr>
      <vt:lpstr>PowerPoint 演示文稿</vt:lpstr>
      <vt:lpstr>Force and Movement</vt:lpstr>
      <vt:lpstr>Forces</vt:lpstr>
      <vt:lpstr>Effects of Force</vt:lpstr>
      <vt:lpstr>Force</vt:lpstr>
      <vt:lpstr>Some types of force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What kind of force is it?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Mass and Weight</vt:lpstr>
      <vt:lpstr>PowerPoint 演示文稿</vt:lpstr>
      <vt:lpstr>Mass and Weight</vt:lpstr>
      <vt:lpstr>PowerPoint 演示文稿</vt:lpstr>
      <vt:lpstr>Falling Masses</vt:lpstr>
      <vt:lpstr>PowerPoint 演示文稿</vt:lpstr>
      <vt:lpstr>PowerPoint 演示文稿</vt:lpstr>
      <vt:lpstr>PowerPoint 演示文稿</vt:lpstr>
      <vt:lpstr>Parachuting</vt:lpstr>
      <vt:lpstr>PowerPoint 演示文稿</vt:lpstr>
      <vt:lpstr>Terminal Velocity</vt:lpstr>
      <vt:lpstr>Terminal Velocity</vt:lpstr>
      <vt:lpstr>PowerPoint 演示文稿</vt:lpstr>
      <vt:lpstr>Hooke's Law</vt:lpstr>
      <vt:lpstr>Changing shape</vt:lpstr>
      <vt:lpstr>Changing shape</vt:lpstr>
      <vt:lpstr>Changing shape</vt:lpstr>
      <vt:lpstr>Hooke’s Law</vt:lpstr>
      <vt:lpstr>Elastic Limit</vt:lpstr>
      <vt:lpstr>Question</vt:lpstr>
      <vt:lpstr>Elastic Potential Energy</vt:lpstr>
      <vt:lpstr>Stretching an elastic band</vt:lpstr>
      <vt:lpstr>Stretching an elastic band</vt:lpstr>
      <vt:lpstr>Stretching Springs</vt:lpstr>
      <vt:lpstr>Typical results</vt:lpstr>
      <vt:lpstr>PowerPoint 演示文稿</vt:lpstr>
      <vt:lpstr>Forces &amp; Shape</vt:lpstr>
      <vt:lpstr>Moments</vt:lpstr>
      <vt:lpstr>PowerPoint 演示文稿</vt:lpstr>
      <vt:lpstr>Centre of Gravity</vt:lpstr>
      <vt:lpstr>Centre of gravity</vt:lpstr>
      <vt:lpstr>Finding the centre of gravity</vt:lpstr>
      <vt:lpstr>Centre of gravity</vt:lpstr>
      <vt:lpstr>Centre of gravity</vt:lpstr>
      <vt:lpstr>Leaning Tower of Pisa</vt:lpstr>
      <vt:lpstr>Stability</vt:lpstr>
      <vt:lpstr>Crane accident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The moment of a force</vt:lpstr>
      <vt:lpstr>Moments</vt:lpstr>
      <vt:lpstr>Increasing Moments</vt:lpstr>
      <vt:lpstr>Question</vt:lpstr>
      <vt:lpstr>Question</vt:lpstr>
      <vt:lpstr>Forces on a beam or bridge</vt:lpstr>
      <vt:lpstr>Forces on a beam or bridge</vt:lpstr>
      <vt:lpstr>Forces on a beam or bridge</vt:lpstr>
      <vt:lpstr>Forces on a beam or bridge</vt:lpstr>
      <vt:lpstr>Balanced Moments</vt:lpstr>
      <vt:lpstr>Balanced Moments</vt:lpstr>
      <vt:lpstr>Complete:</vt:lpstr>
      <vt:lpstr>Question</vt:lpstr>
      <vt:lpstr>Question 1</vt:lpstr>
      <vt:lpstr>Question 2</vt:lpstr>
      <vt:lpstr>PowerPoint 演示文稿</vt:lpstr>
      <vt:lpstr>PowerPoint 演示文稿</vt:lpstr>
      <vt:lpstr>PowerPoint 演示文稿</vt:lpstr>
      <vt:lpstr>A Problem to Think About!</vt:lpstr>
      <vt:lpstr>A Problem to Think About!</vt:lpstr>
      <vt:lpstr>A Problem to Think About!</vt:lpstr>
      <vt:lpstr>The Turning Effect of Forces</vt:lpstr>
      <vt:lpstr>Work</vt:lpstr>
      <vt:lpstr>Work</vt:lpstr>
      <vt:lpstr>Work</vt:lpstr>
      <vt:lpstr>Work</vt:lpstr>
      <vt:lpstr>Work Done</vt:lpstr>
      <vt:lpstr>Work Done</vt:lpstr>
      <vt:lpstr>Question 1</vt:lpstr>
      <vt:lpstr>Question 2</vt:lpstr>
      <vt:lpstr>Question 3</vt:lpstr>
      <vt:lpstr>Question 4</vt:lpstr>
      <vt:lpstr>Question 5</vt:lpstr>
      <vt:lpstr>Question 6</vt:lpstr>
      <vt:lpstr>Complete</vt:lpstr>
      <vt:lpstr>PowerPoint 演示文稿</vt:lpstr>
      <vt:lpstr>Power</vt:lpstr>
      <vt:lpstr>Power</vt:lpstr>
      <vt:lpstr>Power comparisons</vt:lpstr>
      <vt:lpstr>Power</vt:lpstr>
      <vt:lpstr>Power</vt:lpstr>
      <vt:lpstr>Power</vt:lpstr>
      <vt:lpstr>Power</vt:lpstr>
      <vt:lpstr>Question 1 </vt:lpstr>
      <vt:lpstr>Question 2 </vt:lpstr>
      <vt:lpstr>Complete:</vt:lpstr>
      <vt:lpstr>PowerPoint 演示文稿</vt:lpstr>
      <vt:lpstr>Density and Pressure</vt:lpstr>
      <vt:lpstr>Finding Volume</vt:lpstr>
      <vt:lpstr>Density (ρ)</vt:lpstr>
      <vt:lpstr>Density Examples (kg m-3)</vt:lpstr>
      <vt:lpstr>Density Experiments</vt:lpstr>
      <vt:lpstr>Density Experiments</vt:lpstr>
      <vt:lpstr>Density and Weight Question</vt:lpstr>
      <vt:lpstr>Density, Mass and Volume</vt:lpstr>
      <vt:lpstr>Pressure is in Force per unit area</vt:lpstr>
      <vt:lpstr>Pressure is in Force per unit area</vt:lpstr>
      <vt:lpstr>Question</vt:lpstr>
      <vt:lpstr>Question</vt:lpstr>
      <vt:lpstr>Air Pressure</vt:lpstr>
      <vt:lpstr>Liquid Pressure</vt:lpstr>
      <vt:lpstr>Liquid Pressure</vt:lpstr>
      <vt:lpstr>Dam</vt:lpstr>
      <vt:lpstr>Pressure and Liquid Height</vt:lpstr>
      <vt:lpstr>Pressure at depth</vt:lpstr>
      <vt:lpstr>Pressure at depth</vt:lpstr>
      <vt:lpstr>Liquid Pressure</vt:lpstr>
      <vt:lpstr>Liquid Pressure</vt:lpstr>
      <vt:lpstr>Question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jonathan</cp:lastModifiedBy>
  <cp:revision>257</cp:revision>
  <dcterms:created xsi:type="dcterms:W3CDTF">2019-12-11T02:58:39Z</dcterms:created>
  <dcterms:modified xsi:type="dcterms:W3CDTF">2019-12-11T02:58:39Z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1033-11.1.0.8865</vt:lpwstr>
  </property>
</Properties>
</file>