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75" r:id="rId3"/>
    <p:sldId id="290" r:id="rId5"/>
    <p:sldId id="301" r:id="rId6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2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310" y="5490994"/>
            <a:ext cx="1872208" cy="125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Analytical techniques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1355299"/>
            <a:ext cx="4248472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Elements and compounds can be detected and identified using instrumental methods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716016" y="3124706"/>
            <a:ext cx="4248472" cy="16004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Different substances, carried by a gas, travel through a column packed with a solid material at different speeds, so that they become separated the number of peaks on the output of a gas chromatograph shows the number of compounds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present.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position of the peaks on the output indicates the retention time. 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07503" y="1995377"/>
          <a:ext cx="4248474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4237"/>
                <a:gridCol w="2124237"/>
              </a:tblGrid>
              <a:tr h="246343"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Advantages</a:t>
                      </a:r>
                      <a:endParaRPr lang="en-GB" sz="1400" b="1" u="sng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Disadvantages</a:t>
                      </a:r>
                      <a:endParaRPr lang="en-GB" sz="1400" b="1" u="sng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162586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Highly accurate and sensitive.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 are quicker.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Enable very small samples to be analysed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Equipment is very expensive.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Takes specialist training to use.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results can ONLY be analysed by comparison with known data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7504" y="4350587"/>
            <a:ext cx="2448272" cy="116955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Chemical analysis can be used to identify additives in foods. Artificial colours can be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detected/identified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by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paper chromatography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pSp>
        <p:nvGrpSpPr>
          <p:cNvPr id="31" name="Group 23"/>
          <p:cNvGrpSpPr/>
          <p:nvPr/>
        </p:nvGrpSpPr>
        <p:grpSpPr bwMode="auto">
          <a:xfrm>
            <a:off x="2686426" y="4221088"/>
            <a:ext cx="1656184" cy="1440160"/>
            <a:chOff x="1187" y="676"/>
            <a:chExt cx="3177" cy="2853"/>
          </a:xfrm>
        </p:grpSpPr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1187" y="676"/>
              <a:ext cx="3177" cy="28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" name="Line 6"/>
            <p:cNvSpPr>
              <a:spLocks noChangeShapeType="1"/>
            </p:cNvSpPr>
            <p:nvPr/>
          </p:nvSpPr>
          <p:spPr bwMode="auto">
            <a:xfrm>
              <a:off x="1194" y="2972"/>
              <a:ext cx="31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1404" y="2907"/>
              <a:ext cx="147" cy="13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2188" y="2914"/>
              <a:ext cx="147" cy="13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957" y="2907"/>
              <a:ext cx="147" cy="13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3790" y="2914"/>
              <a:ext cx="147" cy="13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2160" y="2373"/>
              <a:ext cx="147" cy="13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1383" y="2373"/>
              <a:ext cx="147" cy="13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2929" y="2373"/>
              <a:ext cx="147" cy="13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3783" y="2380"/>
              <a:ext cx="147" cy="13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2153" y="1470"/>
              <a:ext cx="147" cy="13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2153" y="1824"/>
              <a:ext cx="147" cy="13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3769" y="1456"/>
              <a:ext cx="147" cy="13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1418" y="1441"/>
              <a:ext cx="147" cy="13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922" y="1463"/>
              <a:ext cx="147" cy="13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922" y="1809"/>
              <a:ext cx="147" cy="13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2922" y="994"/>
              <a:ext cx="147" cy="13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0" name="Text Box 22"/>
            <p:cNvSpPr txBox="1">
              <a:spLocks noChangeArrowheads="1"/>
            </p:cNvSpPr>
            <p:nvPr/>
          </p:nvSpPr>
          <p:spPr bwMode="auto">
            <a:xfrm>
              <a:off x="1338" y="3067"/>
              <a:ext cx="2981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800" b="1" dirty="0">
                  <a:solidFill>
                    <a:srgbClr val="000000"/>
                  </a:solidFill>
                </a:rPr>
                <a:t>A          B          C           D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07504" y="5787261"/>
            <a:ext cx="4248472" cy="95410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Components in a mixture can be identified by the distance they move relative to the solvent. This is the </a:t>
            </a:r>
            <a:r>
              <a:rPr lang="en-GB" sz="1400" dirty="0" err="1">
                <a:latin typeface="Comic Sans MS" panose="030F0702030302020204" pitchFamily="66" charset="0"/>
                <a:cs typeface="Arial" panose="020B0604020202020204" pitchFamily="34" charset="0"/>
              </a:rPr>
              <a:t>R</a:t>
            </a:r>
            <a:r>
              <a:rPr lang="en-GB" sz="1400" baseline="-25000" dirty="0" err="1">
                <a:latin typeface="Comic Sans MS" panose="030F0702030302020204" pitchFamily="66" charset="0"/>
                <a:cs typeface="Arial" panose="020B0604020202020204" pitchFamily="34" charset="0"/>
              </a:rPr>
              <a:t>f</a:t>
            </a:r>
            <a:r>
              <a:rPr lang="en-GB" sz="1400" baseline="-25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value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67166" y="6264314"/>
            <a:ext cx="2581156" cy="455335"/>
            <a:chOff x="1567166" y="6264314"/>
            <a:chExt cx="2581156" cy="455335"/>
          </a:xfrm>
        </p:grpSpPr>
        <p:sp>
          <p:nvSpPr>
            <p:cNvPr id="8" name="Rectangle 7"/>
            <p:cNvSpPr/>
            <p:nvPr/>
          </p:nvSpPr>
          <p:spPr>
            <a:xfrm>
              <a:off x="1567166" y="6264314"/>
              <a:ext cx="258115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u="sng" dirty="0">
                  <a:latin typeface="Segoe Print" panose="02000600000000000000" pitchFamily="2" charset="0"/>
                  <a:cs typeface="Arial" panose="020B0604020202020204" pitchFamily="34" charset="0"/>
                </a:rPr>
                <a:t>Distance moved by component</a:t>
              </a:r>
              <a:endParaRPr lang="en-GB" sz="1200" u="sng" dirty="0">
                <a:latin typeface="Segoe Print" panose="020006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721297" y="6442650"/>
              <a:ext cx="224773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dirty="0">
                  <a:latin typeface="Segoe Print" panose="02000600000000000000" pitchFamily="2" charset="0"/>
                  <a:cs typeface="Arial" panose="020B0604020202020204" pitchFamily="34" charset="0"/>
                </a:rPr>
                <a:t>Distance moved </a:t>
              </a:r>
              <a:r>
                <a:rPr lang="en-GB" sz="1200" dirty="0" smtClean="0">
                  <a:latin typeface="Segoe Print" panose="02000600000000000000" pitchFamily="2" charset="0"/>
                  <a:cs typeface="Arial" panose="020B0604020202020204" pitchFamily="34" charset="0"/>
                </a:rPr>
                <a:t>by </a:t>
              </a:r>
              <a:r>
                <a:rPr lang="en-GB" sz="1200" dirty="0">
                  <a:latin typeface="Segoe Print" panose="02000600000000000000" pitchFamily="2" charset="0"/>
                  <a:cs typeface="Arial" panose="020B0604020202020204" pitchFamily="34" charset="0"/>
                </a:rPr>
                <a:t>solvent</a:t>
              </a:r>
              <a:endParaRPr lang="en-GB" sz="1200" dirty="0">
                <a:latin typeface="Segoe Print" panose="02000600000000000000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6146" name="Picture 2" descr="http://upload.wikimedia.org/wikipedia/commons/b/b9/Gcms_schematic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355300"/>
            <a:ext cx="2451701" cy="159667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7228439" y="1412776"/>
            <a:ext cx="1880065" cy="1532246"/>
            <a:chOff x="7844382" y="1801868"/>
            <a:chExt cx="2117777" cy="1659369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8906" y="1801868"/>
              <a:ext cx="1913253" cy="1405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8305738" y="3215016"/>
              <a:ext cx="116089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latin typeface="Segoe Print" panose="02000600000000000000" pitchFamily="2" charset="0"/>
                </a:rPr>
                <a:t>Retention time</a:t>
              </a:r>
              <a:endParaRPr lang="en-GB" sz="1000" dirty="0">
                <a:latin typeface="Segoe Print" panose="02000600000000000000" pitchFamily="2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rot="16200000">
              <a:off x="7249187" y="2567239"/>
              <a:ext cx="14366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 smtClean="0">
                  <a:latin typeface="Segoe Print" panose="02000600000000000000" pitchFamily="2" charset="0"/>
                </a:rPr>
                <a:t>Relative abundance</a:t>
              </a:r>
              <a:endParaRPr lang="en-GB" sz="1000" dirty="0">
                <a:latin typeface="Segoe Print" panose="02000600000000000000" pitchFamily="2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5975319" y="1361837"/>
            <a:ext cx="11161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u="sng" dirty="0" smtClean="0">
                <a:latin typeface="Comic Sans MS" panose="030F0702030302020204" pitchFamily="66" charset="0"/>
              </a:rPr>
              <a:t>GC, GC-MS</a:t>
            </a:r>
            <a:endParaRPr lang="en-GB" sz="1400" u="sng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7" y="4903767"/>
            <a:ext cx="2232247" cy="181588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output from the gas chromatography column can be linked to a mass spectrometer, which can be used to identify the substances leaving the end of the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column by relative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molecular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mass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6" name="Right Arrow 55"/>
          <p:cNvSpPr/>
          <p:nvPr/>
        </p:nvSpPr>
        <p:spPr>
          <a:xfrm rot="7078145" flipV="1">
            <a:off x="8437628" y="5411063"/>
            <a:ext cx="552400" cy="249660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7031145" y="4869160"/>
            <a:ext cx="20053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The molecular mass is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given </a:t>
            </a: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by the molecular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ion peak</a:t>
            </a: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2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Analytical techniques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212777"/>
            <a:ext cx="8820472" cy="5239781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How can you separate…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914400" lvl="1" indent="-514350">
              <a:buFont typeface="+mj-lt"/>
              <a:buAutoNum type="alphaLcParenR"/>
            </a:pPr>
            <a:r>
              <a:rPr lang="en-GB" sz="2000" dirty="0" smtClean="0">
                <a:latin typeface="Comic Sans MS" panose="030F0702030302020204" pitchFamily="66" charset="0"/>
              </a:rPr>
              <a:t>A solid from a liquid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914400" lvl="1" indent="-514350">
              <a:buFont typeface="+mj-lt"/>
              <a:buAutoNum type="alphaLcParenR"/>
            </a:pPr>
            <a:r>
              <a:rPr lang="en-GB" sz="2000" dirty="0" smtClean="0">
                <a:latin typeface="Comic Sans MS" panose="030F0702030302020204" pitchFamily="66" charset="0"/>
              </a:rPr>
              <a:t>A liquid from a gas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914400" lvl="1" indent="-514350">
              <a:buFont typeface="+mj-lt"/>
              <a:buAutoNum type="alphaLcParenR"/>
            </a:pPr>
            <a:r>
              <a:rPr lang="en-GB" sz="2000" dirty="0" smtClean="0">
                <a:latin typeface="Comic Sans MS" panose="030F0702030302020204" pitchFamily="66" charset="0"/>
              </a:rPr>
              <a:t>A liquid from a liquid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00050" lvl="1" indent="0">
              <a:buNone/>
            </a:pP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an E-number?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State one advantage and one disadvantage of </a:t>
            </a:r>
            <a:r>
              <a:rPr lang="en-GB" sz="2400" dirty="0" smtClean="0">
                <a:latin typeface="Comic Sans MS" panose="030F0702030302020204" pitchFamily="66" charset="0"/>
              </a:rPr>
              <a:t>chromatography.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do we call the filter paper after the chromatography experiment has ended?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colours are present in blank inks?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does the </a:t>
            </a:r>
            <a:r>
              <a:rPr lang="en-GB" sz="2400" dirty="0" err="1" smtClean="0">
                <a:latin typeface="Comic Sans MS" panose="030F0702030302020204" pitchFamily="66" charset="0"/>
              </a:rPr>
              <a:t>R</a:t>
            </a:r>
            <a:r>
              <a:rPr lang="en-GB" sz="2400" baseline="-25000" dirty="0" err="1" smtClean="0">
                <a:latin typeface="Comic Sans MS" panose="030F0702030302020204" pitchFamily="66" charset="0"/>
              </a:rPr>
              <a:t>f</a:t>
            </a:r>
            <a:r>
              <a:rPr lang="en-GB" sz="2400" dirty="0" smtClean="0">
                <a:latin typeface="Comic Sans MS" panose="030F0702030302020204" pitchFamily="66" charset="0"/>
              </a:rPr>
              <a:t> value represent?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do the initials GC-MS  stand for?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Give an example of a typical carrier gas in a GC-MS.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period of time a gas remains in the column of a GC-MS called</a:t>
            </a:r>
            <a:r>
              <a:rPr lang="en-GB" sz="2400" dirty="0">
                <a:latin typeface="Comic Sans MS" panose="030F0702030302020204" pitchFamily="66" charset="0"/>
              </a:rPr>
              <a:t>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Give a use for chromatography.</a:t>
            </a:r>
            <a:endParaRPr lang="en-GB" sz="24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52629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Analytical techniques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(a) Filtering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1905"/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(b) take the lid off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1905"/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(c) chromatography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Codes for chemicals which can be used as food additives for use within the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EU.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Advantages: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Highly accurate and sensitive.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They are quicker.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Enable very small samples to be analysed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22580"/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Disadvantages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Equipment is very expensive.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Takes specialist training to use.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results can ONLY be analysed by comparison with known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data.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Chromatogram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All colours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Distance compound travels up chromatogram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Gas Chromatography – Mass Spectrometry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He (or) N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(or) H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Retention time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Separating a mixture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of liquids (or) Money and cheques can be proven as fakes using this scientific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technique - </a:t>
            </a:r>
            <a:r>
              <a:rPr lang="en-GB" sz="1400" i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others</a:t>
            </a:r>
            <a:endParaRPr lang="en-GB" sz="1400" i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16015" y="1355300"/>
            <a:ext cx="4248472" cy="52629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Calculations and moles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relative formula mass of a substance, in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grams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, is known as one mole of that substance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35.5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endParaRPr lang="en-GB" sz="1400" baseline="-25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(2xNa)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(1xO)</a:t>
            </a:r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(</a:t>
            </a:r>
            <a:r>
              <a:rPr lang="en-GB" sz="1400" dirty="0">
                <a:latin typeface="Comic Sans MS" panose="030F0702030302020204" pitchFamily="66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</a:rPr>
              <a:t>x23)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(1x16)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46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16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b="1" u="sng" dirty="0" smtClean="0">
                <a:latin typeface="Comic Sans MS" panose="030F0702030302020204" pitchFamily="66" charset="0"/>
              </a:rPr>
              <a:t>62</a:t>
            </a:r>
            <a:endParaRPr lang="en-GB" sz="1400" b="1" u="sng" baseline="-250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% 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=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46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62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x 100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74.2%</a:t>
            </a:r>
            <a:endParaRPr lang="en-GB" sz="1400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Mr of (NH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132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%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=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64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132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)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x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100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48.5%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>
                <a:latin typeface="Comic Sans MS" panose="030F0702030302020204" pitchFamily="66" charset="0"/>
              </a:rPr>
              <a:t>The amount of a product obtained is known as the yield</a:t>
            </a:r>
            <a:r>
              <a:rPr lang="en-GB" sz="1400" dirty="0" smtClean="0">
                <a:latin typeface="Comic Sans MS" panose="030F0702030302020204" pitchFamily="66" charset="0"/>
              </a:rPr>
              <a:t>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</a:rPr>
              <a:t>MgCO</a:t>
            </a:r>
            <a:r>
              <a:rPr lang="en-GB" sz="1400" baseline="-25000" dirty="0" smtClean="0">
                <a:latin typeface="Comic Sans MS" panose="030F0702030302020204" pitchFamily="66" charset="0"/>
              </a:rPr>
              <a:t>3</a:t>
            </a:r>
            <a:r>
              <a:rPr lang="en-GB" sz="1400" dirty="0" smtClean="0">
                <a:latin typeface="Comic Sans MS" panose="030F0702030302020204" pitchFamily="66" charset="0"/>
              </a:rPr>
              <a:t>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	</a:t>
            </a:r>
            <a:r>
              <a:rPr lang="en-GB" sz="14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MgO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 +	CO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(24+12+48)	(24+16)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84g		40g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42g		</a:t>
            </a:r>
            <a:r>
              <a:rPr lang="en-GB" sz="1400" b="1" u="sng" dirty="0" smtClean="0">
                <a:latin typeface="Comic Sans MS" panose="030F0702030302020204" pitchFamily="66" charset="0"/>
              </a:rPr>
              <a:t>20g</a:t>
            </a:r>
            <a:endParaRPr lang="en-GB" sz="1400" b="1" u="sng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Yield = 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18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20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  x 100 = 90%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	C	H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75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25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	6.25	25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1630"/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1	4	</a:t>
            </a:r>
            <a:r>
              <a:rPr lang="en-GB" sz="1400" b="1" dirty="0" smtClean="0">
                <a:latin typeface="Comic Sans MS" panose="030F0702030302020204" pitchFamily="66" charset="0"/>
              </a:rPr>
              <a:t>CH</a:t>
            </a:r>
            <a:r>
              <a:rPr lang="en-GB" sz="1400" b="1" baseline="-25000" dirty="0" smtClean="0">
                <a:latin typeface="Comic Sans MS" panose="030F0702030302020204" pitchFamily="66" charset="0"/>
              </a:rPr>
              <a:t>4</a:t>
            </a:r>
            <a:endParaRPr lang="en-GB" sz="1400" b="1" baseline="-250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2928</Words>
  <Application>WPS Presentation</Application>
  <PresentationFormat>On-screen Show (4:3)</PresentationFormat>
  <Paragraphs>103</Paragraphs>
  <Slides>3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Segoe Print</vt:lpstr>
      <vt:lpstr>Comic Sans MS</vt:lpstr>
      <vt:lpstr>Monotype Sorts</vt:lpstr>
      <vt:lpstr>Microsoft YaHei</vt:lpstr>
      <vt:lpstr>Arial Unicode MS</vt:lpstr>
      <vt:lpstr>Calibri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186</cp:revision>
  <cp:lastPrinted>2019-04-01T02:49:12Z</cp:lastPrinted>
  <dcterms:created xsi:type="dcterms:W3CDTF">2019-04-01T02:49:12Z</dcterms:created>
  <dcterms:modified xsi:type="dcterms:W3CDTF">2019-04-01T02:49:12Z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