
<file path=[Content_Types].xml><?xml version="1.0" encoding="utf-8"?>
<Types xmlns="http://schemas.openxmlformats.org/package/2006/content-types">
  <Default Extension="jpeg" ContentType="image/jpeg"/>
  <Default Extension="wdp" ContentType="image/vnd.ms-photo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9"/>
  </p:handoutMasterIdLst>
  <p:sldIdLst>
    <p:sldId id="282" r:id="rId3"/>
    <p:sldId id="296" r:id="rId5"/>
    <p:sldId id="283" r:id="rId6"/>
    <p:sldId id="297" r:id="rId7"/>
    <p:sldId id="304" r:id="rId8"/>
  </p:sldIdLst>
  <p:sldSz cx="9144000" cy="6858000" type="screen4x3"/>
  <p:notesSz cx="6797675" cy="992632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0033CC"/>
    <a:srgbClr val="008000"/>
    <a:srgbClr val="660066"/>
    <a:srgbClr val="5F5F5F"/>
    <a:srgbClr val="FF6600"/>
    <a:srgbClr val="FF9900"/>
    <a:srgbClr val="FFFF00"/>
    <a:srgbClr val="669900"/>
    <a:srgbClr val="0066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æ·±è²æ ·å¼ 1 - å¼ºè°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5940675A-B579-460E-94D1-54222C63F5DA}" styleName="æ æ ·å¼ï¼ç½æ ¼å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12" autoAdjust="0"/>
    <p:restoredTop sz="94660"/>
  </p:normalViewPr>
  <p:slideViewPr>
    <p:cSldViewPr>
      <p:cViewPr varScale="1">
        <p:scale>
          <a:sx n="102" d="100"/>
          <a:sy n="102" d="100"/>
        </p:scale>
        <p:origin x="-122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49689" y="2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AF81DF5-4888-4944-825B-F1EFA3E30395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49689" y="9428711"/>
            <a:ext cx="2946400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E09FC03-53D3-4D22-B881-1662714D3784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9" y="1"/>
            <a:ext cx="2946400" cy="49688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99FA5A3-0FF1-4133-ABB4-F6816C5E1392}" type="datetimeFigureOut">
              <a:rPr lang="en-GB" smtClean="0"/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1" y="4714876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9" y="9428164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CBE4DF7-464A-4027-9A16-8865459BB85E}" type="slidenum">
              <a:rPr lang="en-GB" smtClean="0"/>
            </a:fld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2" Type="http://schemas.openxmlformats.org/officeDocument/2006/relationships/theme" Target="../theme/theme1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BC13D8-D4D0-4016-B24A-0D113413C83F}" type="datetimeFigureOut">
              <a:rPr lang="en-GB" smtClean="0"/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F7785F-A3DC-4936-AA8E-639C944E5CAA}" type="slidenum">
              <a:rPr lang="en-GB" smtClean="0"/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microsoft.com/office/2007/relationships/hdphoto" Target="../media/hdphoto2.wdp"/><Relationship Id="rId3" Type="http://schemas.openxmlformats.org/officeDocument/2006/relationships/image" Target="../media/image2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3.png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4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_rels/slide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2.xml"/><Relationship Id="rId2" Type="http://schemas.microsoft.com/office/2007/relationships/hdphoto" Target="../media/hdphoto1.wdp"/><Relationship Id="rId1" Type="http://schemas.openxmlformats.org/officeDocument/2006/relationships/image" Target="../media/image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Electrolysis – Molten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345536"/>
            <a:ext cx="3060000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When ionic compounds are melted or dissolved in water the ions can move.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This means that molten ionic compounds  and solutions of ionic compounds conduct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electricity.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07504" y="3717032"/>
            <a:ext cx="4248472" cy="246221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Electrolysis of molten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compounds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All ionic compounds contain positive and negative ions. We can predict the ions present from the formula and the charges on the ions using the formula and the data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sheet.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During </a:t>
            </a:r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electrolysis:</a:t>
            </a:r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CATIONS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move to the negative electrode where they 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GAIN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electrons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ANIONS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move to the positive electrode where they 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LOSE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electrons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115" name="Rectangle 114"/>
          <p:cNvSpPr/>
          <p:nvPr/>
        </p:nvSpPr>
        <p:spPr>
          <a:xfrm>
            <a:off x="4716016" y="3717032"/>
            <a:ext cx="4248472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Comic Sans MS" panose="030F0702030302020204" pitchFamily="66" charset="0"/>
                <a:cs typeface="Arial" panose="020B0604020202020204" pitchFamily="34" charset="0"/>
              </a:rPr>
              <a:t>e.g. lead </a:t>
            </a:r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bromide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PbBr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  Pb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2+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 +  2Br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-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  <a:sym typeface="Wingdings" panose="05000000000000000000" pitchFamily="2" charset="2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Pb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baseline="30000" dirty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 ions move to the cathode and gain electrons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Pb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+  2e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 </a:t>
            </a: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Pb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ions move to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anode and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lose electrons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: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2Br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+  2e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GB" sz="1400" baseline="300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3347864" y="1345536"/>
            <a:ext cx="2376264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5904488" y="1345536"/>
            <a:ext cx="3060000" cy="2246769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Positive ions (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CATIONS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 move to the negative electrode (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CATHODE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Negative ions (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ANIONS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 move to the positive electrode (</a:t>
            </a:r>
            <a:r>
              <a:rPr lang="en-GB" sz="1400" b="1" dirty="0">
                <a:latin typeface="Comic Sans MS" panose="030F0702030302020204" pitchFamily="66" charset="0"/>
                <a:cs typeface="Arial" panose="020B0604020202020204" pitchFamily="34" charset="0"/>
              </a:rPr>
              <a:t>ANODE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 solution or melt that is electrolysed is called the </a:t>
            </a:r>
            <a:r>
              <a:rPr lang="en-GB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ELECTROLYTE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grpSp>
        <p:nvGrpSpPr>
          <p:cNvPr id="3" name="Group 2"/>
          <p:cNvGrpSpPr/>
          <p:nvPr/>
        </p:nvGrpSpPr>
        <p:grpSpPr>
          <a:xfrm>
            <a:off x="3347861" y="1527429"/>
            <a:ext cx="2348367" cy="1901571"/>
            <a:chOff x="3334947" y="3504661"/>
            <a:chExt cx="2042058" cy="1653540"/>
          </a:xfrm>
        </p:grpSpPr>
        <p:grpSp>
          <p:nvGrpSpPr>
            <p:cNvPr id="68" name="Group 67"/>
            <p:cNvGrpSpPr/>
            <p:nvPr/>
          </p:nvGrpSpPr>
          <p:grpSpPr>
            <a:xfrm>
              <a:off x="3334947" y="3504661"/>
              <a:ext cx="2042058" cy="1653540"/>
              <a:chOff x="133350" y="2724150"/>
              <a:chExt cx="5105145" cy="4133850"/>
            </a:xfrm>
          </p:grpSpPr>
          <p:pic>
            <p:nvPicPr>
              <p:cNvPr id="69" name="Picture 3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BEBA8EAE-BF5A-486C-A8C5-ECC9F3942E4B}">
                    <a14:imgProps xmlns:a14="http://schemas.microsoft.com/office/drawing/2010/main">
                      <a14:imgLayer r:embed="rId4">
                        <a14:imgEffect>
                          <a14:saturation sat="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0245" y="2724150"/>
                <a:ext cx="5048250" cy="413385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70" name="TextBox 69"/>
              <p:cNvSpPr txBox="1"/>
              <p:nvPr/>
            </p:nvSpPr>
            <p:spPr>
              <a:xfrm>
                <a:off x="2682702" y="3333750"/>
                <a:ext cx="609945" cy="6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dirty="0" smtClean="0">
                    <a:latin typeface="Comic Sans MS" panose="030F0702030302020204" pitchFamily="66" charset="0"/>
                  </a:rPr>
                  <a:t>-</a:t>
                </a:r>
                <a:endParaRPr lang="en-GB" sz="11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71" name="TextBox 70"/>
              <p:cNvSpPr txBox="1"/>
              <p:nvPr/>
            </p:nvSpPr>
            <p:spPr>
              <a:xfrm>
                <a:off x="784490" y="3333750"/>
                <a:ext cx="629980" cy="65402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100" dirty="0" smtClean="0">
                    <a:latin typeface="Comic Sans MS" panose="030F0702030302020204" pitchFamily="66" charset="0"/>
                  </a:rPr>
                  <a:t>+</a:t>
                </a:r>
                <a:endParaRPr lang="en-GB" sz="11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17" name="TextBox 116"/>
              <p:cNvSpPr txBox="1"/>
              <p:nvPr/>
            </p:nvSpPr>
            <p:spPr>
              <a:xfrm>
                <a:off x="2168365" y="4617391"/>
                <a:ext cx="1668104" cy="60217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</a:ln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Cathode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18" name="TextBox 117"/>
              <p:cNvSpPr txBox="1"/>
              <p:nvPr/>
            </p:nvSpPr>
            <p:spPr>
              <a:xfrm>
                <a:off x="601876" y="4617391"/>
                <a:ext cx="1373704" cy="602172"/>
              </a:xfrm>
              <a:prstGeom prst="rect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</a:ln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en-GB" sz="1200" dirty="0" smtClean="0">
                    <a:latin typeface="Comic Sans MS" panose="030F0702030302020204" pitchFamily="66" charset="0"/>
                  </a:rPr>
                  <a:t>Anode</a:t>
                </a:r>
                <a:endParaRPr lang="en-GB" sz="12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19" name="TextBox 118"/>
              <p:cNvSpPr txBox="1"/>
              <p:nvPr/>
            </p:nvSpPr>
            <p:spPr>
              <a:xfrm>
                <a:off x="133350" y="3395305"/>
                <a:ext cx="1046760" cy="692498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GB" sz="1200" b="1" dirty="0" smtClean="0">
                    <a:latin typeface="Comic Sans MS" panose="030F0702030302020204" pitchFamily="66" charset="0"/>
                  </a:rPr>
                  <a:t>Br</a:t>
                </a:r>
                <a:r>
                  <a:rPr lang="en-GB" sz="1200" b="1" baseline="-25000" dirty="0" smtClean="0">
                    <a:latin typeface="Comic Sans MS" panose="030F0702030302020204" pitchFamily="66" charset="0"/>
                  </a:rPr>
                  <a:t>2</a:t>
                </a:r>
                <a:endParaRPr lang="en-GB" sz="1200" b="1" baseline="-250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20" name="Oval 119"/>
              <p:cNvSpPr/>
              <p:nvPr/>
            </p:nvSpPr>
            <p:spPr>
              <a:xfrm>
                <a:off x="1321625" y="5764840"/>
                <a:ext cx="1021523" cy="921710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 b="1" baseline="300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21" name="Oval 120"/>
              <p:cNvSpPr/>
              <p:nvPr/>
            </p:nvSpPr>
            <p:spPr>
              <a:xfrm>
                <a:off x="2952750" y="5764841"/>
                <a:ext cx="1021522" cy="921709"/>
              </a:xfrm>
              <a:prstGeom prst="ellipse">
                <a:avLst/>
              </a:prstGeom>
              <a:solidFill>
                <a:schemeClr val="bg1"/>
              </a:solidFill>
              <a:ln w="12700">
                <a:solidFill>
                  <a:srgbClr val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 b="1" baseline="30000" dirty="0">
                  <a:latin typeface="Comic Sans MS" panose="030F0702030302020204" pitchFamily="66" charset="0"/>
                </a:endParaRPr>
              </a:p>
            </p:txBody>
          </p:sp>
          <p:sp>
            <p:nvSpPr>
              <p:cNvPr id="122" name="Oval 121"/>
              <p:cNvSpPr/>
              <p:nvPr/>
            </p:nvSpPr>
            <p:spPr>
              <a:xfrm>
                <a:off x="438150" y="5565701"/>
                <a:ext cx="1021522" cy="921709"/>
              </a:xfrm>
              <a:prstGeom prst="ellipse">
                <a:avLst/>
              </a:prstGeom>
              <a:solidFill>
                <a:schemeClr val="tx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GB" sz="800" b="1" baseline="30000" dirty="0">
                  <a:latin typeface="Comic Sans MS" panose="030F0702030302020204" pitchFamily="66" charset="0"/>
                </a:endParaRPr>
              </a:p>
            </p:txBody>
          </p:sp>
        </p:grpSp>
        <p:sp>
          <p:nvSpPr>
            <p:cNvPr id="123" name="TextBox 122"/>
            <p:cNvSpPr txBox="1"/>
            <p:nvPr/>
          </p:nvSpPr>
          <p:spPr>
            <a:xfrm>
              <a:off x="3456867" y="4687123"/>
              <a:ext cx="418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Br</a:t>
              </a:r>
              <a:r>
                <a:rPr lang="en-GB" sz="1200" b="1" baseline="3000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-</a:t>
              </a:r>
              <a:endParaRPr lang="en-GB" sz="1200" b="1" baseline="300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4" name="TextBox 123"/>
            <p:cNvSpPr txBox="1"/>
            <p:nvPr/>
          </p:nvSpPr>
          <p:spPr>
            <a:xfrm>
              <a:off x="3826949" y="4766779"/>
              <a:ext cx="41870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Br</a:t>
              </a:r>
              <a:r>
                <a:rPr lang="en-GB" sz="1200" b="1" baseline="30000" dirty="0" smtClean="0">
                  <a:solidFill>
                    <a:schemeClr val="bg1"/>
                  </a:solidFill>
                  <a:latin typeface="Comic Sans MS" panose="030F0702030302020204" pitchFamily="66" charset="0"/>
                </a:rPr>
                <a:t>-</a:t>
              </a:r>
              <a:endParaRPr lang="en-GB" sz="1200" b="1" baseline="30000" dirty="0">
                <a:solidFill>
                  <a:schemeClr val="bg1"/>
                </a:solidFill>
                <a:latin typeface="Comic Sans MS" panose="030F0702030302020204" pitchFamily="66" charset="0"/>
              </a:endParaRPr>
            </a:p>
          </p:txBody>
        </p:sp>
        <p:sp>
          <p:nvSpPr>
            <p:cNvPr id="125" name="TextBox 124"/>
            <p:cNvSpPr txBox="1"/>
            <p:nvPr/>
          </p:nvSpPr>
          <p:spPr>
            <a:xfrm>
              <a:off x="4461117" y="4769601"/>
              <a:ext cx="482824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GB" sz="1200" b="1" dirty="0" smtClean="0">
                  <a:latin typeface="Comic Sans MS" panose="030F0702030302020204" pitchFamily="66" charset="0"/>
                </a:rPr>
                <a:t>Pb</a:t>
              </a:r>
              <a:r>
                <a:rPr lang="en-GB" sz="1200" b="1" baseline="30000" dirty="0" smtClean="0">
                  <a:latin typeface="Comic Sans MS" panose="030F0702030302020204" pitchFamily="66" charset="0"/>
                </a:rPr>
                <a:t>2+</a:t>
              </a:r>
              <a:endParaRPr lang="en-GB" sz="1200" b="1" baseline="30000" dirty="0">
                <a:latin typeface="Comic Sans MS" panose="030F0702030302020204" pitchFamily="66" charset="0"/>
              </a:endParaRPr>
            </a:p>
          </p:txBody>
        </p:sp>
      </p:grp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716016" y="5661248"/>
          <a:ext cx="4248472" cy="10058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24236"/>
                <a:gridCol w="2124236"/>
              </a:tblGrid>
              <a:tr h="0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Segoe Print" panose="02000600000000000000" pitchFamily="2" charset="0"/>
                        </a:rPr>
                        <a:t>O</a:t>
                      </a:r>
                      <a:r>
                        <a:rPr lang="en-GB" sz="1400" dirty="0" smtClean="0"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en-GB" sz="1400" dirty="0" err="1" smtClean="0">
                          <a:latin typeface="Segoe Print" panose="02000600000000000000" pitchFamily="2" charset="0"/>
                        </a:rPr>
                        <a:t>xidation</a:t>
                      </a:r>
                      <a:endParaRPr lang="en-GB" sz="1400" dirty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Segoe Print" panose="02000600000000000000" pitchFamily="2" charset="0"/>
                        </a:rPr>
                        <a:t>R</a:t>
                      </a:r>
                      <a:r>
                        <a:rPr lang="en-GB" sz="1400" dirty="0" smtClean="0"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en-GB" sz="1400" dirty="0" err="1" smtClean="0">
                          <a:latin typeface="Segoe Print" panose="02000600000000000000" pitchFamily="2" charset="0"/>
                        </a:rPr>
                        <a:t>eduction</a:t>
                      </a:r>
                      <a:endParaRPr lang="en-GB" sz="1400" dirty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Segoe Print" panose="02000600000000000000" pitchFamily="2" charset="0"/>
                        </a:rPr>
                        <a:t>I</a:t>
                      </a:r>
                      <a:r>
                        <a:rPr lang="en-GB" sz="1400" dirty="0" smtClean="0">
                          <a:latin typeface="Segoe Print" panose="02000600000000000000" pitchFamily="2" charset="0"/>
                        </a:rPr>
                        <a:t> s</a:t>
                      </a:r>
                      <a:endParaRPr lang="en-GB" sz="1400" dirty="0" smtClean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Segoe Print" panose="02000600000000000000" pitchFamily="2" charset="0"/>
                        </a:rPr>
                        <a:t>I</a:t>
                      </a:r>
                      <a:r>
                        <a:rPr lang="en-GB" sz="1400" dirty="0" smtClean="0">
                          <a:latin typeface="Segoe Print" panose="02000600000000000000" pitchFamily="2" charset="0"/>
                        </a:rPr>
                        <a:t> s</a:t>
                      </a:r>
                      <a:endParaRPr lang="en-GB" sz="1400" dirty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Segoe Print" panose="02000600000000000000" pitchFamily="2" charset="0"/>
                        </a:rPr>
                        <a:t>L</a:t>
                      </a:r>
                      <a:r>
                        <a:rPr lang="en-GB" sz="1400" dirty="0" smtClean="0">
                          <a:latin typeface="Segoe Print" panose="02000600000000000000" pitchFamily="2" charset="0"/>
                        </a:rPr>
                        <a:t> </a:t>
                      </a:r>
                      <a:r>
                        <a:rPr lang="en-GB" sz="1400" dirty="0" err="1" smtClean="0">
                          <a:latin typeface="Segoe Print" panose="02000600000000000000" pitchFamily="2" charset="0"/>
                        </a:rPr>
                        <a:t>oss</a:t>
                      </a:r>
                      <a:endParaRPr lang="en-GB" sz="1400" dirty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sz="1600" b="1" dirty="0" smtClean="0">
                          <a:latin typeface="Segoe Print" panose="02000600000000000000" pitchFamily="2" charset="0"/>
                        </a:rPr>
                        <a:t>G</a:t>
                      </a:r>
                      <a:r>
                        <a:rPr lang="en-GB" sz="1400" dirty="0" smtClean="0">
                          <a:latin typeface="Segoe Print" panose="02000600000000000000" pitchFamily="2" charset="0"/>
                        </a:rPr>
                        <a:t> ain</a:t>
                      </a:r>
                      <a:endParaRPr lang="en-GB" sz="1400" dirty="0">
                        <a:latin typeface="Segoe Print" panose="02000600000000000000" pitchFamily="2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26" name="Right Arrow 125"/>
          <p:cNvSpPr/>
          <p:nvPr/>
        </p:nvSpPr>
        <p:spPr>
          <a:xfrm rot="20519541" flipV="1">
            <a:off x="4221831" y="6281841"/>
            <a:ext cx="552400" cy="249660"/>
          </a:xfrm>
          <a:prstGeom prst="rightArrow">
            <a:avLst/>
          </a:prstGeom>
          <a:solidFill>
            <a:schemeClr val="bg1">
              <a:lumMod val="50000"/>
            </a:schemeClr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" name="Rectangle 4"/>
          <p:cNvSpPr/>
          <p:nvPr/>
        </p:nvSpPr>
        <p:spPr>
          <a:xfrm>
            <a:off x="2630435" y="6359311"/>
            <a:ext cx="1564852" cy="307777"/>
          </a:xfrm>
          <a:prstGeom prst="rect">
            <a:avLst/>
          </a:prstGeom>
          <a:ln w="12700">
            <a:solidFill>
              <a:srgbClr val="000000"/>
            </a:solidFill>
          </a:ln>
        </p:spPr>
        <p:txBody>
          <a:bodyPr wrap="none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OF ELECTRONS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10 Questions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Electrolysis – Molten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176919"/>
            <a:ext cx="8820472" cy="5239781"/>
          </a:xfrm>
        </p:spPr>
        <p:txBody>
          <a:bodyPr>
            <a:normAutofit lnSpcReduction="10000"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Why can’t ionic solids conduct electricity?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What is the name given to the positive electrode?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What is a compound split up into using electrolysis?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What is the </a:t>
            </a: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solution or melt that is electrolysed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called?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What does the acronym O I L R I G stand for?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Br</a:t>
            </a:r>
            <a:r>
              <a:rPr lang="en-GB" sz="20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ions reach the positive electrode and loose electrons to form bromine gas, is this process oxidation or reduction?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What ions are present in calcium iodide and which electrode would each ion go to?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0" indent="0" algn="ctr">
              <a:buNone/>
            </a:pPr>
            <a:r>
              <a:rPr lang="en-GB" sz="2000" i="1" dirty="0">
                <a:latin typeface="Comic Sans MS" panose="030F0702030302020204" pitchFamily="66" charset="0"/>
              </a:rPr>
              <a:t>Balance and complete the following reactions:</a:t>
            </a:r>
            <a:endParaRPr lang="en-GB" sz="2000" i="1" dirty="0">
              <a:latin typeface="Comic Sans MS" panose="030F0702030302020204" pitchFamily="66" charset="0"/>
            </a:endParaRP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__Ca</a:t>
            </a:r>
            <a:r>
              <a:rPr lang="en-GB" sz="2000" baseline="30000" dirty="0" smtClean="0">
                <a:latin typeface="Comic Sans MS" panose="030F0702030302020204" pitchFamily="66" charset="0"/>
              </a:rPr>
              <a:t>2+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latin typeface="Comic Sans MS" panose="030F0702030302020204" pitchFamily="66" charset="0"/>
              </a:rPr>
              <a:t> +  __e</a:t>
            </a:r>
            <a:r>
              <a:rPr lang="en-GB" sz="2000" baseline="30000" dirty="0" smtClean="0">
                <a:latin typeface="Comic Sans MS" panose="030F0702030302020204" pitchFamily="66" charset="0"/>
              </a:rPr>
              <a:t>-</a:t>
            </a:r>
            <a:r>
              <a:rPr lang="en-GB" sz="2000" dirty="0"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latin typeface="Comic Sans MS" panose="030F0702030302020204" pitchFamily="66" charset="0"/>
              </a:rPr>
              <a:t>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__Ca</a:t>
            </a: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__Cl</a:t>
            </a:r>
            <a:r>
              <a:rPr lang="en-GB" sz="2000" baseline="30000" dirty="0">
                <a:latin typeface="Comic Sans MS" panose="030F0702030302020204" pitchFamily="66" charset="0"/>
              </a:rPr>
              <a:t>-</a:t>
            </a:r>
            <a:r>
              <a:rPr lang="en-GB" sz="2000" dirty="0" smtClean="0">
                <a:latin typeface="Comic Sans MS" panose="030F0702030302020204" pitchFamily="66" charset="0"/>
              </a:rPr>
              <a:t> 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Cl</a:t>
            </a:r>
            <a:r>
              <a:rPr lang="en-GB" sz="20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+  __e</a:t>
            </a:r>
            <a:r>
              <a:rPr lang="en-GB" sz="20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2000" baseline="30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lnSpc>
                <a:spcPct val="160000"/>
              </a:lnSpc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__CaCl</a:t>
            </a:r>
            <a:r>
              <a:rPr lang="en-GB" sz="20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  __Ca</a:t>
            </a:r>
            <a:r>
              <a:rPr lang="en-GB" sz="20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2+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+  __Cl</a:t>
            </a:r>
            <a:r>
              <a:rPr lang="en-GB" sz="20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2000" baseline="30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>
                <a:latin typeface="Segoe Print" panose="02000600000000000000" pitchFamily="2" charset="0"/>
              </a:rPr>
              <a:t>Electrolysis - </a:t>
            </a:r>
            <a:r>
              <a:rPr lang="en-GB" sz="5000" b="1" u="sng" dirty="0" smtClean="0">
                <a:latin typeface="Segoe Print" panose="02000600000000000000" pitchFamily="2" charset="0"/>
              </a:rPr>
              <a:t>Solutions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107504" y="1355300"/>
            <a:ext cx="4248472" cy="1600438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At the negative electrode, positively charged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ions gain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electrons (reduction) and at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positive electrode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, negatively charged ions lose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electrons (oxidation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).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If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there is a mixture of ions,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products formed depend 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on the reactivity of the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elements involved</a:t>
            </a: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.</a:t>
            </a:r>
            <a:endParaRPr lang="en-GB" sz="14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716016" y="1355299"/>
            <a:ext cx="4248472" cy="138499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200" u="sng" dirty="0">
                <a:latin typeface="Comic Sans MS" panose="030F0702030302020204" pitchFamily="66" charset="0"/>
                <a:cs typeface="Arial" panose="020B0604020202020204" pitchFamily="34" charset="0"/>
              </a:rPr>
              <a:t>Electroplating</a:t>
            </a:r>
            <a:endParaRPr lang="en-GB" sz="1200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Electrolysis is used to electroplate objects. This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may be 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for a variety of reasons and includes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copper plating 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and silver plating.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Passing a current through a solution containing Cu2+ ions or Ag+ ions will result in the silver or copper being deposited on the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cathode.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30" name="TextBox 29"/>
          <p:cNvSpPr txBox="1"/>
          <p:nvPr/>
        </p:nvSpPr>
        <p:spPr>
          <a:xfrm>
            <a:off x="4716016" y="2852936"/>
            <a:ext cx="4248472" cy="1569660"/>
          </a:xfrm>
          <a:prstGeom prst="rect">
            <a:avLst/>
          </a:prstGeom>
          <a:noFill/>
          <a:ln w="12700">
            <a:solidFill>
              <a:srgbClr val="000000"/>
            </a:solidFill>
          </a:ln>
        </p:spPr>
        <p:txBody>
          <a:bodyPr wrap="square" rtlCol="0">
            <a:spAutoFit/>
          </a:bodyPr>
          <a:lstStyle/>
          <a:p>
            <a:r>
              <a:rPr lang="en-GB" sz="1200" u="sng" dirty="0">
                <a:latin typeface="Comic Sans MS" panose="030F0702030302020204" pitchFamily="66" charset="0"/>
                <a:cs typeface="Arial" panose="020B0604020202020204" pitchFamily="34" charset="0"/>
              </a:rPr>
              <a:t>Extraction of aluminium</a:t>
            </a:r>
            <a:endParaRPr lang="en-GB" sz="1200" u="sng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Bauxite – aluminium ore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containing 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aluminium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oxide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Aluminium oxide has a very high melting </a:t>
            </a:r>
            <a:r>
              <a:rPr lang="en-GB" sz="12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point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The electrolysis takes place when the aluminium oxide is molten. It is dissolved in molten </a:t>
            </a:r>
            <a:r>
              <a:rPr lang="en-GB" sz="1200" dirty="0" err="1">
                <a:latin typeface="Comic Sans MS" panose="030F0702030302020204" pitchFamily="66" charset="0"/>
                <a:cs typeface="Arial" panose="020B0604020202020204" pitchFamily="34" charset="0"/>
              </a:rPr>
              <a:t>cryolite</a:t>
            </a: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 to reduce the temperature at which it melts.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This reduces energy costs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200" dirty="0">
                <a:latin typeface="Comic Sans MS" panose="030F0702030302020204" pitchFamily="66" charset="0"/>
                <a:cs typeface="Arial" panose="020B0604020202020204" pitchFamily="34" charset="0"/>
              </a:rPr>
              <a:t>The cathode and anode are made of graphite</a:t>
            </a:r>
            <a:endParaRPr lang="en-GB" sz="1200" dirty="0">
              <a:latin typeface="Comic Sans MS" panose="030F0702030302020204" pitchFamily="66" charset="0"/>
              <a:cs typeface="Arial" panose="020B0604020202020204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107504" y="3108138"/>
            <a:ext cx="4248472" cy="723275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 smtClean="0">
                <a:latin typeface="Comic Sans MS" panose="030F0702030302020204" pitchFamily="66" charset="0"/>
                <a:cs typeface="Arial" panose="020B0604020202020204" pitchFamily="34" charset="0"/>
              </a:rPr>
              <a:t>Brine</a:t>
            </a:r>
            <a:endParaRPr lang="en-GB" sz="1400" b="1" u="sng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300" b="1" dirty="0">
                <a:latin typeface="Comic Sans MS" panose="030F0702030302020204" pitchFamily="66" charset="0"/>
                <a:cs typeface="Arial" panose="020B0604020202020204" pitchFamily="34" charset="0"/>
              </a:rPr>
              <a:t>Compounds:</a:t>
            </a:r>
            <a:r>
              <a:rPr lang="en-GB" sz="1300" dirty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3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sodium chloride </a:t>
            </a:r>
            <a:r>
              <a:rPr lang="en-GB" sz="1300" dirty="0">
                <a:latin typeface="Comic Sans MS" panose="030F0702030302020204" pitchFamily="66" charset="0"/>
                <a:cs typeface="Arial" panose="020B0604020202020204" pitchFamily="34" charset="0"/>
              </a:rPr>
              <a:t>(</a:t>
            </a:r>
            <a:r>
              <a:rPr lang="en-GB" sz="1300" dirty="0" err="1">
                <a:latin typeface="Comic Sans MS" panose="030F0702030302020204" pitchFamily="66" charset="0"/>
                <a:cs typeface="Arial" panose="020B0604020202020204" pitchFamily="34" charset="0"/>
              </a:rPr>
              <a:t>NaCl</a:t>
            </a:r>
            <a:r>
              <a:rPr lang="en-GB" sz="1300" dirty="0">
                <a:latin typeface="Comic Sans MS" panose="030F0702030302020204" pitchFamily="66" charset="0"/>
                <a:cs typeface="Arial" panose="020B0604020202020204" pitchFamily="34" charset="0"/>
              </a:rPr>
              <a:t>) and </a:t>
            </a:r>
            <a:r>
              <a:rPr lang="en-GB" sz="13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water </a:t>
            </a:r>
            <a:r>
              <a:rPr lang="en-GB" sz="1300" dirty="0">
                <a:latin typeface="Comic Sans MS" panose="030F0702030302020204" pitchFamily="66" charset="0"/>
                <a:cs typeface="Arial" panose="020B0604020202020204" pitchFamily="34" charset="0"/>
              </a:rPr>
              <a:t>(H</a:t>
            </a:r>
            <a:r>
              <a:rPr lang="en-GB" sz="1300" baseline="-25000" dirty="0">
                <a:latin typeface="Comic Sans MS" panose="030F0702030302020204" pitchFamily="66" charset="0"/>
                <a:cs typeface="Arial" panose="020B0604020202020204" pitchFamily="34" charset="0"/>
              </a:rPr>
              <a:t>2</a:t>
            </a:r>
            <a:r>
              <a:rPr lang="en-GB" sz="1300" dirty="0">
                <a:latin typeface="Comic Sans MS" panose="030F0702030302020204" pitchFamily="66" charset="0"/>
                <a:cs typeface="Arial" panose="020B0604020202020204" pitchFamily="34" charset="0"/>
              </a:rPr>
              <a:t>O</a:t>
            </a:r>
            <a:r>
              <a:rPr lang="en-GB" sz="13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3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r>
              <a:rPr lang="en-GB" sz="1400" b="1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Ions: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</a:t>
            </a:r>
            <a:r>
              <a:rPr lang="en-GB" sz="1400" dirty="0">
                <a:latin typeface="Comic Sans MS" panose="030F0702030302020204" pitchFamily="66" charset="0"/>
              </a:rPr>
              <a:t>Na</a:t>
            </a:r>
            <a:r>
              <a:rPr lang="en-GB" sz="1400" baseline="30000" dirty="0">
                <a:latin typeface="Comic Sans MS" panose="030F0702030302020204" pitchFamily="66" charset="0"/>
              </a:rPr>
              <a:t>+</a:t>
            </a:r>
            <a:r>
              <a:rPr lang="en-GB" sz="1400" dirty="0">
                <a:latin typeface="Comic Sans MS" panose="030F0702030302020204" pitchFamily="66" charset="0"/>
              </a:rPr>
              <a:t>  +  </a:t>
            </a:r>
            <a:r>
              <a:rPr lang="en-GB" sz="1400" dirty="0" err="1" smtClean="0">
                <a:latin typeface="Comic Sans MS" panose="030F0702030302020204" pitchFamily="66" charset="0"/>
              </a:rPr>
              <a:t>Cl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</a:rPr>
              <a:t> (Anode) --- </a:t>
            </a:r>
            <a:r>
              <a:rPr lang="en-GB" sz="1400" dirty="0">
                <a:latin typeface="Comic Sans MS" panose="030F0702030302020204" pitchFamily="66" charset="0"/>
              </a:rPr>
              <a:t>OH</a:t>
            </a:r>
            <a:r>
              <a:rPr lang="en-GB" sz="1400" baseline="30000" dirty="0">
                <a:latin typeface="Comic Sans MS" panose="030F0702030302020204" pitchFamily="66" charset="0"/>
              </a:rPr>
              <a:t>-</a:t>
            </a:r>
            <a:r>
              <a:rPr lang="en-GB" sz="1400" dirty="0">
                <a:latin typeface="Comic Sans MS" panose="030F0702030302020204" pitchFamily="66" charset="0"/>
              </a:rPr>
              <a:t>  +  H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</a:rPr>
              <a:t> (Cathode)</a:t>
            </a:r>
            <a:endParaRPr lang="en-GB" sz="1400" baseline="30000" dirty="0" smtClean="0">
              <a:latin typeface="Comic Sans MS" panose="030F0702030302020204" pitchFamily="66" charset="0"/>
            </a:endParaRPr>
          </a:p>
        </p:txBody>
      </p:sp>
      <p:sp>
        <p:nvSpPr>
          <p:cNvPr id="22" name="Rectangle 12"/>
          <p:cNvSpPr>
            <a:spLocks noChangeArrowheads="1"/>
          </p:cNvSpPr>
          <p:nvPr/>
        </p:nvSpPr>
        <p:spPr bwMode="auto">
          <a:xfrm>
            <a:off x="107504" y="3986099"/>
            <a:ext cx="1944216" cy="54475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en-GB" sz="1400" b="1" u="sng" dirty="0" smtClean="0">
                <a:latin typeface="Comic Sans MS" panose="030F0702030302020204" pitchFamily="66" charset="0"/>
              </a:rPr>
              <a:t>Positive electrode</a:t>
            </a:r>
            <a:endParaRPr lang="en-GB" sz="1400" b="1" u="sng" dirty="0" smtClean="0">
              <a:latin typeface="Comic Sans MS" panose="030F0702030302020204" pitchFamily="66" charset="0"/>
            </a:endParaRPr>
          </a:p>
          <a:p>
            <a:pPr>
              <a:spcBef>
                <a:spcPct val="20000"/>
              </a:spcBef>
            </a:pPr>
            <a:r>
              <a:rPr lang="en-GB" sz="1400" dirty="0" smtClean="0">
                <a:latin typeface="Comic Sans MS" panose="030F0702030302020204" pitchFamily="66" charset="0"/>
              </a:rPr>
              <a:t>2Cl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Cl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+  2e</a:t>
            </a:r>
            <a:r>
              <a:rPr lang="en-GB" sz="14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1400" baseline="30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  <p:sp>
        <p:nvSpPr>
          <p:cNvPr id="23" name="Rectangle 12"/>
          <p:cNvSpPr>
            <a:spLocks noChangeArrowheads="1"/>
          </p:cNvSpPr>
          <p:nvPr/>
        </p:nvSpPr>
        <p:spPr bwMode="auto">
          <a:xfrm>
            <a:off x="2411760" y="3986099"/>
            <a:ext cx="1944216" cy="54475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en-GB" sz="1400" b="1" u="sng" dirty="0" smtClean="0">
                <a:latin typeface="Comic Sans MS" panose="030F0702030302020204" pitchFamily="66" charset="0"/>
              </a:rPr>
              <a:t>Negative electrode</a:t>
            </a:r>
            <a:endParaRPr lang="en-GB" sz="1400" b="1" u="sng" dirty="0" smtClean="0">
              <a:latin typeface="Comic Sans MS" panose="030F0702030302020204" pitchFamily="66" charset="0"/>
            </a:endParaRPr>
          </a:p>
          <a:p>
            <a:pPr>
              <a:spcBef>
                <a:spcPct val="20000"/>
              </a:spcBef>
            </a:pPr>
            <a:r>
              <a:rPr lang="en-GB" sz="1400" dirty="0" smtClean="0">
                <a:latin typeface="Comic Sans MS" panose="030F0702030302020204" pitchFamily="66" charset="0"/>
              </a:rPr>
              <a:t>2H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+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2e</a:t>
            </a:r>
            <a:r>
              <a:rPr lang="en-GB" sz="14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H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endParaRPr lang="en-GB" sz="1400" baseline="30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7504" y="4725144"/>
            <a:ext cx="4248472" cy="1815882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dirty="0">
                <a:latin typeface="Comic Sans MS" panose="030F0702030302020204" pitchFamily="66" charset="0"/>
              </a:rPr>
              <a:t>When the chloride ions and hydrogen ions have been discharged……</a:t>
            </a:r>
            <a:r>
              <a:rPr lang="en-GB" sz="1400" dirty="0" err="1">
                <a:latin typeface="Comic Sans MS" panose="030F0702030302020204" pitchFamily="66" charset="0"/>
              </a:rPr>
              <a:t>NaOH</a:t>
            </a:r>
            <a:r>
              <a:rPr lang="en-GB" sz="1400" dirty="0">
                <a:latin typeface="Comic Sans MS" panose="030F0702030302020204" pitchFamily="66" charset="0"/>
              </a:rPr>
              <a:t> is left behind</a:t>
            </a:r>
            <a:endParaRPr lang="en-GB" sz="1400" dirty="0">
              <a:latin typeface="Comic Sans MS" panose="030F0702030302020204" pitchFamily="66" charset="0"/>
            </a:endParaRPr>
          </a:p>
          <a:p>
            <a:endParaRPr lang="en-GB" sz="1400" dirty="0" smtClean="0">
              <a:latin typeface="Comic Sans MS" panose="030F0702030302020204" pitchFamily="66" charset="0"/>
            </a:endParaRPr>
          </a:p>
          <a:p>
            <a:r>
              <a:rPr lang="en-GB" sz="1400" dirty="0" smtClean="0">
                <a:latin typeface="Comic Sans MS" panose="030F0702030302020204" pitchFamily="66" charset="0"/>
              </a:rPr>
              <a:t>Products in  the electrolysis </a:t>
            </a:r>
            <a:r>
              <a:rPr lang="en-GB" sz="1400" dirty="0">
                <a:latin typeface="Comic Sans MS" panose="030F0702030302020204" pitchFamily="66" charset="0"/>
              </a:rPr>
              <a:t>of </a:t>
            </a:r>
            <a:r>
              <a:rPr lang="en-GB" sz="1400" dirty="0" smtClean="0">
                <a:latin typeface="Comic Sans MS" panose="030F0702030302020204" pitchFamily="66" charset="0"/>
              </a:rPr>
              <a:t>brine: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>
                <a:latin typeface="Comic Sans MS" panose="030F0702030302020204" pitchFamily="66" charset="0"/>
              </a:rPr>
              <a:t>Chlorine (Cl</a:t>
            </a:r>
            <a:r>
              <a:rPr lang="en-GB" sz="1400" b="1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400" b="1" dirty="0" smtClean="0">
                <a:latin typeface="Comic Sans MS" panose="030F0702030302020204" pitchFamily="66" charset="0"/>
              </a:rPr>
              <a:t>)</a:t>
            </a:r>
            <a:r>
              <a:rPr lang="en-GB" sz="1400" dirty="0" smtClean="0">
                <a:latin typeface="Comic Sans MS" panose="030F0702030302020204" pitchFamily="66" charset="0"/>
              </a:rPr>
              <a:t> - used </a:t>
            </a:r>
            <a:r>
              <a:rPr lang="en-GB" sz="1400" dirty="0">
                <a:latin typeface="Comic Sans MS" panose="030F0702030302020204" pitchFamily="66" charset="0"/>
              </a:rPr>
              <a:t>in bleach and </a:t>
            </a:r>
            <a:r>
              <a:rPr lang="en-GB" sz="1400" dirty="0" smtClean="0">
                <a:latin typeface="Comic Sans MS" panose="030F0702030302020204" pitchFamily="66" charset="0"/>
              </a:rPr>
              <a:t>plastics.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>
                <a:latin typeface="Comic Sans MS" panose="030F0702030302020204" pitchFamily="66" charset="0"/>
              </a:rPr>
              <a:t>Hydrogen (H</a:t>
            </a:r>
            <a:r>
              <a:rPr lang="en-GB" sz="1400" b="1" baseline="-25000" dirty="0" smtClean="0">
                <a:latin typeface="Comic Sans MS" panose="030F0702030302020204" pitchFamily="66" charset="0"/>
              </a:rPr>
              <a:t>2</a:t>
            </a:r>
            <a:r>
              <a:rPr lang="en-GB" sz="1400" b="1" dirty="0" smtClean="0">
                <a:latin typeface="Comic Sans MS" panose="030F0702030302020204" pitchFamily="66" charset="0"/>
              </a:rPr>
              <a:t>)</a:t>
            </a:r>
            <a:r>
              <a:rPr lang="en-GB" sz="1400" dirty="0" smtClean="0">
                <a:latin typeface="Comic Sans MS" panose="030F0702030302020204" pitchFamily="66" charset="0"/>
              </a:rPr>
              <a:t> -  used in the hydrogenation of vegetable oil to make butter.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GB" sz="1400" b="1" dirty="0" smtClean="0">
                <a:latin typeface="Comic Sans MS" panose="030F0702030302020204" pitchFamily="66" charset="0"/>
              </a:rPr>
              <a:t>Sodium hydroxide (</a:t>
            </a:r>
            <a:r>
              <a:rPr lang="en-GB" sz="1400" b="1" dirty="0" err="1" smtClean="0">
                <a:latin typeface="Comic Sans MS" panose="030F0702030302020204" pitchFamily="66" charset="0"/>
              </a:rPr>
              <a:t>NaOH</a:t>
            </a:r>
            <a:r>
              <a:rPr lang="en-GB" sz="1400" b="1" dirty="0" smtClean="0">
                <a:latin typeface="Comic Sans MS" panose="030F0702030302020204" pitchFamily="66" charset="0"/>
              </a:rPr>
              <a:t>)</a:t>
            </a:r>
            <a:r>
              <a:rPr lang="en-GB" sz="1400" dirty="0" smtClean="0">
                <a:latin typeface="Comic Sans MS" panose="030F0702030302020204" pitchFamily="66" charset="0"/>
              </a:rPr>
              <a:t> - used </a:t>
            </a:r>
            <a:r>
              <a:rPr lang="en-GB" sz="1400" dirty="0">
                <a:latin typeface="Comic Sans MS" panose="030F0702030302020204" pitchFamily="66" charset="0"/>
              </a:rPr>
              <a:t>in </a:t>
            </a:r>
            <a:r>
              <a:rPr lang="en-GB" sz="1400" dirty="0" smtClean="0">
                <a:latin typeface="Comic Sans MS" panose="030F0702030302020204" pitchFamily="66" charset="0"/>
              </a:rPr>
              <a:t>soap.</a:t>
            </a:r>
            <a:endParaRPr lang="en-GB" sz="1400" dirty="0">
              <a:latin typeface="Comic Sans MS" panose="030F0702030302020204" pitchFamily="66" charset="0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17513" y="4472110"/>
            <a:ext cx="2790991" cy="15765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0" name="Rectangle 12"/>
          <p:cNvSpPr>
            <a:spLocks noChangeArrowheads="1"/>
          </p:cNvSpPr>
          <p:nvPr/>
        </p:nvSpPr>
        <p:spPr bwMode="auto">
          <a:xfrm>
            <a:off x="4716016" y="5301208"/>
            <a:ext cx="1602000" cy="54475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en-GB" sz="1200" b="1" u="sng" dirty="0" smtClean="0">
                <a:latin typeface="Comic Sans MS" panose="030F0702030302020204" pitchFamily="66" charset="0"/>
              </a:rPr>
              <a:t>Positive electrode</a:t>
            </a:r>
            <a:endParaRPr lang="en-GB" sz="1200" b="1" u="sng" dirty="0" smtClean="0">
              <a:latin typeface="Comic Sans MS" panose="030F0702030302020204" pitchFamily="66" charset="0"/>
            </a:endParaRPr>
          </a:p>
          <a:p>
            <a:pPr>
              <a:spcBef>
                <a:spcPct val="20000"/>
              </a:spcBef>
            </a:pPr>
            <a:r>
              <a:rPr lang="en-GB" sz="1200" dirty="0" smtClean="0">
                <a:latin typeface="Comic Sans MS" panose="030F0702030302020204" pitchFamily="66" charset="0"/>
              </a:rPr>
              <a:t>2O</a:t>
            </a:r>
            <a:r>
              <a:rPr lang="en-GB" sz="1200" baseline="30000" dirty="0" smtClean="0">
                <a:latin typeface="Comic Sans MS" panose="030F0702030302020204" pitchFamily="66" charset="0"/>
              </a:rPr>
              <a:t>2-</a:t>
            </a:r>
            <a:r>
              <a:rPr lang="en-GB" sz="1200" dirty="0" smtClean="0">
                <a:latin typeface="Comic Sans MS" panose="030F0702030302020204" pitchFamily="66" charset="0"/>
              </a:rPr>
              <a:t>  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O</a:t>
            </a:r>
            <a:r>
              <a:rPr lang="en-GB" sz="12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+  4e</a:t>
            </a:r>
            <a:r>
              <a:rPr lang="en-GB" sz="12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1200" baseline="30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  <p:sp>
        <p:nvSpPr>
          <p:cNvPr id="121" name="Rectangle 12"/>
          <p:cNvSpPr>
            <a:spLocks noChangeArrowheads="1"/>
          </p:cNvSpPr>
          <p:nvPr/>
        </p:nvSpPr>
        <p:spPr bwMode="auto">
          <a:xfrm>
            <a:off x="4716016" y="4581128"/>
            <a:ext cx="1602000" cy="544759"/>
          </a:xfrm>
          <a:prstGeom prst="rect">
            <a:avLst/>
          </a:prstGeom>
          <a:noFill/>
          <a:ln w="12700">
            <a:solidFill>
              <a:schemeClr val="tx1"/>
            </a:solidFill>
          </a:ln>
          <a:effectLst/>
        </p:spPr>
        <p:txBody>
          <a:bodyPr anchor="ctr"/>
          <a:lstStyle/>
          <a:p>
            <a:pPr>
              <a:spcBef>
                <a:spcPct val="20000"/>
              </a:spcBef>
            </a:pPr>
            <a:r>
              <a:rPr lang="en-GB" sz="1200" b="1" u="sng" dirty="0" smtClean="0">
                <a:latin typeface="Comic Sans MS" panose="030F0702030302020204" pitchFamily="66" charset="0"/>
              </a:rPr>
              <a:t>Negative electrode</a:t>
            </a:r>
            <a:endParaRPr lang="en-GB" sz="1200" b="1" u="sng" dirty="0" smtClean="0">
              <a:latin typeface="Comic Sans MS" panose="030F0702030302020204" pitchFamily="66" charset="0"/>
            </a:endParaRPr>
          </a:p>
          <a:p>
            <a:pPr>
              <a:spcBef>
                <a:spcPct val="20000"/>
              </a:spcBef>
            </a:pPr>
            <a:r>
              <a:rPr lang="en-GB" sz="1200" dirty="0" smtClean="0">
                <a:latin typeface="Comic Sans MS" panose="030F0702030302020204" pitchFamily="66" charset="0"/>
              </a:rPr>
              <a:t>3Al</a:t>
            </a:r>
            <a:r>
              <a:rPr lang="en-GB" sz="1200" baseline="30000" dirty="0" smtClean="0">
                <a:latin typeface="Comic Sans MS" panose="030F0702030302020204" pitchFamily="66" charset="0"/>
              </a:rPr>
              <a:t>+</a:t>
            </a:r>
            <a:r>
              <a:rPr lang="en-GB" sz="1200" dirty="0" smtClean="0">
                <a:latin typeface="Comic Sans MS" panose="030F0702030302020204" pitchFamily="66" charset="0"/>
              </a:rPr>
              <a:t>  </a:t>
            </a:r>
            <a:r>
              <a:rPr lang="en-GB" sz="1200" dirty="0">
                <a:latin typeface="Comic Sans MS" panose="030F0702030302020204" pitchFamily="66" charset="0"/>
                <a:sym typeface="Wingdings" panose="05000000000000000000" pitchFamily="2" charset="2"/>
              </a:rPr>
              <a:t>+ 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3e</a:t>
            </a:r>
            <a:r>
              <a:rPr lang="en-GB" sz="12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r>
              <a:rPr lang="en-GB" sz="1200" dirty="0" smtClean="0">
                <a:latin typeface="Comic Sans MS" panose="030F0702030302020204" pitchFamily="66" charset="0"/>
              </a:rPr>
              <a:t>  </a:t>
            </a:r>
            <a:r>
              <a:rPr lang="en-GB" sz="12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  Al</a:t>
            </a:r>
            <a:endParaRPr lang="en-GB" sz="1200" baseline="30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  <p:sp>
        <p:nvSpPr>
          <p:cNvPr id="122" name="TextBox 121"/>
          <p:cNvSpPr txBox="1"/>
          <p:nvPr/>
        </p:nvSpPr>
        <p:spPr>
          <a:xfrm>
            <a:off x="4716016" y="6021288"/>
            <a:ext cx="4248472" cy="73866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en-GB" sz="1400" dirty="0" smtClean="0">
                <a:latin typeface="Comic Sans MS" panose="030F0702030302020204" pitchFamily="66" charset="0"/>
              </a:rPr>
              <a:t>Oxygen is released at the anode where it reacts with the graphite to form carbon dioxide. Therefore the anode needs to be replaced often</a:t>
            </a:r>
            <a:endParaRPr lang="en-GB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0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>
                <a:latin typeface="Segoe Print" panose="02000600000000000000" pitchFamily="2" charset="0"/>
              </a:rPr>
              <a:t>Electrolysis - Solutions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41" name="Rectangle 4"/>
          <p:cNvSpPr>
            <a:spLocks noChangeArrowheads="1"/>
          </p:cNvSpPr>
          <p:nvPr/>
        </p:nvSpPr>
        <p:spPr bwMode="auto">
          <a:xfrm>
            <a:off x="0" y="6345238"/>
            <a:ext cx="9144000" cy="512762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42" name="Text Box 5"/>
          <p:cNvSpPr txBox="1">
            <a:spLocks noChangeArrowheads="1"/>
          </p:cNvSpPr>
          <p:nvPr/>
        </p:nvSpPr>
        <p:spPr bwMode="auto">
          <a:xfrm>
            <a:off x="0" y="6370786"/>
            <a:ext cx="9144000" cy="461665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2400" b="1" dirty="0">
                <a:solidFill>
                  <a:schemeClr val="bg1"/>
                </a:solidFill>
                <a:latin typeface="Segoe Print" panose="02000600000000000000" pitchFamily="2" charset="0"/>
              </a:rPr>
              <a:t>Electrolysis – Molten</a:t>
            </a:r>
            <a:endParaRPr lang="en-GB" sz="2400" b="1" dirty="0">
              <a:solidFill>
                <a:schemeClr val="bg1"/>
              </a:solidFill>
              <a:latin typeface="Segoe Print" panose="02000600000000000000" pitchFamily="2" charset="0"/>
            </a:endParaRPr>
          </a:p>
        </p:txBody>
      </p:sp>
      <p:sp>
        <p:nvSpPr>
          <p:cNvPr id="43" name="Content Placeholder 2"/>
          <p:cNvSpPr>
            <a:spLocks noGrp="1"/>
          </p:cNvSpPr>
          <p:nvPr>
            <p:ph idx="1"/>
          </p:nvPr>
        </p:nvSpPr>
        <p:spPr>
          <a:xfrm>
            <a:off x="286206" y="1176919"/>
            <a:ext cx="8820472" cy="5239781"/>
          </a:xfrm>
        </p:spPr>
        <p:txBody>
          <a:bodyPr>
            <a:norm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is the chemical formula of salt in the sea?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ions are present in brine?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</a:rPr>
              <a:t>What are the 3 products made when brine undergoes electrolysis? </a:t>
            </a:r>
            <a:r>
              <a:rPr lang="en-GB" sz="2000" dirty="0">
                <a:latin typeface="Comic Sans MS" panose="030F0702030302020204" pitchFamily="66" charset="0"/>
              </a:rPr>
              <a:t>Give a use of each one. </a:t>
            </a:r>
            <a:endParaRPr lang="en-GB" sz="2000" dirty="0" smtClean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What ions move towards the anode?</a:t>
            </a: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What ions move towards the cathode?</a:t>
            </a: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What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gas </a:t>
            </a: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discharged at the </a:t>
            </a: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anode (write the ionic equation as well)?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</a:t>
            </a:r>
            <a:r>
              <a:rPr lang="en-GB" sz="2000" dirty="0" smtClean="0">
                <a:latin typeface="Comic Sans MS" panose="030F0702030302020204" pitchFamily="66" charset="0"/>
              </a:rPr>
              <a:t>gas </a:t>
            </a:r>
            <a:r>
              <a:rPr lang="en-GB" sz="2000" dirty="0">
                <a:latin typeface="Comic Sans MS" panose="030F0702030302020204" pitchFamily="66" charset="0"/>
              </a:rPr>
              <a:t>discharged at the </a:t>
            </a:r>
            <a:r>
              <a:rPr lang="en-GB" sz="2000" dirty="0" smtClean="0">
                <a:latin typeface="Comic Sans MS" panose="030F0702030302020204" pitchFamily="66" charset="0"/>
              </a:rPr>
              <a:t>cathode </a:t>
            </a:r>
            <a:r>
              <a:rPr lang="en-GB" sz="2000" dirty="0">
                <a:latin typeface="Comic Sans MS" panose="030F0702030302020204" pitchFamily="66" charset="0"/>
                <a:sym typeface="Wingdings" panose="05000000000000000000" pitchFamily="2" charset="2"/>
              </a:rPr>
              <a:t>(write the ionic equation as well)</a:t>
            </a:r>
            <a:r>
              <a:rPr lang="en-GB" sz="2000" dirty="0" smtClean="0">
                <a:latin typeface="Comic Sans MS" panose="030F0702030302020204" pitchFamily="66" charset="0"/>
              </a:rPr>
              <a:t>?</a:t>
            </a:r>
            <a:endParaRPr lang="en-GB" sz="2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>
                <a:latin typeface="Comic Sans MS" panose="030F0702030302020204" pitchFamily="66" charset="0"/>
              </a:rPr>
              <a:t>What ions are left in solution?</a:t>
            </a:r>
            <a:endParaRPr lang="en-GB" sz="2000" dirty="0">
              <a:latin typeface="Comic Sans MS" panose="030F0702030302020204" pitchFamily="66" charset="0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What is the name of the compound left in the solution</a:t>
            </a: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When bauxite undergoes electrolysis what metal is formed and why does the carbon anode need to be frequently replaced?</a:t>
            </a:r>
            <a:endParaRPr lang="en-GB" sz="2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5"/>
          <p:cNvGrpSpPr/>
          <p:nvPr/>
        </p:nvGrpSpPr>
        <p:grpSpPr bwMode="auto">
          <a:xfrm>
            <a:off x="0" y="0"/>
            <a:ext cx="9144000" cy="836613"/>
            <a:chOff x="0" y="2204864"/>
            <a:chExt cx="9144000" cy="836712"/>
          </a:xfrm>
        </p:grpSpPr>
        <p:pic>
          <p:nvPicPr>
            <p:cNvPr id="18" name="Picture 2" descr="swirl"/>
            <p:cNvPicPr>
              <a:picLocks noChangeAspect="1" noChangeArrowheads="1"/>
            </p:cNvPicPr>
            <p:nvPr/>
          </p:nvPicPr>
          <p:blipFill>
            <a:blip r:embed="rId1" cstate="print">
              <a:extLst>
                <a:ext uri="{BEBA8EAE-BF5A-486C-A8C5-ECC9F3942E4B}">
                  <a14:imgProps xmlns:a14="http://schemas.microsoft.com/office/drawing/2010/main">
                    <a14:imgLayer r:embed="rId2">
                      <a14:imgEffect>
                        <a14:saturation sat="0"/>
                      </a14:imgEffect>
                    </a14:imgLayer>
                  </a14:imgProps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2204864"/>
              <a:ext cx="9144000" cy="83661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9" name="Rectangle 18"/>
            <p:cNvSpPr/>
            <p:nvPr/>
          </p:nvSpPr>
          <p:spPr>
            <a:xfrm rot="10800000">
              <a:off x="0" y="2754204"/>
              <a:ext cx="9144000" cy="287372"/>
            </a:xfrm>
            <a:prstGeom prst="rect">
              <a:avLst/>
            </a:prstGeom>
            <a:gradFill flip="none" rotWithShape="1">
              <a:gsLst>
                <a:gs pos="0">
                  <a:schemeClr val="bg1"/>
                </a:gs>
                <a:gs pos="100000">
                  <a:schemeClr val="bg1">
                    <a:alpha val="0"/>
                  </a:schemeClr>
                </a:gs>
                <a:gs pos="100000">
                  <a:srgbClr val="663012"/>
                </a:gs>
              </a:gsLst>
              <a:lin ang="5400000" scaled="1"/>
              <a:tileRect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en-GB"/>
            </a:p>
          </p:txBody>
        </p:sp>
      </p:grpSp>
      <p:sp>
        <p:nvSpPr>
          <p:cNvPr id="2" name="Rectangle 1"/>
          <p:cNvSpPr/>
          <p:nvPr/>
        </p:nvSpPr>
        <p:spPr>
          <a:xfrm>
            <a:off x="179512" y="1355300"/>
            <a:ext cx="4248472" cy="3754874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Electrolysis – Molten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Ions cannot move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Anode (Remember PANIC: Positive Anode Negative Is Cathode).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Elements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Electrolyte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OILRIG – Oxidation Is Loss, Reduction Is Gain (of electrons).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Oxidation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Ca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2+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would go to the cathode, I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would go to the anode.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Ca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2</a:t>
            </a:r>
            <a:r>
              <a:rPr lang="en-GB" sz="1400" baseline="30000" dirty="0">
                <a:latin typeface="Comic Sans MS" panose="030F0702030302020204" pitchFamily="66" charset="0"/>
              </a:rPr>
              <a:t>+</a:t>
            </a:r>
            <a:r>
              <a:rPr lang="en-GB" sz="1400" dirty="0">
                <a:latin typeface="Comic Sans MS" panose="030F0702030302020204" pitchFamily="66" charset="0"/>
              </a:rPr>
              <a:t>  +  </a:t>
            </a:r>
            <a:r>
              <a:rPr lang="en-GB" sz="1400" dirty="0" smtClean="0">
                <a:latin typeface="Comic Sans MS" panose="030F0702030302020204" pitchFamily="66" charset="0"/>
              </a:rPr>
              <a:t>2e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Ca</a:t>
            </a:r>
            <a:endParaRPr lang="en-GB" sz="14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2Cl</a:t>
            </a:r>
            <a:r>
              <a:rPr lang="en-GB" sz="1400" baseline="30000" dirty="0" smtClean="0">
                <a:latin typeface="Comic Sans MS" panose="030F0702030302020204" pitchFamily="66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</a:rPr>
              <a:t>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  Cl</a:t>
            </a:r>
            <a:r>
              <a:rPr lang="en-GB" sz="1400" baseline="-25000" dirty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  +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2e</a:t>
            </a:r>
            <a:r>
              <a:rPr lang="en-GB" sz="14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1400" baseline="30000" dirty="0" smtClean="0">
              <a:latin typeface="Comic Sans MS" panose="030F0702030302020204" pitchFamily="66" charset="0"/>
              <a:sym typeface="Wingdings" panose="05000000000000000000" pitchFamily="2" charset="2"/>
            </a:endParaRPr>
          </a:p>
          <a:p>
            <a:pPr marL="342900" indent="-342900">
              <a:lnSpc>
                <a:spcPct val="200000"/>
              </a:lnSpc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CaCl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Ca</a:t>
            </a:r>
            <a:r>
              <a:rPr lang="en-GB" sz="14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2+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+  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Cl</a:t>
            </a:r>
            <a:r>
              <a:rPr lang="en-GB" sz="14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1400" baseline="30000" dirty="0">
              <a:latin typeface="Comic Sans MS" panose="030F0702030302020204" pitchFamily="66" charset="0"/>
              <a:sym typeface="Wingdings" panose="05000000000000000000" pitchFamily="2" charset="2"/>
            </a:endParaRPr>
          </a:p>
        </p:txBody>
      </p:sp>
      <p:sp>
        <p:nvSpPr>
          <p:cNvPr id="43" name="TextBox 4"/>
          <p:cNvSpPr txBox="1">
            <a:spLocks noChangeArrowheads="1"/>
          </p:cNvSpPr>
          <p:nvPr/>
        </p:nvSpPr>
        <p:spPr bwMode="auto">
          <a:xfrm>
            <a:off x="0" y="500063"/>
            <a:ext cx="9144000" cy="861774"/>
          </a:xfrm>
          <a:prstGeom prst="rect">
            <a:avLst/>
          </a:prstGeom>
          <a:noFill/>
          <a:ln w="9525">
            <a:noFill/>
            <a:miter lim="800000"/>
          </a:ln>
        </p:spPr>
        <p:txBody>
          <a:bodyPr>
            <a:spAutoFit/>
          </a:bodyPr>
          <a:lstStyle/>
          <a:p>
            <a:pPr algn="ctr"/>
            <a:r>
              <a:rPr lang="en-GB" sz="5000" b="1" u="sng" dirty="0" smtClean="0">
                <a:latin typeface="Segoe Print" panose="02000600000000000000" pitchFamily="2" charset="0"/>
              </a:rPr>
              <a:t>Mark Scheme</a:t>
            </a:r>
            <a:endParaRPr lang="en-GB" sz="5000" b="1" u="sng" dirty="0">
              <a:latin typeface="Segoe Print" panose="020006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4716015" y="1355300"/>
            <a:ext cx="4248472" cy="3108543"/>
          </a:xfrm>
          <a:prstGeom prst="rect">
            <a:avLst/>
          </a:prstGeom>
          <a:noFill/>
          <a:ln w="127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r>
              <a:rPr lang="en-GB" sz="1400" b="1" u="sng" dirty="0">
                <a:latin typeface="Segoe Print" panose="02000600000000000000" pitchFamily="2" charset="0"/>
              </a:rPr>
              <a:t>Electrolysis - Solutions</a:t>
            </a:r>
            <a:endParaRPr lang="en-GB" sz="1400" b="1" u="sng" dirty="0">
              <a:latin typeface="Segoe Print" panose="02000600000000000000" pitchFamily="2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err="1" smtClean="0">
                <a:latin typeface="Comic Sans MS" panose="030F0702030302020204" pitchFamily="66" charset="0"/>
                <a:cs typeface="Arial" panose="020B0604020202020204" pitchFamily="34" charset="0"/>
              </a:rPr>
              <a:t>NaCl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OH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Cl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GB" sz="1400" baseline="30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>
                <a:latin typeface="Comic Sans MS" panose="030F0702030302020204" pitchFamily="66" charset="0"/>
                <a:cs typeface="Arial" panose="020B0604020202020204" pitchFamily="34" charset="0"/>
              </a:rPr>
              <a:t>H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ydrogen, chlorine, sodium hydroxide.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Negative ions (OH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Cl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Positive Ions (H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, Na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Chlorine, </a:t>
            </a:r>
            <a:r>
              <a:rPr lang="en-GB" sz="1400" dirty="0">
                <a:latin typeface="Comic Sans MS" panose="030F0702030302020204" pitchFamily="66" charset="0"/>
              </a:rPr>
              <a:t>2Cl</a:t>
            </a:r>
            <a:r>
              <a:rPr lang="en-GB" sz="1400" baseline="30000" dirty="0">
                <a:latin typeface="Comic Sans MS" panose="030F0702030302020204" pitchFamily="66" charset="0"/>
              </a:rPr>
              <a:t>-</a:t>
            </a:r>
            <a:r>
              <a:rPr lang="en-GB" sz="1400" dirty="0">
                <a:latin typeface="Comic Sans MS" panose="030F0702030302020204" pitchFamily="66" charset="0"/>
              </a:rPr>
              <a:t>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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Cl</a:t>
            </a:r>
            <a:r>
              <a:rPr lang="en-GB" sz="1400" baseline="-25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(g)  </a:t>
            </a:r>
            <a:r>
              <a:rPr lang="en-GB" sz="1400" dirty="0">
                <a:latin typeface="Comic Sans MS" panose="030F0702030302020204" pitchFamily="66" charset="0"/>
                <a:sym typeface="Wingdings" panose="05000000000000000000" pitchFamily="2" charset="2"/>
              </a:rPr>
              <a:t>+  </a:t>
            </a:r>
            <a:r>
              <a:rPr lang="en-GB" sz="14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2e</a:t>
            </a:r>
            <a:r>
              <a:rPr lang="en-GB" sz="1400" baseline="30000" dirty="0" smtClean="0">
                <a:latin typeface="Comic Sans MS" panose="030F0702030302020204" pitchFamily="66" charset="0"/>
                <a:sym typeface="Wingdings" panose="05000000000000000000" pitchFamily="2" charset="2"/>
              </a:rPr>
              <a:t>-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Hydrogen, 2H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 +  2e-  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  H</a:t>
            </a:r>
            <a:r>
              <a:rPr lang="en-GB" sz="1400" baseline="-250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2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  <a:sym typeface="Wingdings" panose="05000000000000000000" pitchFamily="2" charset="2"/>
              </a:rPr>
              <a:t>(g)</a:t>
            </a:r>
            <a:endParaRPr lang="en-GB" sz="14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Na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+</a:t>
            </a:r>
            <a:r>
              <a:rPr lang="en-GB" sz="14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 and OH</a:t>
            </a:r>
            <a:r>
              <a:rPr lang="en-GB" sz="1400" baseline="30000" dirty="0" smtClean="0">
                <a:latin typeface="Comic Sans MS" panose="030F0702030302020204" pitchFamily="66" charset="0"/>
                <a:cs typeface="Arial" panose="020B0604020202020204" pitchFamily="34" charset="0"/>
              </a:rPr>
              <a:t>-</a:t>
            </a:r>
            <a:endParaRPr lang="en-GB" sz="1400" baseline="30000" dirty="0" smtClean="0">
              <a:latin typeface="Comic Sans MS" panose="030F0702030302020204" pitchFamily="66" charset="0"/>
              <a:cs typeface="Arial" panose="020B0604020202020204" pitchFamily="34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Sodium hydroxide</a:t>
            </a:r>
            <a:endParaRPr lang="en-GB" sz="1400" dirty="0" smtClean="0">
              <a:latin typeface="Comic Sans MS" panose="030F0702030302020204" pitchFamily="66" charset="0"/>
            </a:endParaRPr>
          </a:p>
          <a:p>
            <a:pPr marL="342900" indent="-342900">
              <a:buFont typeface="+mj-lt"/>
              <a:buAutoNum type="arabicPeriod"/>
            </a:pPr>
            <a:r>
              <a:rPr lang="en-GB" sz="1400" dirty="0" smtClean="0">
                <a:latin typeface="Comic Sans MS" panose="030F0702030302020204" pitchFamily="66" charset="0"/>
              </a:rPr>
              <a:t>Aluminium. </a:t>
            </a:r>
            <a:r>
              <a:rPr lang="en-GB" sz="1400" dirty="0">
                <a:latin typeface="Comic Sans MS" panose="030F0702030302020204" pitchFamily="66" charset="0"/>
              </a:rPr>
              <a:t>Oxygen is released at the anode where it reacts with the graphite to form carbon dioxide. Therefore the anode needs to be replaced </a:t>
            </a:r>
            <a:r>
              <a:rPr lang="en-GB" sz="1400" dirty="0" smtClean="0">
                <a:latin typeface="Comic Sans MS" panose="030F0702030302020204" pitchFamily="66" charset="0"/>
              </a:rPr>
              <a:t>often</a:t>
            </a:r>
            <a:r>
              <a:rPr lang="en-GB" sz="1400" dirty="0">
                <a:latin typeface="Comic Sans MS" panose="030F0702030302020204" pitchFamily="66" charset="0"/>
              </a:rPr>
              <a:t>.</a:t>
            </a:r>
            <a:endParaRPr lang="en-GB" sz="1400" dirty="0">
              <a:latin typeface="Comic Sans MS" panose="030F0702030302020204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4447</Words>
  <Application>WPS Presentation</Application>
  <PresentationFormat>On-screen Show (4:3)</PresentationFormat>
  <Paragraphs>170</Paragraphs>
  <Slides>5</Slides>
  <Notes>35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6" baseType="lpstr">
      <vt:lpstr>Arial</vt:lpstr>
      <vt:lpstr>SimSun</vt:lpstr>
      <vt:lpstr>Wingdings</vt:lpstr>
      <vt:lpstr>Segoe Print</vt:lpstr>
      <vt:lpstr>Comic Sans MS</vt:lpstr>
      <vt:lpstr>Monotype Sorts</vt:lpstr>
      <vt:lpstr>Microsoft YaHei</vt:lpstr>
      <vt:lpstr>Arial Unicode MS</vt:lpstr>
      <vt:lpstr>Calibri</vt:lpstr>
      <vt:lpstr>Abyssinica SIL</vt:lpstr>
      <vt:lpstr>Office Theme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Carmel RC College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Ionic bonding</dc:title>
  <dc:creator>Bernadette Thomson</dc:creator>
  <cp:lastModifiedBy>jonathan</cp:lastModifiedBy>
  <cp:revision>190</cp:revision>
  <cp:lastPrinted>2019-04-01T02:51:13Z</cp:lastPrinted>
  <dcterms:created xsi:type="dcterms:W3CDTF">2019-04-01T02:51:13Z</dcterms:created>
  <dcterms:modified xsi:type="dcterms:W3CDTF">2019-04-01T02:51:13Z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1033-10.1.0.6758</vt:lpwstr>
  </property>
</Properties>
</file>