
<file path=[Content_Types].xml><?xml version="1.0" encoding="utf-8"?>
<Types xmlns="http://schemas.openxmlformats.org/package/2006/content-types">
  <Default Extension="jpeg" ContentType="image/jpeg"/>
  <Default Extension="wdp" ContentType="image/vnd.ms-photo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7"/>
  </p:handoutMasterIdLst>
  <p:sldIdLst>
    <p:sldId id="372" r:id="rId3"/>
    <p:sldId id="373" r:id="rId5"/>
    <p:sldId id="376" r:id="rId6"/>
  </p:sldIdLst>
  <p:sldSz cx="9144000" cy="6858000" type="screen4x3"/>
  <p:notesSz cx="6797675" cy="992632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0033CC"/>
    <a:srgbClr val="008000"/>
    <a:srgbClr val="660066"/>
    <a:srgbClr val="5F5F5F"/>
    <a:srgbClr val="FF6600"/>
    <a:srgbClr val="FF9900"/>
    <a:srgbClr val="FFFF00"/>
    <a:srgbClr val="669900"/>
    <a:srgbClr val="00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12" autoAdjust="0"/>
    <p:restoredTop sz="94660"/>
  </p:normalViewPr>
  <p:slideViewPr>
    <p:cSldViewPr>
      <p:cViewPr varScale="1">
        <p:scale>
          <a:sx n="102" d="100"/>
          <a:sy n="102" d="100"/>
        </p:scale>
        <p:origin x="312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viewProps" Target="viewProps.xml"/><Relationship Id="rId8" Type="http://schemas.openxmlformats.org/officeDocument/2006/relationships/presProps" Target="presProps.xml"/><Relationship Id="rId7" Type="http://schemas.openxmlformats.org/officeDocument/2006/relationships/handoutMaster" Target="handoutMasters/handoutMaster1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9" y="2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F81DF5-4888-4944-825B-F1EFA3E30395}" type="datetimeFigureOut">
              <a:rPr lang="en-GB" smtClean="0"/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711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9" y="9428711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09FC03-53D3-4D22-B881-1662714D3784}" type="slidenum">
              <a:rPr lang="en-GB" smtClean="0"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9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9FA5A3-0FF1-4133-ABB4-F6816C5E1392}" type="datetimeFigureOut">
              <a:rPr lang="en-GB" smtClean="0"/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1" y="4714876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BE4DF7-464A-4027-9A16-8865459BB85E}" type="slidenum">
              <a:rPr lang="en-GB" smtClean="0"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BE4DF7-464A-4027-9A16-8865459BB85E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BE4DF7-464A-4027-9A16-8865459BB85E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BE4DF7-464A-4027-9A16-8865459BB85E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.GIF"/><Relationship Id="rId3" Type="http://schemas.openxmlformats.org/officeDocument/2006/relationships/image" Target="../media/image2.png"/><Relationship Id="rId2" Type="http://schemas.microsoft.com/office/2007/relationships/hdphoto" Target="../media/hdphoto1.wdp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2.xml"/><Relationship Id="rId2" Type="http://schemas.microsoft.com/office/2007/relationships/hdphoto" Target="../media/hdphoto1.wdp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2.xml"/><Relationship Id="rId2" Type="http://schemas.microsoft.com/office/2007/relationships/hdphoto" Target="../media/hdphoto1.wdp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5"/>
          <p:cNvGrpSpPr/>
          <p:nvPr/>
        </p:nvGrpSpPr>
        <p:grpSpPr bwMode="auto">
          <a:xfrm>
            <a:off x="0" y="0"/>
            <a:ext cx="9144000" cy="836613"/>
            <a:chOff x="0" y="2204864"/>
            <a:chExt cx="9144000" cy="836712"/>
          </a:xfrm>
        </p:grpSpPr>
        <p:pic>
          <p:nvPicPr>
            <p:cNvPr id="18" name="Picture 2" descr="swirl"/>
            <p:cNvPicPr>
              <a:picLocks noChangeAspect="1" noChangeArrowheads="1"/>
            </p:cNvPicPr>
            <p:nvPr/>
          </p:nvPicPr>
          <p:blipFill>
            <a:blip r:embed="rId1" cstate="print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204864"/>
              <a:ext cx="9144000" cy="836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/>
            <p:nvPr/>
          </p:nvSpPr>
          <p:spPr>
            <a:xfrm rot="10800000">
              <a:off x="0" y="2754204"/>
              <a:ext cx="9144000" cy="287372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  <a:gs pos="100000">
                  <a:srgbClr val="663012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20" name="TextBox 4"/>
          <p:cNvSpPr txBox="1">
            <a:spLocks noChangeArrowheads="1"/>
          </p:cNvSpPr>
          <p:nvPr/>
        </p:nvSpPr>
        <p:spPr bwMode="auto">
          <a:xfrm>
            <a:off x="0" y="500063"/>
            <a:ext cx="9144000" cy="8617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GB" sz="5000" b="1" u="sng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Electrochemical cells</a:t>
            </a:r>
            <a:endParaRPr lang="en-GB" sz="5000" b="1" u="sng" dirty="0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9512" y="1340768"/>
            <a:ext cx="4248472" cy="73866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Remember</a:t>
            </a:r>
            <a:r>
              <a:rPr lang="en-US" sz="14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OILRIG</a:t>
            </a:r>
            <a:r>
              <a:rPr lang="en-US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:</a:t>
            </a:r>
            <a:endParaRPr lang="en-US" sz="1400" b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O</a:t>
            </a:r>
            <a:r>
              <a:rPr lang="en-US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xidation </a:t>
            </a:r>
            <a:r>
              <a:rPr lang="en-US" sz="14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i</a:t>
            </a:r>
            <a:r>
              <a:rPr lang="en-US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s </a:t>
            </a:r>
            <a:r>
              <a:rPr lang="en-US" sz="14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l</a:t>
            </a:r>
            <a:r>
              <a:rPr lang="en-US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oss of electrons</a:t>
            </a:r>
            <a:endParaRPr lang="en-US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R</a:t>
            </a:r>
            <a:r>
              <a:rPr lang="en-US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eduction </a:t>
            </a:r>
            <a:r>
              <a:rPr lang="en-US" sz="14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i</a:t>
            </a:r>
            <a:r>
              <a:rPr lang="en-US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s </a:t>
            </a:r>
            <a:r>
              <a:rPr lang="en-US" sz="14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g</a:t>
            </a:r>
            <a:r>
              <a:rPr lang="en-US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ain of electrons</a:t>
            </a:r>
            <a:endParaRPr lang="en-US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54" name="Picture 53" descr="fuel cell.tif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492896"/>
            <a:ext cx="2083610" cy="2376264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Rectangle 54"/>
          <p:cNvSpPr/>
          <p:nvPr/>
        </p:nvSpPr>
        <p:spPr>
          <a:xfrm>
            <a:off x="179512" y="2204864"/>
            <a:ext cx="4248472" cy="160043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1400" dirty="0">
                <a:latin typeface="Comic Sans MS" panose="030F0702030302020204" pitchFamily="66" charset="0"/>
                <a:cs typeface="Arial" panose="020B0604020202020204" pitchFamily="34" charset="0"/>
              </a:rPr>
              <a:t>Metals are always trying to lose electrons but more reactive ones will do so more easily. We say they have a greater </a:t>
            </a:r>
            <a:r>
              <a:rPr lang="en-US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potential.</a:t>
            </a:r>
            <a:endParaRPr lang="en-US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n-US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If </a:t>
            </a:r>
            <a:r>
              <a:rPr lang="en-US" sz="1400" dirty="0">
                <a:latin typeface="Comic Sans MS" panose="030F0702030302020204" pitchFamily="66" charset="0"/>
                <a:cs typeface="Arial" panose="020B0604020202020204" pitchFamily="34" charset="0"/>
              </a:rPr>
              <a:t>a circuit is arranged which connects two different metals then this </a:t>
            </a:r>
            <a:r>
              <a:rPr lang="en-US" sz="1400" b="1" u="sng" dirty="0">
                <a:latin typeface="Comic Sans MS" panose="030F0702030302020204" pitchFamily="66" charset="0"/>
                <a:cs typeface="Arial" panose="020B0604020202020204" pitchFamily="34" charset="0"/>
              </a:rPr>
              <a:t>potential difference</a:t>
            </a:r>
            <a:r>
              <a:rPr lang="en-US" sz="1400" dirty="0">
                <a:latin typeface="Comic Sans MS" panose="030F0702030302020204" pitchFamily="66" charset="0"/>
                <a:cs typeface="Arial" panose="020B0604020202020204" pitchFamily="34" charset="0"/>
              </a:rPr>
              <a:t> will force electrons from one metal into the other, creating a current.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4572000" y="1340768"/>
            <a:ext cx="4248472" cy="738664"/>
          </a:xfrm>
          <a:prstGeom prst="rect">
            <a:avLst/>
          </a:prstGeom>
          <a:noFill/>
          <a:ln w="12700"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We can represent </a:t>
            </a:r>
            <a:r>
              <a:rPr lang="en-US" sz="1400" dirty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this using half </a:t>
            </a:r>
            <a:r>
              <a:rPr lang="en-US" sz="1400" dirty="0" smtClean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equations e.g.</a:t>
            </a:r>
            <a:endParaRPr lang="en-US" sz="1400" dirty="0" smtClean="0">
              <a:solidFill>
                <a:schemeClr val="tx2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n-US" sz="1400" dirty="0" smtClean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Oxidation of Lithium:		Li → Li</a:t>
            </a:r>
            <a:r>
              <a:rPr lang="en-US" sz="1400" baseline="30000" dirty="0" smtClean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+</a:t>
            </a:r>
            <a:r>
              <a:rPr lang="en-US" sz="1400" dirty="0" smtClean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+ e</a:t>
            </a:r>
            <a:r>
              <a:rPr lang="en-US" sz="1400" baseline="30000" dirty="0" smtClean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-</a:t>
            </a:r>
            <a:endParaRPr lang="en-US" sz="1400" dirty="0" smtClean="0">
              <a:solidFill>
                <a:schemeClr val="tx2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n-US" sz="1400" dirty="0" smtClean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Reduction of </a:t>
            </a:r>
            <a:r>
              <a:rPr lang="en-US" sz="1400" dirty="0" err="1" smtClean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aluminium</a:t>
            </a:r>
            <a:r>
              <a:rPr lang="en-US" sz="1400" dirty="0" smtClean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:	Al</a:t>
            </a:r>
            <a:r>
              <a:rPr lang="en-US" sz="1400" baseline="30000" dirty="0" smtClean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3+</a:t>
            </a:r>
            <a:r>
              <a:rPr lang="en-US" sz="1400" dirty="0" smtClean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+ 3e</a:t>
            </a:r>
            <a:r>
              <a:rPr lang="en-US" sz="1400" baseline="30000" dirty="0" smtClean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-</a:t>
            </a:r>
            <a:r>
              <a:rPr lang="en-US" sz="1400" dirty="0" smtClean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→ Al</a:t>
            </a:r>
            <a:endParaRPr lang="en-US" sz="1400" dirty="0" smtClean="0">
              <a:solidFill>
                <a:schemeClr val="tx2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Image result for electrochemical cel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468" y="3861048"/>
            <a:ext cx="3619500" cy="215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Rectangle 57"/>
          <p:cNvSpPr/>
          <p:nvPr/>
        </p:nvSpPr>
        <p:spPr>
          <a:xfrm>
            <a:off x="179512" y="6093296"/>
            <a:ext cx="4248472" cy="52322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More reactive metal, higher potential to give away electrons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cxnSp>
        <p:nvCxnSpPr>
          <p:cNvPr id="4" name="Straight Arrow Connector 3"/>
          <p:cNvCxnSpPr>
            <a:stCxn id="58" idx="0"/>
          </p:cNvCxnSpPr>
          <p:nvPr/>
        </p:nvCxnSpPr>
        <p:spPr>
          <a:xfrm flipH="1" flipV="1">
            <a:off x="1619672" y="5157192"/>
            <a:ext cx="684076" cy="93610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 60"/>
          <p:cNvSpPr/>
          <p:nvPr/>
        </p:nvSpPr>
        <p:spPr>
          <a:xfrm>
            <a:off x="4572000" y="5877272"/>
            <a:ext cx="4248472" cy="73866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If the reaction in a cell is reversible then a current can be applied to force electrons the other way, charging a battery.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4572000" y="2185119"/>
            <a:ext cx="4248472" cy="307777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lang="en-GB" sz="1400" b="1" u="sng" dirty="0" smtClean="0">
                <a:latin typeface="Comic Sans MS" panose="030F0702030302020204" pitchFamily="66" charset="0"/>
                <a:cs typeface="Arial" panose="020B0604020202020204" pitchFamily="34" charset="0"/>
              </a:rPr>
              <a:t>Hydrogen fuel cells</a:t>
            </a:r>
            <a:endParaRPr lang="en-GB" sz="1400" b="1" u="sng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6588224" y="2204864"/>
            <a:ext cx="2245254" cy="181588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H</a:t>
            </a:r>
            <a:r>
              <a:rPr lang="en-US" sz="1400" baseline="-25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2</a:t>
            </a:r>
            <a:r>
              <a:rPr lang="en-US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cells have 2 stages:</a:t>
            </a:r>
            <a:endParaRPr lang="en-US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H</a:t>
            </a:r>
            <a:r>
              <a:rPr lang="en-US" sz="1400" baseline="-25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2</a:t>
            </a:r>
            <a:r>
              <a:rPr lang="en-US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is </a:t>
            </a:r>
            <a:r>
              <a:rPr lang="en-US" sz="1400" dirty="0" err="1" smtClean="0">
                <a:latin typeface="Comic Sans MS" panose="030F0702030302020204" pitchFamily="66" charset="0"/>
                <a:cs typeface="Arial" panose="020B0604020202020204" pitchFamily="34" charset="0"/>
              </a:rPr>
              <a:t>oxidised</a:t>
            </a:r>
            <a:r>
              <a:rPr lang="en-US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to provide a supply of electrons</a:t>
            </a:r>
            <a:endParaRPr lang="en-US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The H</a:t>
            </a:r>
            <a:r>
              <a:rPr lang="en-US" sz="1400" baseline="30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+</a:t>
            </a:r>
            <a:r>
              <a:rPr lang="en-US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ions are reduced again alongside oxygen to produce water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4572000" y="4994592"/>
            <a:ext cx="4248472" cy="738664"/>
          </a:xfrm>
          <a:prstGeom prst="rect">
            <a:avLst/>
          </a:prstGeom>
          <a:noFill/>
          <a:ln w="12700"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Anode (reduction):</a:t>
            </a:r>
            <a:r>
              <a:rPr lang="en-GB" sz="1400" dirty="0" smtClean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	2H</a:t>
            </a:r>
            <a:r>
              <a:rPr lang="en-GB" sz="1400" baseline="-25000" dirty="0" smtClean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2</a:t>
            </a:r>
            <a:r>
              <a:rPr lang="en-GB" sz="1400" dirty="0" smtClean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→ 4H</a:t>
            </a:r>
            <a:r>
              <a:rPr lang="en-GB" sz="1400" baseline="30000" dirty="0" smtClean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+</a:t>
            </a:r>
            <a:r>
              <a:rPr lang="en-GB" sz="1400" dirty="0" smtClean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+ 4e</a:t>
            </a:r>
            <a:r>
              <a:rPr lang="en-GB" sz="1400" baseline="30000" dirty="0" smtClean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-</a:t>
            </a:r>
            <a:endParaRPr lang="en-GB" sz="1400" dirty="0" smtClean="0">
              <a:solidFill>
                <a:schemeClr val="tx2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n-US" sz="1400" dirty="0" smtClean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Cathode (oxidation):	4H</a:t>
            </a:r>
            <a:r>
              <a:rPr lang="en-US" sz="1400" baseline="30000" dirty="0" smtClean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+</a:t>
            </a:r>
            <a:r>
              <a:rPr lang="en-US" sz="1400" dirty="0" smtClean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+ O</a:t>
            </a:r>
            <a:r>
              <a:rPr lang="en-US" sz="1400" baseline="-25000" dirty="0" smtClean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2</a:t>
            </a:r>
            <a:r>
              <a:rPr lang="en-US" sz="1400" dirty="0" smtClean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+ 4e</a:t>
            </a:r>
            <a:r>
              <a:rPr lang="en-US" sz="1400" baseline="30000" dirty="0" smtClean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-</a:t>
            </a:r>
            <a:r>
              <a:rPr lang="en-US" sz="1400" dirty="0" smtClean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GB" sz="1400" dirty="0" smtClean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→ 2H</a:t>
            </a:r>
            <a:r>
              <a:rPr lang="en-GB" sz="1400" baseline="-25000" dirty="0" smtClean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2</a:t>
            </a:r>
            <a:r>
              <a:rPr lang="en-GB" sz="1400" dirty="0" smtClean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O</a:t>
            </a:r>
            <a:endParaRPr lang="en-GB" sz="1400" dirty="0" smtClean="0">
              <a:solidFill>
                <a:schemeClr val="tx2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n-US" sz="1400" dirty="0" smtClean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Overall:		2H</a:t>
            </a:r>
            <a:r>
              <a:rPr lang="en-US" sz="1400" baseline="-25000" dirty="0" smtClean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2</a:t>
            </a:r>
            <a:r>
              <a:rPr lang="en-US" sz="1400" dirty="0" smtClean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+ O</a:t>
            </a:r>
            <a:r>
              <a:rPr lang="en-US" sz="1400" baseline="-25000" dirty="0" smtClean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2</a:t>
            </a:r>
            <a:r>
              <a:rPr lang="en-US" sz="1400" dirty="0" smtClean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GB" sz="1400" dirty="0" smtClean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→ 2H</a:t>
            </a:r>
            <a:r>
              <a:rPr lang="en-GB" sz="1400" baseline="-25000" dirty="0" smtClean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2</a:t>
            </a:r>
            <a:r>
              <a:rPr lang="en-GB" sz="1400" dirty="0" smtClean="0">
                <a:solidFill>
                  <a:schemeClr val="tx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O</a:t>
            </a:r>
            <a:endParaRPr lang="en-US" sz="1400" dirty="0" smtClean="0">
              <a:solidFill>
                <a:schemeClr val="tx2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6588224" y="4130496"/>
            <a:ext cx="2245254" cy="73866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H</a:t>
            </a:r>
            <a:r>
              <a:rPr lang="en-US" sz="1400" baseline="-25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2</a:t>
            </a:r>
            <a:r>
              <a:rPr lang="en-US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is highly explosive but these cells produce clean exhaust.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5"/>
          <p:cNvGrpSpPr/>
          <p:nvPr/>
        </p:nvGrpSpPr>
        <p:grpSpPr bwMode="auto">
          <a:xfrm>
            <a:off x="0" y="0"/>
            <a:ext cx="9144000" cy="836613"/>
            <a:chOff x="0" y="2204864"/>
            <a:chExt cx="9144000" cy="836712"/>
          </a:xfrm>
        </p:grpSpPr>
        <p:pic>
          <p:nvPicPr>
            <p:cNvPr id="18" name="Picture 2" descr="swirl"/>
            <p:cNvPicPr>
              <a:picLocks noChangeAspect="1" noChangeArrowheads="1"/>
            </p:cNvPicPr>
            <p:nvPr/>
          </p:nvPicPr>
          <p:blipFill>
            <a:blip r:embed="rId1" cstate="print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204864"/>
              <a:ext cx="9144000" cy="836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/>
            <p:nvPr/>
          </p:nvSpPr>
          <p:spPr>
            <a:xfrm rot="10800000">
              <a:off x="0" y="2754204"/>
              <a:ext cx="9144000" cy="287372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  <a:gs pos="100000">
                  <a:srgbClr val="663012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20" name="TextBox 4"/>
          <p:cNvSpPr txBox="1">
            <a:spLocks noChangeArrowheads="1"/>
          </p:cNvSpPr>
          <p:nvPr/>
        </p:nvSpPr>
        <p:spPr bwMode="auto">
          <a:xfrm>
            <a:off x="0" y="404664"/>
            <a:ext cx="9144000" cy="8617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GB" sz="5000" b="1" u="sng" dirty="0" smtClean="0">
                <a:latin typeface="Segoe Print" panose="02000600000000000000" pitchFamily="2" charset="0"/>
              </a:rPr>
              <a:t>10 Questions</a:t>
            </a:r>
            <a:endParaRPr lang="en-GB" sz="5000" b="1" u="sng" dirty="0">
              <a:latin typeface="Segoe Print" panose="02000600000000000000" pitchFamily="2" charset="0"/>
            </a:endParaRPr>
          </a:p>
        </p:txBody>
      </p:sp>
      <p:sp>
        <p:nvSpPr>
          <p:cNvPr id="41" name="Rectangle 4"/>
          <p:cNvSpPr>
            <a:spLocks noChangeArrowheads="1"/>
          </p:cNvSpPr>
          <p:nvPr/>
        </p:nvSpPr>
        <p:spPr bwMode="auto">
          <a:xfrm>
            <a:off x="0" y="6345238"/>
            <a:ext cx="9144000" cy="512762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" name="Text Box 5"/>
          <p:cNvSpPr txBox="1">
            <a:spLocks noChangeArrowheads="1"/>
          </p:cNvSpPr>
          <p:nvPr/>
        </p:nvSpPr>
        <p:spPr bwMode="auto">
          <a:xfrm>
            <a:off x="0" y="6370786"/>
            <a:ext cx="914400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GB" sz="2400" b="1" dirty="0" smtClean="0">
                <a:solidFill>
                  <a:schemeClr val="bg1"/>
                </a:solidFill>
                <a:latin typeface="Segoe Print" panose="02000600000000000000" pitchFamily="2" charset="0"/>
              </a:rPr>
              <a:t>Electrochemical cells</a:t>
            </a:r>
            <a:endParaRPr lang="en-GB" sz="2400" b="1" dirty="0">
              <a:solidFill>
                <a:schemeClr val="bg1"/>
              </a:solidFill>
              <a:latin typeface="Segoe Print" panose="02000600000000000000" pitchFamily="2" charset="0"/>
            </a:endParaRPr>
          </a:p>
        </p:txBody>
      </p:sp>
      <p:sp>
        <p:nvSpPr>
          <p:cNvPr id="43" name="Content Placeholder 2"/>
          <p:cNvSpPr>
            <a:spLocks noGrp="1"/>
          </p:cNvSpPr>
          <p:nvPr>
            <p:ph idx="1"/>
          </p:nvPr>
        </p:nvSpPr>
        <p:spPr>
          <a:xfrm>
            <a:off x="286206" y="1176919"/>
            <a:ext cx="8820472" cy="5239781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GB" sz="2200" dirty="0" smtClean="0">
                <a:latin typeface="Comic Sans MS" panose="030F0702030302020204" pitchFamily="66" charset="0"/>
              </a:rPr>
              <a:t>________ is defined as the gain of electrons.</a:t>
            </a:r>
            <a:endParaRPr lang="en-GB" sz="2200" dirty="0" smtClean="0"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200" dirty="0" smtClean="0">
                <a:latin typeface="Comic Sans MS" panose="030F0702030302020204" pitchFamily="66" charset="0"/>
              </a:rPr>
              <a:t>What determines how reactive a metal is?</a:t>
            </a:r>
            <a:endParaRPr lang="en-US" sz="2200" dirty="0" smtClean="0"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200" dirty="0" smtClean="0">
                <a:latin typeface="Comic Sans MS" panose="030F0702030302020204" pitchFamily="66" charset="0"/>
              </a:rPr>
              <a:t>What sorts of metals will have the greatest potential difference?</a:t>
            </a:r>
            <a:endParaRPr lang="en-US" sz="2200" dirty="0" smtClean="0"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200" dirty="0" smtClean="0">
                <a:latin typeface="Comic Sans MS" panose="030F0702030302020204" pitchFamily="66" charset="0"/>
              </a:rPr>
              <a:t>In a cell with silver and </a:t>
            </a:r>
            <a:r>
              <a:rPr lang="en-US" sz="2200" dirty="0" err="1" smtClean="0">
                <a:latin typeface="Comic Sans MS" panose="030F0702030302020204" pitchFamily="66" charset="0"/>
              </a:rPr>
              <a:t>aluminium</a:t>
            </a:r>
            <a:r>
              <a:rPr lang="en-US" sz="2200" dirty="0" smtClean="0">
                <a:latin typeface="Comic Sans MS" panose="030F0702030302020204" pitchFamily="66" charset="0"/>
              </a:rPr>
              <a:t> electrodes, which way will electrons flow?</a:t>
            </a:r>
            <a:endParaRPr lang="en-US" sz="2200" dirty="0" smtClean="0"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200" dirty="0" smtClean="0">
                <a:latin typeface="Comic Sans MS" panose="030F0702030302020204" pitchFamily="66" charset="0"/>
              </a:rPr>
              <a:t>How can a rechargeable battery be charged up?</a:t>
            </a:r>
            <a:endParaRPr lang="en-US" sz="2200" dirty="0" smtClean="0"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200" dirty="0" smtClean="0">
                <a:latin typeface="Comic Sans MS" panose="030F0702030302020204" pitchFamily="66" charset="0"/>
              </a:rPr>
              <a:t>At which electrode does oxidation take place?</a:t>
            </a:r>
            <a:endParaRPr lang="en-US" sz="2200" dirty="0" smtClean="0"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200" dirty="0" smtClean="0">
                <a:latin typeface="Comic Sans MS" panose="030F0702030302020204" pitchFamily="66" charset="0"/>
              </a:rPr>
              <a:t>What is the overall product of a hydrogen fuel cell?</a:t>
            </a:r>
            <a:endParaRPr lang="en-US" sz="2200" dirty="0" smtClean="0"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200" dirty="0" smtClean="0">
                <a:latin typeface="Comic Sans MS" panose="030F0702030302020204" pitchFamily="66" charset="0"/>
              </a:rPr>
              <a:t>Give one advantage and one disadvantage of H</a:t>
            </a:r>
            <a:r>
              <a:rPr lang="en-US" sz="2200" baseline="-25000" dirty="0" smtClean="0">
                <a:latin typeface="Comic Sans MS" panose="030F0702030302020204" pitchFamily="66" charset="0"/>
              </a:rPr>
              <a:t>2</a:t>
            </a:r>
            <a:r>
              <a:rPr lang="en-US" sz="2200" dirty="0" smtClean="0">
                <a:latin typeface="Comic Sans MS" panose="030F0702030302020204" pitchFamily="66" charset="0"/>
              </a:rPr>
              <a:t> cells.</a:t>
            </a:r>
            <a:endParaRPr lang="en-US" sz="2200" dirty="0" smtClean="0"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200" b="1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HT:</a:t>
            </a:r>
            <a:r>
              <a:rPr lang="en-US" sz="22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 give the two half equations for a cell of silver and </a:t>
            </a:r>
            <a:r>
              <a:rPr lang="en-US" sz="2200" dirty="0" err="1" smtClean="0">
                <a:solidFill>
                  <a:schemeClr val="tx2"/>
                </a:solidFill>
                <a:latin typeface="Comic Sans MS" panose="030F0702030302020204" pitchFamily="66" charset="0"/>
              </a:rPr>
              <a:t>aluminium</a:t>
            </a:r>
            <a:endParaRPr lang="en-US" sz="2200" b="1" dirty="0" smtClean="0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200" b="1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HT:</a:t>
            </a:r>
            <a:r>
              <a:rPr lang="en-US" sz="22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 give the two half equations of a hydrogen cell.</a:t>
            </a:r>
            <a:endParaRPr lang="en-GB" sz="2200" b="1" dirty="0" smtClean="0">
              <a:solidFill>
                <a:schemeClr val="tx2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5"/>
          <p:cNvGrpSpPr/>
          <p:nvPr/>
        </p:nvGrpSpPr>
        <p:grpSpPr bwMode="auto">
          <a:xfrm>
            <a:off x="0" y="0"/>
            <a:ext cx="9144000" cy="836613"/>
            <a:chOff x="0" y="2204864"/>
            <a:chExt cx="9144000" cy="836712"/>
          </a:xfrm>
        </p:grpSpPr>
        <p:pic>
          <p:nvPicPr>
            <p:cNvPr id="18" name="Picture 2" descr="swirl"/>
            <p:cNvPicPr>
              <a:picLocks noChangeAspect="1" noChangeArrowheads="1"/>
            </p:cNvPicPr>
            <p:nvPr/>
          </p:nvPicPr>
          <p:blipFill>
            <a:blip r:embed="rId1" cstate="print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204864"/>
              <a:ext cx="9144000" cy="836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/>
            <p:nvPr/>
          </p:nvSpPr>
          <p:spPr>
            <a:xfrm rot="10800000">
              <a:off x="0" y="2754204"/>
              <a:ext cx="9144000" cy="287372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  <a:gs pos="100000">
                  <a:srgbClr val="663012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2" name="Rectangle 1"/>
          <p:cNvSpPr/>
          <p:nvPr/>
        </p:nvSpPr>
        <p:spPr>
          <a:xfrm>
            <a:off x="179512" y="1355300"/>
            <a:ext cx="4248472" cy="375487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b="1" u="sng" dirty="0" smtClean="0">
                <a:latin typeface="Segoe Print" panose="02000600000000000000" pitchFamily="2" charset="0"/>
              </a:rPr>
              <a:t>Electrochemical cells</a:t>
            </a:r>
            <a:endParaRPr lang="en-GB" sz="1400" b="1" u="sng" dirty="0">
              <a:latin typeface="Segoe Print" panose="02000600000000000000" pitchFamily="2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reduction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How easily it loses its valent electrons to form an ion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Very reactive paired with very unreactive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From aluminium (reactive) to silver (unreactive)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By applying DC counter to the current generated by the cell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The cathode (positive in an electrochemical cell but </a:t>
            </a:r>
            <a:r>
              <a:rPr lang="en-GB" sz="14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negative in electrolysis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)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Water, H</a:t>
            </a:r>
            <a:r>
              <a:rPr lang="en-GB" sz="1400" baseline="-25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2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O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No waste; dangerous, costly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HT: Al → Al</a:t>
            </a:r>
            <a:r>
              <a:rPr lang="en-GB" sz="1400" baseline="30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3+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+ 3 e</a:t>
            </a:r>
            <a:r>
              <a:rPr lang="en-GB" sz="1400" baseline="30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-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    3Ag</a:t>
            </a:r>
            <a:r>
              <a:rPr lang="en-GB" sz="1400" baseline="30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+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+ 3e</a:t>
            </a:r>
            <a:r>
              <a:rPr lang="en-GB" sz="1400" baseline="30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-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→ 3Ag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HT:	</a:t>
            </a:r>
            <a:r>
              <a:rPr lang="pt-BR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2H</a:t>
            </a:r>
            <a:r>
              <a:rPr lang="pt-BR" sz="1400" baseline="-25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2</a:t>
            </a:r>
            <a:r>
              <a:rPr lang="pt-BR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pt-BR" sz="1400" dirty="0">
                <a:latin typeface="Comic Sans MS" panose="030F0702030302020204" pitchFamily="66" charset="0"/>
                <a:cs typeface="Arial" panose="020B0604020202020204" pitchFamily="34" charset="0"/>
              </a:rPr>
              <a:t>→ 4H</a:t>
            </a:r>
            <a:r>
              <a:rPr lang="pt-BR" sz="1400" baseline="30000" dirty="0">
                <a:latin typeface="Comic Sans MS" panose="030F0702030302020204" pitchFamily="66" charset="0"/>
                <a:cs typeface="Arial" panose="020B0604020202020204" pitchFamily="34" charset="0"/>
              </a:rPr>
              <a:t>+</a:t>
            </a:r>
            <a:r>
              <a:rPr lang="pt-BR" sz="1400" dirty="0">
                <a:latin typeface="Comic Sans MS" panose="030F0702030302020204" pitchFamily="66" charset="0"/>
                <a:cs typeface="Arial" panose="020B0604020202020204" pitchFamily="34" charset="0"/>
              </a:rPr>
              <a:t> + 4e</a:t>
            </a:r>
            <a:r>
              <a:rPr lang="pt-BR" sz="1400" baseline="30000" dirty="0">
                <a:latin typeface="Comic Sans MS" panose="030F0702030302020204" pitchFamily="66" charset="0"/>
                <a:cs typeface="Arial" panose="020B0604020202020204" pitchFamily="34" charset="0"/>
              </a:rPr>
              <a:t>-</a:t>
            </a:r>
            <a:endParaRPr lang="pt-BR" sz="1400" baseline="300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pt-BR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	4H</a:t>
            </a:r>
            <a:r>
              <a:rPr lang="pt-BR" sz="1400" baseline="30000" dirty="0">
                <a:latin typeface="Comic Sans MS" panose="030F0702030302020204" pitchFamily="66" charset="0"/>
                <a:cs typeface="Arial" panose="020B0604020202020204" pitchFamily="34" charset="0"/>
              </a:rPr>
              <a:t>+</a:t>
            </a:r>
            <a:r>
              <a:rPr lang="pt-BR" sz="1400" dirty="0">
                <a:latin typeface="Comic Sans MS" panose="030F0702030302020204" pitchFamily="66" charset="0"/>
                <a:cs typeface="Arial" panose="020B0604020202020204" pitchFamily="34" charset="0"/>
              </a:rPr>
              <a:t> + O</a:t>
            </a:r>
            <a:r>
              <a:rPr lang="pt-BR" sz="1400" baseline="-25000" dirty="0">
                <a:latin typeface="Comic Sans MS" panose="030F0702030302020204" pitchFamily="66" charset="0"/>
                <a:cs typeface="Arial" panose="020B0604020202020204" pitchFamily="34" charset="0"/>
              </a:rPr>
              <a:t>2</a:t>
            </a:r>
            <a:r>
              <a:rPr lang="pt-BR" sz="1400" dirty="0">
                <a:latin typeface="Comic Sans MS" panose="030F0702030302020204" pitchFamily="66" charset="0"/>
                <a:cs typeface="Arial" panose="020B0604020202020204" pitchFamily="34" charset="0"/>
              </a:rPr>
              <a:t> + 4e</a:t>
            </a:r>
            <a:r>
              <a:rPr lang="pt-BR" sz="1400" baseline="30000" dirty="0">
                <a:latin typeface="Comic Sans MS" panose="030F0702030302020204" pitchFamily="66" charset="0"/>
                <a:cs typeface="Arial" panose="020B0604020202020204" pitchFamily="34" charset="0"/>
              </a:rPr>
              <a:t>-</a:t>
            </a:r>
            <a:r>
              <a:rPr lang="pt-BR" sz="1400" dirty="0">
                <a:latin typeface="Comic Sans MS" panose="030F0702030302020204" pitchFamily="66" charset="0"/>
                <a:cs typeface="Arial" panose="020B0604020202020204" pitchFamily="34" charset="0"/>
              </a:rPr>
              <a:t> → 2H</a:t>
            </a:r>
            <a:r>
              <a:rPr lang="pt-BR" sz="1400" baseline="-25000" dirty="0">
                <a:latin typeface="Comic Sans MS" panose="030F0702030302020204" pitchFamily="66" charset="0"/>
                <a:cs typeface="Arial" panose="020B0604020202020204" pitchFamily="34" charset="0"/>
              </a:rPr>
              <a:t>2</a:t>
            </a:r>
            <a:r>
              <a:rPr lang="pt-BR" sz="1400" dirty="0">
                <a:latin typeface="Comic Sans MS" panose="030F0702030302020204" pitchFamily="66" charset="0"/>
                <a:cs typeface="Arial" panose="020B0604020202020204" pitchFamily="34" charset="0"/>
              </a:rPr>
              <a:t>O</a:t>
            </a:r>
            <a:endParaRPr lang="pt-BR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43" name="TextBox 4"/>
          <p:cNvSpPr txBox="1">
            <a:spLocks noChangeArrowheads="1"/>
          </p:cNvSpPr>
          <p:nvPr/>
        </p:nvSpPr>
        <p:spPr bwMode="auto">
          <a:xfrm>
            <a:off x="0" y="500063"/>
            <a:ext cx="9144000" cy="8617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GB" sz="5000" b="1" u="sng" dirty="0" smtClean="0">
                <a:latin typeface="Segoe Print" panose="02000600000000000000" pitchFamily="2" charset="0"/>
              </a:rPr>
              <a:t>Mark Scheme</a:t>
            </a:r>
            <a:endParaRPr lang="en-GB" sz="5000" b="1" u="sng" dirty="0">
              <a:latin typeface="Segoe Print" panose="020006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2019</Words>
  <Application>WPS Presentation</Application>
  <PresentationFormat>On-screen Show (4:3)</PresentationFormat>
  <Paragraphs>60</Paragraphs>
  <Slides>3</Slides>
  <Notes>43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15" baseType="lpstr">
      <vt:lpstr>Arial</vt:lpstr>
      <vt:lpstr>SimSun</vt:lpstr>
      <vt:lpstr>Wingdings</vt:lpstr>
      <vt:lpstr>Comic Sans MS</vt:lpstr>
      <vt:lpstr>Segoe Print</vt:lpstr>
      <vt:lpstr>Calibri</vt:lpstr>
      <vt:lpstr>Monotype Sorts</vt:lpstr>
      <vt:lpstr>Calibri</vt:lpstr>
      <vt:lpstr>Microsoft YaHei</vt:lpstr>
      <vt:lpstr>Arial Unicode MS</vt:lpstr>
      <vt:lpstr>Abyssinica SIL</vt:lpstr>
      <vt:lpstr>Office Theme</vt:lpstr>
      <vt:lpstr>PowerPoint 演示文稿</vt:lpstr>
      <vt:lpstr>PowerPoint 演示文稿</vt:lpstr>
      <vt:lpstr>PowerPoint 演示文稿</vt:lpstr>
    </vt:vector>
  </TitlesOfParts>
  <Company>Carmel RC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Ionic bonding</dc:title>
  <dc:creator>Bernadette Thomson</dc:creator>
  <cp:lastModifiedBy>jonathan</cp:lastModifiedBy>
  <cp:revision>233</cp:revision>
  <cp:lastPrinted>2019-04-01T02:59:27Z</cp:lastPrinted>
  <dcterms:created xsi:type="dcterms:W3CDTF">2019-04-01T02:59:27Z</dcterms:created>
  <dcterms:modified xsi:type="dcterms:W3CDTF">2019-04-01T02:59:27Z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1033-10.1.0.6758</vt:lpwstr>
  </property>
</Properties>
</file>