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9"/>
  </p:handoutMasterIdLst>
  <p:sldIdLst>
    <p:sldId id="280" r:id="rId3"/>
    <p:sldId id="294" r:id="rId5"/>
    <p:sldId id="281" r:id="rId6"/>
    <p:sldId id="295" r:id="rId7"/>
    <p:sldId id="303" r:id="rId8"/>
  </p:sldIdLst>
  <p:sldSz cx="9144000" cy="6858000" type="screen4x3"/>
  <p:notesSz cx="6797675" cy="992632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33CC"/>
    <a:srgbClr val="008000"/>
    <a:srgbClr val="660066"/>
    <a:srgbClr val="5F5F5F"/>
    <a:srgbClr val="FF6600"/>
    <a:srgbClr val="FF9900"/>
    <a:srgbClr val="FFFF00"/>
    <a:srgbClr val="6699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æ·±è²æ ·å¼ 1 - å¼ºè°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æ æ ·å¼ï¼ç½æ ¼å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ä¸­åº¦æ ·å¼ 2 - å¼ºè°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102" d="100"/>
          <a:sy n="102" d="100"/>
        </p:scale>
        <p:origin x="-1224" y="-96"/>
      </p:cViewPr>
      <p:guideLst>
        <p:guide orient="horz" pos="215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81DF5-4888-4944-825B-F1EFA3E30395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9FC03-53D3-4D22-B881-1662714D378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FA5A3-0FF1-4133-ABB4-F6816C5E1392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Acids and Bases</a:t>
            </a:r>
            <a:endParaRPr lang="en-GB" sz="5000" b="1" u="sng" dirty="0" smtClean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16968" y="9688179"/>
            <a:ext cx="478016" cy="276999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prstClr val="black"/>
                </a:solidFill>
                <a:latin typeface="Comic Sans MS" panose="030F0702030302020204" pitchFamily="66" charset="0"/>
              </a:rPr>
              <a:t>SO</a:t>
            </a:r>
            <a:r>
              <a:rPr lang="en-GB" sz="1200" baseline="-25000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  <a:endParaRPr lang="en-GB" sz="1200" baseline="-25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16016" y="1357357"/>
            <a:ext cx="4248472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Reactions occur when particles collide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with sufficient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energy. The minimum amount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of energy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required for particles to react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on collision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is called the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activation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energy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107504" y="3916213"/>
            <a:ext cx="4248472" cy="138499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u="sng" dirty="0">
                <a:latin typeface="Comic Sans MS" panose="030F0702030302020204" pitchFamily="66" charset="0"/>
              </a:rPr>
              <a:t>Acids</a:t>
            </a:r>
            <a:r>
              <a:rPr lang="en-GB" sz="1400" dirty="0">
                <a:latin typeface="Comic Sans MS" panose="030F0702030302020204" pitchFamily="66" charset="0"/>
              </a:rPr>
              <a:t> give H</a:t>
            </a:r>
            <a:r>
              <a:rPr lang="en-GB" sz="1400" baseline="30000" dirty="0">
                <a:latin typeface="Comic Sans MS" panose="030F0702030302020204" pitchFamily="66" charset="0"/>
              </a:rPr>
              <a:t>+</a:t>
            </a:r>
            <a:r>
              <a:rPr lang="en-GB" sz="1400" dirty="0">
                <a:latin typeface="Comic Sans MS" panose="030F0702030302020204" pitchFamily="66" charset="0"/>
              </a:rPr>
              <a:t> in water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u="sng" dirty="0">
                <a:latin typeface="Comic Sans MS" panose="030F0702030302020204" pitchFamily="66" charset="0"/>
              </a:rPr>
              <a:t>Bases</a:t>
            </a:r>
            <a:r>
              <a:rPr lang="en-GB" sz="1400" dirty="0">
                <a:latin typeface="Comic Sans MS" panose="030F0702030302020204" pitchFamily="66" charset="0"/>
              </a:rPr>
              <a:t> accept H</a:t>
            </a:r>
            <a:r>
              <a:rPr lang="en-GB" sz="1400" baseline="30000" dirty="0">
                <a:latin typeface="Comic Sans MS" panose="030F0702030302020204" pitchFamily="66" charset="0"/>
              </a:rPr>
              <a:t>+</a:t>
            </a:r>
            <a:endParaRPr lang="en-GB" sz="1400" baseline="30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u="sng" dirty="0">
                <a:latin typeface="Comic Sans MS" panose="030F0702030302020204" pitchFamily="66" charset="0"/>
              </a:rPr>
              <a:t>Alkalis</a:t>
            </a:r>
            <a:r>
              <a:rPr lang="en-GB" sz="1400" dirty="0">
                <a:latin typeface="Comic Sans MS" panose="030F0702030302020204" pitchFamily="66" charset="0"/>
              </a:rPr>
              <a:t> are soluble bases and give OH</a:t>
            </a:r>
            <a:r>
              <a:rPr lang="en-GB" sz="1400" baseline="30000" dirty="0">
                <a:latin typeface="Comic Sans MS" panose="030F0702030302020204" pitchFamily="66" charset="0"/>
              </a:rPr>
              <a:t>-</a:t>
            </a:r>
            <a:r>
              <a:rPr lang="en-GB" sz="1400" dirty="0">
                <a:latin typeface="Comic Sans MS" panose="030F0702030302020204" pitchFamily="66" charset="0"/>
              </a:rPr>
              <a:t> in water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</a:rPr>
              <a:t>Bases include, metal oxides, metal hydroxides, metal carbonates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graphicFrame>
        <p:nvGraphicFramePr>
          <p:cNvPr id="32" name="Group 107"/>
          <p:cNvGraphicFramePr>
            <a:graphicFrameLocks noGrp="1"/>
          </p:cNvGraphicFramePr>
          <p:nvPr/>
        </p:nvGraphicFramePr>
        <p:xfrm>
          <a:off x="107504" y="1357357"/>
          <a:ext cx="4248471" cy="1219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16157"/>
                <a:gridCol w="1069407"/>
                <a:gridCol w="1762907"/>
              </a:tblGrid>
              <a:tr h="1440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Segoe Print" panose="02000600000000000000" pitchFamily="2" charset="0"/>
                        </a:rPr>
                        <a:t>Acid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Segoe Print" panose="02000600000000000000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Segoe Print" panose="02000600000000000000" pitchFamily="2" charset="0"/>
                        </a:rPr>
                        <a:t>Formula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Segoe Print" panose="02000600000000000000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Segoe Print" panose="02000600000000000000" pitchFamily="2" charset="0"/>
                        </a:rPr>
                        <a:t>Salts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Segoe Print" panose="02000600000000000000" pitchFamily="2" charset="0"/>
                      </a:endParaRPr>
                    </a:p>
                  </a:txBody>
                  <a:tcPr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hydrochloric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HCl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chlorides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sulphuric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H</a:t>
                      </a:r>
                      <a:r>
                        <a:rPr kumimoji="0" lang="en-GB" sz="1400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2</a:t>
                      </a:r>
                      <a:r>
                        <a:rPr kumimoji="0" lang="en-GB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SO</a:t>
                      </a:r>
                      <a:r>
                        <a:rPr kumimoji="0" lang="en-GB" sz="1400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4</a:t>
                      </a:r>
                      <a:endParaRPr kumimoji="0" lang="en-GB" sz="1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sulphates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nitric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HNO</a:t>
                      </a:r>
                      <a:r>
                        <a:rPr kumimoji="0" lang="en-GB" sz="1400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3</a:t>
                      </a:r>
                      <a:endParaRPr kumimoji="0" lang="en-GB" sz="14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nitrates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07498" y="2764085"/>
          <a:ext cx="424847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513"/>
                <a:gridCol w="293513"/>
                <a:gridCol w="293513"/>
                <a:gridCol w="293513"/>
                <a:gridCol w="293513"/>
                <a:gridCol w="293513"/>
                <a:gridCol w="293513"/>
                <a:gridCol w="293513"/>
                <a:gridCol w="293513"/>
                <a:gridCol w="321371"/>
                <a:gridCol w="321371"/>
                <a:gridCol w="321371"/>
                <a:gridCol w="321371"/>
                <a:gridCol w="32137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4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6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7</a:t>
                      </a:r>
                      <a:endParaRPr lang="en-GB" sz="10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8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9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10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11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12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92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13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1C1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0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14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</a:tbl>
          </a:graphicData>
        </a:graphic>
      </p:graphicFrame>
      <p:sp>
        <p:nvSpPr>
          <p:cNvPr id="52" name="AutoShape 21"/>
          <p:cNvSpPr>
            <a:spLocks noChangeArrowheads="1"/>
          </p:cNvSpPr>
          <p:nvPr/>
        </p:nvSpPr>
        <p:spPr bwMode="auto">
          <a:xfrm>
            <a:off x="107504" y="3268340"/>
            <a:ext cx="1980220" cy="520700"/>
          </a:xfrm>
          <a:prstGeom prst="leftArrow">
            <a:avLst>
              <a:gd name="adj1" fmla="val 50000"/>
              <a:gd name="adj2" fmla="val 179268"/>
            </a:avLst>
          </a:prstGeom>
          <a:gradFill rotWithShape="0">
            <a:gsLst>
              <a:gs pos="0">
                <a:schemeClr val="bg1"/>
              </a:gs>
              <a:gs pos="100000">
                <a:srgbClr val="808080"/>
              </a:gs>
            </a:gsLst>
            <a:lin ang="0" scaled="1"/>
          </a:gra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/>
            <a:r>
              <a:rPr lang="en-GB" sz="1200" b="1" dirty="0">
                <a:latin typeface="Comic Sans MS" panose="030F0702030302020204" pitchFamily="66" charset="0"/>
              </a:rPr>
              <a:t>Increasingly </a:t>
            </a:r>
            <a:r>
              <a:rPr lang="en-GB" sz="1200" b="1" dirty="0" smtClean="0">
                <a:latin typeface="Comic Sans MS" panose="030F0702030302020204" pitchFamily="66" charset="0"/>
              </a:rPr>
              <a:t>acidic</a:t>
            </a:r>
            <a:endParaRPr lang="en-GB" sz="1200" b="1" dirty="0">
              <a:latin typeface="Comic Sans MS" panose="030F0702030302020204" pitchFamily="66" charset="0"/>
            </a:endParaRPr>
          </a:p>
        </p:txBody>
      </p:sp>
      <p:sp>
        <p:nvSpPr>
          <p:cNvPr id="53" name="AutoShape 22"/>
          <p:cNvSpPr>
            <a:spLocks noChangeArrowheads="1"/>
          </p:cNvSpPr>
          <p:nvPr/>
        </p:nvSpPr>
        <p:spPr bwMode="auto">
          <a:xfrm flipH="1">
            <a:off x="2375756" y="3268340"/>
            <a:ext cx="1980220" cy="520700"/>
          </a:xfrm>
          <a:prstGeom prst="leftArrow">
            <a:avLst>
              <a:gd name="adj1" fmla="val 50000"/>
              <a:gd name="adj2" fmla="val 179268"/>
            </a:avLst>
          </a:prstGeom>
          <a:gradFill rotWithShape="0">
            <a:gsLst>
              <a:gs pos="0">
                <a:srgbClr val="777777"/>
              </a:gs>
              <a:gs pos="100000">
                <a:srgbClr val="111111"/>
              </a:gs>
            </a:gsLst>
            <a:lin ang="0" scaled="1"/>
          </a:gra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/>
            <a:r>
              <a:rPr lang="en-GB" sz="12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 Increasingly basic</a:t>
            </a:r>
            <a:endParaRPr lang="en-GB" sz="12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504" y="3129840"/>
            <a:ext cx="4780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Aft>
                <a:spcPct val="0"/>
              </a:spcAft>
            </a:pPr>
            <a:r>
              <a:rPr lang="en-GB" sz="1200" b="1" u="sng" dirty="0" smtClean="0">
                <a:latin typeface="Segoe Print" panose="02000600000000000000" pitchFamily="2" charset="0"/>
              </a:rPr>
              <a:t>Red</a:t>
            </a:r>
            <a:endParaRPr lang="en-GB" sz="1200" b="1" u="sng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1910177" y="3129839"/>
            <a:ext cx="6431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Aft>
                <a:spcPct val="0"/>
              </a:spcAft>
            </a:pPr>
            <a:r>
              <a:rPr lang="en-GB" sz="1200" b="1" u="sng" dirty="0" smtClean="0">
                <a:latin typeface="Segoe Print" panose="02000600000000000000" pitchFamily="2" charset="0"/>
              </a:rPr>
              <a:t>Green</a:t>
            </a:r>
            <a:endParaRPr lang="en-GB" sz="1200" b="1" u="sng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658419" y="3132885"/>
            <a:ext cx="6880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eaLnBrk="0" fontAlgn="base" hangingPunct="0">
              <a:spcAft>
                <a:spcPct val="0"/>
              </a:spcAft>
            </a:pPr>
            <a:r>
              <a:rPr lang="en-GB" sz="1200" b="1" u="sng" dirty="0" smtClean="0">
                <a:latin typeface="Segoe Print" panose="02000600000000000000" pitchFamily="2" charset="0"/>
              </a:rPr>
              <a:t>Purple</a:t>
            </a:r>
            <a:endParaRPr lang="en-GB" sz="1200" b="1" u="sng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7504" y="5445224"/>
          <a:ext cx="4248472" cy="1219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24236"/>
                <a:gridCol w="2124236"/>
              </a:tblGrid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Segoe Print" panose="02000600000000000000" pitchFamily="2" charset="0"/>
                        </a:rPr>
                        <a:t>Common Acids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Segoe Print" panose="02000600000000000000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Segoe Print" panose="02000600000000000000" pitchFamily="2" charset="0"/>
                        </a:rPr>
                        <a:t>Common Bases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Segoe Print" panose="02000600000000000000" pitchFamily="2" charset="0"/>
                      </a:endParaRPr>
                    </a:p>
                  </a:txBody>
                  <a:tcPr horzOverflow="overflow"/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hydrochloric acid - </a:t>
                      </a:r>
                      <a:r>
                        <a:rPr kumimoji="0" lang="en-GB" sz="12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HCl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sodium hydroxide - </a:t>
                      </a:r>
                      <a:r>
                        <a:rPr kumimoji="0" lang="en-GB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NaOH</a:t>
                      </a:r>
                      <a:endParaRPr kumimoji="0" lang="en-GB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sulphuric acid - </a:t>
                      </a:r>
                      <a:r>
                        <a:rPr kumimoji="0" lang="en-GB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H</a:t>
                      </a:r>
                      <a:r>
                        <a:rPr kumimoji="0" lang="en-GB" sz="1200" b="1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2</a:t>
                      </a:r>
                      <a:r>
                        <a:rPr kumimoji="0" lang="en-GB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SO</a:t>
                      </a:r>
                      <a:r>
                        <a:rPr kumimoji="0" lang="en-GB" sz="1200" b="1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4</a:t>
                      </a:r>
                      <a:endParaRPr kumimoji="0" lang="en-GB" sz="1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1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potassium hydroxide - </a:t>
                      </a:r>
                      <a:r>
                        <a:rPr kumimoji="0" lang="en-GB" sz="115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KOH</a:t>
                      </a:r>
                      <a:endParaRPr kumimoji="0" lang="en-GB" sz="115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nitric acid - </a:t>
                      </a:r>
                      <a:r>
                        <a:rPr kumimoji="0" lang="en-GB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HNO</a:t>
                      </a:r>
                      <a:r>
                        <a:rPr kumimoji="0" lang="en-GB" sz="1200" b="1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3</a:t>
                      </a:r>
                      <a:endParaRPr kumimoji="0" lang="en-GB" sz="1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2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ammonia – </a:t>
                      </a:r>
                      <a:r>
                        <a:rPr kumimoji="0" lang="en-GB" sz="1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NH</a:t>
                      </a:r>
                      <a:r>
                        <a:rPr kumimoji="0" lang="en-GB" sz="1200" b="1" u="none" strike="noStrike" cap="none" normalizeH="0" baseline="-25000" dirty="0" smtClean="0">
                          <a:ln>
                            <a:noFill/>
                          </a:ln>
                          <a:effectLst/>
                          <a:latin typeface="Comic Sans MS" panose="030F0702030302020204" pitchFamily="66" charset="0"/>
                        </a:rPr>
                        <a:t>3</a:t>
                      </a:r>
                      <a:endParaRPr kumimoji="0" lang="en-GB" sz="1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4716016" y="2420888"/>
            <a:ext cx="4248472" cy="350044"/>
            <a:chOff x="617538" y="1763712"/>
            <a:chExt cx="8115300" cy="700088"/>
          </a:xfrm>
        </p:grpSpPr>
        <p:sp>
          <p:nvSpPr>
            <p:cNvPr id="22" name="Rectangle 4"/>
            <p:cNvSpPr>
              <a:spLocks noChangeArrowheads="1"/>
            </p:cNvSpPr>
            <p:nvPr/>
          </p:nvSpPr>
          <p:spPr bwMode="auto">
            <a:xfrm>
              <a:off x="7086601" y="1763712"/>
              <a:ext cx="1646237" cy="7000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>
                  <a:latin typeface="Comic Sans MS" panose="030F0702030302020204" pitchFamily="66" charset="0"/>
                </a:rPr>
                <a:t>hydrogen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6704013" y="1763712"/>
              <a:ext cx="382587" cy="70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>
                  <a:latin typeface="Comic Sans MS" panose="030F0702030302020204" pitchFamily="66" charset="0"/>
                </a:rPr>
                <a:t>+</a:t>
              </a:r>
              <a:endParaRPr lang="en-GB" sz="1200">
                <a:latin typeface="Comic Sans MS" panose="030F0702030302020204" pitchFamily="66" charset="0"/>
              </a:endParaRPr>
            </a:p>
          </p:txBody>
        </p:sp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4930774" y="1763712"/>
              <a:ext cx="1773239" cy="7000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 smtClean="0">
                  <a:latin typeface="Comic Sans MS" panose="030F0702030302020204" pitchFamily="66" charset="0"/>
                </a:rPr>
                <a:t>salt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grpSp>
          <p:nvGrpSpPr>
            <p:cNvPr id="25" name="Group 7"/>
            <p:cNvGrpSpPr/>
            <p:nvPr/>
          </p:nvGrpSpPr>
          <p:grpSpPr bwMode="auto">
            <a:xfrm>
              <a:off x="617538" y="1763712"/>
              <a:ext cx="4313237" cy="700088"/>
              <a:chOff x="288" y="1104"/>
              <a:chExt cx="2717" cy="441"/>
            </a:xfrm>
          </p:grpSpPr>
          <p:sp>
            <p:nvSpPr>
              <p:cNvPr id="26" name="Rectangle 8"/>
              <p:cNvSpPr>
                <a:spLocks noChangeArrowheads="1"/>
              </p:cNvSpPr>
              <p:nvPr/>
            </p:nvSpPr>
            <p:spPr bwMode="auto">
              <a:xfrm>
                <a:off x="2735" y="1104"/>
                <a:ext cx="270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latin typeface="Comic Sans MS" panose="030F0702030302020204" pitchFamily="66" charset="0"/>
                    <a:sym typeface="Monotype Sorts" pitchFamily="2" charset="2"/>
                  </a:rPr>
                  <a:t></a:t>
                </a:r>
                <a:endParaRPr lang="en-GB" sz="1200">
                  <a:latin typeface="Comic Sans MS" panose="030F0702030302020204" pitchFamily="66" charset="0"/>
                  <a:sym typeface="Monotype Sorts" pitchFamily="2" charset="2"/>
                </a:endParaRPr>
              </a:p>
            </p:txBody>
          </p:sp>
          <p:grpSp>
            <p:nvGrpSpPr>
              <p:cNvPr id="27" name="Group 9"/>
              <p:cNvGrpSpPr/>
              <p:nvPr/>
            </p:nvGrpSpPr>
            <p:grpSpPr bwMode="auto">
              <a:xfrm>
                <a:off x="288" y="1104"/>
                <a:ext cx="2447" cy="441"/>
                <a:chOff x="288" y="1104"/>
                <a:chExt cx="2447" cy="441"/>
              </a:xfrm>
            </p:grpSpPr>
            <p:sp>
              <p:nvSpPr>
                <p:cNvPr id="28" name="Rectangle 10"/>
                <p:cNvSpPr>
                  <a:spLocks noChangeArrowheads="1"/>
                </p:cNvSpPr>
                <p:nvPr/>
              </p:nvSpPr>
              <p:spPr bwMode="auto">
                <a:xfrm>
                  <a:off x="1619" y="1104"/>
                  <a:ext cx="1116" cy="44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 dirty="0" smtClean="0">
                      <a:latin typeface="Comic Sans MS" panose="030F0702030302020204" pitchFamily="66" charset="0"/>
                    </a:rPr>
                    <a:t>metal</a:t>
                  </a:r>
                  <a:endParaRPr lang="en-GB" sz="1200" dirty="0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29" name="Rectangle 11"/>
                <p:cNvSpPr>
                  <a:spLocks noChangeArrowheads="1"/>
                </p:cNvSpPr>
                <p:nvPr/>
              </p:nvSpPr>
              <p:spPr bwMode="auto">
                <a:xfrm>
                  <a:off x="1360" y="1104"/>
                  <a:ext cx="259" cy="4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>
                      <a:latin typeface="Comic Sans MS" panose="030F0702030302020204" pitchFamily="66" charset="0"/>
                    </a:rPr>
                    <a:t>+</a:t>
                  </a:r>
                  <a:endParaRPr lang="en-GB" sz="1200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0" name="Rectangle 12"/>
                <p:cNvSpPr>
                  <a:spLocks noChangeArrowheads="1"/>
                </p:cNvSpPr>
                <p:nvPr/>
              </p:nvSpPr>
              <p:spPr bwMode="auto">
                <a:xfrm>
                  <a:off x="288" y="1104"/>
                  <a:ext cx="1072" cy="44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 dirty="0" smtClean="0">
                      <a:latin typeface="Comic Sans MS" panose="030F0702030302020204" pitchFamily="66" charset="0"/>
                    </a:rPr>
                    <a:t>acid</a:t>
                  </a:r>
                  <a:endParaRPr lang="en-GB" sz="1200" dirty="0">
                    <a:latin typeface="Comic Sans MS" panose="030F0702030302020204" pitchFamily="66" charset="0"/>
                  </a:endParaRPr>
                </a:p>
              </p:txBody>
            </p:sp>
          </p:grpSp>
        </p:grpSp>
      </p:grpSp>
      <p:grpSp>
        <p:nvGrpSpPr>
          <p:cNvPr id="31" name="Group 30"/>
          <p:cNvGrpSpPr/>
          <p:nvPr/>
        </p:nvGrpSpPr>
        <p:grpSpPr>
          <a:xfrm>
            <a:off x="4716016" y="2924944"/>
            <a:ext cx="4248472" cy="350044"/>
            <a:chOff x="617538" y="1763712"/>
            <a:chExt cx="8115300" cy="700088"/>
          </a:xfrm>
        </p:grpSpPr>
        <p:sp>
          <p:nvSpPr>
            <p:cNvPr id="33" name="Rectangle 4"/>
            <p:cNvSpPr>
              <a:spLocks noChangeArrowheads="1"/>
            </p:cNvSpPr>
            <p:nvPr/>
          </p:nvSpPr>
          <p:spPr bwMode="auto">
            <a:xfrm>
              <a:off x="7086601" y="1763712"/>
              <a:ext cx="1646237" cy="7000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 smtClean="0">
                  <a:latin typeface="Comic Sans MS" panose="030F0702030302020204" pitchFamily="66" charset="0"/>
                </a:rPr>
                <a:t>water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34" name="Rectangle 5"/>
            <p:cNvSpPr>
              <a:spLocks noChangeArrowheads="1"/>
            </p:cNvSpPr>
            <p:nvPr/>
          </p:nvSpPr>
          <p:spPr bwMode="auto">
            <a:xfrm>
              <a:off x="6704013" y="1763712"/>
              <a:ext cx="382587" cy="70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>
                  <a:latin typeface="Comic Sans MS" panose="030F0702030302020204" pitchFamily="66" charset="0"/>
                </a:rPr>
                <a:t>+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35" name="Rectangle 6"/>
            <p:cNvSpPr>
              <a:spLocks noChangeArrowheads="1"/>
            </p:cNvSpPr>
            <p:nvPr/>
          </p:nvSpPr>
          <p:spPr bwMode="auto">
            <a:xfrm>
              <a:off x="4930774" y="1763712"/>
              <a:ext cx="1773239" cy="7000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 smtClean="0">
                  <a:latin typeface="Comic Sans MS" panose="030F0702030302020204" pitchFamily="66" charset="0"/>
                </a:rPr>
                <a:t>salt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grpSp>
          <p:nvGrpSpPr>
            <p:cNvPr id="36" name="Group 7"/>
            <p:cNvGrpSpPr/>
            <p:nvPr/>
          </p:nvGrpSpPr>
          <p:grpSpPr bwMode="auto">
            <a:xfrm>
              <a:off x="617538" y="1763712"/>
              <a:ext cx="4313237" cy="700088"/>
              <a:chOff x="288" y="1104"/>
              <a:chExt cx="2717" cy="441"/>
            </a:xfrm>
          </p:grpSpPr>
          <p:sp>
            <p:nvSpPr>
              <p:cNvPr id="37" name="Rectangle 8"/>
              <p:cNvSpPr>
                <a:spLocks noChangeArrowheads="1"/>
              </p:cNvSpPr>
              <p:nvPr/>
            </p:nvSpPr>
            <p:spPr bwMode="auto">
              <a:xfrm>
                <a:off x="2735" y="1104"/>
                <a:ext cx="270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latin typeface="Comic Sans MS" panose="030F0702030302020204" pitchFamily="66" charset="0"/>
                    <a:sym typeface="Monotype Sorts" pitchFamily="2" charset="2"/>
                  </a:rPr>
                  <a:t></a:t>
                </a:r>
                <a:endParaRPr lang="en-GB" sz="1200">
                  <a:latin typeface="Comic Sans MS" panose="030F0702030302020204" pitchFamily="66" charset="0"/>
                  <a:sym typeface="Monotype Sorts" pitchFamily="2" charset="2"/>
                </a:endParaRPr>
              </a:p>
            </p:txBody>
          </p:sp>
          <p:grpSp>
            <p:nvGrpSpPr>
              <p:cNvPr id="38" name="Group 9"/>
              <p:cNvGrpSpPr/>
              <p:nvPr/>
            </p:nvGrpSpPr>
            <p:grpSpPr bwMode="auto">
              <a:xfrm>
                <a:off x="288" y="1104"/>
                <a:ext cx="2447" cy="441"/>
                <a:chOff x="288" y="1104"/>
                <a:chExt cx="2447" cy="441"/>
              </a:xfrm>
            </p:grpSpPr>
            <p:sp>
              <p:nvSpPr>
                <p:cNvPr id="39" name="Rectangle 10"/>
                <p:cNvSpPr>
                  <a:spLocks noChangeArrowheads="1"/>
                </p:cNvSpPr>
                <p:nvPr/>
              </p:nvSpPr>
              <p:spPr bwMode="auto">
                <a:xfrm>
                  <a:off x="1619" y="1104"/>
                  <a:ext cx="1116" cy="44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 dirty="0" smtClean="0">
                      <a:latin typeface="Comic Sans MS" panose="030F0702030302020204" pitchFamily="66" charset="0"/>
                    </a:rPr>
                    <a:t>base</a:t>
                  </a:r>
                  <a:endParaRPr lang="en-GB" sz="1200" dirty="0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40" name="Rectangle 11"/>
                <p:cNvSpPr>
                  <a:spLocks noChangeArrowheads="1"/>
                </p:cNvSpPr>
                <p:nvPr/>
              </p:nvSpPr>
              <p:spPr bwMode="auto">
                <a:xfrm>
                  <a:off x="1360" y="1104"/>
                  <a:ext cx="259" cy="4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>
                      <a:latin typeface="Comic Sans MS" panose="030F0702030302020204" pitchFamily="66" charset="0"/>
                    </a:rPr>
                    <a:t>+</a:t>
                  </a:r>
                  <a:endParaRPr lang="en-GB" sz="1200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41" name="Rectangle 12"/>
                <p:cNvSpPr>
                  <a:spLocks noChangeArrowheads="1"/>
                </p:cNvSpPr>
                <p:nvPr/>
              </p:nvSpPr>
              <p:spPr bwMode="auto">
                <a:xfrm>
                  <a:off x="288" y="1104"/>
                  <a:ext cx="1072" cy="44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 dirty="0" smtClean="0">
                      <a:latin typeface="Comic Sans MS" panose="030F0702030302020204" pitchFamily="66" charset="0"/>
                    </a:rPr>
                    <a:t>acid</a:t>
                  </a:r>
                  <a:endParaRPr lang="en-GB" sz="1200" dirty="0">
                    <a:latin typeface="Comic Sans MS" panose="030F0702030302020204" pitchFamily="66" charset="0"/>
                  </a:endParaRPr>
                </a:p>
              </p:txBody>
            </p:sp>
          </p:grpSp>
        </p:grpSp>
      </p:grpSp>
      <p:grpSp>
        <p:nvGrpSpPr>
          <p:cNvPr id="6" name="Group 5"/>
          <p:cNvGrpSpPr/>
          <p:nvPr/>
        </p:nvGrpSpPr>
        <p:grpSpPr>
          <a:xfrm>
            <a:off x="4716016" y="3427388"/>
            <a:ext cx="4248472" cy="369242"/>
            <a:chOff x="4716016" y="4589512"/>
            <a:chExt cx="4248472" cy="369242"/>
          </a:xfrm>
        </p:grpSpPr>
        <p:grpSp>
          <p:nvGrpSpPr>
            <p:cNvPr id="42" name="Group 41"/>
            <p:cNvGrpSpPr/>
            <p:nvPr/>
          </p:nvGrpSpPr>
          <p:grpSpPr>
            <a:xfrm>
              <a:off x="4716016" y="4589512"/>
              <a:ext cx="3512602" cy="350044"/>
              <a:chOff x="617538" y="1763712"/>
              <a:chExt cx="6709663" cy="700088"/>
            </a:xfrm>
          </p:grpSpPr>
          <p:sp>
            <p:nvSpPr>
              <p:cNvPr id="43" name="Rectangle 4"/>
              <p:cNvSpPr>
                <a:spLocks noChangeArrowheads="1"/>
              </p:cNvSpPr>
              <p:nvPr/>
            </p:nvSpPr>
            <p:spPr bwMode="auto">
              <a:xfrm>
                <a:off x="6364476" y="1763712"/>
                <a:ext cx="962725" cy="70008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 dirty="0" smtClean="0">
                    <a:latin typeface="Comic Sans MS" panose="030F0702030302020204" pitchFamily="66" charset="0"/>
                  </a:rPr>
                  <a:t>H</a:t>
                </a:r>
                <a:r>
                  <a:rPr lang="en-GB" sz="1200" baseline="-25000" dirty="0" smtClean="0">
                    <a:latin typeface="Comic Sans MS" panose="030F0702030302020204" pitchFamily="66" charset="0"/>
                  </a:rPr>
                  <a:t>2</a:t>
                </a:r>
                <a:r>
                  <a:rPr lang="en-GB" sz="1200" dirty="0" smtClean="0">
                    <a:latin typeface="Comic Sans MS" panose="030F0702030302020204" pitchFamily="66" charset="0"/>
                  </a:rPr>
                  <a:t>O</a:t>
                </a:r>
                <a:endParaRPr lang="en-GB" sz="12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44" name="Rectangle 5"/>
              <p:cNvSpPr>
                <a:spLocks noChangeArrowheads="1"/>
              </p:cNvSpPr>
              <p:nvPr/>
            </p:nvSpPr>
            <p:spPr bwMode="auto">
              <a:xfrm>
                <a:off x="5981888" y="1763712"/>
                <a:ext cx="382588" cy="7000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 dirty="0">
                    <a:latin typeface="Comic Sans MS" panose="030F0702030302020204" pitchFamily="66" charset="0"/>
                  </a:rPr>
                  <a:t>+</a:t>
                </a:r>
                <a:endParaRPr lang="en-GB" sz="12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45" name="Rectangle 6"/>
              <p:cNvSpPr>
                <a:spLocks noChangeArrowheads="1"/>
              </p:cNvSpPr>
              <p:nvPr/>
            </p:nvSpPr>
            <p:spPr bwMode="auto">
              <a:xfrm>
                <a:off x="4930772" y="1763712"/>
                <a:ext cx="962725" cy="70008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 dirty="0" smtClean="0">
                    <a:latin typeface="Comic Sans MS" panose="030F0702030302020204" pitchFamily="66" charset="0"/>
                  </a:rPr>
                  <a:t>salt</a:t>
                </a:r>
                <a:endParaRPr lang="en-GB" sz="1200" dirty="0"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46" name="Group 7"/>
              <p:cNvGrpSpPr/>
              <p:nvPr/>
            </p:nvGrpSpPr>
            <p:grpSpPr bwMode="auto">
              <a:xfrm>
                <a:off x="617538" y="1763712"/>
                <a:ext cx="4313237" cy="700088"/>
                <a:chOff x="288" y="1104"/>
                <a:chExt cx="2717" cy="441"/>
              </a:xfrm>
            </p:grpSpPr>
            <p:sp>
              <p:nvSpPr>
                <p:cNvPr id="47" name="Rectangle 8"/>
                <p:cNvSpPr>
                  <a:spLocks noChangeArrowheads="1"/>
                </p:cNvSpPr>
                <p:nvPr/>
              </p:nvSpPr>
              <p:spPr bwMode="auto">
                <a:xfrm>
                  <a:off x="2735" y="1104"/>
                  <a:ext cx="270" cy="4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>
                      <a:latin typeface="Comic Sans MS" panose="030F0702030302020204" pitchFamily="66" charset="0"/>
                      <a:sym typeface="Monotype Sorts" pitchFamily="2" charset="2"/>
                    </a:rPr>
                    <a:t></a:t>
                  </a:r>
                  <a:endParaRPr lang="en-GB" sz="1200">
                    <a:latin typeface="Comic Sans MS" panose="030F0702030302020204" pitchFamily="66" charset="0"/>
                    <a:sym typeface="Monotype Sorts" pitchFamily="2" charset="2"/>
                  </a:endParaRPr>
                </a:p>
              </p:txBody>
            </p:sp>
            <p:grpSp>
              <p:nvGrpSpPr>
                <p:cNvPr id="48" name="Group 9"/>
                <p:cNvGrpSpPr/>
                <p:nvPr/>
              </p:nvGrpSpPr>
              <p:grpSpPr bwMode="auto">
                <a:xfrm>
                  <a:off x="288" y="1104"/>
                  <a:ext cx="2447" cy="441"/>
                  <a:chOff x="288" y="1104"/>
                  <a:chExt cx="2447" cy="441"/>
                </a:xfrm>
              </p:grpSpPr>
              <p:sp>
                <p:nvSpPr>
                  <p:cNvPr id="49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619" y="1104"/>
                    <a:ext cx="1116" cy="441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 algn="ctr">
                      <a:spcBef>
                        <a:spcPct val="20000"/>
                      </a:spcBef>
                    </a:pPr>
                    <a:r>
                      <a:rPr lang="en-GB" sz="1200" dirty="0" smtClean="0">
                        <a:latin typeface="Comic Sans MS" panose="030F0702030302020204" pitchFamily="66" charset="0"/>
                      </a:rPr>
                      <a:t>carbonate</a:t>
                    </a:r>
                    <a:endParaRPr lang="en-GB" sz="1200" dirty="0"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50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1360" y="1104"/>
                    <a:ext cx="259" cy="44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 algn="ctr">
                      <a:spcBef>
                        <a:spcPct val="20000"/>
                      </a:spcBef>
                    </a:pPr>
                    <a:r>
                      <a:rPr lang="en-GB" sz="1200">
                        <a:latin typeface="Comic Sans MS" panose="030F0702030302020204" pitchFamily="66" charset="0"/>
                      </a:rPr>
                      <a:t>+</a:t>
                    </a:r>
                    <a:endParaRPr lang="en-GB" sz="1200"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51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288" y="1104"/>
                    <a:ext cx="1072" cy="441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 algn="ctr">
                      <a:spcBef>
                        <a:spcPct val="20000"/>
                      </a:spcBef>
                    </a:pPr>
                    <a:r>
                      <a:rPr lang="en-GB" sz="1200" dirty="0" smtClean="0">
                        <a:latin typeface="Comic Sans MS" panose="030F0702030302020204" pitchFamily="66" charset="0"/>
                      </a:rPr>
                      <a:t>acid</a:t>
                    </a:r>
                    <a:endParaRPr lang="en-GB" sz="1200" dirty="0">
                      <a:latin typeface="Comic Sans MS" panose="030F0702030302020204" pitchFamily="66" charset="0"/>
                    </a:endParaRPr>
                  </a:p>
                </p:txBody>
              </p:sp>
            </p:grpSp>
          </p:grpSp>
        </p:grpSp>
        <p:sp>
          <p:nvSpPr>
            <p:cNvPr id="58" name="Rectangle 4"/>
            <p:cNvSpPr>
              <a:spLocks noChangeArrowheads="1"/>
            </p:cNvSpPr>
            <p:nvPr/>
          </p:nvSpPr>
          <p:spPr bwMode="auto">
            <a:xfrm>
              <a:off x="8460488" y="4589512"/>
              <a:ext cx="504000" cy="3500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 smtClean="0">
                  <a:latin typeface="Comic Sans MS" panose="030F0702030302020204" pitchFamily="66" charset="0"/>
                </a:rPr>
                <a:t>CO</a:t>
              </a:r>
              <a:r>
                <a:rPr lang="en-GB" sz="1200" baseline="-25000" dirty="0" smtClean="0">
                  <a:latin typeface="Comic Sans MS" panose="030F0702030302020204" pitchFamily="66" charset="0"/>
                </a:rPr>
                <a:t>2</a:t>
              </a:r>
              <a:endParaRPr lang="en-GB" sz="1200" baseline="-25000" dirty="0">
                <a:latin typeface="Comic Sans MS" panose="030F0702030302020204" pitchFamily="66" charset="0"/>
              </a:endParaRPr>
            </a:p>
          </p:txBody>
        </p:sp>
        <p:sp>
          <p:nvSpPr>
            <p:cNvPr id="59" name="Rectangle 5"/>
            <p:cNvSpPr>
              <a:spLocks noChangeArrowheads="1"/>
            </p:cNvSpPr>
            <p:nvPr/>
          </p:nvSpPr>
          <p:spPr bwMode="auto">
            <a:xfrm>
              <a:off x="8260198" y="4608710"/>
              <a:ext cx="200290" cy="350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>
                  <a:latin typeface="Comic Sans MS" panose="030F0702030302020204" pitchFamily="66" charset="0"/>
                </a:rPr>
                <a:t>+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4716016" y="3904476"/>
            <a:ext cx="4248472" cy="738664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u="sng" dirty="0">
                <a:latin typeface="Comic Sans MS" panose="030F0702030302020204" pitchFamily="66" charset="0"/>
              </a:rPr>
              <a:t>Neutralisation</a:t>
            </a:r>
            <a:endParaRPr lang="en-GB" sz="1400" u="sng" dirty="0">
              <a:latin typeface="Comic Sans MS" panose="030F0702030302020204" pitchFamily="66" charset="0"/>
            </a:endParaRPr>
          </a:p>
          <a:p>
            <a:r>
              <a:rPr lang="en-GB" sz="1400" dirty="0">
                <a:latin typeface="Comic Sans MS" panose="030F0702030302020204" pitchFamily="66" charset="0"/>
              </a:rPr>
              <a:t>An acid can be neutralised by a base</a:t>
            </a:r>
            <a:endParaRPr lang="en-GB" sz="1400" dirty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H</a:t>
            </a:r>
            <a:r>
              <a:rPr lang="en-GB" sz="1400" baseline="30000" dirty="0" smtClean="0">
                <a:latin typeface="Comic Sans MS" panose="030F0702030302020204" pitchFamily="66" charset="0"/>
              </a:rPr>
              <a:t>+</a:t>
            </a:r>
            <a:r>
              <a:rPr lang="en-GB" sz="1400" dirty="0" smtClean="0">
                <a:latin typeface="Comic Sans MS" panose="030F0702030302020204" pitchFamily="66" charset="0"/>
              </a:rPr>
              <a:t> (</a:t>
            </a:r>
            <a:r>
              <a:rPr lang="en-GB" sz="1400" dirty="0" err="1" smtClean="0">
                <a:latin typeface="Comic Sans MS" panose="030F0702030302020204" pitchFamily="66" charset="0"/>
              </a:rPr>
              <a:t>aq</a:t>
            </a:r>
            <a:r>
              <a:rPr lang="en-GB" sz="1400" dirty="0" smtClean="0">
                <a:latin typeface="Comic Sans MS" panose="030F0702030302020204" pitchFamily="66" charset="0"/>
              </a:rPr>
              <a:t>)   +    OH</a:t>
            </a:r>
            <a:r>
              <a:rPr lang="en-GB" sz="1400" baseline="30000" dirty="0" smtClean="0">
                <a:latin typeface="Comic Sans MS" panose="030F0702030302020204" pitchFamily="66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</a:rPr>
              <a:t> (</a:t>
            </a:r>
            <a:r>
              <a:rPr lang="en-GB" sz="1400" dirty="0" err="1" smtClean="0">
                <a:latin typeface="Comic Sans MS" panose="030F0702030302020204" pitchFamily="66" charset="0"/>
              </a:rPr>
              <a:t>aq</a:t>
            </a:r>
            <a:r>
              <a:rPr lang="en-GB" sz="1400" dirty="0" smtClean="0">
                <a:latin typeface="Comic Sans MS" panose="030F0702030302020204" pitchFamily="66" charset="0"/>
              </a:rPr>
              <a:t>)  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   H</a:t>
            </a:r>
            <a:r>
              <a:rPr lang="en-GB" sz="14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O (l)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graphicFrame>
        <p:nvGraphicFramePr>
          <p:cNvPr id="61" name="Group 50"/>
          <p:cNvGraphicFramePr>
            <a:graphicFrameLocks noGrp="1"/>
          </p:cNvGraphicFramePr>
          <p:nvPr/>
        </p:nvGraphicFramePr>
        <p:xfrm>
          <a:off x="4716016" y="4797152"/>
          <a:ext cx="4248471" cy="1859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16157"/>
                <a:gridCol w="1416157"/>
                <a:gridCol w="1416157"/>
              </a:tblGrid>
              <a:tr h="16419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egoe Print" panose="02000600000000000000" pitchFamily="2" charset="0"/>
                        </a:rPr>
                        <a:t>Base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egoe Print" panose="02000600000000000000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egoe Print" panose="02000600000000000000" pitchFamily="2" charset="0"/>
                        </a:rPr>
                        <a:t>Acid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egoe Print" panose="02000600000000000000" pitchFamily="2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egoe Print" panose="02000600000000000000" pitchFamily="2" charset="0"/>
                        </a:rPr>
                        <a:t>Salt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egoe Print" panose="02000600000000000000" pitchFamily="2" charset="0"/>
                      </a:endParaRPr>
                    </a:p>
                  </a:txBody>
                  <a:tcPr horzOverflow="overflow"/>
                </a:tc>
              </a:tr>
              <a:tr h="31471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Calcium hydroxide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Hydrochloric acid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Calcium chloride</a:t>
                      </a:r>
                      <a:endParaRPr lang="en-GB" sz="14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 horzOverflow="overflow"/>
                </a:tc>
              </a:tr>
              <a:tr h="31471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Magnesium oxide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Nitric acid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Magnesium nitrate</a:t>
                      </a:r>
                      <a:endParaRPr lang="en-GB" sz="14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 horzOverflow="overflow"/>
                </a:tc>
              </a:tr>
              <a:tr h="31471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Calcium carbonate</a:t>
                      </a:r>
                      <a:endParaRPr kumimoji="0" lang="en-GB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Sulphuric acid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140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Calcium sulphate</a:t>
                      </a:r>
                      <a:endParaRPr lang="en-GB" sz="1400" dirty="0" smtClean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Segoe Print" panose="02000600000000000000" pitchFamily="2" charset="0"/>
              </a:rPr>
              <a:t>Acids and Bases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286206" y="1176919"/>
            <a:ext cx="8820472" cy="523978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scale is used to measure how acidic or alkaline a substance is?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in the name and formula of the acid that can be used to make magnesium chloride from magnesium ribbon?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is the definition of an acid?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is the difference between an alkali and a base?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gas is formed when an acid reacts with a metal?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How can we test for this gas?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is the name of the salt formed when Na</a:t>
            </a:r>
            <a:r>
              <a:rPr lang="en-GB" sz="20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2000" dirty="0" smtClean="0">
                <a:latin typeface="Comic Sans MS" panose="030F0702030302020204" pitchFamily="66" charset="0"/>
              </a:rPr>
              <a:t>O reacts with HNO</a:t>
            </a:r>
            <a:r>
              <a:rPr lang="en-GB" sz="2000" baseline="-25000" dirty="0" smtClean="0">
                <a:latin typeface="Comic Sans MS" panose="030F0702030302020204" pitchFamily="66" charset="0"/>
              </a:rPr>
              <a:t>3</a:t>
            </a:r>
            <a:r>
              <a:rPr lang="en-GB" sz="2000" dirty="0" smtClean="0">
                <a:latin typeface="Comic Sans MS" panose="030F0702030302020204" pitchFamily="66" charset="0"/>
              </a:rPr>
              <a:t>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20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en-GB" sz="2000" i="1" dirty="0" smtClean="0">
                <a:latin typeface="Comic Sans MS" panose="030F0702030302020204" pitchFamily="66" charset="0"/>
              </a:rPr>
              <a:t>Balance and complete the following reactions:</a:t>
            </a:r>
            <a:endParaRPr lang="en-GB" sz="2000" i="1" dirty="0" smtClean="0">
              <a:latin typeface="Comic Sans MS" panose="030F0702030302020204" pitchFamily="66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__Mg (s)  +  __</a:t>
            </a:r>
            <a:r>
              <a:rPr lang="en-GB" sz="2000" dirty="0" err="1" smtClean="0">
                <a:latin typeface="Comic Sans MS" panose="030F0702030302020204" pitchFamily="66" charset="0"/>
              </a:rPr>
              <a:t>HCl</a:t>
            </a:r>
            <a:r>
              <a:rPr lang="en-GB" sz="2000" dirty="0" smtClean="0">
                <a:latin typeface="Comic Sans MS" panose="030F0702030302020204" pitchFamily="66" charset="0"/>
              </a:rPr>
              <a:t> (</a:t>
            </a:r>
            <a:r>
              <a:rPr lang="en-GB" sz="2000" dirty="0" err="1" smtClean="0">
                <a:latin typeface="Comic Sans MS" panose="030F0702030302020204" pitchFamily="66" charset="0"/>
              </a:rPr>
              <a:t>aq</a:t>
            </a:r>
            <a:r>
              <a:rPr lang="en-GB" sz="2000" dirty="0" smtClean="0">
                <a:latin typeface="Comic Sans MS" panose="030F0702030302020204" pitchFamily="66" charset="0"/>
              </a:rPr>
              <a:t>)  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 __MgCl</a:t>
            </a:r>
            <a:r>
              <a:rPr lang="en-GB" sz="20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(</a:t>
            </a:r>
            <a:r>
              <a:rPr lang="en-GB" sz="20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aq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)  +  __H</a:t>
            </a:r>
            <a:r>
              <a:rPr lang="en-GB" sz="20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(g)</a:t>
            </a:r>
            <a:endParaRPr lang="en-GB" sz="2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__Al</a:t>
            </a:r>
            <a:r>
              <a:rPr lang="en-GB" sz="20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2000" dirty="0" smtClean="0">
                <a:latin typeface="Comic Sans MS" panose="030F0702030302020204" pitchFamily="66" charset="0"/>
              </a:rPr>
              <a:t>O</a:t>
            </a:r>
            <a:r>
              <a:rPr lang="en-GB" sz="2000" baseline="-25000" dirty="0" smtClean="0">
                <a:latin typeface="Comic Sans MS" panose="030F0702030302020204" pitchFamily="66" charset="0"/>
              </a:rPr>
              <a:t>3</a:t>
            </a:r>
            <a:r>
              <a:rPr lang="en-GB" sz="2000" dirty="0" smtClean="0">
                <a:latin typeface="Comic Sans MS" panose="030F0702030302020204" pitchFamily="66" charset="0"/>
              </a:rPr>
              <a:t> </a:t>
            </a:r>
            <a:r>
              <a:rPr lang="en-GB" sz="2000" dirty="0">
                <a:latin typeface="Comic Sans MS" panose="030F0702030302020204" pitchFamily="66" charset="0"/>
              </a:rPr>
              <a:t>(s)  +  __</a:t>
            </a:r>
            <a:r>
              <a:rPr lang="en-GB" sz="2000" dirty="0" err="1">
                <a:latin typeface="Comic Sans MS" panose="030F0702030302020204" pitchFamily="66" charset="0"/>
              </a:rPr>
              <a:t>HCl</a:t>
            </a:r>
            <a:r>
              <a:rPr lang="en-GB" sz="2000" dirty="0">
                <a:latin typeface="Comic Sans MS" panose="030F0702030302020204" pitchFamily="66" charset="0"/>
              </a:rPr>
              <a:t> (</a:t>
            </a:r>
            <a:r>
              <a:rPr lang="en-GB" sz="2000" dirty="0" err="1">
                <a:latin typeface="Comic Sans MS" panose="030F0702030302020204" pitchFamily="66" charset="0"/>
              </a:rPr>
              <a:t>aq</a:t>
            </a:r>
            <a:r>
              <a:rPr lang="en-GB" sz="2000" dirty="0">
                <a:latin typeface="Comic Sans MS" panose="030F0702030302020204" pitchFamily="66" charset="0"/>
              </a:rPr>
              <a:t>)  </a:t>
            </a:r>
            <a:r>
              <a:rPr lang="en-GB" sz="2000" dirty="0">
                <a:latin typeface="Comic Sans MS" panose="030F0702030302020204" pitchFamily="66" charset="0"/>
                <a:sym typeface="Wingdings" panose="05000000000000000000" pitchFamily="2" charset="2"/>
              </a:rPr>
              <a:t>  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__AlCl</a:t>
            </a:r>
            <a:r>
              <a:rPr lang="en-GB" sz="2000" baseline="-25000" dirty="0">
                <a:latin typeface="Comic Sans MS" panose="030F0702030302020204" pitchFamily="66" charset="0"/>
                <a:sym typeface="Wingdings" panose="05000000000000000000" pitchFamily="2" charset="2"/>
              </a:rPr>
              <a:t>3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</a:t>
            </a:r>
            <a:r>
              <a:rPr lang="en-GB" sz="2000" dirty="0">
                <a:latin typeface="Comic Sans MS" panose="030F0702030302020204" pitchFamily="66" charset="0"/>
                <a:sym typeface="Wingdings" panose="05000000000000000000" pitchFamily="2" charset="2"/>
              </a:rPr>
              <a:t>(</a:t>
            </a:r>
            <a:r>
              <a:rPr lang="en-GB" sz="2000" dirty="0" err="1">
                <a:latin typeface="Comic Sans MS" panose="030F0702030302020204" pitchFamily="66" charset="0"/>
                <a:sym typeface="Wingdings" panose="05000000000000000000" pitchFamily="2" charset="2"/>
              </a:rPr>
              <a:t>aq</a:t>
            </a:r>
            <a:r>
              <a:rPr lang="en-GB" sz="2000" dirty="0">
                <a:latin typeface="Comic Sans MS" panose="030F0702030302020204" pitchFamily="66" charset="0"/>
                <a:sym typeface="Wingdings" panose="05000000000000000000" pitchFamily="2" charset="2"/>
              </a:rPr>
              <a:t>)  +  __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H</a:t>
            </a:r>
            <a:r>
              <a:rPr lang="en-GB" sz="20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O (l)</a:t>
            </a:r>
            <a:endParaRPr lang="en-GB" sz="2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__Na</a:t>
            </a:r>
            <a:r>
              <a:rPr lang="en-GB" sz="2000" baseline="-25000" dirty="0">
                <a:latin typeface="Comic Sans MS" panose="030F0702030302020204" pitchFamily="66" charset="0"/>
              </a:rPr>
              <a:t>2</a:t>
            </a:r>
            <a:r>
              <a:rPr lang="en-GB" sz="2000" dirty="0">
                <a:latin typeface="Comic Sans MS" panose="030F0702030302020204" pitchFamily="66" charset="0"/>
              </a:rPr>
              <a:t>O (s)  +  __H</a:t>
            </a:r>
            <a:r>
              <a:rPr lang="en-GB" sz="2000" baseline="-25000" dirty="0">
                <a:latin typeface="Comic Sans MS" panose="030F0702030302020204" pitchFamily="66" charset="0"/>
              </a:rPr>
              <a:t>2</a:t>
            </a:r>
            <a:r>
              <a:rPr lang="en-GB" sz="2000" dirty="0">
                <a:latin typeface="Comic Sans MS" panose="030F0702030302020204" pitchFamily="66" charset="0"/>
              </a:rPr>
              <a:t>SO</a:t>
            </a:r>
            <a:r>
              <a:rPr lang="en-GB" sz="2000" baseline="-25000" dirty="0">
                <a:latin typeface="Comic Sans MS" panose="030F0702030302020204" pitchFamily="66" charset="0"/>
              </a:rPr>
              <a:t>4</a:t>
            </a:r>
            <a:r>
              <a:rPr lang="en-GB" sz="2000" dirty="0">
                <a:latin typeface="Comic Sans MS" panose="030F0702030302020204" pitchFamily="66" charset="0"/>
              </a:rPr>
              <a:t> (</a:t>
            </a:r>
            <a:r>
              <a:rPr lang="en-GB" sz="2000" dirty="0" err="1">
                <a:latin typeface="Comic Sans MS" panose="030F0702030302020204" pitchFamily="66" charset="0"/>
              </a:rPr>
              <a:t>aq</a:t>
            </a:r>
            <a:r>
              <a:rPr lang="en-GB" sz="2000" dirty="0">
                <a:latin typeface="Comic Sans MS" panose="030F0702030302020204" pitchFamily="66" charset="0"/>
              </a:rPr>
              <a:t>)  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</a:t>
            </a:r>
            <a:endParaRPr lang="en-GB" sz="2000" dirty="0">
              <a:latin typeface="Comic Sans MS" panose="030F0702030302020204" pitchFamily="66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Salts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1355300"/>
            <a:ext cx="4248472" cy="203132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Soluble salts</a:t>
            </a:r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Metal can be reacted with an acid until the metal is used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up.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Excess metal can be filtered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off.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Water can be evaporated from the solution and the salt left to crystallise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Disadvantage: not all metals are suitable; some are too reactive and others are not reactive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enough.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7504" y="5499229"/>
            <a:ext cx="4248472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Ammonia dissolves in water to produce an alkaline solution. It is used to produce ammonium salts. Ammonium salts are important as fertilisers. 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16016" y="3114000"/>
            <a:ext cx="4248472" cy="2462213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Insoluble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salts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Insoluble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salts can be made by mixing appropriate solutions of ions so that a precipitate is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formed.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The precipitate can be separated using filter paper, washed with distilled water and left to dry.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All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nitrates are soluble, all sodium salts are soluble.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grpSp>
        <p:nvGrpSpPr>
          <p:cNvPr id="72" name="Group 71"/>
          <p:cNvGrpSpPr/>
          <p:nvPr/>
        </p:nvGrpSpPr>
        <p:grpSpPr>
          <a:xfrm>
            <a:off x="107504" y="3517757"/>
            <a:ext cx="4248472" cy="350044"/>
            <a:chOff x="617538" y="1763712"/>
            <a:chExt cx="8115300" cy="700088"/>
          </a:xfrm>
        </p:grpSpPr>
        <p:sp>
          <p:nvSpPr>
            <p:cNvPr id="73" name="Rectangle 4"/>
            <p:cNvSpPr>
              <a:spLocks noChangeArrowheads="1"/>
            </p:cNvSpPr>
            <p:nvPr/>
          </p:nvSpPr>
          <p:spPr bwMode="auto">
            <a:xfrm>
              <a:off x="7086601" y="1763712"/>
              <a:ext cx="1646237" cy="7000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>
                  <a:latin typeface="Comic Sans MS" panose="030F0702030302020204" pitchFamily="66" charset="0"/>
                </a:rPr>
                <a:t>hydrogen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74" name="Rectangle 5"/>
            <p:cNvSpPr>
              <a:spLocks noChangeArrowheads="1"/>
            </p:cNvSpPr>
            <p:nvPr/>
          </p:nvSpPr>
          <p:spPr bwMode="auto">
            <a:xfrm>
              <a:off x="6704013" y="1763712"/>
              <a:ext cx="382587" cy="70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>
                  <a:latin typeface="Comic Sans MS" panose="030F0702030302020204" pitchFamily="66" charset="0"/>
                </a:rPr>
                <a:t>+</a:t>
              </a:r>
              <a:endParaRPr lang="en-GB" sz="1200">
                <a:latin typeface="Comic Sans MS" panose="030F0702030302020204" pitchFamily="66" charset="0"/>
              </a:endParaRPr>
            </a:p>
          </p:txBody>
        </p:sp>
        <p:sp>
          <p:nvSpPr>
            <p:cNvPr id="75" name="Rectangle 6"/>
            <p:cNvSpPr>
              <a:spLocks noChangeArrowheads="1"/>
            </p:cNvSpPr>
            <p:nvPr/>
          </p:nvSpPr>
          <p:spPr bwMode="auto">
            <a:xfrm>
              <a:off x="4930774" y="1763712"/>
              <a:ext cx="1773239" cy="7000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 smtClean="0">
                  <a:latin typeface="Comic Sans MS" panose="030F0702030302020204" pitchFamily="66" charset="0"/>
                </a:rPr>
                <a:t>salt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grpSp>
          <p:nvGrpSpPr>
            <p:cNvPr id="76" name="Group 7"/>
            <p:cNvGrpSpPr/>
            <p:nvPr/>
          </p:nvGrpSpPr>
          <p:grpSpPr bwMode="auto">
            <a:xfrm>
              <a:off x="617538" y="1763712"/>
              <a:ext cx="4313237" cy="700088"/>
              <a:chOff x="288" y="1104"/>
              <a:chExt cx="2717" cy="441"/>
            </a:xfrm>
          </p:grpSpPr>
          <p:sp>
            <p:nvSpPr>
              <p:cNvPr id="77" name="Rectangle 8"/>
              <p:cNvSpPr>
                <a:spLocks noChangeArrowheads="1"/>
              </p:cNvSpPr>
              <p:nvPr/>
            </p:nvSpPr>
            <p:spPr bwMode="auto">
              <a:xfrm>
                <a:off x="2735" y="1104"/>
                <a:ext cx="270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latin typeface="Comic Sans MS" panose="030F0702030302020204" pitchFamily="66" charset="0"/>
                    <a:sym typeface="Monotype Sorts" pitchFamily="2" charset="2"/>
                  </a:rPr>
                  <a:t></a:t>
                </a:r>
                <a:endParaRPr lang="en-GB" sz="1200">
                  <a:latin typeface="Comic Sans MS" panose="030F0702030302020204" pitchFamily="66" charset="0"/>
                  <a:sym typeface="Monotype Sorts" pitchFamily="2" charset="2"/>
                </a:endParaRPr>
              </a:p>
            </p:txBody>
          </p:sp>
          <p:grpSp>
            <p:nvGrpSpPr>
              <p:cNvPr id="78" name="Group 9"/>
              <p:cNvGrpSpPr/>
              <p:nvPr/>
            </p:nvGrpSpPr>
            <p:grpSpPr bwMode="auto">
              <a:xfrm>
                <a:off x="288" y="1104"/>
                <a:ext cx="2447" cy="441"/>
                <a:chOff x="288" y="1104"/>
                <a:chExt cx="2447" cy="441"/>
              </a:xfrm>
            </p:grpSpPr>
            <p:sp>
              <p:nvSpPr>
                <p:cNvPr id="79" name="Rectangle 10"/>
                <p:cNvSpPr>
                  <a:spLocks noChangeArrowheads="1"/>
                </p:cNvSpPr>
                <p:nvPr/>
              </p:nvSpPr>
              <p:spPr bwMode="auto">
                <a:xfrm>
                  <a:off x="1619" y="1104"/>
                  <a:ext cx="1116" cy="44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 dirty="0" smtClean="0">
                      <a:latin typeface="Comic Sans MS" panose="030F0702030302020204" pitchFamily="66" charset="0"/>
                    </a:rPr>
                    <a:t>metal</a:t>
                  </a:r>
                  <a:endParaRPr lang="en-GB" sz="1200" dirty="0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80" name="Rectangle 11"/>
                <p:cNvSpPr>
                  <a:spLocks noChangeArrowheads="1"/>
                </p:cNvSpPr>
                <p:nvPr/>
              </p:nvSpPr>
              <p:spPr bwMode="auto">
                <a:xfrm>
                  <a:off x="1360" y="1104"/>
                  <a:ext cx="259" cy="4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>
                      <a:latin typeface="Comic Sans MS" panose="030F0702030302020204" pitchFamily="66" charset="0"/>
                    </a:rPr>
                    <a:t>+</a:t>
                  </a:r>
                  <a:endParaRPr lang="en-GB" sz="1200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81" name="Rectangle 12"/>
                <p:cNvSpPr>
                  <a:spLocks noChangeArrowheads="1"/>
                </p:cNvSpPr>
                <p:nvPr/>
              </p:nvSpPr>
              <p:spPr bwMode="auto">
                <a:xfrm>
                  <a:off x="288" y="1104"/>
                  <a:ext cx="1072" cy="44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 dirty="0" smtClean="0">
                      <a:latin typeface="Comic Sans MS" panose="030F0702030302020204" pitchFamily="66" charset="0"/>
                    </a:rPr>
                    <a:t>acid</a:t>
                  </a:r>
                  <a:endParaRPr lang="en-GB" sz="1200" dirty="0">
                    <a:latin typeface="Comic Sans MS" panose="030F0702030302020204" pitchFamily="66" charset="0"/>
                  </a:endParaRPr>
                </a:p>
              </p:txBody>
            </p:sp>
          </p:grpSp>
        </p:grpSp>
      </p:grpSp>
      <p:grpSp>
        <p:nvGrpSpPr>
          <p:cNvPr id="82" name="Group 81"/>
          <p:cNvGrpSpPr/>
          <p:nvPr/>
        </p:nvGrpSpPr>
        <p:grpSpPr>
          <a:xfrm>
            <a:off x="107504" y="4526684"/>
            <a:ext cx="4248472" cy="350044"/>
            <a:chOff x="617538" y="1763712"/>
            <a:chExt cx="8115300" cy="700088"/>
          </a:xfrm>
        </p:grpSpPr>
        <p:sp>
          <p:nvSpPr>
            <p:cNvPr id="83" name="Rectangle 4"/>
            <p:cNvSpPr>
              <a:spLocks noChangeArrowheads="1"/>
            </p:cNvSpPr>
            <p:nvPr/>
          </p:nvSpPr>
          <p:spPr bwMode="auto">
            <a:xfrm>
              <a:off x="7086601" y="1763712"/>
              <a:ext cx="1646237" cy="7000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 smtClean="0">
                  <a:latin typeface="Comic Sans MS" panose="030F0702030302020204" pitchFamily="66" charset="0"/>
                </a:rPr>
                <a:t>water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84" name="Rectangle 5"/>
            <p:cNvSpPr>
              <a:spLocks noChangeArrowheads="1"/>
            </p:cNvSpPr>
            <p:nvPr/>
          </p:nvSpPr>
          <p:spPr bwMode="auto">
            <a:xfrm>
              <a:off x="6704013" y="1763712"/>
              <a:ext cx="382587" cy="70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>
                  <a:latin typeface="Comic Sans MS" panose="030F0702030302020204" pitchFamily="66" charset="0"/>
                </a:rPr>
                <a:t>+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85" name="Rectangle 6"/>
            <p:cNvSpPr>
              <a:spLocks noChangeArrowheads="1"/>
            </p:cNvSpPr>
            <p:nvPr/>
          </p:nvSpPr>
          <p:spPr bwMode="auto">
            <a:xfrm>
              <a:off x="4930774" y="1763712"/>
              <a:ext cx="1773239" cy="7000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 smtClean="0">
                  <a:latin typeface="Comic Sans MS" panose="030F0702030302020204" pitchFamily="66" charset="0"/>
                </a:rPr>
                <a:t>salt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grpSp>
          <p:nvGrpSpPr>
            <p:cNvPr id="86" name="Group 7"/>
            <p:cNvGrpSpPr/>
            <p:nvPr/>
          </p:nvGrpSpPr>
          <p:grpSpPr bwMode="auto">
            <a:xfrm>
              <a:off x="617538" y="1763712"/>
              <a:ext cx="4313237" cy="700088"/>
              <a:chOff x="288" y="1104"/>
              <a:chExt cx="2717" cy="441"/>
            </a:xfrm>
          </p:grpSpPr>
          <p:sp>
            <p:nvSpPr>
              <p:cNvPr id="87" name="Rectangle 8"/>
              <p:cNvSpPr>
                <a:spLocks noChangeArrowheads="1"/>
              </p:cNvSpPr>
              <p:nvPr/>
            </p:nvSpPr>
            <p:spPr bwMode="auto">
              <a:xfrm>
                <a:off x="2735" y="1104"/>
                <a:ext cx="270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latin typeface="Comic Sans MS" panose="030F0702030302020204" pitchFamily="66" charset="0"/>
                    <a:sym typeface="Monotype Sorts" pitchFamily="2" charset="2"/>
                  </a:rPr>
                  <a:t></a:t>
                </a:r>
                <a:endParaRPr lang="en-GB" sz="1200">
                  <a:latin typeface="Comic Sans MS" panose="030F0702030302020204" pitchFamily="66" charset="0"/>
                  <a:sym typeface="Monotype Sorts" pitchFamily="2" charset="2"/>
                </a:endParaRPr>
              </a:p>
            </p:txBody>
          </p:sp>
          <p:grpSp>
            <p:nvGrpSpPr>
              <p:cNvPr id="88" name="Group 9"/>
              <p:cNvGrpSpPr/>
              <p:nvPr/>
            </p:nvGrpSpPr>
            <p:grpSpPr bwMode="auto">
              <a:xfrm>
                <a:off x="288" y="1104"/>
                <a:ext cx="2447" cy="441"/>
                <a:chOff x="288" y="1104"/>
                <a:chExt cx="2447" cy="441"/>
              </a:xfrm>
            </p:grpSpPr>
            <p:sp>
              <p:nvSpPr>
                <p:cNvPr id="89" name="Rectangle 10"/>
                <p:cNvSpPr>
                  <a:spLocks noChangeArrowheads="1"/>
                </p:cNvSpPr>
                <p:nvPr/>
              </p:nvSpPr>
              <p:spPr bwMode="auto">
                <a:xfrm>
                  <a:off x="1619" y="1104"/>
                  <a:ext cx="1116" cy="44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 dirty="0" smtClean="0">
                      <a:latin typeface="Comic Sans MS" panose="030F0702030302020204" pitchFamily="66" charset="0"/>
                    </a:rPr>
                    <a:t>base</a:t>
                  </a:r>
                  <a:endParaRPr lang="en-GB" sz="1200" dirty="0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90" name="Rectangle 11"/>
                <p:cNvSpPr>
                  <a:spLocks noChangeArrowheads="1"/>
                </p:cNvSpPr>
                <p:nvPr/>
              </p:nvSpPr>
              <p:spPr bwMode="auto">
                <a:xfrm>
                  <a:off x="1360" y="1104"/>
                  <a:ext cx="259" cy="4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>
                      <a:latin typeface="Comic Sans MS" panose="030F0702030302020204" pitchFamily="66" charset="0"/>
                    </a:rPr>
                    <a:t>+</a:t>
                  </a:r>
                  <a:endParaRPr lang="en-GB" sz="1200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91" name="Rectangle 12"/>
                <p:cNvSpPr>
                  <a:spLocks noChangeArrowheads="1"/>
                </p:cNvSpPr>
                <p:nvPr/>
              </p:nvSpPr>
              <p:spPr bwMode="auto">
                <a:xfrm>
                  <a:off x="288" y="1104"/>
                  <a:ext cx="1072" cy="44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 dirty="0" smtClean="0">
                      <a:latin typeface="Comic Sans MS" panose="030F0702030302020204" pitchFamily="66" charset="0"/>
                    </a:rPr>
                    <a:t>acid</a:t>
                  </a:r>
                  <a:endParaRPr lang="en-GB" sz="1200" dirty="0">
                    <a:latin typeface="Comic Sans MS" panose="030F0702030302020204" pitchFamily="66" charset="0"/>
                  </a:endParaRPr>
                </a:p>
              </p:txBody>
            </p:sp>
          </p:grpSp>
        </p:grpSp>
      </p:grpSp>
      <p:grpSp>
        <p:nvGrpSpPr>
          <p:cNvPr id="92" name="Group 91"/>
          <p:cNvGrpSpPr/>
          <p:nvPr/>
        </p:nvGrpSpPr>
        <p:grpSpPr>
          <a:xfrm>
            <a:off x="107504" y="4011915"/>
            <a:ext cx="4248472" cy="369242"/>
            <a:chOff x="4716016" y="4589512"/>
            <a:chExt cx="4248472" cy="369242"/>
          </a:xfrm>
        </p:grpSpPr>
        <p:grpSp>
          <p:nvGrpSpPr>
            <p:cNvPr id="93" name="Group 92"/>
            <p:cNvGrpSpPr/>
            <p:nvPr/>
          </p:nvGrpSpPr>
          <p:grpSpPr>
            <a:xfrm>
              <a:off x="4716016" y="4589512"/>
              <a:ext cx="3512602" cy="350044"/>
              <a:chOff x="617538" y="1763712"/>
              <a:chExt cx="6709663" cy="700088"/>
            </a:xfrm>
          </p:grpSpPr>
          <p:sp>
            <p:nvSpPr>
              <p:cNvPr id="96" name="Rectangle 4"/>
              <p:cNvSpPr>
                <a:spLocks noChangeArrowheads="1"/>
              </p:cNvSpPr>
              <p:nvPr/>
            </p:nvSpPr>
            <p:spPr bwMode="auto">
              <a:xfrm>
                <a:off x="6364476" y="1763712"/>
                <a:ext cx="962725" cy="70008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 dirty="0" smtClean="0">
                    <a:latin typeface="Comic Sans MS" panose="030F0702030302020204" pitchFamily="66" charset="0"/>
                  </a:rPr>
                  <a:t>H</a:t>
                </a:r>
                <a:r>
                  <a:rPr lang="en-GB" sz="1200" baseline="-25000" dirty="0" smtClean="0">
                    <a:latin typeface="Comic Sans MS" panose="030F0702030302020204" pitchFamily="66" charset="0"/>
                  </a:rPr>
                  <a:t>2</a:t>
                </a:r>
                <a:r>
                  <a:rPr lang="en-GB" sz="1200" dirty="0" smtClean="0">
                    <a:latin typeface="Comic Sans MS" panose="030F0702030302020204" pitchFamily="66" charset="0"/>
                  </a:rPr>
                  <a:t>O</a:t>
                </a:r>
                <a:endParaRPr lang="en-GB" sz="12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97" name="Rectangle 5"/>
              <p:cNvSpPr>
                <a:spLocks noChangeArrowheads="1"/>
              </p:cNvSpPr>
              <p:nvPr/>
            </p:nvSpPr>
            <p:spPr bwMode="auto">
              <a:xfrm>
                <a:off x="5981888" y="1763712"/>
                <a:ext cx="382588" cy="7000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 dirty="0">
                    <a:latin typeface="Comic Sans MS" panose="030F0702030302020204" pitchFamily="66" charset="0"/>
                  </a:rPr>
                  <a:t>+</a:t>
                </a:r>
                <a:endParaRPr lang="en-GB" sz="12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98" name="Rectangle 6"/>
              <p:cNvSpPr>
                <a:spLocks noChangeArrowheads="1"/>
              </p:cNvSpPr>
              <p:nvPr/>
            </p:nvSpPr>
            <p:spPr bwMode="auto">
              <a:xfrm>
                <a:off x="4930772" y="1763712"/>
                <a:ext cx="962725" cy="70008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 dirty="0" smtClean="0">
                    <a:latin typeface="Comic Sans MS" panose="030F0702030302020204" pitchFamily="66" charset="0"/>
                  </a:rPr>
                  <a:t>salt</a:t>
                </a:r>
                <a:endParaRPr lang="en-GB" sz="1200" dirty="0">
                  <a:latin typeface="Comic Sans MS" panose="030F0702030302020204" pitchFamily="66" charset="0"/>
                </a:endParaRPr>
              </a:p>
            </p:txBody>
          </p:sp>
          <p:grpSp>
            <p:nvGrpSpPr>
              <p:cNvPr id="99" name="Group 7"/>
              <p:cNvGrpSpPr/>
              <p:nvPr/>
            </p:nvGrpSpPr>
            <p:grpSpPr bwMode="auto">
              <a:xfrm>
                <a:off x="617538" y="1763712"/>
                <a:ext cx="4313237" cy="700088"/>
                <a:chOff x="288" y="1104"/>
                <a:chExt cx="2717" cy="441"/>
              </a:xfrm>
            </p:grpSpPr>
            <p:sp>
              <p:nvSpPr>
                <p:cNvPr id="100" name="Rectangle 8"/>
                <p:cNvSpPr>
                  <a:spLocks noChangeArrowheads="1"/>
                </p:cNvSpPr>
                <p:nvPr/>
              </p:nvSpPr>
              <p:spPr bwMode="auto">
                <a:xfrm>
                  <a:off x="2735" y="1104"/>
                  <a:ext cx="270" cy="4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>
                      <a:latin typeface="Comic Sans MS" panose="030F0702030302020204" pitchFamily="66" charset="0"/>
                      <a:sym typeface="Monotype Sorts" pitchFamily="2" charset="2"/>
                    </a:rPr>
                    <a:t></a:t>
                  </a:r>
                  <a:endParaRPr lang="en-GB" sz="1200">
                    <a:latin typeface="Comic Sans MS" panose="030F0702030302020204" pitchFamily="66" charset="0"/>
                    <a:sym typeface="Monotype Sorts" pitchFamily="2" charset="2"/>
                  </a:endParaRPr>
                </a:p>
              </p:txBody>
            </p:sp>
            <p:grpSp>
              <p:nvGrpSpPr>
                <p:cNvPr id="101" name="Group 9"/>
                <p:cNvGrpSpPr/>
                <p:nvPr/>
              </p:nvGrpSpPr>
              <p:grpSpPr bwMode="auto">
                <a:xfrm>
                  <a:off x="288" y="1104"/>
                  <a:ext cx="2447" cy="441"/>
                  <a:chOff x="288" y="1104"/>
                  <a:chExt cx="2447" cy="441"/>
                </a:xfrm>
              </p:grpSpPr>
              <p:sp>
                <p:nvSpPr>
                  <p:cNvPr id="102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619" y="1104"/>
                    <a:ext cx="1116" cy="441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 algn="ctr">
                      <a:spcBef>
                        <a:spcPct val="20000"/>
                      </a:spcBef>
                    </a:pPr>
                    <a:r>
                      <a:rPr lang="en-GB" sz="1200" dirty="0" smtClean="0">
                        <a:latin typeface="Comic Sans MS" panose="030F0702030302020204" pitchFamily="66" charset="0"/>
                      </a:rPr>
                      <a:t>carbonate</a:t>
                    </a:r>
                    <a:endParaRPr lang="en-GB" sz="1200" dirty="0"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103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1360" y="1104"/>
                    <a:ext cx="259" cy="441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 algn="ctr">
                      <a:spcBef>
                        <a:spcPct val="20000"/>
                      </a:spcBef>
                    </a:pPr>
                    <a:r>
                      <a:rPr lang="en-GB" sz="1200">
                        <a:latin typeface="Comic Sans MS" panose="030F0702030302020204" pitchFamily="66" charset="0"/>
                      </a:rPr>
                      <a:t>+</a:t>
                    </a:r>
                    <a:endParaRPr lang="en-GB" sz="1200">
                      <a:latin typeface="Comic Sans MS" panose="030F0702030302020204" pitchFamily="66" charset="0"/>
                    </a:endParaRPr>
                  </a:p>
                </p:txBody>
              </p:sp>
              <p:sp>
                <p:nvSpPr>
                  <p:cNvPr id="104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288" y="1104"/>
                    <a:ext cx="1072" cy="441"/>
                  </a:xfrm>
                  <a:prstGeom prst="rect">
                    <a:avLst/>
                  </a:prstGeom>
                  <a:noFill/>
                  <a:ln w="12700">
                    <a:solidFill>
                      <a:schemeClr val="tx1"/>
                    </a:solidFill>
                    <a:miter lim="800000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anchor="ctr"/>
                  <a:lstStyle/>
                  <a:p>
                    <a:pPr algn="ctr">
                      <a:spcBef>
                        <a:spcPct val="20000"/>
                      </a:spcBef>
                    </a:pPr>
                    <a:r>
                      <a:rPr lang="en-GB" sz="1200" dirty="0" smtClean="0">
                        <a:latin typeface="Comic Sans MS" panose="030F0702030302020204" pitchFamily="66" charset="0"/>
                      </a:rPr>
                      <a:t>acid</a:t>
                    </a:r>
                    <a:endParaRPr lang="en-GB" sz="1200" dirty="0">
                      <a:latin typeface="Comic Sans MS" panose="030F0702030302020204" pitchFamily="66" charset="0"/>
                    </a:endParaRPr>
                  </a:p>
                </p:txBody>
              </p:sp>
            </p:grpSp>
          </p:grpSp>
        </p:grpSp>
        <p:sp>
          <p:nvSpPr>
            <p:cNvPr id="94" name="Rectangle 4"/>
            <p:cNvSpPr>
              <a:spLocks noChangeArrowheads="1"/>
            </p:cNvSpPr>
            <p:nvPr/>
          </p:nvSpPr>
          <p:spPr bwMode="auto">
            <a:xfrm>
              <a:off x="8460488" y="4589512"/>
              <a:ext cx="504000" cy="3500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 smtClean="0">
                  <a:latin typeface="Comic Sans MS" panose="030F0702030302020204" pitchFamily="66" charset="0"/>
                </a:rPr>
                <a:t>CO</a:t>
              </a:r>
              <a:r>
                <a:rPr lang="en-GB" sz="1200" baseline="-25000" dirty="0" smtClean="0">
                  <a:latin typeface="Comic Sans MS" panose="030F0702030302020204" pitchFamily="66" charset="0"/>
                </a:rPr>
                <a:t>2</a:t>
              </a:r>
              <a:endParaRPr lang="en-GB" sz="1200" baseline="-25000" dirty="0">
                <a:latin typeface="Comic Sans MS" panose="030F0702030302020204" pitchFamily="66" charset="0"/>
              </a:endParaRPr>
            </a:p>
          </p:txBody>
        </p:sp>
        <p:sp>
          <p:nvSpPr>
            <p:cNvPr id="95" name="Rectangle 5"/>
            <p:cNvSpPr>
              <a:spLocks noChangeArrowheads="1"/>
            </p:cNvSpPr>
            <p:nvPr/>
          </p:nvSpPr>
          <p:spPr bwMode="auto">
            <a:xfrm>
              <a:off x="8260198" y="4608710"/>
              <a:ext cx="200290" cy="350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>
                  <a:latin typeface="Comic Sans MS" panose="030F0702030302020204" pitchFamily="66" charset="0"/>
                </a:rPr>
                <a:t>+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05" name="Group 104"/>
          <p:cNvGrpSpPr/>
          <p:nvPr/>
        </p:nvGrpSpPr>
        <p:grpSpPr>
          <a:xfrm>
            <a:off x="107504" y="5005169"/>
            <a:ext cx="4248472" cy="350044"/>
            <a:chOff x="617538" y="1763712"/>
            <a:chExt cx="8115300" cy="700088"/>
          </a:xfrm>
        </p:grpSpPr>
        <p:sp>
          <p:nvSpPr>
            <p:cNvPr id="106" name="Rectangle 4"/>
            <p:cNvSpPr>
              <a:spLocks noChangeArrowheads="1"/>
            </p:cNvSpPr>
            <p:nvPr/>
          </p:nvSpPr>
          <p:spPr bwMode="auto">
            <a:xfrm>
              <a:off x="7086601" y="1763712"/>
              <a:ext cx="1646237" cy="7000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 smtClean="0">
                  <a:latin typeface="Comic Sans MS" panose="030F0702030302020204" pitchFamily="66" charset="0"/>
                </a:rPr>
                <a:t>water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107" name="Rectangle 5"/>
            <p:cNvSpPr>
              <a:spLocks noChangeArrowheads="1"/>
            </p:cNvSpPr>
            <p:nvPr/>
          </p:nvSpPr>
          <p:spPr bwMode="auto">
            <a:xfrm>
              <a:off x="6704013" y="1763712"/>
              <a:ext cx="382587" cy="70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>
                  <a:latin typeface="Comic Sans MS" panose="030F0702030302020204" pitchFamily="66" charset="0"/>
                </a:rPr>
                <a:t>+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sp>
          <p:nvSpPr>
            <p:cNvPr id="108" name="Rectangle 6"/>
            <p:cNvSpPr>
              <a:spLocks noChangeArrowheads="1"/>
            </p:cNvSpPr>
            <p:nvPr/>
          </p:nvSpPr>
          <p:spPr bwMode="auto">
            <a:xfrm>
              <a:off x="4930774" y="1763712"/>
              <a:ext cx="1773239" cy="7000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dirty="0" smtClean="0">
                  <a:latin typeface="Comic Sans MS" panose="030F0702030302020204" pitchFamily="66" charset="0"/>
                </a:rPr>
                <a:t>salt</a:t>
              </a:r>
              <a:endParaRPr lang="en-GB" sz="1200" dirty="0">
                <a:latin typeface="Comic Sans MS" panose="030F0702030302020204" pitchFamily="66" charset="0"/>
              </a:endParaRPr>
            </a:p>
          </p:txBody>
        </p:sp>
        <p:grpSp>
          <p:nvGrpSpPr>
            <p:cNvPr id="109" name="Group 7"/>
            <p:cNvGrpSpPr/>
            <p:nvPr/>
          </p:nvGrpSpPr>
          <p:grpSpPr bwMode="auto">
            <a:xfrm>
              <a:off x="617538" y="1763712"/>
              <a:ext cx="4313237" cy="700088"/>
              <a:chOff x="288" y="1104"/>
              <a:chExt cx="2717" cy="441"/>
            </a:xfrm>
          </p:grpSpPr>
          <p:sp>
            <p:nvSpPr>
              <p:cNvPr id="110" name="Rectangle 8"/>
              <p:cNvSpPr>
                <a:spLocks noChangeArrowheads="1"/>
              </p:cNvSpPr>
              <p:nvPr/>
            </p:nvSpPr>
            <p:spPr bwMode="auto">
              <a:xfrm>
                <a:off x="2735" y="1104"/>
                <a:ext cx="270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latin typeface="Comic Sans MS" panose="030F0702030302020204" pitchFamily="66" charset="0"/>
                    <a:sym typeface="Monotype Sorts" pitchFamily="2" charset="2"/>
                  </a:rPr>
                  <a:t></a:t>
                </a:r>
                <a:endParaRPr lang="en-GB" sz="1200">
                  <a:latin typeface="Comic Sans MS" panose="030F0702030302020204" pitchFamily="66" charset="0"/>
                  <a:sym typeface="Monotype Sorts" pitchFamily="2" charset="2"/>
                </a:endParaRPr>
              </a:p>
            </p:txBody>
          </p:sp>
          <p:grpSp>
            <p:nvGrpSpPr>
              <p:cNvPr id="111" name="Group 9"/>
              <p:cNvGrpSpPr/>
              <p:nvPr/>
            </p:nvGrpSpPr>
            <p:grpSpPr bwMode="auto">
              <a:xfrm>
                <a:off x="288" y="1104"/>
                <a:ext cx="2447" cy="441"/>
                <a:chOff x="288" y="1104"/>
                <a:chExt cx="2447" cy="441"/>
              </a:xfrm>
            </p:grpSpPr>
            <p:sp>
              <p:nvSpPr>
                <p:cNvPr id="112" name="Rectangle 10"/>
                <p:cNvSpPr>
                  <a:spLocks noChangeArrowheads="1"/>
                </p:cNvSpPr>
                <p:nvPr/>
              </p:nvSpPr>
              <p:spPr bwMode="auto">
                <a:xfrm>
                  <a:off x="1619" y="1104"/>
                  <a:ext cx="1116" cy="44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 dirty="0" smtClean="0">
                      <a:latin typeface="Comic Sans MS" panose="030F0702030302020204" pitchFamily="66" charset="0"/>
                    </a:rPr>
                    <a:t>alkali</a:t>
                  </a:r>
                  <a:endParaRPr lang="en-GB" sz="1200" dirty="0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13" name="Rectangle 11"/>
                <p:cNvSpPr>
                  <a:spLocks noChangeArrowheads="1"/>
                </p:cNvSpPr>
                <p:nvPr/>
              </p:nvSpPr>
              <p:spPr bwMode="auto">
                <a:xfrm>
                  <a:off x="1360" y="1104"/>
                  <a:ext cx="259" cy="4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>
                      <a:latin typeface="Comic Sans MS" panose="030F0702030302020204" pitchFamily="66" charset="0"/>
                    </a:rPr>
                    <a:t>+</a:t>
                  </a:r>
                  <a:endParaRPr lang="en-GB" sz="1200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114" name="Rectangle 12"/>
                <p:cNvSpPr>
                  <a:spLocks noChangeArrowheads="1"/>
                </p:cNvSpPr>
                <p:nvPr/>
              </p:nvSpPr>
              <p:spPr bwMode="auto">
                <a:xfrm>
                  <a:off x="288" y="1104"/>
                  <a:ext cx="1072" cy="44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 dirty="0" smtClean="0">
                      <a:latin typeface="Comic Sans MS" panose="030F0702030302020204" pitchFamily="66" charset="0"/>
                    </a:rPr>
                    <a:t>acid</a:t>
                  </a:r>
                  <a:endParaRPr lang="en-GB" sz="1200" dirty="0">
                    <a:latin typeface="Comic Sans MS" panose="030F0702030302020204" pitchFamily="66" charset="0"/>
                  </a:endParaRPr>
                </a:p>
              </p:txBody>
            </p:sp>
          </p:grpSp>
        </p:grpSp>
      </p:grpSp>
      <p:sp>
        <p:nvSpPr>
          <p:cNvPr id="115" name="Rectangle 114"/>
          <p:cNvSpPr/>
          <p:nvPr/>
        </p:nvSpPr>
        <p:spPr>
          <a:xfrm>
            <a:off x="4716016" y="5714672"/>
            <a:ext cx="4248472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Precipitation can be used to remove unwanted ions from solutions, for example in treating water for drinking or in treating effluent.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4716016" y="1361837"/>
            <a:ext cx="4248472" cy="1600438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</a:rPr>
              <a:t>Place a known volume of alkali in a beaker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</a:rPr>
              <a:t>Add an indicator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</a:rPr>
              <a:t>Add acid </a:t>
            </a:r>
            <a:r>
              <a:rPr lang="en-GB" sz="1400" dirty="0" err="1">
                <a:latin typeface="Comic Sans MS" panose="030F0702030302020204" pitchFamily="66" charset="0"/>
              </a:rPr>
              <a:t>dropwise</a:t>
            </a:r>
            <a:r>
              <a:rPr lang="en-GB" sz="1400" dirty="0">
                <a:latin typeface="Comic Sans MS" panose="030F0702030302020204" pitchFamily="66" charset="0"/>
              </a:rPr>
              <a:t> until the solution is neutral. Record the amount of acid required.</a:t>
            </a:r>
            <a:endParaRPr lang="en-GB" sz="14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</a:rPr>
              <a:t>Mix the same volume of alkali </a:t>
            </a:r>
            <a:r>
              <a:rPr lang="en-GB" sz="1400" dirty="0" smtClean="0">
                <a:latin typeface="Comic Sans MS" panose="030F0702030302020204" pitchFamily="66" charset="0"/>
              </a:rPr>
              <a:t>and </a:t>
            </a:r>
            <a:r>
              <a:rPr lang="en-GB" sz="1400" dirty="0">
                <a:latin typeface="Comic Sans MS" panose="030F0702030302020204" pitchFamily="66" charset="0"/>
              </a:rPr>
              <a:t>acid, evaporate off some of the water and leave to crystallise</a:t>
            </a:r>
            <a:endParaRPr lang="en-GB" sz="1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bg1"/>
                </a:solidFill>
                <a:latin typeface="Segoe Print" panose="02000600000000000000" pitchFamily="2" charset="0"/>
              </a:rPr>
              <a:t>Salts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286206" y="1176919"/>
            <a:ext cx="8820472" cy="52397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1600" i="1" dirty="0">
                <a:latin typeface="Comic Sans MS" panose="030F0702030302020204" pitchFamily="66" charset="0"/>
              </a:rPr>
              <a:t>Nickel </a:t>
            </a:r>
            <a:r>
              <a:rPr lang="en-GB" sz="1600" i="1" dirty="0" smtClean="0">
                <a:latin typeface="Comic Sans MS" panose="030F0702030302020204" pitchFamily="66" charset="0"/>
              </a:rPr>
              <a:t>sulphate </a:t>
            </a:r>
            <a:r>
              <a:rPr lang="en-GB" sz="1600" i="1" dirty="0">
                <a:latin typeface="Comic Sans MS" panose="030F0702030302020204" pitchFamily="66" charset="0"/>
              </a:rPr>
              <a:t>(a soluble salt) can be made by adding an excess of insoluble nickel oxide to </a:t>
            </a:r>
            <a:r>
              <a:rPr lang="en-GB" sz="1600" i="1" dirty="0" smtClean="0">
                <a:latin typeface="Comic Sans MS" panose="030F0702030302020204" pitchFamily="66" charset="0"/>
              </a:rPr>
              <a:t>sulphuric </a:t>
            </a:r>
            <a:r>
              <a:rPr lang="en-GB" sz="1600" i="1" dirty="0">
                <a:latin typeface="Comic Sans MS" panose="030F0702030302020204" pitchFamily="66" charset="0"/>
              </a:rPr>
              <a:t>acid until no further reaction occurs</a:t>
            </a:r>
            <a:r>
              <a:rPr lang="en-GB" sz="1600" i="1" dirty="0" smtClean="0">
                <a:latin typeface="Comic Sans MS" panose="030F0702030302020204" pitchFamily="66" charset="0"/>
              </a:rPr>
              <a:t>.</a:t>
            </a:r>
            <a:endParaRPr lang="en-GB" sz="1600" i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sz="16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1600" dirty="0" smtClean="0">
                <a:latin typeface="Comic Sans MS" panose="030F0702030302020204" pitchFamily="66" charset="0"/>
              </a:rPr>
              <a:t>Give </a:t>
            </a:r>
            <a:r>
              <a:rPr lang="en-GB" sz="1600" dirty="0">
                <a:latin typeface="Comic Sans MS" panose="030F0702030302020204" pitchFamily="66" charset="0"/>
              </a:rPr>
              <a:t>an observation that would show you that the reaction is </a:t>
            </a:r>
            <a:r>
              <a:rPr lang="en-GB" sz="1600" dirty="0" smtClean="0">
                <a:latin typeface="Comic Sans MS" panose="030F0702030302020204" pitchFamily="66" charset="0"/>
              </a:rPr>
              <a:t>complete?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1600" dirty="0" smtClean="0">
                <a:latin typeface="Comic Sans MS" panose="030F0702030302020204" pitchFamily="66" charset="0"/>
              </a:rPr>
              <a:t>What equipment could be used to removed the excess nickel oxide?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1600" dirty="0" smtClean="0">
                <a:latin typeface="Comic Sans MS" panose="030F0702030302020204" pitchFamily="66" charset="0"/>
              </a:rPr>
              <a:t>What is the name of this separation method?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1600" dirty="0" smtClean="0">
                <a:latin typeface="Comic Sans MS" panose="030F0702030302020204" pitchFamily="66" charset="0"/>
              </a:rPr>
              <a:t>How </a:t>
            </a:r>
            <a:r>
              <a:rPr lang="en-GB" sz="1600" dirty="0">
                <a:latin typeface="Comic Sans MS" panose="030F0702030302020204" pitchFamily="66" charset="0"/>
              </a:rPr>
              <a:t>you could </a:t>
            </a:r>
            <a:r>
              <a:rPr lang="en-GB" sz="1600" dirty="0" smtClean="0">
                <a:latin typeface="Comic Sans MS" panose="030F0702030302020204" pitchFamily="66" charset="0"/>
              </a:rPr>
              <a:t>produce crystals </a:t>
            </a:r>
            <a:r>
              <a:rPr lang="en-GB" sz="1600" dirty="0">
                <a:latin typeface="Comic Sans MS" panose="030F0702030302020204" pitchFamily="66" charset="0"/>
              </a:rPr>
              <a:t>of nickel </a:t>
            </a:r>
            <a:r>
              <a:rPr lang="en-GB" sz="1600" dirty="0" smtClean="0">
                <a:latin typeface="Comic Sans MS" panose="030F0702030302020204" pitchFamily="66" charset="0"/>
              </a:rPr>
              <a:t>sulphate </a:t>
            </a:r>
            <a:r>
              <a:rPr lang="en-GB" sz="1600" dirty="0">
                <a:latin typeface="Comic Sans MS" panose="030F0702030302020204" pitchFamily="66" charset="0"/>
              </a:rPr>
              <a:t>from nickel </a:t>
            </a:r>
            <a:r>
              <a:rPr lang="en-GB" sz="1600" dirty="0" smtClean="0">
                <a:latin typeface="Comic Sans MS" panose="030F0702030302020204" pitchFamily="66" charset="0"/>
              </a:rPr>
              <a:t>sulphate solution</a:t>
            </a:r>
            <a:r>
              <a:rPr lang="en-GB" sz="1600" dirty="0">
                <a:latin typeface="Comic Sans MS" panose="030F0702030302020204" pitchFamily="66" charset="0"/>
              </a:rPr>
              <a:t>?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1600" dirty="0" smtClean="0">
                <a:latin typeface="Comic Sans MS" panose="030F0702030302020204" pitchFamily="66" charset="0"/>
              </a:rPr>
              <a:t>What other reactant could be added to H</a:t>
            </a:r>
            <a:r>
              <a:rPr lang="en-GB" sz="16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1600" dirty="0" smtClean="0">
                <a:latin typeface="Comic Sans MS" panose="030F0702030302020204" pitchFamily="66" charset="0"/>
              </a:rPr>
              <a:t>SO</a:t>
            </a:r>
            <a:r>
              <a:rPr lang="en-GB" sz="1600" baseline="-25000" dirty="0" smtClean="0">
                <a:latin typeface="Comic Sans MS" panose="030F0702030302020204" pitchFamily="66" charset="0"/>
              </a:rPr>
              <a:t>4</a:t>
            </a:r>
            <a:r>
              <a:rPr lang="en-GB" sz="1600" dirty="0" smtClean="0">
                <a:latin typeface="Comic Sans MS" panose="030F0702030302020204" pitchFamily="66" charset="0"/>
              </a:rPr>
              <a:t> to make nickel sulphate?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1600" dirty="0" smtClean="0">
                <a:latin typeface="Comic Sans MS" panose="030F0702030302020204" pitchFamily="66" charset="0"/>
              </a:rPr>
              <a:t>What is the formula of nickel (II) sulphate?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endParaRPr lang="en-GB" sz="1600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sz="1600" i="1" dirty="0">
                <a:latin typeface="Comic Sans MS" panose="030F0702030302020204" pitchFamily="66" charset="0"/>
              </a:rPr>
              <a:t>Silver chloride is an insoluble salt which is formed as a precipitate when silver nitrate and sodium chloride solutions are mixed together</a:t>
            </a:r>
            <a:r>
              <a:rPr lang="en-GB" sz="1600" i="1" dirty="0" smtClean="0">
                <a:latin typeface="Comic Sans MS" panose="030F0702030302020204" pitchFamily="66" charset="0"/>
              </a:rPr>
              <a:t>.</a:t>
            </a:r>
            <a:endParaRPr lang="en-GB" sz="1600" i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en-GB" sz="16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en-GB" sz="1600" dirty="0" smtClean="0">
                <a:latin typeface="Comic Sans MS" panose="030F0702030302020204" pitchFamily="66" charset="0"/>
              </a:rPr>
              <a:t>Write a word equation for this reaction.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en-GB" sz="1600" dirty="0" smtClean="0">
                <a:latin typeface="Comic Sans MS" panose="030F0702030302020204" pitchFamily="66" charset="0"/>
              </a:rPr>
              <a:t>What is the formula of silver (I) chloride?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en-GB" sz="1600" dirty="0" smtClean="0">
                <a:latin typeface="Comic Sans MS" panose="030F0702030302020204" pitchFamily="66" charset="0"/>
              </a:rPr>
              <a:t>After mixing the reactants how could the insoluble salt be separated?</a:t>
            </a:r>
            <a:endParaRPr lang="en-GB" sz="16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 startAt="7"/>
            </a:pPr>
            <a:r>
              <a:rPr lang="en-GB" sz="1600" dirty="0" smtClean="0">
                <a:latin typeface="Comic Sans MS" panose="030F0702030302020204" pitchFamily="66" charset="0"/>
              </a:rPr>
              <a:t>Lead </a:t>
            </a:r>
            <a:r>
              <a:rPr lang="en-GB" sz="1600" dirty="0">
                <a:latin typeface="Comic Sans MS" panose="030F0702030302020204" pitchFamily="66" charset="0"/>
              </a:rPr>
              <a:t>nitrate and sodium </a:t>
            </a:r>
            <a:r>
              <a:rPr lang="en-GB" sz="1600" dirty="0" smtClean="0">
                <a:latin typeface="Comic Sans MS" panose="030F0702030302020204" pitchFamily="66" charset="0"/>
              </a:rPr>
              <a:t>sulphate </a:t>
            </a:r>
            <a:r>
              <a:rPr lang="en-GB" sz="1600" dirty="0">
                <a:latin typeface="Comic Sans MS" panose="030F0702030302020204" pitchFamily="66" charset="0"/>
              </a:rPr>
              <a:t>are reacted together in solution. Name the two salts made in this reaction?</a:t>
            </a:r>
            <a:endParaRPr lang="en-GB" sz="1600" dirty="0" smtClean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1355300"/>
            <a:ext cx="4248472" cy="34163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Acids and Bases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pH scale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Hydrochloric acid (</a:t>
            </a:r>
            <a:r>
              <a:rPr lang="en-GB" sz="14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HCl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Acids give H</a:t>
            </a:r>
            <a:r>
              <a:rPr lang="en-GB" sz="14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in water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Alkalis are soluble bases and give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OH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in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water.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Hydrogen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Squeaky pop (heard when an ignition source is brought near).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Sodium nitrate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Mg </a:t>
            </a:r>
            <a:r>
              <a:rPr lang="en-GB" sz="1400" dirty="0">
                <a:latin typeface="Comic Sans MS" panose="030F0702030302020204" pitchFamily="66" charset="0"/>
              </a:rPr>
              <a:t>(s)  +  2</a:t>
            </a:r>
            <a:r>
              <a:rPr lang="en-GB" sz="1400" dirty="0" smtClean="0">
                <a:latin typeface="Comic Sans MS" panose="030F0702030302020204" pitchFamily="66" charset="0"/>
              </a:rPr>
              <a:t>HCl </a:t>
            </a:r>
            <a:r>
              <a:rPr lang="en-GB" sz="1400" dirty="0">
                <a:latin typeface="Comic Sans MS" panose="030F0702030302020204" pitchFamily="66" charset="0"/>
              </a:rPr>
              <a:t>(</a:t>
            </a:r>
            <a:r>
              <a:rPr lang="en-GB" sz="1400" dirty="0" err="1">
                <a:latin typeface="Comic Sans MS" panose="030F0702030302020204" pitchFamily="66" charset="0"/>
              </a:rPr>
              <a:t>aq</a:t>
            </a:r>
            <a:r>
              <a:rPr lang="en-GB" sz="1400" dirty="0">
                <a:latin typeface="Comic Sans MS" panose="030F0702030302020204" pitchFamily="66" charset="0"/>
              </a:rPr>
              <a:t>)  </a:t>
            </a:r>
            <a:r>
              <a:rPr lang="en-GB" sz="1400" dirty="0">
                <a:latin typeface="Comic Sans MS" panose="030F0702030302020204" pitchFamily="66" charset="0"/>
                <a:sym typeface="Wingdings" panose="05000000000000000000" pitchFamily="2" charset="2"/>
              </a:rPr>
              <a:t> 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MgCl</a:t>
            </a:r>
            <a:r>
              <a:rPr lang="en-GB" sz="14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</a:t>
            </a:r>
            <a:r>
              <a:rPr lang="en-GB" sz="1400" dirty="0">
                <a:latin typeface="Comic Sans MS" panose="030F0702030302020204" pitchFamily="66" charset="0"/>
                <a:sym typeface="Wingdings" panose="05000000000000000000" pitchFamily="2" charset="2"/>
              </a:rPr>
              <a:t>(</a:t>
            </a:r>
            <a:r>
              <a:rPr lang="en-GB" sz="1400" dirty="0" err="1">
                <a:latin typeface="Comic Sans MS" panose="030F0702030302020204" pitchFamily="66" charset="0"/>
                <a:sym typeface="Wingdings" panose="05000000000000000000" pitchFamily="2" charset="2"/>
              </a:rPr>
              <a:t>aq</a:t>
            </a:r>
            <a:r>
              <a:rPr lang="en-GB" sz="1400" dirty="0">
                <a:latin typeface="Comic Sans MS" panose="030F0702030302020204" pitchFamily="66" charset="0"/>
                <a:sym typeface="Wingdings" panose="05000000000000000000" pitchFamily="2" charset="2"/>
              </a:rPr>
              <a:t>)  + 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H</a:t>
            </a:r>
            <a:r>
              <a:rPr lang="en-GB" sz="14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</a:t>
            </a:r>
            <a:r>
              <a:rPr lang="en-GB" sz="1400" dirty="0">
                <a:latin typeface="Comic Sans MS" panose="030F0702030302020204" pitchFamily="66" charset="0"/>
                <a:sym typeface="Wingdings" panose="05000000000000000000" pitchFamily="2" charset="2"/>
              </a:rPr>
              <a:t>(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g)</a:t>
            </a:r>
            <a:endParaRPr lang="en-GB" sz="14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1200" dirty="0" smtClean="0">
                <a:latin typeface="Comic Sans MS" panose="030F0702030302020204" pitchFamily="66" charset="0"/>
              </a:rPr>
              <a:t>Al</a:t>
            </a:r>
            <a:r>
              <a:rPr lang="en-GB" sz="12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1200" dirty="0" smtClean="0">
                <a:latin typeface="Comic Sans MS" panose="030F0702030302020204" pitchFamily="66" charset="0"/>
              </a:rPr>
              <a:t>O</a:t>
            </a:r>
            <a:r>
              <a:rPr lang="en-GB" sz="1200" baseline="-25000" dirty="0" smtClean="0">
                <a:latin typeface="Comic Sans MS" panose="030F0702030302020204" pitchFamily="66" charset="0"/>
              </a:rPr>
              <a:t>3</a:t>
            </a:r>
            <a:r>
              <a:rPr lang="en-GB" sz="1200" dirty="0" smtClean="0">
                <a:latin typeface="Comic Sans MS" panose="030F0702030302020204" pitchFamily="66" charset="0"/>
              </a:rPr>
              <a:t> (s</a:t>
            </a:r>
            <a:r>
              <a:rPr lang="en-GB" sz="1200" dirty="0">
                <a:latin typeface="Comic Sans MS" panose="030F0702030302020204" pitchFamily="66" charset="0"/>
              </a:rPr>
              <a:t>)  +  </a:t>
            </a:r>
            <a:r>
              <a:rPr lang="en-GB" sz="1200" dirty="0" smtClean="0">
                <a:latin typeface="Comic Sans MS" panose="030F0702030302020204" pitchFamily="66" charset="0"/>
              </a:rPr>
              <a:t>6HCl (</a:t>
            </a:r>
            <a:r>
              <a:rPr lang="en-GB" sz="1200" dirty="0" err="1" smtClean="0">
                <a:latin typeface="Comic Sans MS" panose="030F0702030302020204" pitchFamily="66" charset="0"/>
              </a:rPr>
              <a:t>aq</a:t>
            </a:r>
            <a:r>
              <a:rPr lang="en-GB" sz="1200" dirty="0">
                <a:latin typeface="Comic Sans MS" panose="030F0702030302020204" pitchFamily="66" charset="0"/>
              </a:rPr>
              <a:t>)  </a:t>
            </a:r>
            <a:r>
              <a:rPr lang="en-GB" sz="1200" dirty="0">
                <a:latin typeface="Comic Sans MS" panose="030F0702030302020204" pitchFamily="66" charset="0"/>
                <a:sym typeface="Wingdings" panose="05000000000000000000" pitchFamily="2" charset="2"/>
              </a:rPr>
              <a:t>  </a:t>
            </a:r>
            <a:r>
              <a:rPr lang="en-GB" sz="12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2AlCl</a:t>
            </a:r>
            <a:r>
              <a:rPr lang="en-GB" sz="12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3</a:t>
            </a:r>
            <a:r>
              <a:rPr lang="en-GB" sz="12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(</a:t>
            </a:r>
            <a:r>
              <a:rPr lang="en-GB" sz="1200" dirty="0" err="1" smtClean="0">
                <a:latin typeface="Comic Sans MS" panose="030F0702030302020204" pitchFamily="66" charset="0"/>
                <a:sym typeface="Wingdings" panose="05000000000000000000" pitchFamily="2" charset="2"/>
              </a:rPr>
              <a:t>aq</a:t>
            </a:r>
            <a:r>
              <a:rPr lang="en-GB" sz="1200" dirty="0">
                <a:latin typeface="Comic Sans MS" panose="030F0702030302020204" pitchFamily="66" charset="0"/>
                <a:sym typeface="Wingdings" panose="05000000000000000000" pitchFamily="2" charset="2"/>
              </a:rPr>
              <a:t>)  + </a:t>
            </a:r>
            <a:r>
              <a:rPr lang="en-GB" sz="12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3H</a:t>
            </a:r>
            <a:r>
              <a:rPr lang="en-GB" sz="12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12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O </a:t>
            </a:r>
            <a:r>
              <a:rPr lang="en-GB" sz="1200" dirty="0">
                <a:latin typeface="Comic Sans MS" panose="030F0702030302020204" pitchFamily="66" charset="0"/>
                <a:sym typeface="Wingdings" panose="05000000000000000000" pitchFamily="2" charset="2"/>
              </a:rPr>
              <a:t>(</a:t>
            </a:r>
            <a:r>
              <a:rPr lang="en-GB" sz="12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l)</a:t>
            </a:r>
            <a:endParaRPr lang="en-GB" sz="12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1200" dirty="0" smtClean="0">
                <a:latin typeface="Comic Sans MS" panose="030F0702030302020204" pitchFamily="66" charset="0"/>
              </a:rPr>
              <a:t>Na</a:t>
            </a:r>
            <a:r>
              <a:rPr lang="en-GB" sz="12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1200" dirty="0" smtClean="0">
                <a:latin typeface="Comic Sans MS" panose="030F0702030302020204" pitchFamily="66" charset="0"/>
              </a:rPr>
              <a:t>O </a:t>
            </a:r>
            <a:r>
              <a:rPr lang="en-GB" sz="1200" dirty="0">
                <a:latin typeface="Comic Sans MS" panose="030F0702030302020204" pitchFamily="66" charset="0"/>
              </a:rPr>
              <a:t>(s)  +  </a:t>
            </a:r>
            <a:r>
              <a:rPr lang="en-GB" sz="1200" dirty="0" smtClean="0">
                <a:latin typeface="Comic Sans MS" panose="030F0702030302020204" pitchFamily="66" charset="0"/>
              </a:rPr>
              <a:t>H</a:t>
            </a:r>
            <a:r>
              <a:rPr lang="en-GB" sz="1200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1200" dirty="0" smtClean="0">
                <a:latin typeface="Comic Sans MS" panose="030F0702030302020204" pitchFamily="66" charset="0"/>
              </a:rPr>
              <a:t>SO</a:t>
            </a:r>
            <a:r>
              <a:rPr lang="en-GB" sz="1200" baseline="-25000" dirty="0" smtClean="0">
                <a:latin typeface="Comic Sans MS" panose="030F0702030302020204" pitchFamily="66" charset="0"/>
              </a:rPr>
              <a:t>4</a:t>
            </a:r>
            <a:r>
              <a:rPr lang="en-GB" sz="1200" dirty="0" smtClean="0">
                <a:latin typeface="Comic Sans MS" panose="030F0702030302020204" pitchFamily="66" charset="0"/>
              </a:rPr>
              <a:t> </a:t>
            </a:r>
            <a:r>
              <a:rPr lang="en-GB" sz="1200" dirty="0">
                <a:latin typeface="Comic Sans MS" panose="030F0702030302020204" pitchFamily="66" charset="0"/>
              </a:rPr>
              <a:t>(</a:t>
            </a:r>
            <a:r>
              <a:rPr lang="en-GB" sz="1200" dirty="0" err="1">
                <a:latin typeface="Comic Sans MS" panose="030F0702030302020204" pitchFamily="66" charset="0"/>
              </a:rPr>
              <a:t>aq</a:t>
            </a:r>
            <a:r>
              <a:rPr lang="en-GB" sz="1200" dirty="0">
                <a:latin typeface="Comic Sans MS" panose="030F0702030302020204" pitchFamily="66" charset="0"/>
              </a:rPr>
              <a:t>)  </a:t>
            </a:r>
            <a:r>
              <a:rPr lang="en-GB" sz="12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</a:t>
            </a:r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12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 Na</a:t>
            </a:r>
            <a:r>
              <a:rPr lang="en-GB" sz="1200" baseline="-250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GB" sz="12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SO</a:t>
            </a:r>
            <a:r>
              <a:rPr lang="en-GB" sz="1200" baseline="-250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4</a:t>
            </a:r>
            <a:r>
              <a:rPr lang="en-GB" sz="12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 (</a:t>
            </a:r>
            <a:r>
              <a:rPr lang="en-GB" sz="1200" dirty="0" err="1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aq</a:t>
            </a:r>
            <a:r>
              <a:rPr lang="en-GB" sz="12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)  +  H</a:t>
            </a:r>
            <a:r>
              <a:rPr lang="en-GB" sz="1200" baseline="-250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GB" sz="12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O (l)</a:t>
            </a:r>
            <a:endParaRPr lang="en-GB" sz="1200" dirty="0">
              <a:latin typeface="Comic Sans MS" panose="030F0702030302020204" pitchFamily="66" charset="0"/>
              <a:sym typeface="Wingdings" panose="05000000000000000000" pitchFamily="2" charset="2"/>
            </a:endParaRPr>
          </a:p>
        </p:txBody>
      </p: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Mark Scheme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16015" y="1355300"/>
            <a:ext cx="4248472" cy="310854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 smtClean="0">
                <a:latin typeface="Segoe Print" panose="02000600000000000000" pitchFamily="2" charset="0"/>
              </a:rPr>
              <a:t>Salts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Temperature would stop rising – </a:t>
            </a:r>
            <a:r>
              <a:rPr lang="en-GB" sz="1400" i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other</a:t>
            </a:r>
            <a:endParaRPr lang="en-GB" sz="1400" i="1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Filter paper + filter funnel + conical flask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Filtering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Leave to evaporate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Nickel metal, Ni (s)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NiSO</a:t>
            </a:r>
            <a:r>
              <a:rPr lang="en-GB" sz="1400" baseline="-25000" dirty="0" smtClean="0">
                <a:latin typeface="Comic Sans MS" panose="030F0702030302020204" pitchFamily="66" charset="0"/>
              </a:rPr>
              <a:t>4</a:t>
            </a:r>
            <a:endParaRPr lang="en-GB" sz="1400" baseline="-250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</a:rPr>
              <a:t> 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4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endParaRPr lang="en-GB" sz="1400" dirty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err="1" smtClean="0">
                <a:latin typeface="Comic Sans MS" panose="030F0702030302020204" pitchFamily="66" charset="0"/>
              </a:rPr>
              <a:t>AgCl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Filtering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lead sulphate (and) sodium nitrate</a:t>
            </a:r>
            <a:endParaRPr lang="en-GB" sz="1400" dirty="0" smtClean="0">
              <a:latin typeface="Comic Sans MS" panose="030F0702030302020204" pitchFamily="66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716015" y="3068960"/>
            <a:ext cx="4248472" cy="552891"/>
            <a:chOff x="617538" y="1763712"/>
            <a:chExt cx="8115300" cy="700088"/>
          </a:xfrm>
        </p:grpSpPr>
        <p:sp>
          <p:nvSpPr>
            <p:cNvPr id="23" name="Rectangle 4"/>
            <p:cNvSpPr>
              <a:spLocks noChangeArrowheads="1"/>
            </p:cNvSpPr>
            <p:nvPr/>
          </p:nvSpPr>
          <p:spPr bwMode="auto">
            <a:xfrm>
              <a:off x="7086601" y="1763712"/>
              <a:ext cx="1646237" cy="700088"/>
            </a:xfrm>
            <a:prstGeom prst="rect">
              <a:avLst/>
            </a:prstGeom>
            <a:noFill/>
            <a:ln w="12700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i="1" dirty="0" smtClean="0">
                  <a:latin typeface="Comic Sans MS" panose="030F0702030302020204" pitchFamily="66" charset="0"/>
                </a:rPr>
                <a:t>sodium nitrate</a:t>
              </a:r>
              <a:endParaRPr lang="en-GB" sz="1200" i="1" dirty="0">
                <a:latin typeface="Comic Sans MS" panose="030F0702030302020204" pitchFamily="66" charset="0"/>
              </a:endParaRP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6704013" y="1763712"/>
              <a:ext cx="382587" cy="700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i="1">
                  <a:latin typeface="Comic Sans MS" panose="030F0702030302020204" pitchFamily="66" charset="0"/>
                </a:rPr>
                <a:t>+</a:t>
              </a:r>
              <a:endParaRPr lang="en-GB" sz="1200" i="1">
                <a:latin typeface="Comic Sans MS" panose="030F0702030302020204" pitchFamily="66" charset="0"/>
              </a:endParaRPr>
            </a:p>
          </p:txBody>
        </p:sp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4930774" y="1763712"/>
              <a:ext cx="1773239" cy="700088"/>
            </a:xfrm>
            <a:prstGeom prst="rect">
              <a:avLst/>
            </a:prstGeom>
            <a:noFill/>
            <a:ln w="12700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200" i="1" dirty="0" smtClean="0">
                  <a:latin typeface="Comic Sans MS" panose="030F0702030302020204" pitchFamily="66" charset="0"/>
                </a:rPr>
                <a:t>silver chloride</a:t>
              </a:r>
              <a:endParaRPr lang="en-GB" sz="1200" i="1" dirty="0">
                <a:latin typeface="Comic Sans MS" panose="030F0702030302020204" pitchFamily="66" charset="0"/>
              </a:endParaRPr>
            </a:p>
          </p:txBody>
        </p:sp>
        <p:grpSp>
          <p:nvGrpSpPr>
            <p:cNvPr id="26" name="Group 7"/>
            <p:cNvGrpSpPr/>
            <p:nvPr/>
          </p:nvGrpSpPr>
          <p:grpSpPr bwMode="auto">
            <a:xfrm>
              <a:off x="617538" y="1763712"/>
              <a:ext cx="4313237" cy="700088"/>
              <a:chOff x="288" y="1104"/>
              <a:chExt cx="2717" cy="441"/>
            </a:xfrm>
          </p:grpSpPr>
          <p:sp>
            <p:nvSpPr>
              <p:cNvPr id="27" name="Rectangle 8"/>
              <p:cNvSpPr>
                <a:spLocks noChangeArrowheads="1"/>
              </p:cNvSpPr>
              <p:nvPr/>
            </p:nvSpPr>
            <p:spPr bwMode="auto">
              <a:xfrm>
                <a:off x="2735" y="1104"/>
                <a:ext cx="270" cy="4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 i="1">
                    <a:latin typeface="Comic Sans MS" panose="030F0702030302020204" pitchFamily="66" charset="0"/>
                    <a:sym typeface="Monotype Sorts" pitchFamily="2" charset="2"/>
                  </a:rPr>
                  <a:t></a:t>
                </a:r>
                <a:endParaRPr lang="en-GB" sz="1200" i="1">
                  <a:latin typeface="Comic Sans MS" panose="030F0702030302020204" pitchFamily="66" charset="0"/>
                  <a:sym typeface="Monotype Sorts" pitchFamily="2" charset="2"/>
                </a:endParaRPr>
              </a:p>
            </p:txBody>
          </p:sp>
          <p:grpSp>
            <p:nvGrpSpPr>
              <p:cNvPr id="28" name="Group 9"/>
              <p:cNvGrpSpPr/>
              <p:nvPr/>
            </p:nvGrpSpPr>
            <p:grpSpPr bwMode="auto">
              <a:xfrm>
                <a:off x="288" y="1104"/>
                <a:ext cx="2447" cy="441"/>
                <a:chOff x="288" y="1104"/>
                <a:chExt cx="2447" cy="441"/>
              </a:xfrm>
            </p:grpSpPr>
            <p:sp>
              <p:nvSpPr>
                <p:cNvPr id="29" name="Rectangle 10"/>
                <p:cNvSpPr>
                  <a:spLocks noChangeArrowheads="1"/>
                </p:cNvSpPr>
                <p:nvPr/>
              </p:nvSpPr>
              <p:spPr bwMode="auto">
                <a:xfrm>
                  <a:off x="1619" y="1104"/>
                  <a:ext cx="1116" cy="44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 i="1" dirty="0" smtClean="0">
                      <a:latin typeface="Comic Sans MS" panose="030F0702030302020204" pitchFamily="66" charset="0"/>
                    </a:rPr>
                    <a:t>sodium chloride</a:t>
                  </a:r>
                  <a:endParaRPr lang="en-GB" sz="1200" i="1" dirty="0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0" name="Rectangle 11"/>
                <p:cNvSpPr>
                  <a:spLocks noChangeArrowheads="1"/>
                </p:cNvSpPr>
                <p:nvPr/>
              </p:nvSpPr>
              <p:spPr bwMode="auto">
                <a:xfrm>
                  <a:off x="1360" y="1104"/>
                  <a:ext cx="259" cy="4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 i="1">
                      <a:latin typeface="Comic Sans MS" panose="030F0702030302020204" pitchFamily="66" charset="0"/>
                    </a:rPr>
                    <a:t>+</a:t>
                  </a:r>
                  <a:endParaRPr lang="en-GB" sz="1200" i="1">
                    <a:latin typeface="Comic Sans MS" panose="030F0702030302020204" pitchFamily="66" charset="0"/>
                  </a:endParaRPr>
                </a:p>
              </p:txBody>
            </p:sp>
            <p:sp>
              <p:nvSpPr>
                <p:cNvPr id="31" name="Rectangle 12"/>
                <p:cNvSpPr>
                  <a:spLocks noChangeArrowheads="1"/>
                </p:cNvSpPr>
                <p:nvPr/>
              </p:nvSpPr>
              <p:spPr bwMode="auto">
                <a:xfrm>
                  <a:off x="288" y="1104"/>
                  <a:ext cx="1072" cy="441"/>
                </a:xfrm>
                <a:prstGeom prst="rect">
                  <a:avLst/>
                </a:prstGeom>
                <a:noFill/>
                <a:ln w="12700">
                  <a:noFill/>
                  <a:miter lim="800000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GB" sz="1200" i="1" dirty="0">
                      <a:latin typeface="Comic Sans MS" panose="030F0702030302020204" pitchFamily="66" charset="0"/>
                    </a:rPr>
                    <a:t>s</a:t>
                  </a:r>
                  <a:r>
                    <a:rPr lang="en-GB" sz="1200" i="1" dirty="0" smtClean="0">
                      <a:latin typeface="Comic Sans MS" panose="030F0702030302020204" pitchFamily="66" charset="0"/>
                    </a:rPr>
                    <a:t>ilver</a:t>
                  </a:r>
                  <a:endParaRPr lang="en-GB" sz="1200" i="1" dirty="0" smtClean="0">
                    <a:latin typeface="Comic Sans MS" panose="030F0702030302020204" pitchFamily="66" charset="0"/>
                  </a:endParaRPr>
                </a:p>
                <a:p>
                  <a:pPr algn="ctr">
                    <a:spcBef>
                      <a:spcPct val="20000"/>
                    </a:spcBef>
                  </a:pPr>
                  <a:r>
                    <a:rPr lang="en-GB" sz="1200" i="1" dirty="0" smtClean="0">
                      <a:latin typeface="Comic Sans MS" panose="030F0702030302020204" pitchFamily="66" charset="0"/>
                    </a:rPr>
                    <a:t>nitrate</a:t>
                  </a:r>
                  <a:endParaRPr lang="en-GB" sz="1200" i="1" dirty="0">
                    <a:latin typeface="Comic Sans MS" panose="030F0702030302020204" pitchFamily="66" charset="0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4254</Words>
  <Application>WPS Presentation</Application>
  <PresentationFormat>On-screen Show (4:3)</PresentationFormat>
  <Paragraphs>328</Paragraphs>
  <Slides>5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6" baseType="lpstr">
      <vt:lpstr>Arial</vt:lpstr>
      <vt:lpstr>SimSun</vt:lpstr>
      <vt:lpstr>Wingdings</vt:lpstr>
      <vt:lpstr>Segoe Print</vt:lpstr>
      <vt:lpstr>Comic Sans MS</vt:lpstr>
      <vt:lpstr>Monotype Sorts</vt:lpstr>
      <vt:lpstr>Microsoft YaHei</vt:lpstr>
      <vt:lpstr>Arial Unicode MS</vt:lpstr>
      <vt:lpstr>Calibri</vt:lpstr>
      <vt:lpstr>Abyssinica SIL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Carmel RC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bonding</dc:title>
  <dc:creator>Bernadette Thomson</dc:creator>
  <cp:lastModifiedBy>jonathan</cp:lastModifiedBy>
  <cp:revision>189</cp:revision>
  <cp:lastPrinted>2019-04-01T02:50:44Z</cp:lastPrinted>
  <dcterms:created xsi:type="dcterms:W3CDTF">2019-04-01T02:50:44Z</dcterms:created>
  <dcterms:modified xsi:type="dcterms:W3CDTF">2019-04-01T02:50:44Z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1033-10.1.0.6758</vt:lpwstr>
  </property>
</Properties>
</file>