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277" r:id="rId3"/>
    <p:sldId id="292" r:id="rId5"/>
    <p:sldId id="279" r:id="rId6"/>
    <p:sldId id="293" r:id="rId7"/>
    <p:sldId id="302" r:id="rId8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-1224" y="-96"/>
      </p:cViewPr>
      <p:guideLst>
        <p:guide orient="horz" pos="218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Reaction kinetics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6968" y="9688179"/>
            <a:ext cx="478016" cy="276999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SO</a:t>
            </a:r>
            <a:r>
              <a:rPr lang="en-GB" sz="1200" baseline="-25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  <a:endParaRPr lang="en-GB" sz="1200" baseline="-25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1357357"/>
            <a:ext cx="4248472" cy="22467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For a reaction to occur: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Comic Sans MS" panose="030F0702030302020204" pitchFamily="66" charset="0"/>
              </a:rPr>
              <a:t>Step 1:</a:t>
            </a:r>
            <a:r>
              <a:rPr lang="en-GB" sz="1400" dirty="0">
                <a:latin typeface="Comic Sans MS" panose="030F0702030302020204" pitchFamily="66" charset="0"/>
              </a:rPr>
              <a:t> Energy must be </a:t>
            </a:r>
            <a:r>
              <a:rPr lang="en-GB" sz="1400" b="1" u="sng" dirty="0">
                <a:latin typeface="Comic Sans MS" panose="030F0702030302020204" pitchFamily="66" charset="0"/>
              </a:rPr>
              <a:t>SUPPLIED</a:t>
            </a:r>
            <a:r>
              <a:rPr lang="en-GB" sz="1400" dirty="0">
                <a:latin typeface="Comic Sans MS" panose="030F0702030302020204" pitchFamily="66" charset="0"/>
              </a:rPr>
              <a:t> to break </a:t>
            </a:r>
            <a:r>
              <a:rPr lang="en-GB" sz="1400" dirty="0" smtClean="0">
                <a:latin typeface="Comic Sans MS" panose="030F0702030302020204" pitchFamily="66" charset="0"/>
              </a:rPr>
              <a:t>bonds.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Comic Sans MS" panose="030F0702030302020204" pitchFamily="66" charset="0"/>
              </a:rPr>
              <a:t>Step 2:</a:t>
            </a:r>
            <a:r>
              <a:rPr lang="en-GB" sz="1400" dirty="0">
                <a:latin typeface="Comic Sans MS" panose="030F0702030302020204" pitchFamily="66" charset="0"/>
              </a:rPr>
              <a:t> Energy is </a:t>
            </a:r>
            <a:r>
              <a:rPr lang="en-GB" sz="1400" b="1" u="sng" dirty="0">
                <a:latin typeface="Comic Sans MS" panose="030F0702030302020204" pitchFamily="66" charset="0"/>
              </a:rPr>
              <a:t>RELEASED</a:t>
            </a:r>
            <a:r>
              <a:rPr lang="en-GB" sz="1400" dirty="0">
                <a:latin typeface="Comic Sans MS" panose="030F0702030302020204" pitchFamily="66" charset="0"/>
              </a:rPr>
              <a:t> when new bonds are </a:t>
            </a:r>
            <a:r>
              <a:rPr lang="en-GB" sz="1400" dirty="0" smtClean="0">
                <a:latin typeface="Comic Sans MS" panose="030F0702030302020204" pitchFamily="66" charset="0"/>
              </a:rPr>
              <a:t>made.</a:t>
            </a:r>
            <a:endParaRPr lang="en-GB" sz="1400" dirty="0">
              <a:latin typeface="Comic Sans MS" panose="030F0702030302020204" pitchFamily="66" charset="0"/>
            </a:endParaRPr>
          </a:p>
          <a:p>
            <a:endParaRPr lang="en-GB" sz="1400" dirty="0" smtClean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A </a:t>
            </a:r>
            <a:r>
              <a:rPr lang="en-GB" sz="1400" dirty="0">
                <a:latin typeface="Comic Sans MS" panose="030F0702030302020204" pitchFamily="66" charset="0"/>
              </a:rPr>
              <a:t>reaction is </a:t>
            </a:r>
            <a:r>
              <a:rPr lang="en-GB" sz="1400" b="1" u="sng" dirty="0">
                <a:latin typeface="Comic Sans MS" panose="030F0702030302020204" pitchFamily="66" charset="0"/>
              </a:rPr>
              <a:t>EXOTHERMIC</a:t>
            </a:r>
            <a:r>
              <a:rPr lang="en-GB" sz="1400" dirty="0">
                <a:latin typeface="Comic Sans MS" panose="030F0702030302020204" pitchFamily="66" charset="0"/>
              </a:rPr>
              <a:t> if more energy is RELEASED then </a:t>
            </a:r>
            <a:r>
              <a:rPr lang="en-GB" sz="1400" dirty="0" smtClean="0">
                <a:latin typeface="Comic Sans MS" panose="030F0702030302020204" pitchFamily="66" charset="0"/>
              </a:rPr>
              <a:t>SUPPLIED (</a:t>
            </a:r>
            <a:r>
              <a:rPr lang="en-GB" sz="1400" i="1" dirty="0" smtClean="0">
                <a:latin typeface="Comic Sans MS" panose="030F0702030302020204" pitchFamily="66" charset="0"/>
              </a:rPr>
              <a:t>hotter</a:t>
            </a:r>
            <a:r>
              <a:rPr lang="en-GB" sz="1400" dirty="0" smtClean="0">
                <a:latin typeface="Comic Sans MS" panose="030F0702030302020204" pitchFamily="66" charset="0"/>
              </a:rPr>
              <a:t>).  </a:t>
            </a:r>
            <a:r>
              <a:rPr lang="en-GB" sz="1400" dirty="0">
                <a:latin typeface="Comic Sans MS" panose="030F0702030302020204" pitchFamily="66" charset="0"/>
              </a:rPr>
              <a:t>If more energy is SUPPLIED then is RELEASED then the reaction is </a:t>
            </a:r>
            <a:r>
              <a:rPr lang="en-GB" sz="1400" b="1" u="sng" dirty="0" smtClean="0">
                <a:latin typeface="Comic Sans MS" panose="030F0702030302020204" pitchFamily="66" charset="0"/>
              </a:rPr>
              <a:t>ENDOTHERMIC</a:t>
            </a:r>
            <a:r>
              <a:rPr lang="en-GB" sz="1400" dirty="0">
                <a:latin typeface="Comic Sans MS" panose="030F0702030302020204" pitchFamily="66" charset="0"/>
              </a:rPr>
              <a:t> </a:t>
            </a:r>
            <a:r>
              <a:rPr lang="en-GB" sz="1400" dirty="0" smtClean="0">
                <a:latin typeface="Comic Sans MS" panose="030F0702030302020204" pitchFamily="66" charset="0"/>
              </a:rPr>
              <a:t>(</a:t>
            </a:r>
            <a:r>
              <a:rPr lang="en-GB" sz="1400" i="1" dirty="0" smtClean="0">
                <a:latin typeface="Comic Sans MS" panose="030F0702030302020204" pitchFamily="66" charset="0"/>
              </a:rPr>
              <a:t>older</a:t>
            </a:r>
            <a:r>
              <a:rPr lang="en-GB" sz="1400" dirty="0" smtClean="0">
                <a:latin typeface="Comic Sans MS" panose="030F0702030302020204" pitchFamily="66" charset="0"/>
              </a:rPr>
              <a:t>).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504" y="3776260"/>
            <a:ext cx="4248472" cy="28931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Even though no atoms are gained or lost in a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chemical reaction, it is not always possible to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obtain the calculated amount of a product because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reaction may not go to completion because it is reversible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some of the product may be lost when it is separated from the reaction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mixture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some of the reactants may react in ways different from the expected reaction.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6016" y="1357357"/>
            <a:ext cx="4248472" cy="22467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In some chemical reactions, the products of the reaction can react to produce the original reactants.  Such reactions are called reversible reactions and are represented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007897" y="2350821"/>
            <a:ext cx="3671887" cy="309392"/>
            <a:chOff x="5007897" y="2234315"/>
            <a:chExt cx="3671887" cy="309392"/>
          </a:xfrm>
        </p:grpSpPr>
        <p:grpSp>
          <p:nvGrpSpPr>
            <p:cNvPr id="4" name="Group 3"/>
            <p:cNvGrpSpPr/>
            <p:nvPr/>
          </p:nvGrpSpPr>
          <p:grpSpPr>
            <a:xfrm>
              <a:off x="5007897" y="2234315"/>
              <a:ext cx="3671887" cy="309392"/>
              <a:chOff x="5007897" y="2233780"/>
              <a:chExt cx="3671887" cy="270878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5007897" y="2234782"/>
                <a:ext cx="3240087" cy="269876"/>
                <a:chOff x="2411413" y="1704982"/>
                <a:chExt cx="3240087" cy="269876"/>
              </a:xfrm>
            </p:grpSpPr>
            <p:grpSp>
              <p:nvGrpSpPr>
                <p:cNvPr id="14" name="Group 5"/>
                <p:cNvGrpSpPr/>
                <p:nvPr/>
              </p:nvGrpSpPr>
              <p:grpSpPr bwMode="auto">
                <a:xfrm>
                  <a:off x="2411413" y="1704982"/>
                  <a:ext cx="3240087" cy="269876"/>
                  <a:chOff x="1519" y="1165"/>
                  <a:chExt cx="2041" cy="170"/>
                </a:xfrm>
              </p:grpSpPr>
              <p:sp>
                <p:nvSpPr>
                  <p:cNvPr id="27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19" y="1165"/>
                    <a:ext cx="272" cy="17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GB" sz="140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A</a:t>
                    </a:r>
                    <a:endParaRPr lang="en-US" sz="1400" dirty="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28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91" y="1165"/>
                    <a:ext cx="272" cy="17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GB" sz="1400">
                        <a:latin typeface="Comic Sans MS" panose="030F0702030302020204" pitchFamily="66" charset="0"/>
                      </a:rPr>
                      <a:t>+</a:t>
                    </a:r>
                    <a:endParaRPr lang="en-US" sz="1400"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29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3" y="1165"/>
                    <a:ext cx="272" cy="17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GB" sz="140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rPr>
                      <a:t>B</a:t>
                    </a:r>
                    <a:endParaRPr lang="en-US" sz="1400" dirty="0">
                      <a:solidFill>
                        <a:schemeClr val="bg1"/>
                      </a:solidFill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31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88" y="1165"/>
                    <a:ext cx="272" cy="17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GB" sz="1400">
                        <a:latin typeface="Comic Sans MS" panose="030F0702030302020204" pitchFamily="66" charset="0"/>
                      </a:rPr>
                      <a:t>+</a:t>
                    </a:r>
                    <a:endParaRPr lang="en-US" sz="1400">
                      <a:latin typeface="Comic Sans MS" panose="030F0702030302020204" pitchFamily="66" charset="0"/>
                    </a:endParaRPr>
                  </a:p>
                </p:txBody>
              </p:sp>
            </p:grpSp>
            <p:sp>
              <p:nvSpPr>
                <p:cNvPr id="15" name="Line 13"/>
                <p:cNvSpPr>
                  <a:spLocks noChangeShapeType="1"/>
                </p:cNvSpPr>
                <p:nvPr/>
              </p:nvSpPr>
              <p:spPr bwMode="auto">
                <a:xfrm>
                  <a:off x="3921406" y="1804282"/>
                  <a:ext cx="532690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1400"/>
                </a:p>
              </p:txBody>
            </p:sp>
            <p:sp>
              <p:nvSpPr>
                <p:cNvPr id="21" name="Line 13"/>
                <p:cNvSpPr>
                  <a:spLocks noChangeShapeType="1"/>
                </p:cNvSpPr>
                <p:nvPr/>
              </p:nvSpPr>
              <p:spPr bwMode="auto">
                <a:xfrm>
                  <a:off x="3921406" y="1867324"/>
                  <a:ext cx="532690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1400"/>
                </a:p>
              </p:txBody>
            </p:sp>
            <p:sp>
              <p:nvSpPr>
                <p:cNvPr id="22" name="Line 12"/>
                <p:cNvSpPr>
                  <a:spLocks noChangeShapeType="1"/>
                </p:cNvSpPr>
                <p:nvPr/>
              </p:nvSpPr>
              <p:spPr bwMode="auto">
                <a:xfrm>
                  <a:off x="3921406" y="1867323"/>
                  <a:ext cx="142342" cy="56634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1400"/>
                </a:p>
              </p:txBody>
            </p:sp>
          </p:grpSp>
          <p:sp>
            <p:nvSpPr>
              <p:cNvPr id="33" name="Text Box 13"/>
              <p:cNvSpPr txBox="1">
                <a:spLocks noChangeArrowheads="1"/>
              </p:cNvSpPr>
              <p:nvPr/>
            </p:nvSpPr>
            <p:spPr bwMode="auto">
              <a:xfrm>
                <a:off x="7384384" y="2233780"/>
                <a:ext cx="431800" cy="26946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GB" sz="1400" dirty="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C</a:t>
                </a:r>
                <a:endParaRPr lang="en-US" sz="1400" dirty="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4" name="Text Box 15"/>
              <p:cNvSpPr txBox="1">
                <a:spLocks noChangeArrowheads="1"/>
              </p:cNvSpPr>
              <p:nvPr/>
            </p:nvSpPr>
            <p:spPr bwMode="auto">
              <a:xfrm>
                <a:off x="8247984" y="2233781"/>
                <a:ext cx="431800" cy="26946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GB" sz="1400" dirty="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D</a:t>
                </a:r>
                <a:endParaRPr lang="en-US" sz="1400" dirty="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35" name="Line 12"/>
            <p:cNvSpPr>
              <a:spLocks noChangeShapeType="1"/>
            </p:cNvSpPr>
            <p:nvPr/>
          </p:nvSpPr>
          <p:spPr bwMode="auto">
            <a:xfrm>
              <a:off x="6908238" y="2284787"/>
              <a:ext cx="142342" cy="64686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1400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469261" y="3165721"/>
            <a:ext cx="3407607" cy="307777"/>
            <a:chOff x="5469261" y="3049215"/>
            <a:chExt cx="3407607" cy="307777"/>
          </a:xfrm>
        </p:grpSpPr>
        <p:sp>
          <p:nvSpPr>
            <p:cNvPr id="57" name="Rectangle 56"/>
            <p:cNvSpPr/>
            <p:nvPr/>
          </p:nvSpPr>
          <p:spPr>
            <a:xfrm>
              <a:off x="5469261" y="3049215"/>
              <a:ext cx="97494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400" dirty="0" smtClean="0">
                  <a:latin typeface="Comic Sans MS" panose="030F0702030302020204" pitchFamily="66" charset="0"/>
                </a:rPr>
                <a:t>NH</a:t>
              </a:r>
              <a:r>
                <a:rPr lang="en-GB" sz="1400" baseline="-25000" dirty="0" smtClean="0">
                  <a:latin typeface="Comic Sans MS" panose="030F0702030302020204" pitchFamily="66" charset="0"/>
                </a:rPr>
                <a:t>4</a:t>
              </a:r>
              <a:r>
                <a:rPr lang="en-GB" sz="1400" dirty="0" smtClean="0">
                  <a:latin typeface="Comic Sans MS" panose="030F0702030302020204" pitchFamily="66" charset="0"/>
                </a:rPr>
                <a:t>Cl (s)</a:t>
              </a:r>
              <a:endParaRPr lang="en-US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292780" y="3049215"/>
              <a:ext cx="158408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400" dirty="0">
                  <a:latin typeface="Comic Sans MS" panose="030F0702030302020204" pitchFamily="66" charset="0"/>
                </a:rPr>
                <a:t>NH</a:t>
              </a:r>
              <a:r>
                <a:rPr lang="en-GB" sz="1400" baseline="-25000" dirty="0">
                  <a:latin typeface="Comic Sans MS" panose="030F0702030302020204" pitchFamily="66" charset="0"/>
                </a:rPr>
                <a:t>3</a:t>
              </a:r>
              <a:r>
                <a:rPr lang="en-GB" sz="1400" dirty="0">
                  <a:latin typeface="Comic Sans MS" panose="030F0702030302020204" pitchFamily="66" charset="0"/>
                </a:rPr>
                <a:t> </a:t>
              </a:r>
              <a:r>
                <a:rPr lang="en-GB" sz="1400" dirty="0" smtClean="0">
                  <a:latin typeface="Comic Sans MS" panose="030F0702030302020204" pitchFamily="66" charset="0"/>
                </a:rPr>
                <a:t>(g) + </a:t>
              </a:r>
              <a:r>
                <a:rPr lang="en-GB" sz="1400" dirty="0" err="1" smtClean="0">
                  <a:latin typeface="Comic Sans MS" panose="030F0702030302020204" pitchFamily="66" charset="0"/>
                </a:rPr>
                <a:t>HCl</a:t>
              </a:r>
              <a:r>
                <a:rPr lang="en-GB" sz="1400" dirty="0" smtClean="0">
                  <a:latin typeface="Comic Sans MS" panose="030F0702030302020204" pitchFamily="66" charset="0"/>
                </a:rPr>
                <a:t> (g)</a:t>
              </a:r>
              <a:endParaRPr lang="en-US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59" name="Line 13"/>
            <p:cNvSpPr>
              <a:spLocks noChangeShapeType="1"/>
            </p:cNvSpPr>
            <p:nvPr/>
          </p:nvSpPr>
          <p:spPr bwMode="auto">
            <a:xfrm>
              <a:off x="6517890" y="3148294"/>
              <a:ext cx="53269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  <p:sp>
          <p:nvSpPr>
            <p:cNvPr id="60" name="Line 13"/>
            <p:cNvSpPr>
              <a:spLocks noChangeShapeType="1"/>
            </p:cNvSpPr>
            <p:nvPr/>
          </p:nvSpPr>
          <p:spPr bwMode="auto">
            <a:xfrm>
              <a:off x="6517890" y="3220299"/>
              <a:ext cx="53269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  <p:sp>
          <p:nvSpPr>
            <p:cNvPr id="61" name="Line 12"/>
            <p:cNvSpPr>
              <a:spLocks noChangeShapeType="1"/>
            </p:cNvSpPr>
            <p:nvPr/>
          </p:nvSpPr>
          <p:spPr bwMode="auto">
            <a:xfrm>
              <a:off x="6517890" y="3220298"/>
              <a:ext cx="142342" cy="64686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  <p:sp>
          <p:nvSpPr>
            <p:cNvPr id="62" name="Line 12"/>
            <p:cNvSpPr>
              <a:spLocks noChangeShapeType="1"/>
            </p:cNvSpPr>
            <p:nvPr/>
          </p:nvSpPr>
          <p:spPr bwMode="auto">
            <a:xfrm>
              <a:off x="6908238" y="3084196"/>
              <a:ext cx="142342" cy="64686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</p:grpSp>
      <p:sp>
        <p:nvSpPr>
          <p:cNvPr id="3" name="Rectangle 2"/>
          <p:cNvSpPr/>
          <p:nvPr/>
        </p:nvSpPr>
        <p:spPr>
          <a:xfrm>
            <a:off x="4716016" y="5715253"/>
            <a:ext cx="4248472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If a reversible reaction is exothermic in one direction, it is endothermic in the opposite direction. The same amount of energy is transferred in each case. 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436096" y="2708920"/>
            <a:ext cx="3493940" cy="461665"/>
            <a:chOff x="5436096" y="2708920"/>
            <a:chExt cx="3493940" cy="461665"/>
          </a:xfrm>
        </p:grpSpPr>
        <p:grpSp>
          <p:nvGrpSpPr>
            <p:cNvPr id="56" name="Group 55"/>
            <p:cNvGrpSpPr/>
            <p:nvPr/>
          </p:nvGrpSpPr>
          <p:grpSpPr>
            <a:xfrm>
              <a:off x="5436096" y="2708920"/>
              <a:ext cx="2759791" cy="461665"/>
              <a:chOff x="5436096" y="2592414"/>
              <a:chExt cx="2759791" cy="461665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5436096" y="2592414"/>
                <a:ext cx="9412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GB" sz="1200" dirty="0" smtClean="0">
                    <a:latin typeface="Comic Sans MS" panose="030F0702030302020204" pitchFamily="66" charset="0"/>
                  </a:rPr>
                  <a:t>ammonium</a:t>
                </a:r>
                <a:endParaRPr lang="en-GB" sz="1200" dirty="0" smtClean="0">
                  <a:latin typeface="Comic Sans MS" panose="030F0702030302020204" pitchFamily="66" charset="0"/>
                </a:endParaRPr>
              </a:p>
              <a:p>
                <a:pPr algn="r"/>
                <a:r>
                  <a:rPr lang="en-GB" sz="1200" dirty="0" smtClean="0">
                    <a:latin typeface="Comic Sans MS" panose="030F0702030302020204" pitchFamily="66" charset="0"/>
                  </a:rPr>
                  <a:t>chloride</a:t>
                </a:r>
                <a:endParaRPr lang="en-US" sz="12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890995" y="2675455"/>
                <a:ext cx="30489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1200" dirty="0" smtClean="0">
                    <a:latin typeface="Comic Sans MS" panose="030F0702030302020204" pitchFamily="66" charset="0"/>
                  </a:rPr>
                  <a:t>+ </a:t>
                </a:r>
                <a:endParaRPr lang="en-GB" sz="1200" dirty="0" smtClean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52" name="Line 13"/>
              <p:cNvSpPr>
                <a:spLocks noChangeShapeType="1"/>
              </p:cNvSpPr>
              <p:nvPr/>
            </p:nvSpPr>
            <p:spPr bwMode="auto">
              <a:xfrm>
                <a:off x="6538059" y="2788254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53" name="Line 13"/>
              <p:cNvSpPr>
                <a:spLocks noChangeShapeType="1"/>
              </p:cNvSpPr>
              <p:nvPr/>
            </p:nvSpPr>
            <p:spPr bwMode="auto">
              <a:xfrm>
                <a:off x="6538059" y="2860259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54" name="Line 12"/>
              <p:cNvSpPr>
                <a:spLocks noChangeShapeType="1"/>
              </p:cNvSpPr>
              <p:nvPr/>
            </p:nvSpPr>
            <p:spPr bwMode="auto">
              <a:xfrm>
                <a:off x="6538059" y="2860258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55" name="Line 12"/>
              <p:cNvSpPr>
                <a:spLocks noChangeShapeType="1"/>
              </p:cNvSpPr>
              <p:nvPr/>
            </p:nvSpPr>
            <p:spPr bwMode="auto">
              <a:xfrm>
                <a:off x="6928407" y="2724156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</p:grpSp>
        <p:sp>
          <p:nvSpPr>
            <p:cNvPr id="2" name="Rectangle 1"/>
            <p:cNvSpPr/>
            <p:nvPr/>
          </p:nvSpPr>
          <p:spPr>
            <a:xfrm>
              <a:off x="7211779" y="2795072"/>
              <a:ext cx="8166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200" dirty="0">
                  <a:latin typeface="Comic Sans MS" panose="030F0702030302020204" pitchFamily="66" charset="0"/>
                </a:rPr>
                <a:t>ammonia</a:t>
              </a:r>
              <a:endParaRPr lang="en-GB" sz="12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028384" y="2708920"/>
              <a:ext cx="9016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dirty="0" smtClean="0">
                  <a:latin typeface="Comic Sans MS" panose="030F0702030302020204" pitchFamily="66" charset="0"/>
                </a:rPr>
                <a:t>hydrogen</a:t>
              </a:r>
              <a:endParaRPr lang="en-GB" sz="1200" dirty="0" smtClean="0">
                <a:latin typeface="Comic Sans MS" panose="030F0702030302020204" pitchFamily="66" charset="0"/>
              </a:endParaRPr>
            </a:p>
            <a:p>
              <a:pPr algn="ctr"/>
              <a:r>
                <a:rPr lang="en-GB" sz="1200" dirty="0" smtClean="0">
                  <a:latin typeface="Comic Sans MS" panose="030F0702030302020204" pitchFamily="66" charset="0"/>
                </a:rPr>
                <a:t>chloride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4922037" y="5137447"/>
            <a:ext cx="4087371" cy="307777"/>
            <a:chOff x="4921349" y="3049215"/>
            <a:chExt cx="4087371" cy="307777"/>
          </a:xfrm>
        </p:grpSpPr>
        <p:sp>
          <p:nvSpPr>
            <p:cNvPr id="76" name="Rectangle 75"/>
            <p:cNvSpPr/>
            <p:nvPr/>
          </p:nvSpPr>
          <p:spPr>
            <a:xfrm>
              <a:off x="4921349" y="3049215"/>
              <a:ext cx="150714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400" dirty="0" smtClean="0">
                  <a:latin typeface="Comic Sans MS" panose="030F0702030302020204" pitchFamily="66" charset="0"/>
                </a:rPr>
                <a:t>CuSO</a:t>
              </a:r>
              <a:r>
                <a:rPr lang="en-GB" sz="1400" baseline="-25000" dirty="0" smtClean="0">
                  <a:latin typeface="Comic Sans MS" panose="030F0702030302020204" pitchFamily="66" charset="0"/>
                </a:rPr>
                <a:t>4</a:t>
              </a:r>
              <a:r>
                <a:rPr lang="en-GB" sz="1400" dirty="0" smtClean="0">
                  <a:latin typeface="Comic Sans MS" panose="030F0702030302020204" pitchFamily="66" charset="0"/>
                </a:rPr>
                <a:t>.5H</a:t>
              </a:r>
              <a:r>
                <a:rPr lang="en-GB" sz="1400" baseline="-25000" dirty="0" smtClean="0">
                  <a:latin typeface="Comic Sans MS" panose="030F0702030302020204" pitchFamily="66" charset="0"/>
                </a:rPr>
                <a:t>2</a:t>
              </a:r>
              <a:r>
                <a:rPr lang="en-GB" sz="1400" dirty="0">
                  <a:latin typeface="Comic Sans MS" panose="030F0702030302020204" pitchFamily="66" charset="0"/>
                </a:rPr>
                <a:t>O</a:t>
              </a:r>
              <a:r>
                <a:rPr lang="en-GB" sz="1400" dirty="0" smtClean="0">
                  <a:latin typeface="Comic Sans MS" panose="030F0702030302020204" pitchFamily="66" charset="0"/>
                </a:rPr>
                <a:t> (s)</a:t>
              </a:r>
              <a:endParaRPr lang="en-US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7081589" y="3049215"/>
              <a:ext cx="192713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400" dirty="0" smtClean="0">
                  <a:latin typeface="Comic Sans MS" panose="030F0702030302020204" pitchFamily="66" charset="0"/>
                </a:rPr>
                <a:t>CuSO</a:t>
              </a:r>
              <a:r>
                <a:rPr lang="en-GB" sz="1400" baseline="-25000" dirty="0" smtClean="0">
                  <a:latin typeface="Comic Sans MS" panose="030F0702030302020204" pitchFamily="66" charset="0"/>
                </a:rPr>
                <a:t>4</a:t>
              </a:r>
              <a:r>
                <a:rPr lang="en-GB" sz="1400" dirty="0" smtClean="0">
                  <a:latin typeface="Comic Sans MS" panose="030F0702030302020204" pitchFamily="66" charset="0"/>
                </a:rPr>
                <a:t> (s) + 5H</a:t>
              </a:r>
              <a:r>
                <a:rPr lang="en-GB" sz="1400" baseline="-25000" dirty="0" smtClean="0">
                  <a:latin typeface="Comic Sans MS" panose="030F0702030302020204" pitchFamily="66" charset="0"/>
                </a:rPr>
                <a:t>2</a:t>
              </a:r>
              <a:r>
                <a:rPr lang="en-GB" sz="1400" dirty="0" smtClean="0">
                  <a:latin typeface="Comic Sans MS" panose="030F0702030302020204" pitchFamily="66" charset="0"/>
                </a:rPr>
                <a:t>O (l)</a:t>
              </a:r>
              <a:endParaRPr lang="en-US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78" name="Line 13"/>
            <p:cNvSpPr>
              <a:spLocks noChangeShapeType="1"/>
            </p:cNvSpPr>
            <p:nvPr/>
          </p:nvSpPr>
          <p:spPr bwMode="auto">
            <a:xfrm>
              <a:off x="6517890" y="3148294"/>
              <a:ext cx="53269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  <p:sp>
          <p:nvSpPr>
            <p:cNvPr id="79" name="Line 13"/>
            <p:cNvSpPr>
              <a:spLocks noChangeShapeType="1"/>
            </p:cNvSpPr>
            <p:nvPr/>
          </p:nvSpPr>
          <p:spPr bwMode="auto">
            <a:xfrm>
              <a:off x="6517890" y="3220299"/>
              <a:ext cx="53269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  <p:sp>
          <p:nvSpPr>
            <p:cNvPr id="80" name="Line 12"/>
            <p:cNvSpPr>
              <a:spLocks noChangeShapeType="1"/>
            </p:cNvSpPr>
            <p:nvPr/>
          </p:nvSpPr>
          <p:spPr bwMode="auto">
            <a:xfrm>
              <a:off x="6517890" y="3220298"/>
              <a:ext cx="142342" cy="64686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>
              <a:off x="6908238" y="3084196"/>
              <a:ext cx="142342" cy="64686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5066053" y="4509120"/>
            <a:ext cx="3888432" cy="461665"/>
            <a:chOff x="5065365" y="2681410"/>
            <a:chExt cx="3888432" cy="461665"/>
          </a:xfrm>
        </p:grpSpPr>
        <p:sp>
          <p:nvSpPr>
            <p:cNvPr id="84" name="Rectangle 83"/>
            <p:cNvSpPr/>
            <p:nvPr/>
          </p:nvSpPr>
          <p:spPr>
            <a:xfrm>
              <a:off x="7009581" y="2681410"/>
              <a:ext cx="137188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dirty="0">
                  <a:latin typeface="Comic Sans MS" panose="030F0702030302020204" pitchFamily="66" charset="0"/>
                </a:rPr>
                <a:t>anhydrous copper sulphate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5065365" y="2681410"/>
              <a:ext cx="3401236" cy="461665"/>
              <a:chOff x="5065365" y="2564904"/>
              <a:chExt cx="3401236" cy="461665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5065365" y="2564904"/>
                <a:ext cx="131478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1200" dirty="0" smtClean="0">
                    <a:latin typeface="Comic Sans MS" panose="030F0702030302020204" pitchFamily="66" charset="0"/>
                  </a:rPr>
                  <a:t>hydrated</a:t>
                </a:r>
                <a:endParaRPr lang="en-GB" sz="1200" dirty="0" smtClean="0">
                  <a:latin typeface="Comic Sans MS" panose="030F0702030302020204" pitchFamily="66" charset="0"/>
                </a:endParaRPr>
              </a:p>
              <a:p>
                <a:pPr algn="ctr"/>
                <a:r>
                  <a:rPr lang="en-GB" sz="1200" dirty="0" smtClean="0">
                    <a:latin typeface="Comic Sans MS" panose="030F0702030302020204" pitchFamily="66" charset="0"/>
                  </a:rPr>
                  <a:t>copper </a:t>
                </a:r>
                <a:r>
                  <a:rPr lang="en-GB" sz="1200" dirty="0">
                    <a:latin typeface="Comic Sans MS" panose="030F0702030302020204" pitchFamily="66" charset="0"/>
                  </a:rPr>
                  <a:t>sulphate</a:t>
                </a:r>
                <a:endParaRPr lang="en-GB" sz="12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161709" y="2636912"/>
                <a:ext cx="304892" cy="276999"/>
              </a:xfrm>
              <a:prstGeom prst="rect">
                <a:avLst/>
              </a:prstGeom>
            </p:spPr>
            <p:txBody>
              <a:bodyPr wrap="none" anchor="b">
                <a:spAutoFit/>
              </a:bodyPr>
              <a:lstStyle/>
              <a:p>
                <a:pPr algn="ctr"/>
                <a:r>
                  <a:rPr lang="en-GB" sz="1200" dirty="0" smtClean="0">
                    <a:latin typeface="Comic Sans MS" panose="030F0702030302020204" pitchFamily="66" charset="0"/>
                  </a:rPr>
                  <a:t>+ </a:t>
                </a:r>
                <a:endParaRPr lang="en-GB" sz="1200" dirty="0" smtClean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88" name="Line 13"/>
              <p:cNvSpPr>
                <a:spLocks noChangeShapeType="1"/>
              </p:cNvSpPr>
              <p:nvPr/>
            </p:nvSpPr>
            <p:spPr bwMode="auto">
              <a:xfrm>
                <a:off x="6538059" y="2788254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89" name="Line 13"/>
              <p:cNvSpPr>
                <a:spLocks noChangeShapeType="1"/>
              </p:cNvSpPr>
              <p:nvPr/>
            </p:nvSpPr>
            <p:spPr bwMode="auto">
              <a:xfrm>
                <a:off x="6538059" y="2860259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90" name="Line 12"/>
              <p:cNvSpPr>
                <a:spLocks noChangeShapeType="1"/>
              </p:cNvSpPr>
              <p:nvPr/>
            </p:nvSpPr>
            <p:spPr bwMode="auto">
              <a:xfrm>
                <a:off x="6538059" y="2860258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91" name="Line 12"/>
              <p:cNvSpPr>
                <a:spLocks noChangeShapeType="1"/>
              </p:cNvSpPr>
              <p:nvPr/>
            </p:nvSpPr>
            <p:spPr bwMode="auto">
              <a:xfrm>
                <a:off x="6928407" y="2724156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</p:grpSp>
        <p:sp>
          <p:nvSpPr>
            <p:cNvPr id="85" name="Rectangle 84"/>
            <p:cNvSpPr/>
            <p:nvPr/>
          </p:nvSpPr>
          <p:spPr>
            <a:xfrm>
              <a:off x="8261055" y="2753418"/>
              <a:ext cx="692742" cy="276999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algn="ctr"/>
              <a:r>
                <a:rPr lang="en-GB" sz="1200" dirty="0" smtClean="0">
                  <a:latin typeface="Comic Sans MS" panose="030F0702030302020204" pitchFamily="66" charset="0"/>
                </a:rPr>
                <a:t>steam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2" name="Rectangle 91"/>
          <p:cNvSpPr/>
          <p:nvPr/>
        </p:nvSpPr>
        <p:spPr>
          <a:xfrm>
            <a:off x="4716016" y="3776258"/>
            <a:ext cx="4248472" cy="1764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The change from blue hydrated copper sulphate to white anhydrous copper sulphate is one of the most commonly known reversible reactions.</a:t>
            </a:r>
            <a:endParaRPr lang="en-GB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Reaction kinetics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212777"/>
            <a:ext cx="8820472" cy="523978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For a reaction to occur why is energy supplied?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Why is energy released during a reaction?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If more energy is supplied than released is the reaction exothermic or endothermic?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If a reaction is endothermic will the surroundings get warmer or colder?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A reaction requires a lot of heat to take place, it is endothermic or exothermic?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Is breaking bonds an endothermic or exothermic process?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Give 2 reasons </a:t>
            </a:r>
            <a:r>
              <a:rPr lang="en-GB" sz="2000" dirty="0">
                <a:latin typeface="Comic Sans MS" panose="030F0702030302020204" pitchFamily="66" charset="0"/>
              </a:rPr>
              <a:t>why </a:t>
            </a:r>
            <a:r>
              <a:rPr lang="en-GB" sz="2000" dirty="0" smtClean="0">
                <a:latin typeface="Comic Sans MS" panose="030F0702030302020204" pitchFamily="66" charset="0"/>
              </a:rPr>
              <a:t>a yield is not always 100%?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symbol for a reversible reaction?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Give an example of a reversible reaction.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If a reversible reaction is exothermic in 1 direction what must it be in the other?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sz="20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8377" y="1453262"/>
            <a:ext cx="4305300" cy="2623810"/>
            <a:chOff x="228600" y="1748135"/>
            <a:chExt cx="8610600" cy="5247619"/>
          </a:xfrm>
        </p:grpSpPr>
        <p:sp>
          <p:nvSpPr>
            <p:cNvPr id="69" name="Line 3"/>
            <p:cNvSpPr>
              <a:spLocks noChangeShapeType="1"/>
            </p:cNvSpPr>
            <p:nvPr/>
          </p:nvSpPr>
          <p:spPr bwMode="auto">
            <a:xfrm flipV="1">
              <a:off x="2057400" y="1976735"/>
              <a:ext cx="0" cy="426878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100">
                <a:latin typeface="Comic Sans MS" panose="030F0702030302020204" pitchFamily="66" charset="0"/>
              </a:endParaRPr>
            </a:p>
          </p:txBody>
        </p:sp>
        <p:sp>
          <p:nvSpPr>
            <p:cNvPr id="70" name="Line 4"/>
            <p:cNvSpPr>
              <a:spLocks noChangeShapeType="1"/>
            </p:cNvSpPr>
            <p:nvPr/>
          </p:nvSpPr>
          <p:spPr bwMode="auto">
            <a:xfrm flipV="1">
              <a:off x="2057400" y="6242348"/>
              <a:ext cx="5638800" cy="3175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100">
                <a:latin typeface="Comic Sans MS" panose="030F0702030302020204" pitchFamily="66" charset="0"/>
              </a:endParaRPr>
            </a:p>
          </p:txBody>
        </p:sp>
        <p:sp>
          <p:nvSpPr>
            <p:cNvPr id="71" name="Text Box 5"/>
            <p:cNvSpPr txBox="1">
              <a:spLocks noChangeArrowheads="1"/>
            </p:cNvSpPr>
            <p:nvPr/>
          </p:nvSpPr>
          <p:spPr bwMode="auto">
            <a:xfrm>
              <a:off x="228600" y="1748135"/>
              <a:ext cx="1752600" cy="1200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0800">
                  <a:solidFill>
                    <a:srgbClr val="FFFF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100" i="1" dirty="0">
                  <a:latin typeface="Comic Sans MS" panose="030F0702030302020204" pitchFamily="66" charset="0"/>
                </a:rPr>
                <a:t>Amount of product formed</a:t>
              </a:r>
              <a:endParaRPr lang="en-GB" sz="1100" i="1" dirty="0">
                <a:latin typeface="Comic Sans MS" panose="030F0702030302020204" pitchFamily="66" charset="0"/>
              </a:endParaRPr>
            </a:p>
          </p:txBody>
        </p:sp>
        <p:sp>
          <p:nvSpPr>
            <p:cNvPr id="72" name="Text Box 6"/>
            <p:cNvSpPr txBox="1">
              <a:spLocks noChangeArrowheads="1"/>
            </p:cNvSpPr>
            <p:nvPr/>
          </p:nvSpPr>
          <p:spPr bwMode="auto">
            <a:xfrm>
              <a:off x="7010400" y="6472534"/>
              <a:ext cx="18288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0800">
                  <a:solidFill>
                    <a:srgbClr val="FFFF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100">
                  <a:latin typeface="Comic Sans MS" panose="030F0702030302020204" pitchFamily="66" charset="0"/>
                </a:rPr>
                <a:t>Time</a:t>
              </a:r>
              <a:endParaRPr lang="en-GB" sz="1100">
                <a:latin typeface="Comic Sans MS" panose="030F0702030302020204" pitchFamily="66" charset="0"/>
              </a:endParaRPr>
            </a:p>
          </p:txBody>
        </p:sp>
        <p:sp>
          <p:nvSpPr>
            <p:cNvPr id="73" name="Line 7"/>
            <p:cNvSpPr>
              <a:spLocks noChangeShapeType="1"/>
            </p:cNvSpPr>
            <p:nvPr/>
          </p:nvSpPr>
          <p:spPr bwMode="auto">
            <a:xfrm flipV="1">
              <a:off x="2057400" y="4262735"/>
              <a:ext cx="533400" cy="1981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100">
                <a:latin typeface="Comic Sans MS" panose="030F0702030302020204" pitchFamily="66" charset="0"/>
              </a:endParaRPr>
            </a:p>
          </p:txBody>
        </p:sp>
        <p:sp>
          <p:nvSpPr>
            <p:cNvPr id="74" name="Freeform 12"/>
            <p:cNvSpPr/>
            <p:nvPr/>
          </p:nvSpPr>
          <p:spPr bwMode="auto">
            <a:xfrm>
              <a:off x="2590800" y="2968923"/>
              <a:ext cx="5238750" cy="1306512"/>
            </a:xfrm>
            <a:custGeom>
              <a:avLst/>
              <a:gdLst>
                <a:gd name="T0" fmla="*/ 0 w 3300"/>
                <a:gd name="T1" fmla="*/ 823 h 823"/>
                <a:gd name="T2" fmla="*/ 240 w 3300"/>
                <a:gd name="T3" fmla="*/ 247 h 823"/>
                <a:gd name="T4" fmla="*/ 672 w 3300"/>
                <a:gd name="T5" fmla="*/ 55 h 823"/>
                <a:gd name="T6" fmla="*/ 1776 w 3300"/>
                <a:gd name="T7" fmla="*/ 7 h 823"/>
                <a:gd name="T8" fmla="*/ 3300 w 3300"/>
                <a:gd name="T9" fmla="*/ 11 h 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00" h="823">
                  <a:moveTo>
                    <a:pt x="0" y="823"/>
                  </a:moveTo>
                  <a:cubicBezTo>
                    <a:pt x="64" y="599"/>
                    <a:pt x="128" y="375"/>
                    <a:pt x="240" y="247"/>
                  </a:cubicBezTo>
                  <a:cubicBezTo>
                    <a:pt x="352" y="119"/>
                    <a:pt x="416" y="95"/>
                    <a:pt x="672" y="55"/>
                  </a:cubicBezTo>
                  <a:cubicBezTo>
                    <a:pt x="928" y="15"/>
                    <a:pt x="1338" y="14"/>
                    <a:pt x="1776" y="7"/>
                  </a:cubicBezTo>
                  <a:cubicBezTo>
                    <a:pt x="2214" y="0"/>
                    <a:pt x="2983" y="10"/>
                    <a:pt x="3300" y="11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100">
                <a:latin typeface="Comic Sans MS" panose="030F0702030302020204" pitchFamily="66" charset="0"/>
              </a:endParaRPr>
            </a:p>
          </p:txBody>
        </p:sp>
        <p:grpSp>
          <p:nvGrpSpPr>
            <p:cNvPr id="75" name="Group 25"/>
            <p:cNvGrpSpPr/>
            <p:nvPr/>
          </p:nvGrpSpPr>
          <p:grpSpPr bwMode="auto">
            <a:xfrm>
              <a:off x="2057400" y="3011785"/>
              <a:ext cx="5695950" cy="3155950"/>
              <a:chOff x="1296" y="1612"/>
              <a:chExt cx="3588" cy="1988"/>
            </a:xfrm>
          </p:grpSpPr>
          <p:sp>
            <p:nvSpPr>
              <p:cNvPr id="76" name="Line 13"/>
              <p:cNvSpPr>
                <a:spLocks noChangeShapeType="1"/>
              </p:cNvSpPr>
              <p:nvPr/>
            </p:nvSpPr>
            <p:spPr bwMode="auto">
              <a:xfrm flipV="1">
                <a:off x="1296" y="2688"/>
                <a:ext cx="768" cy="91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 sz="11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77" name="Freeform 14"/>
              <p:cNvSpPr/>
              <p:nvPr/>
            </p:nvSpPr>
            <p:spPr bwMode="auto">
              <a:xfrm>
                <a:off x="2064" y="1612"/>
                <a:ext cx="2820" cy="1076"/>
              </a:xfrm>
              <a:custGeom>
                <a:avLst/>
                <a:gdLst>
                  <a:gd name="T0" fmla="*/ 0 w 2832"/>
                  <a:gd name="T1" fmla="*/ 1064 h 1064"/>
                  <a:gd name="T2" fmla="*/ 600 w 2832"/>
                  <a:gd name="T3" fmla="*/ 536 h 1064"/>
                  <a:gd name="T4" fmla="*/ 1104 w 2832"/>
                  <a:gd name="T5" fmla="*/ 224 h 1064"/>
                  <a:gd name="T6" fmla="*/ 1548 w 2832"/>
                  <a:gd name="T7" fmla="*/ 56 h 1064"/>
                  <a:gd name="T8" fmla="*/ 2052 w 2832"/>
                  <a:gd name="T9" fmla="*/ 8 h 1064"/>
                  <a:gd name="T10" fmla="*/ 2832 w 2832"/>
                  <a:gd name="T11" fmla="*/ 8 h 10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32" h="1064">
                    <a:moveTo>
                      <a:pt x="0" y="1064"/>
                    </a:moveTo>
                    <a:cubicBezTo>
                      <a:pt x="100" y="976"/>
                      <a:pt x="416" y="676"/>
                      <a:pt x="600" y="536"/>
                    </a:cubicBezTo>
                    <a:cubicBezTo>
                      <a:pt x="784" y="396"/>
                      <a:pt x="946" y="304"/>
                      <a:pt x="1104" y="224"/>
                    </a:cubicBezTo>
                    <a:cubicBezTo>
                      <a:pt x="1262" y="144"/>
                      <a:pt x="1390" y="92"/>
                      <a:pt x="1548" y="56"/>
                    </a:cubicBezTo>
                    <a:cubicBezTo>
                      <a:pt x="1706" y="20"/>
                      <a:pt x="1838" y="16"/>
                      <a:pt x="2052" y="8"/>
                    </a:cubicBezTo>
                    <a:cubicBezTo>
                      <a:pt x="2266" y="0"/>
                      <a:pt x="2670" y="8"/>
                      <a:pt x="2832" y="8"/>
                    </a:cubicBezTo>
                  </a:path>
                </a:pathLst>
              </a:custGeom>
              <a:noFill/>
              <a:ln w="25400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 sz="1100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78" name="Group 17"/>
            <p:cNvGrpSpPr/>
            <p:nvPr/>
          </p:nvGrpSpPr>
          <p:grpSpPr bwMode="auto">
            <a:xfrm>
              <a:off x="4489450" y="3942064"/>
              <a:ext cx="3740150" cy="844551"/>
              <a:chOff x="2828" y="2198"/>
              <a:chExt cx="2356" cy="532"/>
            </a:xfrm>
          </p:grpSpPr>
          <p:sp>
            <p:nvSpPr>
              <p:cNvPr id="79" name="AutoShape 16"/>
              <p:cNvSpPr>
                <a:spLocks noChangeArrowheads="1"/>
              </p:cNvSpPr>
              <p:nvPr/>
            </p:nvSpPr>
            <p:spPr bwMode="auto">
              <a:xfrm rot="1125979">
                <a:off x="2828" y="2198"/>
                <a:ext cx="957" cy="216"/>
              </a:xfrm>
              <a:prstGeom prst="leftArrow">
                <a:avLst>
                  <a:gd name="adj1" fmla="val 50000"/>
                  <a:gd name="adj2" fmla="val 110764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10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80" name="Text Box 15"/>
              <p:cNvSpPr txBox="1">
                <a:spLocks noChangeArrowheads="1"/>
              </p:cNvSpPr>
              <p:nvPr/>
            </p:nvSpPr>
            <p:spPr bwMode="auto">
              <a:xfrm>
                <a:off x="3552" y="2400"/>
                <a:ext cx="1632" cy="33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GB" sz="110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Slower reaction</a:t>
                </a:r>
                <a:endParaRPr lang="en-GB" sz="110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1" name="Group 24"/>
            <p:cNvGrpSpPr/>
            <p:nvPr/>
          </p:nvGrpSpPr>
          <p:grpSpPr bwMode="auto">
            <a:xfrm>
              <a:off x="228600" y="3881735"/>
              <a:ext cx="2286000" cy="1200150"/>
              <a:chOff x="144" y="2064"/>
              <a:chExt cx="1440" cy="756"/>
            </a:xfrm>
          </p:grpSpPr>
          <p:sp>
            <p:nvSpPr>
              <p:cNvPr id="82" name="AutoShape 19"/>
              <p:cNvSpPr>
                <a:spLocks noChangeArrowheads="1"/>
              </p:cNvSpPr>
              <p:nvPr/>
            </p:nvSpPr>
            <p:spPr bwMode="auto">
              <a:xfrm>
                <a:off x="1200" y="2304"/>
                <a:ext cx="384" cy="192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10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83" name="Text Box 18"/>
              <p:cNvSpPr txBox="1">
                <a:spLocks noChangeArrowheads="1"/>
              </p:cNvSpPr>
              <p:nvPr/>
            </p:nvSpPr>
            <p:spPr bwMode="auto">
              <a:xfrm>
                <a:off x="144" y="2064"/>
                <a:ext cx="1200" cy="75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GB" sz="1100" dirty="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Fast rate of reaction here</a:t>
                </a:r>
                <a:endParaRPr lang="en-GB" sz="1100" dirty="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4" name="Group 23"/>
            <p:cNvGrpSpPr/>
            <p:nvPr/>
          </p:nvGrpSpPr>
          <p:grpSpPr bwMode="auto">
            <a:xfrm>
              <a:off x="3429000" y="1748135"/>
              <a:ext cx="4724400" cy="1143000"/>
              <a:chOff x="2160" y="816"/>
              <a:chExt cx="2976" cy="720"/>
            </a:xfrm>
          </p:grpSpPr>
          <p:sp>
            <p:nvSpPr>
              <p:cNvPr id="85" name="Text Box 21"/>
              <p:cNvSpPr txBox="1">
                <a:spLocks noChangeArrowheads="1"/>
              </p:cNvSpPr>
              <p:nvPr/>
            </p:nvSpPr>
            <p:spPr bwMode="auto">
              <a:xfrm>
                <a:off x="2160" y="816"/>
                <a:ext cx="2976" cy="54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GB" sz="1100" dirty="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Slower rate of reaction here due to reactants being used up</a:t>
                </a:r>
                <a:endParaRPr lang="en-GB" sz="1100" dirty="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86" name="AutoShape 22"/>
              <p:cNvSpPr>
                <a:spLocks noChangeArrowheads="1"/>
              </p:cNvSpPr>
              <p:nvPr/>
            </p:nvSpPr>
            <p:spPr bwMode="auto">
              <a:xfrm>
                <a:off x="2640" y="1296"/>
                <a:ext cx="192" cy="240"/>
              </a:xfrm>
              <a:prstGeom prst="downArrow">
                <a:avLst>
                  <a:gd name="adj1" fmla="val 50000"/>
                  <a:gd name="adj2" fmla="val 3125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100">
                  <a:solidFill>
                    <a:schemeClr val="bg1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Reaction rates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6968" y="9688179"/>
            <a:ext cx="478016" cy="276999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SO</a:t>
            </a:r>
            <a:r>
              <a:rPr lang="en-GB" sz="1200" baseline="-25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  <a:endParaRPr lang="en-GB" sz="1200" baseline="-25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6016" y="1357357"/>
            <a:ext cx="4248472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Reactions occur when particles collide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with sufficient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energy. The minimum amount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of energy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required for particles to react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on collision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is called the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activation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energy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07504" y="1357357"/>
            <a:ext cx="4248472" cy="270886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/>
          <p:cNvSpPr/>
          <p:nvPr/>
        </p:nvSpPr>
        <p:spPr>
          <a:xfrm>
            <a:off x="107504" y="4221088"/>
            <a:ext cx="4248472" cy="116955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</a:rPr>
              <a:t>Reaction can be followed by:</a:t>
            </a:r>
            <a:endParaRPr lang="en-GB" sz="1400" u="sng" dirty="0"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Loss in mass if gas </a:t>
            </a:r>
            <a:r>
              <a:rPr lang="en-GB" sz="1400" dirty="0" smtClean="0">
                <a:latin typeface="Comic Sans MS" panose="030F0702030302020204" pitchFamily="66" charset="0"/>
              </a:rPr>
              <a:t>produced.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Measuring volume of a gas produced every </a:t>
            </a:r>
            <a:r>
              <a:rPr lang="en-GB" sz="1400" dirty="0" smtClean="0">
                <a:latin typeface="Comic Sans MS" panose="030F0702030302020204" pitchFamily="66" charset="0"/>
              </a:rPr>
              <a:t>min.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Appearance/disappearance of </a:t>
            </a:r>
            <a:r>
              <a:rPr lang="en-GB" sz="1400" dirty="0" smtClean="0">
                <a:latin typeface="Comic Sans MS" panose="030F0702030302020204" pitchFamily="66" charset="0"/>
              </a:rPr>
              <a:t>colour.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Change in pH </a:t>
            </a:r>
            <a:r>
              <a:rPr lang="en-GB" sz="1400" dirty="0" smtClean="0">
                <a:latin typeface="Comic Sans MS" panose="030F0702030302020204" pitchFamily="66" charset="0"/>
              </a:rPr>
              <a:t>etc.</a:t>
            </a:r>
            <a:endParaRPr lang="en-GB" sz="1400" dirty="0" smtClean="0">
              <a:latin typeface="Comic Sans MS" panose="030F0702030302020204" pitchFamily="66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716016" y="2462598"/>
          <a:ext cx="4248472" cy="417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8472"/>
              </a:tblGrid>
              <a:tr h="225477"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 smtClean="0">
                          <a:latin typeface="Segoe Print" panose="02000600000000000000" pitchFamily="2" charset="0"/>
                        </a:rPr>
                        <a:t>Factors affecting reaction rate</a:t>
                      </a:r>
                      <a:endParaRPr lang="en-GB" sz="1400" b="1" u="sng" dirty="0">
                        <a:latin typeface="Segoe Print" panose="02000600000000000000" pitchFamily="2" charset="0"/>
                      </a:endParaRPr>
                    </a:p>
                  </a:txBody>
                  <a:tcPr/>
                </a:tc>
              </a:tr>
              <a:tr h="225477">
                <a:tc>
                  <a:txBody>
                    <a:bodyPr/>
                    <a:lstStyle/>
                    <a:p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Concentration</a:t>
                      </a: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: Increasing concentration increases number of collisions and increases rate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225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Temperature</a:t>
                      </a: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: Particles have more energy and move faster and collide more often. More particles have energy greater than the activation  energy so more successful collisions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225477">
                <a:tc>
                  <a:txBody>
                    <a:bodyPr/>
                    <a:lstStyle/>
                    <a:p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Catalyst</a:t>
                      </a: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: Catalysts change the rate of chemical reactions but are not used up during the reaction. Different reactions need different catalysts. Catalysts are important in increasing the rates of</a:t>
                      </a:r>
                      <a:r>
                        <a:rPr lang="en-GB" sz="1400" baseline="0" dirty="0" smtClean="0">
                          <a:latin typeface="Comic Sans MS" panose="030F0702030302020204" pitchFamily="66" charset="0"/>
                        </a:rPr>
                        <a:t> c</a:t>
                      </a: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hemical reactions used in industrial processes to reduce costs.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225477">
                <a:tc>
                  <a:txBody>
                    <a:bodyPr/>
                    <a:lstStyle/>
                    <a:p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Pressure</a:t>
                      </a: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: Increasing pressure increases the number of collisions as the particles are closer.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225477">
                <a:tc>
                  <a:txBody>
                    <a:bodyPr/>
                    <a:lstStyle/>
                    <a:p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Surface area</a:t>
                      </a: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: Increases the number of collisions as there is more surface exposed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91" name="TextBox 90"/>
              <p:cNvSpPr txBox="1"/>
              <p:nvPr/>
            </p:nvSpPr>
            <p:spPr>
              <a:xfrm>
                <a:off x="107504" y="5520830"/>
                <a:ext cx="4248472" cy="50045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𝑅𝑎𝑡𝑒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𝑜𝑓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𝑟𝑒𝑎𝑐𝑡𝑖𝑜𝑛</m:t>
                      </m:r>
                      <m:r>
                        <a:rPr lang="en-GB" sz="1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𝑎𝑚𝑜𝑢𝑛𝑡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𝑜𝑓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𝑟𝑒𝑎𝑐𝑡𝑎𝑛𝑡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𝑢𝑠𝑒𝑑</m:t>
                          </m:r>
                        </m:num>
                        <m:den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𝑡𝑖𝑚𝑒</m:t>
                          </m:r>
                        </m:den>
                      </m:f>
                    </m:oMath>
                  </m:oMathPara>
                </a14:m>
                <a:endParaRPr lang="en-GB" sz="1400" b="1" dirty="0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</mc:Choice>
        <mc:Fallback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520830"/>
                <a:ext cx="4248472" cy="50045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1190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  <a:endParaRPr lang="en-GB">
                  <a:noFill/>
                </a:endParaRP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2" name="TextBox 91"/>
              <p:cNvSpPr txBox="1"/>
              <p:nvPr/>
            </p:nvSpPr>
            <p:spPr>
              <a:xfrm>
                <a:off x="107504" y="6137900"/>
                <a:ext cx="4248472" cy="50045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/>
                        </a:rPr>
                        <m:t>𝑅𝑎𝑡𝑒</m:t>
                      </m:r>
                      <m:r>
                        <a:rPr lang="en-GB" sz="1400" b="0" i="1" smtClean="0">
                          <a:latin typeface="Cambria Math"/>
                        </a:rPr>
                        <m:t> </m:t>
                      </m:r>
                      <m:r>
                        <a:rPr lang="en-GB" sz="1400" b="0" i="1" smtClean="0">
                          <a:latin typeface="Cambria Math"/>
                        </a:rPr>
                        <m:t>𝑜𝑓</m:t>
                      </m:r>
                      <m:r>
                        <a:rPr lang="en-GB" sz="1400" b="0" i="1" smtClean="0">
                          <a:latin typeface="Cambria Math"/>
                        </a:rPr>
                        <m:t> </m:t>
                      </m:r>
                      <m:r>
                        <a:rPr lang="en-GB" sz="1400" b="0" i="1" smtClean="0">
                          <a:latin typeface="Cambria Math"/>
                        </a:rPr>
                        <m:t>𝑟𝑒𝑎𝑐𝑡𝑖𝑜𝑛</m:t>
                      </m:r>
                      <m:r>
                        <a:rPr lang="en-GB" sz="1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𝑎𝑚𝑜𝑢𝑛𝑡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𝑜𝑓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𝑝𝑟𝑜𝑑𝑢𝑐𝑡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𝑓𝑜𝑟𝑚𝑒𝑑</m:t>
                          </m:r>
                        </m:num>
                        <m:den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𝑡𝑖𝑚𝑒</m:t>
                          </m:r>
                        </m:den>
                      </m:f>
                    </m:oMath>
                  </m:oMathPara>
                </a14:m>
                <a:endParaRPr lang="en-GB" sz="1400" b="1" dirty="0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</mc:Choice>
        <mc:Fallback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137900"/>
                <a:ext cx="4248472" cy="500458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1190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  <a:endParaRPr lang="en-GB">
                  <a:noFill/>
                </a:endParaRP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Reaction rates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212777"/>
            <a:ext cx="8820472" cy="523978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equipment can be used to </a:t>
            </a:r>
            <a:r>
              <a:rPr lang="en-GB" sz="2000" dirty="0" smtClean="0">
                <a:latin typeface="Comic Sans MS" panose="030F0702030302020204" pitchFamily="66" charset="0"/>
              </a:rPr>
              <a:t>measure the mass of a product?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In terms of reactants how do we know when a reaction is completed?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State 2 ways in which a reaction can be followed.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Define </a:t>
            </a:r>
            <a:r>
              <a:rPr lang="en-GB" sz="2000" dirty="0">
                <a:latin typeface="Comic Sans MS" panose="030F0702030302020204" pitchFamily="66" charset="0"/>
              </a:rPr>
              <a:t>activation energy.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How do catalysts</a:t>
            </a:r>
            <a:r>
              <a:rPr lang="en-GB" sz="2000" dirty="0" smtClean="0">
                <a:latin typeface="Comic Sans MS" panose="030F0702030302020204" pitchFamily="66" charset="0"/>
              </a:rPr>
              <a:t> </a:t>
            </a:r>
            <a:r>
              <a:rPr lang="en-GB" sz="2000" dirty="0">
                <a:latin typeface="Comic Sans MS" panose="030F0702030302020204" pitchFamily="66" charset="0"/>
              </a:rPr>
              <a:t>effect the activation energy?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How does this change the rate of a reaction</a:t>
            </a:r>
            <a:r>
              <a:rPr lang="en-GB" sz="2000" dirty="0" smtClean="0">
                <a:latin typeface="Comic Sans MS" panose="030F0702030302020204" pitchFamily="66" charset="0"/>
              </a:rPr>
              <a:t>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000" i="1" dirty="0" smtClean="0">
                <a:latin typeface="Comic Sans MS" panose="030F0702030302020204" pitchFamily="66" charset="0"/>
              </a:rPr>
              <a:t>Describe how the following factors effect the rate of a reaction in terms of amount (frequency) of collisions and energy of collisions?</a:t>
            </a:r>
            <a:endParaRPr lang="en-GB" sz="2000" i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0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GB" sz="2000" dirty="0" smtClean="0">
                <a:latin typeface="Comic Sans MS" panose="030F0702030302020204" pitchFamily="66" charset="0"/>
              </a:rPr>
              <a:t>Increasing the temperature.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GB" sz="2000" dirty="0" smtClean="0">
                <a:latin typeface="Comic Sans MS" panose="030F0702030302020204" pitchFamily="66" charset="0"/>
              </a:rPr>
              <a:t>Decreasing the concentration.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GB" sz="2000" dirty="0" smtClean="0">
                <a:latin typeface="Comic Sans MS" panose="030F0702030302020204" pitchFamily="66" charset="0"/>
              </a:rPr>
              <a:t>Increasing the pressure of gaseous reactants.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GB" sz="2000" dirty="0" smtClean="0">
                <a:latin typeface="Comic Sans MS" panose="030F0702030302020204" pitchFamily="66" charset="0"/>
              </a:rPr>
              <a:t>Grinding up solid calcium carbonate into a powder.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7"/>
            </a:pPr>
            <a:endParaRPr lang="en-GB" sz="20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418576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Reaction kinetics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To break bonds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Bonds are made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Endothermic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Colder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Endothermic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Endothermic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Yield is never 100% because: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1630" indent="-34163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reaction may not go to completion because it is reversible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1630" indent="-34163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Some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of the product may be lost when it is separated from the reaction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mixture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1630" indent="-34163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Some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of the reactants may react in ways different from the expected reaction.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8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8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8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8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Endothermic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16015" y="1355300"/>
            <a:ext cx="4248472" cy="440120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Reaction rates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Balance (or) Scales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There are no reactants remaining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Amount of product formed (and) Amount of reactant used.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Reactions occur when particles collide with sufficient energy. The minimum amount of energy required for particles to react on collision is called the activation energy.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Catalysts lower the activation energy.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Speeds it up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Rate increases as </a:t>
            </a:r>
            <a:r>
              <a:rPr lang="en-GB" sz="1400" b="1" dirty="0" smtClean="0">
                <a:latin typeface="Comic Sans MS" panose="030F0702030302020204" pitchFamily="66" charset="0"/>
              </a:rPr>
              <a:t>frequency</a:t>
            </a:r>
            <a:r>
              <a:rPr lang="en-GB" sz="1400" dirty="0" smtClean="0">
                <a:latin typeface="Comic Sans MS" panose="030F0702030302020204" pitchFamily="66" charset="0"/>
              </a:rPr>
              <a:t> and </a:t>
            </a:r>
            <a:r>
              <a:rPr lang="en-GB" sz="1400" b="1" dirty="0" smtClean="0">
                <a:latin typeface="Comic Sans MS" panose="030F0702030302020204" pitchFamily="66" charset="0"/>
              </a:rPr>
              <a:t>energy</a:t>
            </a:r>
            <a:r>
              <a:rPr lang="en-GB" sz="1400" dirty="0" smtClean="0">
                <a:latin typeface="Comic Sans MS" panose="030F0702030302020204" pitchFamily="66" charset="0"/>
              </a:rPr>
              <a:t> of collisions increases.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Rate </a:t>
            </a:r>
            <a:r>
              <a:rPr lang="en-GB" sz="1400" dirty="0" smtClean="0">
                <a:latin typeface="Comic Sans MS" panose="030F0702030302020204" pitchFamily="66" charset="0"/>
              </a:rPr>
              <a:t>decreases </a:t>
            </a:r>
            <a:r>
              <a:rPr lang="en-GB" sz="1400" dirty="0">
                <a:latin typeface="Comic Sans MS" panose="030F0702030302020204" pitchFamily="66" charset="0"/>
              </a:rPr>
              <a:t>as </a:t>
            </a:r>
            <a:r>
              <a:rPr lang="en-GB" sz="1400" dirty="0" smtClean="0">
                <a:latin typeface="Comic Sans MS" panose="030F0702030302020204" pitchFamily="66" charset="0"/>
              </a:rPr>
              <a:t>only the </a:t>
            </a:r>
            <a:r>
              <a:rPr lang="en-GB" sz="1400" b="1" dirty="0" smtClean="0">
                <a:latin typeface="Comic Sans MS" panose="030F0702030302020204" pitchFamily="66" charset="0"/>
              </a:rPr>
              <a:t>frequency</a:t>
            </a:r>
            <a:r>
              <a:rPr lang="en-GB" sz="1400" dirty="0" smtClean="0">
                <a:latin typeface="Comic Sans MS" panose="030F0702030302020204" pitchFamily="66" charset="0"/>
              </a:rPr>
              <a:t> of </a:t>
            </a:r>
            <a:r>
              <a:rPr lang="en-GB" sz="1400" dirty="0">
                <a:latin typeface="Comic Sans MS" panose="030F0702030302020204" pitchFamily="66" charset="0"/>
              </a:rPr>
              <a:t>collisions </a:t>
            </a:r>
            <a:r>
              <a:rPr lang="en-GB" sz="1400" dirty="0" smtClean="0">
                <a:latin typeface="Comic Sans MS" panose="030F0702030302020204" pitchFamily="66" charset="0"/>
              </a:rPr>
              <a:t>decreases.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Rate increases </a:t>
            </a:r>
            <a:r>
              <a:rPr lang="en-GB" sz="1400" dirty="0" smtClean="0">
                <a:latin typeface="Comic Sans MS" panose="030F0702030302020204" pitchFamily="66" charset="0"/>
              </a:rPr>
              <a:t>as only the </a:t>
            </a:r>
            <a:r>
              <a:rPr lang="en-GB" sz="1400" b="1" dirty="0" smtClean="0">
                <a:latin typeface="Comic Sans MS" panose="030F0702030302020204" pitchFamily="66" charset="0"/>
              </a:rPr>
              <a:t>frequency</a:t>
            </a:r>
            <a:r>
              <a:rPr lang="en-GB" sz="1400" dirty="0" smtClean="0">
                <a:latin typeface="Comic Sans MS" panose="030F0702030302020204" pitchFamily="66" charset="0"/>
              </a:rPr>
              <a:t> of </a:t>
            </a:r>
            <a:r>
              <a:rPr lang="en-GB" sz="1400" dirty="0">
                <a:latin typeface="Comic Sans MS" panose="030F0702030302020204" pitchFamily="66" charset="0"/>
              </a:rPr>
              <a:t>collisions increases</a:t>
            </a:r>
            <a:r>
              <a:rPr lang="en-GB" sz="1400" dirty="0" smtClean="0">
                <a:latin typeface="Comic Sans MS" panose="030F0702030302020204" pitchFamily="66" charset="0"/>
              </a:rPr>
              <a:t>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Rate increases as </a:t>
            </a:r>
            <a:r>
              <a:rPr lang="en-GB" sz="1400" dirty="0" smtClean="0">
                <a:latin typeface="Comic Sans MS" panose="030F0702030302020204" pitchFamily="66" charset="0"/>
              </a:rPr>
              <a:t>the surface area is increased, therefore increasing the </a:t>
            </a:r>
            <a:r>
              <a:rPr lang="en-GB" sz="1400" b="1" dirty="0" smtClean="0">
                <a:latin typeface="Comic Sans MS" panose="030F0702030302020204" pitchFamily="66" charset="0"/>
              </a:rPr>
              <a:t>frequency</a:t>
            </a:r>
            <a:r>
              <a:rPr lang="en-GB" sz="1400" dirty="0" smtClean="0">
                <a:latin typeface="Comic Sans MS" panose="030F0702030302020204" pitchFamily="66" charset="0"/>
              </a:rPr>
              <a:t> of </a:t>
            </a:r>
            <a:r>
              <a:rPr lang="en-GB" sz="1400" dirty="0">
                <a:latin typeface="Comic Sans MS" panose="030F0702030302020204" pitchFamily="66" charset="0"/>
              </a:rPr>
              <a:t>collisions increases</a:t>
            </a:r>
            <a:r>
              <a:rPr lang="en-GB" sz="1400" dirty="0" smtClean="0">
                <a:latin typeface="Comic Sans MS" panose="030F0702030302020204" pitchFamily="66" charset="0"/>
              </a:rPr>
              <a:t>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29197" y="4544978"/>
            <a:ext cx="532690" cy="200789"/>
            <a:chOff x="6517890" y="2284787"/>
            <a:chExt cx="532690" cy="200789"/>
          </a:xfrm>
        </p:grpSpPr>
        <p:grpSp>
          <p:nvGrpSpPr>
            <p:cNvPr id="12" name="Group 11"/>
            <p:cNvGrpSpPr/>
            <p:nvPr/>
          </p:nvGrpSpPr>
          <p:grpSpPr>
            <a:xfrm>
              <a:off x="6517890" y="2348885"/>
              <a:ext cx="532690" cy="136691"/>
              <a:chOff x="3921406" y="1804282"/>
              <a:chExt cx="532690" cy="119675"/>
            </a:xfrm>
          </p:grpSpPr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>
                <a:off x="3921406" y="1804282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1400"/>
              </a:p>
            </p:txBody>
          </p:sp>
          <p:sp>
            <p:nvSpPr>
              <p:cNvPr id="20" name="Line 13"/>
              <p:cNvSpPr>
                <a:spLocks noChangeShapeType="1"/>
              </p:cNvSpPr>
              <p:nvPr/>
            </p:nvSpPr>
            <p:spPr bwMode="auto">
              <a:xfrm>
                <a:off x="3921406" y="1867324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1400"/>
              </a:p>
            </p:txBody>
          </p:sp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3921406" y="1867323"/>
                <a:ext cx="142342" cy="56634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1400"/>
              </a:p>
            </p:txBody>
          </p:sp>
        </p:grp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>
              <a:off x="6908238" y="2284787"/>
              <a:ext cx="142342" cy="64686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140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39260" y="4850049"/>
            <a:ext cx="3407607" cy="307777"/>
            <a:chOff x="5469261" y="3049215"/>
            <a:chExt cx="3407607" cy="307777"/>
          </a:xfrm>
        </p:grpSpPr>
        <p:sp>
          <p:nvSpPr>
            <p:cNvPr id="34" name="Rectangle 33"/>
            <p:cNvSpPr/>
            <p:nvPr/>
          </p:nvSpPr>
          <p:spPr>
            <a:xfrm>
              <a:off x="5469261" y="3049215"/>
              <a:ext cx="97494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400" dirty="0" smtClean="0">
                  <a:latin typeface="Comic Sans MS" panose="030F0702030302020204" pitchFamily="66" charset="0"/>
                </a:rPr>
                <a:t>NH</a:t>
              </a:r>
              <a:r>
                <a:rPr lang="en-GB" sz="1400" baseline="-25000" dirty="0" smtClean="0">
                  <a:latin typeface="Comic Sans MS" panose="030F0702030302020204" pitchFamily="66" charset="0"/>
                </a:rPr>
                <a:t>4</a:t>
              </a:r>
              <a:r>
                <a:rPr lang="en-GB" sz="1400" dirty="0" smtClean="0">
                  <a:latin typeface="Comic Sans MS" panose="030F0702030302020204" pitchFamily="66" charset="0"/>
                </a:rPr>
                <a:t>Cl (s)</a:t>
              </a:r>
              <a:endParaRPr lang="en-US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292780" y="3049215"/>
              <a:ext cx="158408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400" dirty="0">
                  <a:latin typeface="Comic Sans MS" panose="030F0702030302020204" pitchFamily="66" charset="0"/>
                </a:rPr>
                <a:t>NH</a:t>
              </a:r>
              <a:r>
                <a:rPr lang="en-GB" sz="1400" baseline="-25000" dirty="0">
                  <a:latin typeface="Comic Sans MS" panose="030F0702030302020204" pitchFamily="66" charset="0"/>
                </a:rPr>
                <a:t>3</a:t>
              </a:r>
              <a:r>
                <a:rPr lang="en-GB" sz="1400" dirty="0">
                  <a:latin typeface="Comic Sans MS" panose="030F0702030302020204" pitchFamily="66" charset="0"/>
                </a:rPr>
                <a:t> </a:t>
              </a:r>
              <a:r>
                <a:rPr lang="en-GB" sz="1400" dirty="0" smtClean="0">
                  <a:latin typeface="Comic Sans MS" panose="030F0702030302020204" pitchFamily="66" charset="0"/>
                </a:rPr>
                <a:t>(g) + </a:t>
              </a:r>
              <a:r>
                <a:rPr lang="en-GB" sz="1400" dirty="0" err="1" smtClean="0">
                  <a:latin typeface="Comic Sans MS" panose="030F0702030302020204" pitchFamily="66" charset="0"/>
                </a:rPr>
                <a:t>HCl</a:t>
              </a:r>
              <a:r>
                <a:rPr lang="en-GB" sz="1400" dirty="0" smtClean="0">
                  <a:latin typeface="Comic Sans MS" panose="030F0702030302020204" pitchFamily="66" charset="0"/>
                </a:rPr>
                <a:t> (g)</a:t>
              </a:r>
              <a:endParaRPr lang="en-US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36" name="Line 13"/>
            <p:cNvSpPr>
              <a:spLocks noChangeShapeType="1"/>
            </p:cNvSpPr>
            <p:nvPr/>
          </p:nvSpPr>
          <p:spPr bwMode="auto">
            <a:xfrm>
              <a:off x="6517890" y="3148294"/>
              <a:ext cx="53269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  <p:sp>
          <p:nvSpPr>
            <p:cNvPr id="37" name="Line 13"/>
            <p:cNvSpPr>
              <a:spLocks noChangeShapeType="1"/>
            </p:cNvSpPr>
            <p:nvPr/>
          </p:nvSpPr>
          <p:spPr bwMode="auto">
            <a:xfrm>
              <a:off x="6517890" y="3220299"/>
              <a:ext cx="53269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  <p:sp>
          <p:nvSpPr>
            <p:cNvPr id="38" name="Line 12"/>
            <p:cNvSpPr>
              <a:spLocks noChangeShapeType="1"/>
            </p:cNvSpPr>
            <p:nvPr/>
          </p:nvSpPr>
          <p:spPr bwMode="auto">
            <a:xfrm>
              <a:off x="6517890" y="3220298"/>
              <a:ext cx="142342" cy="64686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  <p:sp>
          <p:nvSpPr>
            <p:cNvPr id="39" name="Line 12"/>
            <p:cNvSpPr>
              <a:spLocks noChangeShapeType="1"/>
            </p:cNvSpPr>
            <p:nvPr/>
          </p:nvSpPr>
          <p:spPr bwMode="auto">
            <a:xfrm>
              <a:off x="6908238" y="3084196"/>
              <a:ext cx="142342" cy="64686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 sz="2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4721</Words>
  <Application>WPS Presentation</Application>
  <PresentationFormat>On-screen Show (4:3)</PresentationFormat>
  <Paragraphs>180</Paragraphs>
  <Slides>5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SimSun</vt:lpstr>
      <vt:lpstr>Wingdings</vt:lpstr>
      <vt:lpstr>Segoe Print</vt:lpstr>
      <vt:lpstr>Comic Sans MS</vt:lpstr>
      <vt:lpstr>Monotype Sorts</vt:lpstr>
      <vt:lpstr>Microsoft YaHei</vt:lpstr>
      <vt:lpstr>Arial Unicode MS</vt:lpstr>
      <vt:lpstr>Calibri</vt:lpstr>
      <vt:lpstr>Abyssinica SIL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188</cp:revision>
  <cp:lastPrinted>2019-04-01T02:50:13Z</cp:lastPrinted>
  <dcterms:created xsi:type="dcterms:W3CDTF">2019-04-01T02:50:13Z</dcterms:created>
  <dcterms:modified xsi:type="dcterms:W3CDTF">2019-04-01T02:50:13Z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