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4" r:id="rId4"/>
    <p:sldMasterId id="2147483687" r:id="rId5"/>
    <p:sldMasterId id="2147483707" r:id="rId6"/>
  </p:sldMasterIdLst>
  <p:notesMasterIdLst>
    <p:notesMasterId r:id="rId40"/>
  </p:notesMasterIdLst>
  <p:sldIdLst>
    <p:sldId id="256" r:id="rId7"/>
    <p:sldId id="257" r:id="rId8"/>
    <p:sldId id="304" r:id="rId9"/>
    <p:sldId id="296" r:id="rId10"/>
    <p:sldId id="300" r:id="rId11"/>
    <p:sldId id="297" r:id="rId12"/>
    <p:sldId id="299" r:id="rId13"/>
    <p:sldId id="406" r:id="rId14"/>
    <p:sldId id="407" r:id="rId15"/>
    <p:sldId id="408" r:id="rId16"/>
    <p:sldId id="409" r:id="rId17"/>
    <p:sldId id="410" r:id="rId18"/>
    <p:sldId id="411" r:id="rId19"/>
    <p:sldId id="305" r:id="rId20"/>
    <p:sldId id="262" r:id="rId21"/>
    <p:sldId id="263" r:id="rId22"/>
    <p:sldId id="308" r:id="rId23"/>
    <p:sldId id="265" r:id="rId24"/>
    <p:sldId id="264" r:id="rId25"/>
    <p:sldId id="307" r:id="rId26"/>
    <p:sldId id="268" r:id="rId27"/>
    <p:sldId id="313" r:id="rId28"/>
    <p:sldId id="365" r:id="rId29"/>
    <p:sldId id="314" r:id="rId30"/>
    <p:sldId id="260" r:id="rId31"/>
    <p:sldId id="286" r:id="rId32"/>
    <p:sldId id="306" r:id="rId33"/>
    <p:sldId id="295" r:id="rId34"/>
    <p:sldId id="321" r:id="rId35"/>
    <p:sldId id="311" r:id="rId36"/>
    <p:sldId id="258" r:id="rId37"/>
    <p:sldId id="317" r:id="rId38"/>
    <p:sldId id="323" r:id="rId39"/>
    <p:sldId id="332" r:id="rId41"/>
    <p:sldId id="310" r:id="rId42"/>
    <p:sldId id="333" r:id="rId43"/>
    <p:sldId id="274" r:id="rId44"/>
    <p:sldId id="327" r:id="rId45"/>
    <p:sldId id="322" r:id="rId46"/>
    <p:sldId id="331" r:id="rId47"/>
    <p:sldId id="330" r:id="rId48"/>
    <p:sldId id="335" r:id="rId49"/>
    <p:sldId id="329" r:id="rId50"/>
    <p:sldId id="309" r:id="rId51"/>
    <p:sldId id="320" r:id="rId52"/>
    <p:sldId id="337" r:id="rId53"/>
    <p:sldId id="338" r:id="rId54"/>
    <p:sldId id="340" r:id="rId55"/>
    <p:sldId id="343" r:id="rId56"/>
    <p:sldId id="344" r:id="rId57"/>
    <p:sldId id="349" r:id="rId58"/>
    <p:sldId id="350" r:id="rId59"/>
    <p:sldId id="360" r:id="rId60"/>
    <p:sldId id="364" r:id="rId61"/>
    <p:sldId id="453" r:id="rId62"/>
    <p:sldId id="454" r:id="rId6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A9D3"/>
    <a:srgbClr val="1F4E79"/>
    <a:srgbClr val="FF9933"/>
    <a:srgbClr val="FFEFFF"/>
    <a:srgbClr val="FFDDD6"/>
    <a:srgbClr val="DF25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60"/>
  </p:normalViewPr>
  <p:slideViewPr>
    <p:cSldViewPr>
      <p:cViewPr varScale="1">
        <p:scale>
          <a:sx n="105" d="100"/>
          <a:sy n="105" d="100"/>
        </p:scale>
        <p:origin x="1752" y="120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787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6" Type="http://schemas.openxmlformats.org/officeDocument/2006/relationships/tableStyles" Target="tableStyles.xml"/><Relationship Id="rId65" Type="http://schemas.openxmlformats.org/officeDocument/2006/relationships/viewProps" Target="viewProps.xml"/><Relationship Id="rId64" Type="http://schemas.openxmlformats.org/officeDocument/2006/relationships/presProps" Target="presProps.xml"/><Relationship Id="rId63" Type="http://schemas.openxmlformats.org/officeDocument/2006/relationships/slide" Target="slides/slide56.xml"/><Relationship Id="rId62" Type="http://schemas.openxmlformats.org/officeDocument/2006/relationships/slide" Target="slides/slide55.xml"/><Relationship Id="rId61" Type="http://schemas.openxmlformats.org/officeDocument/2006/relationships/slide" Target="slides/slide54.xml"/><Relationship Id="rId60" Type="http://schemas.openxmlformats.org/officeDocument/2006/relationships/slide" Target="slides/slide53.xml"/><Relationship Id="rId6" Type="http://schemas.openxmlformats.org/officeDocument/2006/relationships/slideMaster" Target="slideMasters/slideMaster5.xml"/><Relationship Id="rId59" Type="http://schemas.openxmlformats.org/officeDocument/2006/relationships/slide" Target="slides/slide52.xml"/><Relationship Id="rId58" Type="http://schemas.openxmlformats.org/officeDocument/2006/relationships/slide" Target="slides/slide51.xml"/><Relationship Id="rId57" Type="http://schemas.openxmlformats.org/officeDocument/2006/relationships/slide" Target="slides/slide50.xml"/><Relationship Id="rId56" Type="http://schemas.openxmlformats.org/officeDocument/2006/relationships/slide" Target="slides/slide49.xml"/><Relationship Id="rId55" Type="http://schemas.openxmlformats.org/officeDocument/2006/relationships/slide" Target="slides/slide48.xml"/><Relationship Id="rId54" Type="http://schemas.openxmlformats.org/officeDocument/2006/relationships/slide" Target="slides/slide47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4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1019A-F95B-4607-9528-275C81D23590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0017DD-3D10-493F-BBC5-B13735DDCB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/>
        <p:txBody>
          <a:bodyPr/>
          <a:lstStyle/>
          <a:p>
            <a:fld id="{4508B683-AEC0-4D5C-B4B2-7EF40989C543}" type="slidenum">
              <a:rPr lang="en-GB" altLang="en-US"/>
            </a:fld>
            <a:endParaRPr lang="en-GB" altLang="en-US"/>
          </a:p>
        </p:txBody>
      </p:sp>
      <p:sp>
        <p:nvSpPr>
          <p:cNvPr id="552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1588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2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/>
        <p:txBody>
          <a:bodyPr/>
          <a:lstStyle/>
          <a:p>
            <a:fld id="{6FD3D41C-D7EF-4D03-B2AE-75964C868152}" type="slidenum">
              <a:rPr lang="en-GB" altLang="en-US"/>
            </a:fld>
            <a:endParaRPr lang="en-GB" altLang="en-US"/>
          </a:p>
        </p:txBody>
      </p:sp>
      <p:sp>
        <p:nvSpPr>
          <p:cNvPr id="634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1588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34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/>
        <p:txBody>
          <a:bodyPr/>
          <a:lstStyle/>
          <a:p>
            <a:fld id="{D063404D-25CB-4CE4-B2AD-561F2F9F36DA}" type="slidenum">
              <a:rPr lang="en-GB" altLang="en-US"/>
            </a:fld>
            <a:endParaRPr lang="en-GB" altLang="en-US"/>
          </a:p>
        </p:txBody>
      </p:sp>
      <p:sp>
        <p:nvSpPr>
          <p:cNvPr id="614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1588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/>
        <p:txBody>
          <a:bodyPr/>
          <a:lstStyle/>
          <a:p>
            <a:fld id="{F8CADC1B-9BDA-445C-8E02-07DC817C4F8D}" type="slidenum">
              <a:rPr lang="en-GB" altLang="en-US"/>
            </a:fld>
            <a:endParaRPr lang="en-GB" altLang="en-US"/>
          </a:p>
        </p:txBody>
      </p:sp>
      <p:sp>
        <p:nvSpPr>
          <p:cNvPr id="604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1588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/>
        <p:txBody>
          <a:bodyPr/>
          <a:lstStyle/>
          <a:p>
            <a:fld id="{05450BDC-4100-4488-BB36-65AC50F6D93A}" type="slidenum">
              <a:rPr lang="en-GB" altLang="en-US"/>
            </a:fld>
            <a:endParaRPr lang="en-GB" altLang="en-US"/>
          </a:p>
        </p:txBody>
      </p:sp>
      <p:sp>
        <p:nvSpPr>
          <p:cNvPr id="655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1588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55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 showMasterSp="0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 showMasterSp="0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 showMasterSp="0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EF34-1E17-4470-8447-D2C21184A4E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5518-CD58-4F29-915B-129E9504F69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EF34-1E17-4470-8447-D2C21184A4E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5518-CD58-4F29-915B-129E9504F69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EF34-1E17-4470-8447-D2C21184A4E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5518-CD58-4F29-915B-129E9504F69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EF34-1E17-4470-8447-D2C21184A4E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5518-CD58-4F29-915B-129E9504F69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EF34-1E17-4470-8447-D2C21184A4E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5518-CD58-4F29-915B-129E9504F69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EF34-1E17-4470-8447-D2C21184A4E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5518-CD58-4F29-915B-129E9504F69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EF34-1E17-4470-8447-D2C21184A4E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5518-CD58-4F29-915B-129E9504F69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EF34-1E17-4470-8447-D2C21184A4E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5518-CD58-4F29-915B-129E9504F69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EF34-1E17-4470-8447-D2C21184A4E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5518-CD58-4F29-915B-129E9504F69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EF34-1E17-4470-8447-D2C21184A4E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5518-CD58-4F29-915B-129E9504F69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EF34-1E17-4470-8447-D2C21184A4E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55518-CD58-4F29-915B-129E9504F69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showMasterSp="0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E4BDA-A648-4847-AABA-7A563B70337A}" type="slidenum">
              <a:rPr lang="en-GB" altLang="en-US"/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Title and bod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45"/>
          <p:cNvSpPr>
            <a:spLocks noChangeArrowheads="1"/>
          </p:cNvSpPr>
          <p:nvPr/>
        </p:nvSpPr>
        <p:spPr bwMode="auto">
          <a:xfrm>
            <a:off x="0" y="274638"/>
            <a:ext cx="8686800" cy="1554162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522000"/>
          </a:xfrm>
          <a:prstGeom prst="rect">
            <a:avLst/>
          </a:prstGeom>
        </p:spPr>
        <p:txBody>
          <a:bodyPr spcFirstLastPara="1" lIns="91425" tIns="91425" rIns="91425" bIns="91425" anchor="b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457200" y="1947332"/>
            <a:ext cx="8229600" cy="4620400"/>
          </a:xfrm>
          <a:prstGeom prst="rect">
            <a:avLst/>
          </a:prstGeom>
        </p:spPr>
        <p:txBody>
          <a:bodyPr spcFirstLastPara="1" lIns="91425" tIns="91425" rIns="91425" bIns="91425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" name="Shape 48"/>
          <p:cNvSpPr txBox="1">
            <a:spLocks noGrp="1"/>
          </p:cNvSpPr>
          <p:nvPr>
            <p:ph type="sldNum" idx="10"/>
          </p:nvPr>
        </p:nvSpPr>
        <p:spPr>
          <a:xfrm>
            <a:off x="8556625" y="6332538"/>
            <a:ext cx="549275" cy="52546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80349BB-1941-4AFF-BD88-F918859B8497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showMasterSp="0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BFC64-1FAA-41E3-BBF1-4E962F75F762}" type="slidenum">
              <a:rPr lang="en-GB" altLang="en-US"/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showMasterSp="0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018FE-20D5-47A3-B8A6-B3B9B9EE1DA9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advClick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showMasterSp="0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showMasterSp="0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3" y="206375"/>
            <a:ext cx="731361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013" y="1731963"/>
            <a:ext cx="357981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02225" y="1731963"/>
            <a:ext cx="3581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02225" y="3865563"/>
            <a:ext cx="3581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  <p:transition spd="slow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showMasterSp="0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18F12-4913-4070-A28F-F3A13353BBF8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showMasterSp="0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54598-C93B-47EB-B9A9-DD684A9F94E4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8FEDA2-B05C-4309-B718-39DBED7044AA}" type="slidenum">
              <a:rPr lang="en-US" altLang="en-US" smtClean="0">
                <a:solidFill>
                  <a:srgbClr val="000000"/>
                </a:solidFill>
              </a:rPr>
            </a:fld>
            <a:endParaRPr lang="en-US" altLang="en-US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20A2A9-9AE4-4CF7-B024-64FA030AEAD3}" type="slidenum">
              <a:rPr lang="en-US" altLang="en-US" smtClean="0">
                <a:solidFill>
                  <a:srgbClr val="000000"/>
                </a:solidFill>
              </a:rPr>
            </a:fld>
            <a:endParaRPr lang="en-US" altLang="en-US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5E88DA-7417-49E8-90A8-BA52BC001309}" type="slidenum">
              <a:rPr lang="en-US" altLang="en-US" smtClean="0">
                <a:solidFill>
                  <a:srgbClr val="000000"/>
                </a:solidFill>
              </a:rPr>
            </a:fld>
            <a:endParaRPr lang="en-US" altLang="en-US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78E90F-7954-4533-A62C-5379820C5100}" type="slidenum">
              <a:rPr lang="en-US" altLang="en-US" smtClean="0">
                <a:solidFill>
                  <a:srgbClr val="000000"/>
                </a:solidFill>
              </a:rPr>
            </a:fld>
            <a:endParaRPr lang="en-US" altLang="en-US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2B4B479-B7F2-47B8-A646-C5435082CAC6}" type="slidenum">
              <a:rPr lang="en-US" altLang="en-US" smtClean="0">
                <a:solidFill>
                  <a:srgbClr val="000000"/>
                </a:solidFill>
              </a:rPr>
            </a:fld>
            <a:endParaRPr lang="en-US" altLang="en-US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D790B7-B1E3-45CD-8FE5-A8B381FFC964}" type="slidenum">
              <a:rPr lang="en-US" altLang="en-US" smtClean="0">
                <a:solidFill>
                  <a:srgbClr val="000000"/>
                </a:solidFill>
              </a:rPr>
            </a:fld>
            <a:endParaRPr lang="en-US" altLang="en-US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413852-2E19-4B5A-8594-DA506ED43AFE}" type="slidenum">
              <a:rPr lang="en-US" altLang="en-US" smtClean="0">
                <a:solidFill>
                  <a:srgbClr val="000000"/>
                </a:solidFill>
              </a:rPr>
            </a:fld>
            <a:endParaRPr lang="en-US" altLang="en-US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2FB6A6-B6FF-4485-BBF9-9E0508010C63}" type="slidenum">
              <a:rPr lang="en-US" altLang="en-US" smtClean="0">
                <a:solidFill>
                  <a:srgbClr val="000000"/>
                </a:solidFill>
              </a:rPr>
            </a:fld>
            <a:endParaRPr lang="en-US" altLang="en-US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C8F5EA9-3B19-4BAA-B93C-CAC0A4AB49FE}" type="slidenum">
              <a:rPr lang="en-US" altLang="en-US" smtClean="0">
                <a:solidFill>
                  <a:srgbClr val="000000"/>
                </a:solidFill>
              </a:rPr>
            </a:fld>
            <a:endParaRPr lang="en-US" altLang="en-US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9A4B0D-53E1-43DE-BED6-F8934CF8F290}" type="slidenum">
              <a:rPr lang="en-US" altLang="en-US" smtClean="0">
                <a:solidFill>
                  <a:srgbClr val="000000"/>
                </a:solidFill>
              </a:rPr>
            </a:fld>
            <a:endParaRPr lang="en-US" altLang="en-US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0A1641-1451-4905-9266-42314BDCC776}" type="slidenum">
              <a:rPr lang="en-US" altLang="en-US" smtClean="0">
                <a:solidFill>
                  <a:srgbClr val="000000"/>
                </a:solidFill>
              </a:rPr>
            </a:fld>
            <a:endParaRPr lang="en-US" altLang="en-US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0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4.xml"/><Relationship Id="rId8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solidFill>
            <a:srgbClr val="0D029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 dirty="0" smtClean="0"/>
              <a:t>Click to edit Master title style</a:t>
            </a:r>
            <a:endParaRPr lang="en-US" alt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 dirty="0" smtClean="0"/>
              <a:t>Click to edit Master text styles</a:t>
            </a:r>
            <a:endParaRPr lang="en-US" altLang="en-US" dirty="0" smtClean="0"/>
          </a:p>
          <a:p>
            <a:pPr lvl="1"/>
            <a:r>
              <a:rPr lang="en-US" altLang="en-US" dirty="0" smtClean="0"/>
              <a:t>Second level</a:t>
            </a:r>
            <a:endParaRPr lang="en-US" altLang="en-US" dirty="0" smtClean="0"/>
          </a:p>
          <a:p>
            <a:pPr lvl="2"/>
            <a:r>
              <a:rPr lang="en-US" altLang="en-US" dirty="0" smtClean="0"/>
              <a:t>Third level</a:t>
            </a:r>
            <a:endParaRPr lang="en-US" altLang="en-US" dirty="0" smtClean="0"/>
          </a:p>
          <a:p>
            <a:pPr lvl="3"/>
            <a:r>
              <a:rPr lang="en-US" altLang="en-US" dirty="0" smtClean="0"/>
              <a:t>Fourth level</a:t>
            </a:r>
            <a:endParaRPr lang="en-US" altLang="en-US" dirty="0" smtClean="0"/>
          </a:p>
          <a:p>
            <a:pPr lvl="4"/>
            <a:r>
              <a:rPr lang="en-US" altLang="en-US" dirty="0" smtClean="0"/>
              <a:t>Fifth level</a:t>
            </a:r>
            <a:endParaRPr lang="en-US" altLang="en-US" dirty="0" smtClean="0"/>
          </a:p>
        </p:txBody>
      </p:sp>
      <p:sp>
        <p:nvSpPr>
          <p:cNvPr id="1033" name="Text Box 9"/>
          <p:cNvSpPr txBox="1">
            <a:spLocks noChangeArrowheads="1"/>
          </p:cNvSpPr>
          <p:nvPr userDrawn="1"/>
        </p:nvSpPr>
        <p:spPr bwMode="auto">
          <a:xfrm>
            <a:off x="8686800" y="14288"/>
            <a:ext cx="45717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B071C12-D08E-45E6-A4A5-4297E8E998BC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en-US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34" name="Rectangle 10"/>
          <p:cNvSpPr>
            <a:spLocks noChangeArrowheads="1"/>
          </p:cNvSpPr>
          <p:nvPr userDrawn="1"/>
        </p:nvSpPr>
        <p:spPr bwMode="auto">
          <a:xfrm>
            <a:off x="3033713" y="6613525"/>
            <a:ext cx="33670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General Chemistry</a:t>
            </a:r>
            <a:r>
              <a:rPr kumimoji="0" lang="en-US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4</a:t>
            </a:r>
            <a:r>
              <a:rPr kumimoji="0" lang="en-US" altLang="en-US" sz="1000" b="0" i="0" u="none" strike="noStrike" kern="120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</a:t>
            </a:r>
            <a:r>
              <a:rPr kumimoji="0" lang="en-US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edition, Hill, </a:t>
            </a:r>
            <a:r>
              <a:rPr kumimoji="0" lang="en-US" altLang="en-US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Petrucci</a:t>
            </a:r>
            <a:r>
              <a:rPr kumimoji="0" lang="en-US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 McCreary, Perry</a:t>
            </a:r>
            <a:endParaRPr kumimoji="0" lang="en-US" altLang="en-US" sz="10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35" name="Rectangle 11"/>
          <p:cNvSpPr>
            <a:spLocks noChangeArrowheads="1"/>
          </p:cNvSpPr>
          <p:nvPr userDrawn="1"/>
        </p:nvSpPr>
        <p:spPr bwMode="auto">
          <a:xfrm>
            <a:off x="60957" y="6477000"/>
            <a:ext cx="172752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Prentice</a:t>
            </a: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25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Hall © 2005</a:t>
            </a:r>
            <a:endParaRPr kumimoji="0" lang="en-US" alt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36" name="Text Box 12"/>
          <p:cNvSpPr txBox="1">
            <a:spLocks noChangeArrowheads="1"/>
          </p:cNvSpPr>
          <p:nvPr userDrawn="1"/>
        </p:nvSpPr>
        <p:spPr bwMode="auto">
          <a:xfrm>
            <a:off x="7620000" y="6553200"/>
            <a:ext cx="152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Chapter Thirteen</a:t>
            </a:r>
            <a:endParaRPr kumimoji="0" lang="en-US" alt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solidFill>
            <a:srgbClr val="0D029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 dirty="0" smtClean="0"/>
              <a:t>Click to edit Master title style</a:t>
            </a:r>
            <a:endParaRPr lang="en-US" alt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 dirty="0" smtClean="0"/>
              <a:t>Click to edit Master text styles</a:t>
            </a:r>
            <a:endParaRPr lang="en-US" altLang="en-US" dirty="0" smtClean="0"/>
          </a:p>
          <a:p>
            <a:pPr lvl="1"/>
            <a:r>
              <a:rPr lang="en-US" altLang="en-US" dirty="0" smtClean="0"/>
              <a:t>Second level</a:t>
            </a:r>
            <a:endParaRPr lang="en-US" altLang="en-US" dirty="0" smtClean="0"/>
          </a:p>
          <a:p>
            <a:pPr lvl="2"/>
            <a:r>
              <a:rPr lang="en-US" altLang="en-US" dirty="0" smtClean="0"/>
              <a:t>Third level</a:t>
            </a:r>
            <a:endParaRPr lang="en-US" altLang="en-US" dirty="0" smtClean="0"/>
          </a:p>
          <a:p>
            <a:pPr lvl="3"/>
            <a:r>
              <a:rPr lang="en-US" altLang="en-US" dirty="0" smtClean="0"/>
              <a:t>Fourth level</a:t>
            </a:r>
            <a:endParaRPr lang="en-US" altLang="en-US" dirty="0" smtClean="0"/>
          </a:p>
          <a:p>
            <a:pPr lvl="4"/>
            <a:r>
              <a:rPr lang="en-US" altLang="en-US" dirty="0" smtClean="0"/>
              <a:t>Fifth level</a:t>
            </a:r>
            <a:endParaRPr lang="en-US" altLang="en-US" dirty="0" smtClean="0"/>
          </a:p>
        </p:txBody>
      </p:sp>
      <p:sp>
        <p:nvSpPr>
          <p:cNvPr id="1033" name="Text Box 9"/>
          <p:cNvSpPr txBox="1">
            <a:spLocks noChangeArrowheads="1"/>
          </p:cNvSpPr>
          <p:nvPr userDrawn="1"/>
        </p:nvSpPr>
        <p:spPr bwMode="auto">
          <a:xfrm>
            <a:off x="8686800" y="14288"/>
            <a:ext cx="45717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B071C12-D08E-45E6-A4A5-4297E8E998BC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en-US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34" name="Rectangle 10"/>
          <p:cNvSpPr>
            <a:spLocks noChangeArrowheads="1"/>
          </p:cNvSpPr>
          <p:nvPr userDrawn="1"/>
        </p:nvSpPr>
        <p:spPr bwMode="auto">
          <a:xfrm>
            <a:off x="3033713" y="6613525"/>
            <a:ext cx="33670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General Chemistry</a:t>
            </a:r>
            <a:r>
              <a:rPr kumimoji="0" lang="en-US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4</a:t>
            </a:r>
            <a:r>
              <a:rPr kumimoji="0" lang="en-US" altLang="en-US" sz="1000" b="0" i="0" u="none" strike="noStrike" kern="120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</a:t>
            </a:r>
            <a:r>
              <a:rPr kumimoji="0" lang="en-US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edition, Hill, </a:t>
            </a:r>
            <a:r>
              <a:rPr kumimoji="0" lang="en-US" altLang="en-US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Petrucci</a:t>
            </a:r>
            <a:r>
              <a:rPr kumimoji="0" lang="en-US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 McCreary, Perry</a:t>
            </a:r>
            <a:endParaRPr kumimoji="0" lang="en-US" altLang="en-US" sz="10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35" name="Rectangle 11"/>
          <p:cNvSpPr>
            <a:spLocks noChangeArrowheads="1"/>
          </p:cNvSpPr>
          <p:nvPr userDrawn="1"/>
        </p:nvSpPr>
        <p:spPr bwMode="auto">
          <a:xfrm>
            <a:off x="60957" y="6477000"/>
            <a:ext cx="172752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Prentice</a:t>
            </a: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25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Hall © 2005</a:t>
            </a:r>
            <a:endParaRPr kumimoji="0" lang="en-US" alt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36" name="Text Box 12"/>
          <p:cNvSpPr txBox="1">
            <a:spLocks noChangeArrowheads="1"/>
          </p:cNvSpPr>
          <p:nvPr userDrawn="1"/>
        </p:nvSpPr>
        <p:spPr bwMode="auto">
          <a:xfrm>
            <a:off x="7620000" y="6553200"/>
            <a:ext cx="152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Chapter Thirteen</a:t>
            </a:r>
            <a:endParaRPr kumimoji="0" lang="en-US" alt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solidFill>
            <a:srgbClr val="0D029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 dirty="0" smtClean="0"/>
              <a:t>Click to edit Master title style</a:t>
            </a:r>
            <a:endParaRPr lang="en-US" alt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 dirty="0" smtClean="0"/>
              <a:t>Click to edit Master text styles</a:t>
            </a:r>
            <a:endParaRPr lang="en-US" altLang="en-US" dirty="0" smtClean="0"/>
          </a:p>
          <a:p>
            <a:pPr lvl="1"/>
            <a:r>
              <a:rPr lang="en-US" altLang="en-US" dirty="0" smtClean="0"/>
              <a:t>Second level</a:t>
            </a:r>
            <a:endParaRPr lang="en-US" altLang="en-US" dirty="0" smtClean="0"/>
          </a:p>
          <a:p>
            <a:pPr lvl="2"/>
            <a:r>
              <a:rPr lang="en-US" altLang="en-US" dirty="0" smtClean="0"/>
              <a:t>Third level</a:t>
            </a:r>
            <a:endParaRPr lang="en-US" altLang="en-US" dirty="0" smtClean="0"/>
          </a:p>
          <a:p>
            <a:pPr lvl="3"/>
            <a:r>
              <a:rPr lang="en-US" altLang="en-US" dirty="0" smtClean="0"/>
              <a:t>Fourth level</a:t>
            </a:r>
            <a:endParaRPr lang="en-US" altLang="en-US" dirty="0" smtClean="0"/>
          </a:p>
          <a:p>
            <a:pPr lvl="4"/>
            <a:r>
              <a:rPr lang="en-US" altLang="en-US" dirty="0" smtClean="0"/>
              <a:t>Fifth level</a:t>
            </a:r>
            <a:endParaRPr lang="en-US" altLang="en-US" dirty="0" smtClean="0"/>
          </a:p>
        </p:txBody>
      </p:sp>
      <p:sp>
        <p:nvSpPr>
          <p:cNvPr id="1033" name="Text Box 9"/>
          <p:cNvSpPr txBox="1">
            <a:spLocks noChangeArrowheads="1"/>
          </p:cNvSpPr>
          <p:nvPr userDrawn="1"/>
        </p:nvSpPr>
        <p:spPr bwMode="auto">
          <a:xfrm>
            <a:off x="8686800" y="14288"/>
            <a:ext cx="45717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B071C12-D08E-45E6-A4A5-4297E8E998BC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en-US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34" name="Rectangle 10"/>
          <p:cNvSpPr>
            <a:spLocks noChangeArrowheads="1"/>
          </p:cNvSpPr>
          <p:nvPr userDrawn="1"/>
        </p:nvSpPr>
        <p:spPr bwMode="auto">
          <a:xfrm>
            <a:off x="3033713" y="6613525"/>
            <a:ext cx="33670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General Chemistry</a:t>
            </a:r>
            <a:r>
              <a:rPr kumimoji="0" lang="en-US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4</a:t>
            </a:r>
            <a:r>
              <a:rPr kumimoji="0" lang="en-US" altLang="en-US" sz="1000" b="0" i="0" u="none" strike="noStrike" kern="120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</a:t>
            </a:r>
            <a:r>
              <a:rPr kumimoji="0" lang="en-US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edition, Hill, </a:t>
            </a:r>
            <a:r>
              <a:rPr kumimoji="0" lang="en-US" altLang="en-US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Petrucci</a:t>
            </a:r>
            <a:r>
              <a:rPr kumimoji="0" lang="en-US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 McCreary, Perry</a:t>
            </a:r>
            <a:endParaRPr kumimoji="0" lang="en-US" altLang="en-US" sz="10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35" name="Rectangle 11"/>
          <p:cNvSpPr>
            <a:spLocks noChangeArrowheads="1"/>
          </p:cNvSpPr>
          <p:nvPr userDrawn="1"/>
        </p:nvSpPr>
        <p:spPr bwMode="auto">
          <a:xfrm>
            <a:off x="60957" y="6477000"/>
            <a:ext cx="172752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Prentice</a:t>
            </a: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25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Hall © 2005</a:t>
            </a:r>
            <a:endParaRPr kumimoji="0" lang="en-US" alt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36" name="Text Box 12"/>
          <p:cNvSpPr txBox="1">
            <a:spLocks noChangeArrowheads="1"/>
          </p:cNvSpPr>
          <p:nvPr userDrawn="1"/>
        </p:nvSpPr>
        <p:spPr bwMode="auto">
          <a:xfrm>
            <a:off x="7620000" y="6553200"/>
            <a:ext cx="152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Chapter Thirteen</a:t>
            </a:r>
            <a:endParaRPr kumimoji="0" lang="en-US" alt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5EF34-1E17-4470-8447-D2C21184A4E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55518-CD58-4F29-915B-129E9504F691}" type="slidenum">
              <a:rPr lang="en-US" smtClean="0"/>
            </a:fld>
            <a:endParaRPr lang="en-US"/>
          </a:p>
        </p:txBody>
      </p:sp>
      <p:sp>
        <p:nvSpPr>
          <p:cNvPr id="7" name="Text Box 9"/>
          <p:cNvSpPr txBox="1">
            <a:spLocks noChangeArrowheads="1"/>
          </p:cNvSpPr>
          <p:nvPr userDrawn="1"/>
        </p:nvSpPr>
        <p:spPr bwMode="auto">
          <a:xfrm>
            <a:off x="8686800" y="14288"/>
            <a:ext cx="45717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B071C12-D08E-45E6-A4A5-4297E8E998BC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en-US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Rectangle 10"/>
          <p:cNvSpPr>
            <a:spLocks noChangeArrowheads="1"/>
          </p:cNvSpPr>
          <p:nvPr userDrawn="1"/>
        </p:nvSpPr>
        <p:spPr bwMode="auto">
          <a:xfrm>
            <a:off x="3033713" y="6613525"/>
            <a:ext cx="33670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General Chemistry</a:t>
            </a:r>
            <a:r>
              <a:rPr kumimoji="0" lang="en-US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4</a:t>
            </a:r>
            <a:r>
              <a:rPr kumimoji="0" lang="en-US" altLang="en-US" sz="1000" b="0" i="0" u="none" strike="noStrike" kern="120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</a:t>
            </a:r>
            <a:r>
              <a:rPr kumimoji="0" lang="en-US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edition, Hill, </a:t>
            </a:r>
            <a:r>
              <a:rPr kumimoji="0" lang="en-US" altLang="en-US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Petrucci</a:t>
            </a:r>
            <a:r>
              <a:rPr kumimoji="0" lang="en-US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 McCreary, Perry</a:t>
            </a:r>
            <a:endParaRPr kumimoji="0" lang="en-US" altLang="en-US" sz="10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Rectangle 11"/>
          <p:cNvSpPr>
            <a:spLocks noChangeArrowheads="1"/>
          </p:cNvSpPr>
          <p:nvPr userDrawn="1"/>
        </p:nvSpPr>
        <p:spPr bwMode="auto">
          <a:xfrm>
            <a:off x="60957" y="6477000"/>
            <a:ext cx="172752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Prentice</a:t>
            </a: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25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Hall © 2005</a:t>
            </a:r>
            <a:endParaRPr kumimoji="0" lang="en-US" alt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 userDrawn="1"/>
        </p:nvSpPr>
        <p:spPr bwMode="auto">
          <a:xfrm>
            <a:off x="7620000" y="6553200"/>
            <a:ext cx="152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Chapter Thirteen</a:t>
            </a:r>
            <a:endParaRPr kumimoji="0" lang="en-US" alt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 dirty="0" smtClean="0"/>
              <a:t>Click to edit Master title style</a:t>
            </a:r>
            <a:endParaRPr lang="en-US" alt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 dirty="0" smtClean="0"/>
              <a:t>Click to edit Master text styles</a:t>
            </a:r>
            <a:endParaRPr lang="en-US" altLang="en-US" dirty="0" smtClean="0"/>
          </a:p>
          <a:p>
            <a:pPr lvl="1"/>
            <a:r>
              <a:rPr lang="en-US" altLang="en-US" dirty="0" smtClean="0"/>
              <a:t>Second level</a:t>
            </a:r>
            <a:endParaRPr lang="en-US" altLang="en-US" dirty="0" smtClean="0"/>
          </a:p>
          <a:p>
            <a:pPr lvl="2"/>
            <a:r>
              <a:rPr lang="en-US" altLang="en-US" dirty="0" smtClean="0"/>
              <a:t>Third level</a:t>
            </a:r>
            <a:endParaRPr lang="en-US" altLang="en-US" dirty="0" smtClean="0"/>
          </a:p>
          <a:p>
            <a:pPr lvl="3"/>
            <a:r>
              <a:rPr lang="en-US" altLang="en-US" dirty="0" smtClean="0"/>
              <a:t>Fourth level</a:t>
            </a:r>
            <a:endParaRPr lang="en-US" altLang="en-US" dirty="0" smtClean="0"/>
          </a:p>
          <a:p>
            <a:pPr lvl="4"/>
            <a:r>
              <a:rPr lang="en-US" altLang="en-US" dirty="0" smtClean="0"/>
              <a:t>Fifth level</a:t>
            </a:r>
            <a:endParaRPr lang="en-US" altLang="en-US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464F6A-7EC5-4B5A-ABE4-8117201AF575}" type="slidenum">
              <a:rPr lang="en-US" altLang="en-US" smtClean="0">
                <a:solidFill>
                  <a:srgbClr val="000000"/>
                </a:solidFill>
              </a:rPr>
            </a:fld>
            <a:endParaRPr lang="en-US" alt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8.xml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1.xml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image" Target="../media/image43.jpeg"/><Relationship Id="rId1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1.xml"/><Relationship Id="rId1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3.xml"/><Relationship Id="rId1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42.xml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3.xml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3.xml"/><Relationship Id="rId1" Type="http://schemas.openxmlformats.org/officeDocument/2006/relationships/image" Target="../media/image5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42.xml"/><Relationship Id="rId5" Type="http://schemas.openxmlformats.org/officeDocument/2006/relationships/image" Target="../media/image6.jpeg"/><Relationship Id="rId4" Type="http://schemas.openxmlformats.org/officeDocument/2006/relationships/image" Target="../media/image5.w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4.wmf"/><Relationship Id="rId1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3.xml"/><Relationship Id="rId1" Type="http://schemas.openxmlformats.org/officeDocument/2006/relationships/image" Target="../media/image5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3.xml"/><Relationship Id="rId1" Type="http://schemas.openxmlformats.org/officeDocument/2006/relationships/image" Target="../media/image60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3.xml"/><Relationship Id="rId1" Type="http://schemas.openxmlformats.org/officeDocument/2006/relationships/image" Target="../media/image61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8.xml"/><Relationship Id="rId1" Type="http://schemas.openxmlformats.org/officeDocument/2006/relationships/image" Target="../media/image62.jpeg"/></Relationships>
</file>

<file path=ppt/slides/_rels/slide4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1.xml"/><Relationship Id="rId4" Type="http://schemas.openxmlformats.org/officeDocument/2006/relationships/image" Target="../media/image66.png"/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3.xml"/><Relationship Id="rId1" Type="http://schemas.openxmlformats.org/officeDocument/2006/relationships/image" Target="../media/image67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68.jpeg"/></Relationships>
</file>

<file path=ppt/slides/_rels/slide5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0.xml"/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image" Target="../media/image69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7" Type="http://schemas.openxmlformats.org/officeDocument/2006/relationships/image" Target="../media/image73.png"/><Relationship Id="rId6" Type="http://schemas.openxmlformats.org/officeDocument/2006/relationships/hyperlink" Target="http://spaceflight.esa.int/impress/text/education/Images/Catalysis/Image_002.png" TargetMode="External"/><Relationship Id="rId5" Type="http://schemas.openxmlformats.org/officeDocument/2006/relationships/image" Target="../media/image72.jpeg"/><Relationship Id="rId4" Type="http://schemas.openxmlformats.org/officeDocument/2006/relationships/hyperlink" Target="http://www.chemhume.co.uk/ASCHEM/Unit%203/15%20Equilibria/catalytic%20converter.jpg" TargetMode="External"/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image" Target="../media/image69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3.xml"/><Relationship Id="rId1" Type="http://schemas.openxmlformats.org/officeDocument/2006/relationships/image" Target="../media/image7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255333" y="2057400"/>
            <a:ext cx="6853336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2362200" y="838200"/>
            <a:ext cx="46396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Chemical Kinetics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5835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 smtClean="0"/>
              <a:t>Gas Collection Methods</a:t>
            </a:r>
            <a:endParaRPr lang="en-US" altLang="en-US" sz="3200" b="1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9455" y="2341880"/>
            <a:ext cx="1579245" cy="41636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1925" y="2531745"/>
            <a:ext cx="1206500" cy="38322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410" y="2494915"/>
            <a:ext cx="1945640" cy="3869055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2564765" y="4046220"/>
            <a:ext cx="1085850" cy="133350"/>
          </a:xfrm>
          <a:prstGeom prst="rightArrow">
            <a:avLst>
              <a:gd name="adj1" fmla="val 50000"/>
              <a:gd name="adj2" fmla="val 18083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5368290" y="4084320"/>
            <a:ext cx="1085850" cy="133350"/>
          </a:xfrm>
          <a:prstGeom prst="rightArrow">
            <a:avLst>
              <a:gd name="adj1" fmla="val 50000"/>
              <a:gd name="adj2" fmla="val 18083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1900" y="756920"/>
            <a:ext cx="6305550" cy="1333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6130" y="1677670"/>
            <a:ext cx="1397000" cy="4127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5685" y="756920"/>
            <a:ext cx="1758315" cy="11169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9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5835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 smtClean="0"/>
              <a:t>Gas Collection Methods</a:t>
            </a:r>
            <a:endParaRPr lang="en-US" altLang="en-US" sz="3200" b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105" y="3460115"/>
            <a:ext cx="2527935" cy="26530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6595" y="3460115"/>
            <a:ext cx="2638425" cy="27279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870" y="3571875"/>
            <a:ext cx="2691130" cy="2616200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5875020" y="4813300"/>
            <a:ext cx="768985" cy="133350"/>
          </a:xfrm>
          <a:prstGeom prst="rightArrow">
            <a:avLst>
              <a:gd name="adj1" fmla="val 50000"/>
              <a:gd name="adj2" fmla="val 18083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2733040" y="4946650"/>
            <a:ext cx="768985" cy="133350"/>
          </a:xfrm>
          <a:prstGeom prst="rightArrow">
            <a:avLst>
              <a:gd name="adj1" fmla="val 50000"/>
              <a:gd name="adj2" fmla="val 18083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565" y="824230"/>
            <a:ext cx="8010525" cy="1371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2045" y="2670810"/>
            <a:ext cx="1839595" cy="5181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2925" y="1830705"/>
            <a:ext cx="2251075" cy="6089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6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5835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 smtClean="0"/>
              <a:t>Gas Collection Methods</a:t>
            </a:r>
            <a:endParaRPr lang="en-US" altLang="en-US" sz="3200" b="1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34385" y="3339465"/>
            <a:ext cx="2776855" cy="22948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" y="3263900"/>
            <a:ext cx="2976880" cy="23704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3360" y="3514090"/>
            <a:ext cx="2580640" cy="2099945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5913755" y="4467860"/>
            <a:ext cx="768985" cy="133350"/>
          </a:xfrm>
          <a:prstGeom prst="rightArrow">
            <a:avLst>
              <a:gd name="adj1" fmla="val 50000"/>
              <a:gd name="adj2" fmla="val 18083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2771775" y="4601210"/>
            <a:ext cx="768985" cy="133350"/>
          </a:xfrm>
          <a:prstGeom prst="rightArrow">
            <a:avLst>
              <a:gd name="adj1" fmla="val 50000"/>
              <a:gd name="adj2" fmla="val 18083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240" y="1144270"/>
            <a:ext cx="5367655" cy="15640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7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5835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 smtClean="0"/>
              <a:t>Gas Collection Methods</a:t>
            </a:r>
            <a:endParaRPr lang="en-US" altLang="en-US" sz="3200" b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3455" y="783590"/>
            <a:ext cx="6965315" cy="14846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9950" y="2602230"/>
            <a:ext cx="4344035" cy="4006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5950" y="1690689"/>
            <a:ext cx="7848600" cy="2800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>
                <a:latin typeface="Calibri" panose="020F0502020204030204" pitchFamily="34" charset="0"/>
              </a:rPr>
              <a:t>Measuring Rates</a:t>
            </a:r>
            <a:endParaRPr lang="en-US" sz="88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1066800"/>
            <a:ext cx="3124200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Calibri" panose="020F0502020204030204" pitchFamily="34" charset="0"/>
              </a:rPr>
              <a:t>If we want to understand how fast a reaction is happening we have to investigate the reaction as it is happening</a:t>
            </a:r>
            <a:endParaRPr lang="en-US" sz="2400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24400" y="1066800"/>
            <a:ext cx="3962400" cy="830997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How much product is formed over a period of time?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724400" y="2743200"/>
            <a:ext cx="3962400" cy="830997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How much reactant is used up over time?</a:t>
            </a:r>
            <a:endParaRPr lang="en-US" sz="2400" dirty="0" smtClean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505200" y="1676400"/>
            <a:ext cx="1143000" cy="152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endCxn id="7" idx="1"/>
          </p:cNvCxnSpPr>
          <p:nvPr/>
        </p:nvCxnSpPr>
        <p:spPr>
          <a:xfrm>
            <a:off x="3429000" y="3124200"/>
            <a:ext cx="1295400" cy="3449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63752" y="5436514"/>
            <a:ext cx="701649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/>
              <a:t>The choice of method depends on the reaction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Methods to measure the rate of reaction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Methods to measure the rate of reaction</a:t>
            </a:r>
            <a:endParaRPr lang="en-US" sz="3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057400"/>
            <a:ext cx="3822700" cy="276244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2854" y="1676400"/>
            <a:ext cx="3034649" cy="2597342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52400" y="760393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State 3 methods to measure the rate of a reaction in which a gas is evolved.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333" y="4649232"/>
            <a:ext cx="3809867" cy="212090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660" y="818634"/>
            <a:ext cx="90373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libri" panose="020F0502020204030204" pitchFamily="34" charset="0"/>
              </a:rPr>
              <a:t>Explain how you would measure the rate of a reaction in which a precipitate is produced</a:t>
            </a:r>
            <a:endParaRPr lang="en-US" sz="2800" dirty="0" smtClean="0"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Methods to measure the rate of reaction</a:t>
            </a:r>
            <a:endParaRPr lang="en-US" sz="3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006600"/>
            <a:ext cx="8930679" cy="42886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lum bright="-20000" contrast="30000"/>
          </a:blip>
          <a:srcRect/>
          <a:stretch>
            <a:fillRect/>
          </a:stretch>
        </p:blipFill>
        <p:spPr bwMode="auto">
          <a:xfrm>
            <a:off x="76200" y="990600"/>
            <a:ext cx="3228975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429000" y="818634"/>
            <a:ext cx="5715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libri" panose="020F0502020204030204" pitchFamily="34" charset="0"/>
              </a:rPr>
              <a:t>Directly measure the concentrations of products or reactants by titration</a:t>
            </a:r>
            <a:endParaRPr lang="en-US" sz="2800" dirty="0" smtClean="0"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Methods to measure the rate of reaction</a:t>
            </a:r>
            <a:endParaRPr lang="en-US" sz="3200" b="1" dirty="0"/>
          </a:p>
        </p:txBody>
      </p:sp>
      <p:sp>
        <p:nvSpPr>
          <p:cNvPr id="2" name="Rectangle 1"/>
          <p:cNvSpPr/>
          <p:nvPr/>
        </p:nvSpPr>
        <p:spPr>
          <a:xfrm>
            <a:off x="3429000" y="1981200"/>
            <a:ext cx="5562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Take a sample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</a:rPr>
              <a:t>of the reacting solution </a:t>
            </a: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at specific time intervals</a:t>
            </a:r>
            <a:endParaRPr lang="en-US" sz="2400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Stop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</a:rPr>
              <a:t>or </a:t>
            </a: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quench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</a:rPr>
              <a:t>as quickly as </a:t>
            </a: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possible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Titrate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</a:rPr>
              <a:t>with a suitable standard </a:t>
            </a: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solution</a:t>
            </a:r>
            <a:endParaRPr lang="en-US" sz="2400" dirty="0">
              <a:latin typeface="Calibri" panose="020F050202020403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886200" y="4115593"/>
            <a:ext cx="3581400" cy="1984775"/>
          </a:xfrm>
          <a:prstGeom prst="rect">
            <a:avLst/>
          </a:prstGeom>
          <a:solidFill>
            <a:srgbClr val="FFFF00"/>
          </a:solidFill>
          <a:ln w="9360" cap="sq">
            <a:solidFill>
              <a:srgbClr val="FF33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9pPr>
          </a:lstStyle>
          <a:p>
            <a:pPr>
              <a:lnSpc>
                <a:spcPct val="80000"/>
              </a:lnSpc>
              <a:spcBef>
                <a:spcPts val="1250"/>
              </a:spcBef>
              <a:buClrTx/>
              <a:buFontTx/>
              <a:buNone/>
            </a:pPr>
            <a:r>
              <a:rPr lang="en-GB" altLang="en-US" sz="2000" i="1" dirty="0">
                <a:solidFill>
                  <a:srgbClr val="FF3300"/>
                </a:solidFill>
                <a:latin typeface="Calibri" panose="020F0502020204030204" pitchFamily="34" charset="0"/>
              </a:rPr>
              <a:t>Quenched </a:t>
            </a:r>
            <a:r>
              <a:rPr lang="en-GB" altLang="en-US" sz="2000" dirty="0">
                <a:latin typeface="Calibri" panose="020F0502020204030204" pitchFamily="34" charset="0"/>
              </a:rPr>
              <a:t>by:</a:t>
            </a:r>
            <a:endParaRPr lang="en-GB" altLang="en-US" sz="2000" dirty="0"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  <a:spcBef>
                <a:spcPts val="1250"/>
              </a:spcBef>
              <a:buClrTx/>
              <a:buFontTx/>
              <a:buNone/>
            </a:pPr>
            <a:r>
              <a:rPr lang="en-GB" altLang="en-US" sz="2000" dirty="0">
                <a:latin typeface="Calibri" panose="020F0502020204030204" pitchFamily="34" charset="0"/>
              </a:rPr>
              <a:t>1. rapidly cooling in ice</a:t>
            </a:r>
            <a:br>
              <a:rPr lang="en-GB" altLang="en-US" sz="2000" dirty="0">
                <a:latin typeface="Calibri" panose="020F0502020204030204" pitchFamily="34" charset="0"/>
              </a:rPr>
            </a:br>
            <a:r>
              <a:rPr lang="en-GB" altLang="en-US" sz="2000" dirty="0">
                <a:latin typeface="Calibri" panose="020F0502020204030204" pitchFamily="34" charset="0"/>
              </a:rPr>
              <a:t>2. removing the catalyst</a:t>
            </a:r>
            <a:br>
              <a:rPr lang="en-GB" altLang="en-US" sz="2000" dirty="0">
                <a:latin typeface="Calibri" panose="020F0502020204030204" pitchFamily="34" charset="0"/>
              </a:rPr>
            </a:br>
            <a:r>
              <a:rPr lang="en-GB" altLang="en-US" sz="2000" dirty="0">
                <a:latin typeface="Calibri" panose="020F0502020204030204" pitchFamily="34" charset="0"/>
              </a:rPr>
              <a:t>3. removing one of the </a:t>
            </a:r>
            <a:r>
              <a:rPr lang="en-GB" altLang="en-US" sz="2000" dirty="0" smtClean="0">
                <a:latin typeface="Calibri" panose="020F0502020204030204" pitchFamily="34" charset="0"/>
              </a:rPr>
              <a:t>reactants  </a:t>
            </a:r>
            <a:br>
              <a:rPr lang="en-GB" altLang="en-US" sz="2000" dirty="0" smtClean="0">
                <a:latin typeface="Calibri" panose="020F0502020204030204" pitchFamily="34" charset="0"/>
              </a:rPr>
            </a:br>
            <a:r>
              <a:rPr lang="en-GB" altLang="en-US" sz="2000" dirty="0" smtClean="0">
                <a:latin typeface="Calibri" panose="020F0502020204030204" pitchFamily="34" charset="0"/>
              </a:rPr>
              <a:t>    by </a:t>
            </a:r>
            <a:r>
              <a:rPr lang="en-GB" altLang="en-US" sz="2000" dirty="0">
                <a:latin typeface="Calibri" panose="020F0502020204030204" pitchFamily="34" charset="0"/>
              </a:rPr>
              <a:t>another chemical reaction</a:t>
            </a:r>
            <a:br>
              <a:rPr lang="en-GB" altLang="en-US" sz="2000" dirty="0">
                <a:latin typeface="Calibri" panose="020F0502020204030204" pitchFamily="34" charset="0"/>
              </a:rPr>
            </a:br>
            <a:r>
              <a:rPr lang="en-GB" altLang="en-US" sz="2000" dirty="0">
                <a:latin typeface="Calibri" panose="020F0502020204030204" pitchFamily="34" charset="0"/>
              </a:rPr>
              <a:t>4. diluting with a large vol. of </a:t>
            </a:r>
            <a:br>
              <a:rPr lang="en-GB" altLang="en-US" sz="2000" dirty="0">
                <a:latin typeface="Calibri" panose="020F0502020204030204" pitchFamily="34" charset="0"/>
              </a:rPr>
            </a:br>
            <a:r>
              <a:rPr lang="en-GB" altLang="en-US" sz="2000" dirty="0">
                <a:latin typeface="Calibri" panose="020F0502020204030204" pitchFamily="34" charset="0"/>
              </a:rPr>
              <a:t>    cold </a:t>
            </a:r>
            <a:r>
              <a:rPr lang="en-GB" altLang="en-US" sz="2000" dirty="0" smtClean="0">
                <a:latin typeface="Calibri" panose="020F0502020204030204" pitchFamily="34" charset="0"/>
              </a:rPr>
              <a:t>water</a:t>
            </a:r>
            <a:endParaRPr lang="en-GB" altLang="en-US" sz="20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-12700" y="4098687"/>
            <a:ext cx="9671203" cy="267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56748" y="381000"/>
            <a:ext cx="4648200" cy="3908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26696" y="762000"/>
            <a:ext cx="4191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70C0"/>
                </a:solidFill>
              </a:rPr>
              <a:t>Coloured</a:t>
            </a:r>
            <a:r>
              <a:rPr lang="en-US" sz="2400" dirty="0" smtClean="0">
                <a:solidFill>
                  <a:srgbClr val="0070C0"/>
                </a:solidFill>
              </a:rPr>
              <a:t> reactions can be monitored using a spectrometer</a:t>
            </a:r>
            <a:endParaRPr lang="en-US" sz="2400" dirty="0" smtClean="0">
              <a:solidFill>
                <a:srgbClr val="0070C0"/>
              </a:solidFill>
            </a:endParaRPr>
          </a:p>
          <a:p>
            <a:endParaRPr lang="en-US" sz="2400" dirty="0" smtClean="0">
              <a:solidFill>
                <a:srgbClr val="0070C0"/>
              </a:solidFill>
            </a:endParaRPr>
          </a:p>
          <a:p>
            <a:r>
              <a:rPr lang="en-US" sz="2400" dirty="0" smtClean="0">
                <a:solidFill>
                  <a:srgbClr val="0070C0"/>
                </a:solidFill>
              </a:rPr>
              <a:t>Spectrometers measure the amount of light absorbed or transmitted by a sample at selective wavelengths</a:t>
            </a:r>
            <a:endParaRPr lang="en-US" sz="2400" dirty="0" smtClean="0">
              <a:solidFill>
                <a:srgbClr val="0070C0"/>
              </a:solidFill>
            </a:endParaRPr>
          </a:p>
          <a:p>
            <a:endParaRPr lang="en-US" dirty="0" smtClean="0"/>
          </a:p>
          <a:p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Methods to measure the rate of reaction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-33528" y="781050"/>
            <a:ext cx="10079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/>
          <a:srcRect r="8017"/>
          <a:stretch>
            <a:fillRect/>
          </a:stretch>
        </p:blipFill>
        <p:spPr bwMode="auto">
          <a:xfrm>
            <a:off x="304800" y="3581400"/>
            <a:ext cx="86868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143000" y="4800600"/>
            <a:ext cx="8534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Chemical kinetics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is the study of:</a:t>
            </a:r>
            <a:endParaRPr lang="en-US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rates of chemical reactions</a:t>
            </a:r>
            <a:endParaRPr lang="en-US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factors that affect these rates</a:t>
            </a:r>
            <a:endParaRPr lang="en-US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alt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mechanisms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by which reactions occur</a:t>
            </a:r>
            <a:endParaRPr lang="en-US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Chemical Kinetics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15950" y="1690689"/>
            <a:ext cx="7848600" cy="2800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/>
              <a:t>Collision</a:t>
            </a:r>
            <a:endParaRPr lang="en-US" sz="8800" b="1" dirty="0" smtClean="0"/>
          </a:p>
          <a:p>
            <a:pPr algn="ctr"/>
            <a:r>
              <a:rPr lang="en-US" sz="8800" b="1" dirty="0" smtClean="0"/>
              <a:t>Theory</a:t>
            </a:r>
            <a:endParaRPr lang="en-US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4300" y="810991"/>
            <a:ext cx="891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In order for reactions to occur particles must collide with each other in </a:t>
            </a:r>
            <a:endParaRPr lang="en-US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pPr marL="457200" indent="-457200">
              <a:buAutoNum type="arabicParenR"/>
            </a:pPr>
            <a:r>
              <a:rPr lang="en-US" sz="2400" dirty="0" smtClean="0">
                <a:solidFill>
                  <a:srgbClr val="00B050"/>
                </a:solidFill>
                <a:latin typeface="Calibri" panose="020F0502020204030204" pitchFamily="34" charset="0"/>
              </a:rPr>
              <a:t>The correct orientation</a:t>
            </a:r>
            <a:endParaRPr lang="en-US" sz="2400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marL="457200" indent="-457200">
              <a:buAutoNum type="arabicParenR"/>
            </a:pPr>
            <a:r>
              <a:rPr lang="en-US" sz="2400" dirty="0" smtClean="0">
                <a:solidFill>
                  <a:srgbClr val="00B050"/>
                </a:solidFill>
                <a:latin typeface="Calibri" panose="020F0502020204030204" pitchFamily="34" charset="0"/>
              </a:rPr>
              <a:t>With sufficient energy</a:t>
            </a:r>
            <a:endParaRPr lang="en-US" sz="2400" dirty="0">
              <a:solidFill>
                <a:srgbClr val="00B050"/>
              </a:solidFill>
              <a:latin typeface="Calibri" panose="020F050202020403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38200" y="2667000"/>
            <a:ext cx="7927936" cy="3858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209800" y="210295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Is this a successful collision?</a:t>
            </a:r>
            <a:endParaRPr lang="en-US" sz="28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Collision Theory</a:t>
            </a:r>
            <a:endParaRPr lang="en-US" sz="3200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t="4743"/>
          <a:stretch>
            <a:fillRect/>
          </a:stretch>
        </p:blipFill>
        <p:spPr bwMode="auto">
          <a:xfrm>
            <a:off x="838200" y="2567125"/>
            <a:ext cx="7333120" cy="3958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304800" y="787096"/>
            <a:ext cx="7620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Not all collisions are successful</a:t>
            </a: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538986"/>
            <a:ext cx="5249132" cy="1760538"/>
          </a:xfrm>
          <a:prstGeom prst="rect">
            <a:avLst/>
          </a:prstGeom>
          <a:noFill/>
          <a:ln w="38100">
            <a:solidFill>
              <a:srgbClr val="00B05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" y="3886200"/>
            <a:ext cx="4552804" cy="1805897"/>
          </a:xfrm>
          <a:prstGeom prst="rect">
            <a:avLst/>
          </a:prstGeom>
          <a:noFill/>
          <a:ln w="3810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886200"/>
            <a:ext cx="4343400" cy="1805897"/>
          </a:xfrm>
          <a:prstGeom prst="rect">
            <a:avLst/>
          </a:prstGeom>
          <a:noFill/>
          <a:ln w="3810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rgbClr val="FFDDD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Calibri" panose="020F0502020204030204" pitchFamily="34" charset="0"/>
              </a:rPr>
              <a:t>Collision Theory - Orientation</a:t>
            </a:r>
            <a:endParaRPr lang="en-US" sz="32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00" y="876300"/>
            <a:ext cx="7239000" cy="4930080"/>
          </a:xfrm>
          <a:prstGeom prst="rect">
            <a:avLst/>
          </a:prstGeom>
        </p:spPr>
      </p:pic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11994" y="457200"/>
            <a:ext cx="7772400" cy="1447800"/>
          </a:xfrm>
          <a:noFill/>
        </p:spPr>
        <p:txBody>
          <a:bodyPr/>
          <a:lstStyle/>
          <a:p>
            <a:r>
              <a:rPr lang="en-US" altLang="en-US" sz="2800" dirty="0">
                <a:solidFill>
                  <a:schemeClr val="tx1"/>
                </a:solidFill>
              </a:rPr>
              <a:t>An Analogy for Reaction Profiles and Activation Energy</a:t>
            </a:r>
            <a:endParaRPr lang="en-US" altLang="en-US" sz="28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Calibri" panose="020F0502020204030204" pitchFamily="34" charset="0"/>
              </a:rPr>
              <a:t>Collision Theory</a:t>
            </a:r>
            <a:endParaRPr lang="en-US" sz="3200" b="1" dirty="0">
              <a:latin typeface="Calibri" panose="020F0502020204030204" pitchFamily="34" charset="0"/>
            </a:endParaRPr>
          </a:p>
        </p:txBody>
      </p:sp>
      <p:pic>
        <p:nvPicPr>
          <p:cNvPr id="88070" name="Picture 6" descr="Spark%20Plu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876165"/>
            <a:ext cx="2526665" cy="1894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62" name="Group 10"/>
          <p:cNvGrpSpPr/>
          <p:nvPr/>
        </p:nvGrpSpPr>
        <p:grpSpPr bwMode="auto">
          <a:xfrm>
            <a:off x="228600" y="762000"/>
            <a:ext cx="8686800" cy="4648200"/>
            <a:chOff x="192" y="960"/>
            <a:chExt cx="5472" cy="2928"/>
          </a:xfrm>
        </p:grpSpPr>
        <p:sp>
          <p:nvSpPr>
            <p:cNvPr id="74755" name="Text Box 3"/>
            <p:cNvSpPr txBox="1">
              <a:spLocks noChangeArrowheads="1"/>
            </p:cNvSpPr>
            <p:nvPr/>
          </p:nvSpPr>
          <p:spPr bwMode="auto">
            <a:xfrm>
              <a:off x="192" y="960"/>
              <a:ext cx="5472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The </a:t>
              </a:r>
              <a:r>
                <a:rPr kumimoji="0" lang="en-US" altLang="en-US" sz="28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3399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configuration of the atoms</a:t>
              </a:r>
              <a:r>
                <a:rPr kumimoji="0" lang="en-US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kumimoji="0" lang="en-US" altLang="en-US" sz="28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3399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at the time of the collision</a:t>
              </a:r>
              <a:r>
                <a:rPr kumimoji="0" lang="en-US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is called the </a:t>
              </a:r>
              <a:r>
                <a:rPr kumimoji="0" lang="en-US" alt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transition state (activated complex)</a:t>
              </a:r>
              <a:endPara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pic>
          <p:nvPicPr>
            <p:cNvPr id="74757" name="Picture 5" descr="FG13_13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33"/>
            <a:stretch>
              <a:fillRect/>
            </a:stretch>
          </p:blipFill>
          <p:spPr bwMode="auto">
            <a:xfrm>
              <a:off x="2112" y="1584"/>
              <a:ext cx="3360" cy="23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4765" name="Group 13"/>
          <p:cNvGrpSpPr/>
          <p:nvPr/>
        </p:nvGrpSpPr>
        <p:grpSpPr bwMode="auto">
          <a:xfrm>
            <a:off x="304800" y="4127500"/>
            <a:ext cx="5257800" cy="954088"/>
            <a:chOff x="192" y="2600"/>
            <a:chExt cx="3312" cy="601"/>
          </a:xfrm>
        </p:grpSpPr>
        <p:sp>
          <p:nvSpPr>
            <p:cNvPr id="74763" name="Text Box 11"/>
            <p:cNvSpPr txBox="1">
              <a:spLocks noChangeArrowheads="1"/>
            </p:cNvSpPr>
            <p:nvPr/>
          </p:nvSpPr>
          <p:spPr bwMode="auto">
            <a:xfrm>
              <a:off x="192" y="2600"/>
              <a:ext cx="1680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Heat (enthalpy) of </a:t>
              </a:r>
              <a:r>
                <a:rPr lang="en-US" altLang="en-US" sz="2800" b="1" dirty="0">
                  <a:solidFill>
                    <a:srgbClr val="CC0000"/>
                  </a:solidFill>
                  <a:latin typeface="Calibri" panose="020F0502020204030204" pitchFamily="34" charset="0"/>
                </a:rPr>
                <a:t>r</a:t>
              </a:r>
              <a:r>
                <a:rPr kumimoji="0" lang="en-US" altLang="en-US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eaction</a:t>
              </a:r>
              <a:r>
                <a:rPr kumimoji="0" lang="en-US" alt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(</a:t>
              </a:r>
              <a:r>
                <a:rPr kumimoji="0" lang="en-US" alt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Symbol" panose="05050102010706020507" pitchFamily="18" charset="2"/>
                  <a:ea typeface="+mn-ea"/>
                  <a:cs typeface="+mn-cs"/>
                </a:rPr>
                <a:t>D</a:t>
              </a:r>
              <a:r>
                <a:rPr kumimoji="0" lang="en-US" altLang="en-US" sz="28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H</a:t>
              </a:r>
              <a:r>
                <a:rPr kumimoji="0" lang="en-US" alt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)</a:t>
              </a:r>
              <a:endPara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74764" name="Line 12"/>
            <p:cNvSpPr>
              <a:spLocks noChangeShapeType="1"/>
            </p:cNvSpPr>
            <p:nvPr/>
          </p:nvSpPr>
          <p:spPr bwMode="auto">
            <a:xfrm flipV="1">
              <a:off x="1776" y="2880"/>
              <a:ext cx="1728" cy="21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4769" name="Group 17"/>
          <p:cNvGrpSpPr/>
          <p:nvPr/>
        </p:nvGrpSpPr>
        <p:grpSpPr bwMode="auto">
          <a:xfrm>
            <a:off x="203670" y="2475430"/>
            <a:ext cx="4063530" cy="523523"/>
            <a:chOff x="128" y="2049"/>
            <a:chExt cx="2608" cy="242"/>
          </a:xfrm>
        </p:grpSpPr>
        <p:sp>
          <p:nvSpPr>
            <p:cNvPr id="74766" name="Text Box 14"/>
            <p:cNvSpPr txBox="1">
              <a:spLocks noChangeArrowheads="1"/>
            </p:cNvSpPr>
            <p:nvPr/>
          </p:nvSpPr>
          <p:spPr bwMode="auto">
            <a:xfrm>
              <a:off x="128" y="2049"/>
              <a:ext cx="1968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66CC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Activation Energy</a:t>
              </a:r>
              <a:endPara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CC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74768" name="Line 16"/>
            <p:cNvSpPr>
              <a:spLocks noChangeShapeType="1"/>
            </p:cNvSpPr>
            <p:nvPr/>
          </p:nvSpPr>
          <p:spPr bwMode="auto">
            <a:xfrm>
              <a:off x="2096" y="2205"/>
              <a:ext cx="640" cy="3"/>
            </a:xfrm>
            <a:prstGeom prst="line">
              <a:avLst/>
            </a:prstGeom>
            <a:noFill/>
            <a:ln w="38100">
              <a:solidFill>
                <a:srgbClr val="66CCFF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rgbClr val="FFDDD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Calibri" panose="020F0502020204030204" pitchFamily="34" charset="0"/>
              </a:rPr>
              <a:t>Collision Theory</a:t>
            </a:r>
            <a:endParaRPr lang="en-US" sz="32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14107" y="673016"/>
            <a:ext cx="35385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Even highly exothermic reactions are not guaranteed to be fast! Why?</a:t>
            </a:r>
            <a:endParaRPr lang="en-US" sz="28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4927600" y="2577139"/>
            <a:ext cx="424180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spcAft>
                <a:spcPts val="0"/>
              </a:spcAft>
              <a:buClr>
                <a:srgbClr val="FF8203"/>
              </a:buClr>
              <a:buSzPct val="75000"/>
            </a:pPr>
            <a:r>
              <a:rPr lang="en-US" sz="2400" b="1" dirty="0" smtClean="0"/>
              <a:t>Activation Energy</a:t>
            </a:r>
            <a:endParaRPr lang="en-US" sz="2400" b="1" dirty="0" smtClean="0"/>
          </a:p>
          <a:p>
            <a:pPr lvl="0">
              <a:spcBef>
                <a:spcPts val="1200"/>
              </a:spcBef>
              <a:spcAft>
                <a:spcPts val="0"/>
              </a:spcAft>
              <a:buClr>
                <a:srgbClr val="FF8203"/>
              </a:buClr>
              <a:buSzPct val="75000"/>
              <a:buFont typeface="Monotype Sorts" pitchFamily="2"/>
              <a:buChar char=""/>
            </a:pPr>
            <a:r>
              <a:rPr lang="en-US" sz="2400" dirty="0" smtClean="0"/>
              <a:t>If a reaction </a:t>
            </a:r>
            <a:r>
              <a:rPr lang="en-US" sz="2400" dirty="0"/>
              <a:t>is endothermic you must keep supplying heat</a:t>
            </a:r>
            <a:endParaRPr lang="en-US" sz="2400" dirty="0"/>
          </a:p>
          <a:p>
            <a:pPr lvl="0">
              <a:spcBef>
                <a:spcPts val="1200"/>
              </a:spcBef>
              <a:spcAft>
                <a:spcPts val="0"/>
              </a:spcAft>
              <a:buClr>
                <a:srgbClr val="FF8203"/>
              </a:buClr>
              <a:buSzPct val="75000"/>
              <a:buFont typeface="Monotype Sorts" pitchFamily="2"/>
              <a:buChar char=""/>
            </a:pPr>
            <a:r>
              <a:rPr lang="en-US" sz="2400" dirty="0"/>
              <a:t>If the reaction is exothermic it releases energy and this energy can provide the activation energy for following reactions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Collision Theory – Activation Energy</a:t>
            </a:r>
            <a:endParaRPr lang="en-US" sz="3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22145"/>
            <a:ext cx="4864643" cy="37099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90800" y="1524000"/>
            <a:ext cx="3071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DF2581"/>
                </a:solidFill>
              </a:rPr>
              <a:t>E</a:t>
            </a:r>
            <a:r>
              <a:rPr lang="en-US" sz="1200" baseline="-25000" dirty="0" err="1" smtClean="0">
                <a:solidFill>
                  <a:srgbClr val="DF2581"/>
                </a:solidFill>
              </a:rPr>
              <a:t>a</a:t>
            </a:r>
            <a:endParaRPr lang="en-US" sz="1200" dirty="0">
              <a:solidFill>
                <a:srgbClr val="DF258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88" y="4808519"/>
            <a:ext cx="4822634" cy="192436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3488" y="4432132"/>
            <a:ext cx="3010436" cy="924623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Why does 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sugar </a:t>
            </a: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in your sugar bowl not spontaneously burst into flames?</a:t>
            </a:r>
            <a:endParaRPr lang="en-US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914400"/>
            <a:ext cx="7886700" cy="4351338"/>
          </a:xfrm>
        </p:spPr>
        <p:txBody>
          <a:bodyPr>
            <a:normAutofit/>
          </a:bodyPr>
          <a:lstStyle/>
          <a:p>
            <a:pPr marL="109855" indent="0">
              <a:spcAft>
                <a:spcPts val="200"/>
              </a:spcAft>
              <a:buNone/>
            </a:pPr>
            <a:r>
              <a:rPr lang="en-GB" altLang="en-US" sz="2800" dirty="0" smtClean="0">
                <a:solidFill>
                  <a:srgbClr val="A50021"/>
                </a:solidFill>
                <a:latin typeface="Calibri" panose="020F0502020204030204" pitchFamily="34" charset="0"/>
              </a:rPr>
              <a:t>To </a:t>
            </a:r>
            <a:r>
              <a:rPr lang="en-GB" altLang="en-US" sz="2800" dirty="0">
                <a:solidFill>
                  <a:srgbClr val="A50021"/>
                </a:solidFill>
                <a:latin typeface="Calibri" panose="020F0502020204030204" pitchFamily="34" charset="0"/>
              </a:rPr>
              <a:t>increase the rate of reaction </a:t>
            </a:r>
            <a:r>
              <a:rPr lang="en-GB" altLang="en-US" sz="2800" dirty="0" smtClean="0">
                <a:solidFill>
                  <a:srgbClr val="A50021"/>
                </a:solidFill>
                <a:latin typeface="Calibri" panose="020F0502020204030204" pitchFamily="34" charset="0"/>
              </a:rPr>
              <a:t>requires...</a:t>
            </a:r>
            <a:endParaRPr lang="en-GB" altLang="en-US" sz="2800" dirty="0">
              <a:solidFill>
                <a:srgbClr val="A50021"/>
              </a:solidFill>
              <a:latin typeface="Calibri" panose="020F0502020204030204" pitchFamily="34" charset="0"/>
            </a:endParaRPr>
          </a:p>
          <a:p>
            <a:pPr>
              <a:spcAft>
                <a:spcPts val="200"/>
              </a:spcAft>
            </a:pPr>
            <a:r>
              <a:rPr lang="en-GB" altLang="en-US" sz="2800" dirty="0" smtClean="0">
                <a:solidFill>
                  <a:srgbClr val="333399"/>
                </a:solidFill>
                <a:latin typeface="Calibri" panose="020F0502020204030204" pitchFamily="34" charset="0"/>
              </a:rPr>
              <a:t>more </a:t>
            </a:r>
            <a:r>
              <a:rPr lang="en-GB" altLang="en-US" sz="2800" dirty="0">
                <a:solidFill>
                  <a:srgbClr val="333399"/>
                </a:solidFill>
                <a:latin typeface="Calibri" panose="020F0502020204030204" pitchFamily="34" charset="0"/>
              </a:rPr>
              <a:t>frequent collisions</a:t>
            </a:r>
            <a:r>
              <a:rPr lang="en-GB" altLang="en-US" sz="2800" dirty="0">
                <a:latin typeface="Calibri" panose="020F0502020204030204" pitchFamily="34" charset="0"/>
              </a:rPr>
              <a:t>	</a:t>
            </a:r>
            <a:endParaRPr lang="en-GB" altLang="en-US" sz="2800" dirty="0" smtClean="0">
              <a:latin typeface="Calibri" panose="020F0502020204030204" pitchFamily="34" charset="0"/>
            </a:endParaRPr>
          </a:p>
          <a:p>
            <a:pPr lvl="1">
              <a:spcAft>
                <a:spcPts val="200"/>
              </a:spcAft>
            </a:pPr>
            <a:r>
              <a:rPr lang="en-GB" altLang="en-US" sz="2400" dirty="0" smtClean="0">
                <a:latin typeface="Calibri" panose="020F0502020204030204" pitchFamily="34" charset="0"/>
              </a:rPr>
              <a:t>increased </a:t>
            </a:r>
            <a:r>
              <a:rPr lang="en-GB" altLang="en-US" sz="2400" dirty="0">
                <a:latin typeface="Calibri" panose="020F0502020204030204" pitchFamily="34" charset="0"/>
              </a:rPr>
              <a:t>particle </a:t>
            </a:r>
            <a:r>
              <a:rPr lang="en-GB" altLang="en-US" sz="2400" dirty="0" smtClean="0">
                <a:latin typeface="Calibri" panose="020F0502020204030204" pitchFamily="34" charset="0"/>
              </a:rPr>
              <a:t>speed          (a higher temperature)</a:t>
            </a:r>
            <a:endParaRPr lang="en-GB" altLang="en-US" sz="2400" dirty="0" smtClean="0">
              <a:latin typeface="Calibri" panose="020F0502020204030204" pitchFamily="34" charset="0"/>
            </a:endParaRPr>
          </a:p>
          <a:p>
            <a:pPr lvl="1">
              <a:spcAft>
                <a:spcPts val="200"/>
              </a:spcAft>
            </a:pPr>
            <a:r>
              <a:rPr lang="en-GB" altLang="en-US" sz="2400" dirty="0" smtClean="0">
                <a:latin typeface="Calibri" panose="020F0502020204030204" pitchFamily="34" charset="0"/>
              </a:rPr>
              <a:t>more </a:t>
            </a:r>
            <a:r>
              <a:rPr lang="en-GB" altLang="en-US" sz="2400" dirty="0">
                <a:latin typeface="Calibri" panose="020F0502020204030204" pitchFamily="34" charset="0"/>
              </a:rPr>
              <a:t>particles </a:t>
            </a:r>
            <a:r>
              <a:rPr lang="en-GB" altLang="en-US" sz="2400" dirty="0" smtClean="0">
                <a:latin typeface="Calibri" panose="020F0502020204030204" pitchFamily="34" charset="0"/>
              </a:rPr>
              <a:t>present             (a higher concentration)</a:t>
            </a:r>
            <a:endParaRPr lang="en-GB" altLang="en-US" sz="2800" dirty="0">
              <a:latin typeface="Calibri" panose="020F0502020204030204" pitchFamily="34" charset="0"/>
            </a:endParaRPr>
          </a:p>
          <a:p>
            <a:pPr>
              <a:spcAft>
                <a:spcPts val="200"/>
              </a:spcAft>
            </a:pPr>
            <a:r>
              <a:rPr lang="en-GB" altLang="en-US" sz="2800" dirty="0" smtClean="0">
                <a:solidFill>
                  <a:srgbClr val="333399"/>
                </a:solidFill>
                <a:latin typeface="Calibri" panose="020F0502020204030204" pitchFamily="34" charset="0"/>
              </a:rPr>
              <a:t>more </a:t>
            </a:r>
            <a:r>
              <a:rPr lang="en-GB" altLang="en-US" sz="2800" dirty="0">
                <a:solidFill>
                  <a:srgbClr val="333399"/>
                </a:solidFill>
                <a:latin typeface="Calibri" panose="020F0502020204030204" pitchFamily="34" charset="0"/>
              </a:rPr>
              <a:t>successful collisions</a:t>
            </a:r>
            <a:r>
              <a:rPr lang="en-GB" altLang="en-US" sz="2800" dirty="0">
                <a:latin typeface="Calibri" panose="020F0502020204030204" pitchFamily="34" charset="0"/>
              </a:rPr>
              <a:t>	</a:t>
            </a:r>
            <a:endParaRPr lang="en-GB" altLang="en-US" sz="2800" dirty="0" smtClean="0">
              <a:latin typeface="Calibri" panose="020F0502020204030204" pitchFamily="34" charset="0"/>
            </a:endParaRPr>
          </a:p>
          <a:p>
            <a:pPr lvl="1">
              <a:spcAft>
                <a:spcPts val="200"/>
              </a:spcAft>
            </a:pPr>
            <a:r>
              <a:rPr lang="en-GB" altLang="en-US" sz="2400" dirty="0" smtClean="0">
                <a:latin typeface="Calibri" panose="020F0502020204030204" pitchFamily="34" charset="0"/>
              </a:rPr>
              <a:t>particles with more </a:t>
            </a:r>
            <a:r>
              <a:rPr lang="en-GB" altLang="en-US" sz="2400" dirty="0">
                <a:latin typeface="Calibri" panose="020F0502020204030204" pitchFamily="34" charset="0"/>
              </a:rPr>
              <a:t>energy	</a:t>
            </a:r>
            <a:r>
              <a:rPr lang="en-GB" altLang="en-US" sz="2400" dirty="0" smtClean="0">
                <a:latin typeface="Calibri" panose="020F0502020204030204" pitchFamily="34" charset="0"/>
              </a:rPr>
              <a:t> (a higher temperature)</a:t>
            </a:r>
            <a:endParaRPr lang="en-GB" altLang="en-US" sz="2400" dirty="0" smtClean="0">
              <a:latin typeface="Calibri" panose="020F0502020204030204" pitchFamily="34" charset="0"/>
            </a:endParaRPr>
          </a:p>
          <a:p>
            <a:pPr lvl="1">
              <a:spcAft>
                <a:spcPts val="200"/>
              </a:spcAft>
            </a:pPr>
            <a:r>
              <a:rPr lang="en-GB" altLang="en-US" sz="2400" dirty="0">
                <a:latin typeface="Calibri" panose="020F0502020204030204" pitchFamily="34" charset="0"/>
              </a:rPr>
              <a:t>a</a:t>
            </a:r>
            <a:r>
              <a:rPr lang="en-GB" altLang="en-US" sz="2400" dirty="0" smtClean="0">
                <a:latin typeface="Calibri" panose="020F0502020204030204" pitchFamily="34" charset="0"/>
              </a:rPr>
              <a:t> lower activation energy        (use of a catalyst)</a:t>
            </a:r>
            <a:endParaRPr lang="en-US" altLang="en-US" sz="2400" dirty="0">
              <a:latin typeface="Calibri" panose="020F0502020204030204" pitchFamily="34" charset="0"/>
            </a:endParaRPr>
          </a:p>
          <a:p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Collision Theory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15950" y="1690689"/>
            <a:ext cx="7848600" cy="2800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/>
              <a:t>Factors affecting rates of reaction</a:t>
            </a:r>
            <a:endParaRPr lang="en-US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801116"/>
            <a:ext cx="6019800" cy="5638800"/>
          </a:xfrm>
        </p:spPr>
        <p:txBody>
          <a:bodyPr>
            <a:normAutofit lnSpcReduction="20000"/>
          </a:bodyPr>
          <a:lstStyle/>
          <a:p>
            <a:r>
              <a:rPr lang="en-US" altLang="en-US" sz="2800" b="1" i="1" dirty="0">
                <a:solidFill>
                  <a:srgbClr val="1F4E79"/>
                </a:solidFill>
              </a:rPr>
              <a:t>Concentrations of reactants</a:t>
            </a:r>
            <a:r>
              <a:rPr lang="en-US" altLang="en-US" sz="2800" dirty="0">
                <a:solidFill>
                  <a:srgbClr val="1F4E79"/>
                </a:solidFill>
              </a:rPr>
              <a:t>: </a:t>
            </a:r>
            <a:endParaRPr lang="en-US" altLang="en-US" sz="2800" dirty="0">
              <a:solidFill>
                <a:srgbClr val="1F4E79"/>
              </a:solidFill>
            </a:endParaRPr>
          </a:p>
          <a:p>
            <a:pPr marL="0" indent="0">
              <a:buNone/>
            </a:pPr>
            <a:r>
              <a:rPr lang="en-US" altLang="en-US" sz="2800" dirty="0">
                <a:solidFill>
                  <a:srgbClr val="1F4E79"/>
                </a:solidFill>
              </a:rPr>
              <a:t>↑Concentration = ↑Reaction rate</a:t>
            </a:r>
            <a:endParaRPr lang="en-US" altLang="en-US" sz="2800" dirty="0" smtClean="0"/>
          </a:p>
          <a:p>
            <a:pPr lvl="1"/>
            <a:r>
              <a:rPr lang="en-US" altLang="en-US" sz="2400" b="1" dirty="0" smtClean="0">
                <a:solidFill>
                  <a:schemeClr val="accent1">
                    <a:lumMod val="50000"/>
                  </a:schemeClr>
                </a:solidFill>
              </a:rPr>
              <a:t>Solids</a:t>
            </a:r>
            <a:r>
              <a:rPr lang="en-US" altLang="en-US" sz="2400" dirty="0" smtClean="0">
                <a:solidFill>
                  <a:schemeClr val="accent1">
                    <a:lumMod val="50000"/>
                  </a:schemeClr>
                </a:solidFill>
              </a:rPr>
              <a:t> = surface area</a:t>
            </a:r>
            <a:endParaRPr lang="en-US" alt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altLang="en-US" sz="2400" b="1" dirty="0" smtClean="0">
                <a:solidFill>
                  <a:schemeClr val="accent1">
                    <a:lumMod val="50000"/>
                  </a:schemeClr>
                </a:solidFill>
              </a:rPr>
              <a:t>Liquids</a:t>
            </a:r>
            <a:r>
              <a:rPr lang="en-US" altLang="en-US" sz="2400" dirty="0" smtClean="0">
                <a:solidFill>
                  <a:schemeClr val="accent1">
                    <a:lumMod val="50000"/>
                  </a:schemeClr>
                </a:solidFill>
              </a:rPr>
              <a:t> = concentration</a:t>
            </a:r>
            <a:endParaRPr lang="en-US" alt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altLang="en-US" sz="2400" b="1" dirty="0" smtClean="0">
                <a:solidFill>
                  <a:schemeClr val="accent1">
                    <a:lumMod val="50000"/>
                  </a:schemeClr>
                </a:solidFill>
              </a:rPr>
              <a:t>Gases</a:t>
            </a:r>
            <a:r>
              <a:rPr lang="en-US" altLang="en-US" sz="2400" dirty="0" smtClean="0">
                <a:solidFill>
                  <a:schemeClr val="accent1">
                    <a:lumMod val="50000"/>
                  </a:schemeClr>
                </a:solidFill>
              </a:rPr>
              <a:t> = pressure</a:t>
            </a:r>
            <a:endParaRPr lang="en-US" alt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altLang="en-US" sz="2800" b="1" i="1" dirty="0">
              <a:solidFill>
                <a:srgbClr val="FF0000"/>
              </a:solidFill>
            </a:endParaRPr>
          </a:p>
          <a:p>
            <a:r>
              <a:rPr lang="en-US" altLang="en-US" sz="2800" b="1" i="1" dirty="0">
                <a:solidFill>
                  <a:srgbClr val="FF0000"/>
                </a:solidFill>
              </a:rPr>
              <a:t>Temperature</a:t>
            </a:r>
            <a:r>
              <a:rPr lang="en-US" altLang="en-US" sz="2800" dirty="0">
                <a:solidFill>
                  <a:srgbClr val="FF0000"/>
                </a:solidFill>
              </a:rPr>
              <a:t>: </a:t>
            </a:r>
            <a:endParaRPr lang="en-US" altLang="en-US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en-US" sz="2800" dirty="0">
                <a:solidFill>
                  <a:srgbClr val="FF0000"/>
                </a:solidFill>
                <a:sym typeface="+mn-ea"/>
              </a:rPr>
              <a:t>↑Temperature = ↑Reaction rate</a:t>
            </a:r>
            <a:endParaRPr lang="en-US" altLang="en-US" sz="2800" dirty="0">
              <a:solidFill>
                <a:srgbClr val="FF0000"/>
              </a:solidFill>
              <a:sym typeface="+mn-ea"/>
            </a:endParaRPr>
          </a:p>
          <a:p>
            <a:endParaRPr lang="en-US" altLang="en-US" sz="2800" b="1" i="1" dirty="0" smtClean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r>
              <a:rPr lang="en-US" altLang="en-US" sz="2800" b="1" i="1" dirty="0" smtClean="0">
                <a:solidFill>
                  <a:schemeClr val="accent6">
                    <a:lumMod val="75000"/>
                  </a:schemeClr>
                </a:solidFill>
              </a:rPr>
              <a:t>Catalysts</a:t>
            </a:r>
            <a:r>
              <a:rPr lang="en-US" altLang="en-US" sz="2800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endParaRPr lang="en-US" alt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altLang="en-US" sz="2800" dirty="0">
                <a:solidFill>
                  <a:schemeClr val="accent6">
                    <a:lumMod val="75000"/>
                  </a:schemeClr>
                </a:solidFill>
              </a:rPr>
              <a:t>Catalysts = ↑ Reaction rate</a:t>
            </a:r>
            <a:endParaRPr lang="en-US" alt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altLang="en-US" sz="2800" dirty="0">
                <a:solidFill>
                  <a:schemeClr val="accent6">
                    <a:lumMod val="75000"/>
                  </a:schemeClr>
                </a:solidFill>
              </a:rPr>
              <a:t>Inhibitors = ↓ Reaction rate</a:t>
            </a:r>
            <a:endParaRPr lang="en-US" alt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altLang="en-US" sz="2800" dirty="0" smtClean="0">
                <a:solidFill>
                  <a:schemeClr val="accent6">
                    <a:lumMod val="75000"/>
                  </a:schemeClr>
                </a:solidFill>
              </a:rPr>
              <a:t>Light can be a catalyst in some reactions.</a:t>
            </a:r>
            <a:endParaRPr lang="en-US" alt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Factors affecting rates of reaction</a:t>
            </a:r>
            <a:endParaRPr lang="en-US" sz="3200" b="1" dirty="0"/>
          </a:p>
        </p:txBody>
      </p:sp>
      <p:grpSp>
        <p:nvGrpSpPr>
          <p:cNvPr id="2" name="Group 1"/>
          <p:cNvGrpSpPr/>
          <p:nvPr/>
        </p:nvGrpSpPr>
        <p:grpSpPr>
          <a:xfrm>
            <a:off x="6400800" y="1066800"/>
            <a:ext cx="2667000" cy="4635500"/>
            <a:chOff x="6233160" y="1828800"/>
            <a:chExt cx="2667000" cy="4635500"/>
          </a:xfrm>
        </p:grpSpPr>
        <p:sp>
          <p:nvSpPr>
            <p:cNvPr id="5" name="Text Box 2"/>
            <p:cNvSpPr txBox="1">
              <a:spLocks noChangeArrowheads="1"/>
            </p:cNvSpPr>
            <p:nvPr/>
          </p:nvSpPr>
          <p:spPr bwMode="auto">
            <a:xfrm>
              <a:off x="6309360" y="1828800"/>
              <a:ext cx="2590800" cy="520700"/>
            </a:xfrm>
            <a:prstGeom prst="rect">
              <a:avLst/>
            </a:prstGeom>
            <a:solidFill>
              <a:srgbClr val="FFCCFF"/>
            </a:solidFill>
            <a:ln w="9360" cap="sq">
              <a:solidFill>
                <a:srgbClr val="000000"/>
              </a:solidFill>
              <a:miter lim="800000"/>
            </a:ln>
            <a:effectLst>
              <a:outerShdw dist="107933" dir="18900000" algn="ctr" rotWithShape="0">
                <a:srgbClr val="808080"/>
              </a:outerShdw>
            </a:effec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1pPr>
              <a:lvl2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2pPr>
              <a:lvl3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3pPr>
              <a:lvl4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4pPr>
              <a:lvl5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5pPr>
              <a:lvl6pPr marL="25146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6pPr>
              <a:lvl7pPr marL="29718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7pPr>
              <a:lvl8pPr marL="34290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8pPr>
              <a:lvl9pPr marL="38862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9pPr>
            </a:lstStyle>
            <a:p>
              <a:pPr algn="ctr">
                <a:spcBef>
                  <a:spcPts val="1750"/>
                </a:spcBef>
                <a:buClrTx/>
                <a:buFontTx/>
                <a:buNone/>
              </a:pPr>
              <a:r>
                <a:rPr lang="en-GB" altLang="en-US" sz="2800" dirty="0">
                  <a:latin typeface="Calibri" panose="020F0502020204030204" pitchFamily="34" charset="0"/>
                </a:rPr>
                <a:t>concentration</a:t>
              </a:r>
              <a:endParaRPr lang="en-GB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6233160" y="3505200"/>
              <a:ext cx="2438400" cy="520700"/>
            </a:xfrm>
            <a:prstGeom prst="rect">
              <a:avLst/>
            </a:prstGeom>
            <a:solidFill>
              <a:srgbClr val="FFFF99"/>
            </a:solidFill>
            <a:ln w="9360" cap="sq">
              <a:solidFill>
                <a:srgbClr val="000000"/>
              </a:solidFill>
              <a:miter lim="800000"/>
            </a:ln>
            <a:effectLst>
              <a:outerShdw dist="107933" dir="18900000" algn="ctr" rotWithShape="0">
                <a:srgbClr val="808080"/>
              </a:outerShdw>
            </a:effec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1pPr>
              <a:lvl2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2pPr>
              <a:lvl3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3pPr>
              <a:lvl4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4pPr>
              <a:lvl5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5pPr>
              <a:lvl6pPr marL="25146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6pPr>
              <a:lvl7pPr marL="29718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7pPr>
              <a:lvl8pPr marL="34290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8pPr>
              <a:lvl9pPr marL="38862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9pPr>
            </a:lstStyle>
            <a:p>
              <a:pPr algn="ctr">
                <a:spcBef>
                  <a:spcPts val="1750"/>
                </a:spcBef>
                <a:buClrTx/>
                <a:buFontTx/>
                <a:buNone/>
              </a:pPr>
              <a:r>
                <a:rPr lang="en-GB" altLang="en-US" sz="2800" dirty="0">
                  <a:latin typeface="Calibri" panose="020F0502020204030204" pitchFamily="34" charset="0"/>
                </a:rPr>
                <a:t>temperature</a:t>
              </a:r>
              <a:endParaRPr lang="en-GB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6309360" y="2667000"/>
              <a:ext cx="2514600" cy="520700"/>
            </a:xfrm>
            <a:prstGeom prst="rect">
              <a:avLst/>
            </a:prstGeom>
            <a:solidFill>
              <a:srgbClr val="FF9933"/>
            </a:solidFill>
            <a:ln w="9360" cap="sq">
              <a:solidFill>
                <a:srgbClr val="000000"/>
              </a:solidFill>
              <a:miter lim="800000"/>
            </a:ln>
            <a:effectLst>
              <a:outerShdw dist="107933" dir="18900000" algn="ctr" rotWithShape="0">
                <a:srgbClr val="808080"/>
              </a:outerShdw>
            </a:effec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1pPr>
              <a:lvl2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2pPr>
              <a:lvl3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3pPr>
              <a:lvl4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4pPr>
              <a:lvl5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5pPr>
              <a:lvl6pPr marL="25146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6pPr>
              <a:lvl7pPr marL="29718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7pPr>
              <a:lvl8pPr marL="34290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8pPr>
              <a:lvl9pPr marL="38862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9pPr>
            </a:lstStyle>
            <a:p>
              <a:pPr algn="ctr">
                <a:spcBef>
                  <a:spcPts val="1750"/>
                </a:spcBef>
                <a:buClrTx/>
                <a:buFontTx/>
                <a:buNone/>
              </a:pPr>
              <a:r>
                <a:rPr lang="en-GB" altLang="en-US" sz="2800" dirty="0">
                  <a:latin typeface="Calibri" panose="020F0502020204030204" pitchFamily="34" charset="0"/>
                </a:rPr>
                <a:t>pressure</a:t>
              </a:r>
              <a:endParaRPr lang="en-GB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6233160" y="4343400"/>
              <a:ext cx="2286000" cy="520700"/>
            </a:xfrm>
            <a:prstGeom prst="rect">
              <a:avLst/>
            </a:prstGeom>
            <a:solidFill>
              <a:srgbClr val="00CC99"/>
            </a:solidFill>
            <a:ln w="9360" cap="sq">
              <a:solidFill>
                <a:srgbClr val="000000"/>
              </a:solidFill>
              <a:miter lim="800000"/>
            </a:ln>
            <a:effectLst>
              <a:outerShdw dist="107933" dir="18900000" algn="ctr" rotWithShape="0">
                <a:srgbClr val="808080"/>
              </a:outerShdw>
            </a:effec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1pPr>
              <a:lvl2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2pPr>
              <a:lvl3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3pPr>
              <a:lvl4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4pPr>
              <a:lvl5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5pPr>
              <a:lvl6pPr marL="25146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6pPr>
              <a:lvl7pPr marL="29718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7pPr>
              <a:lvl8pPr marL="34290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8pPr>
              <a:lvl9pPr marL="38862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9pPr>
            </a:lstStyle>
            <a:p>
              <a:pPr algn="ctr">
                <a:spcBef>
                  <a:spcPts val="1750"/>
                </a:spcBef>
                <a:buClrTx/>
                <a:buFontTx/>
                <a:buNone/>
              </a:pPr>
              <a:r>
                <a:rPr lang="en-GB" altLang="en-US" sz="2800" dirty="0">
                  <a:latin typeface="Calibri" panose="020F0502020204030204" pitchFamily="34" charset="0"/>
                </a:rPr>
                <a:t>surface area</a:t>
              </a:r>
              <a:endParaRPr lang="en-GB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6233160" y="5181600"/>
              <a:ext cx="2133600" cy="520700"/>
            </a:xfrm>
            <a:prstGeom prst="rect">
              <a:avLst/>
            </a:prstGeom>
            <a:solidFill>
              <a:srgbClr val="CCFFCC"/>
            </a:solidFill>
            <a:ln w="9360" cap="sq">
              <a:solidFill>
                <a:srgbClr val="000000"/>
              </a:solidFill>
              <a:miter lim="800000"/>
            </a:ln>
            <a:effectLst>
              <a:outerShdw dist="107933" dir="18900000" algn="ctr" rotWithShape="0">
                <a:srgbClr val="808080"/>
              </a:outerShdw>
            </a:effec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1pPr>
              <a:lvl2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2pPr>
              <a:lvl3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3pPr>
              <a:lvl4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4pPr>
              <a:lvl5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5pPr>
              <a:lvl6pPr marL="25146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6pPr>
              <a:lvl7pPr marL="29718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7pPr>
              <a:lvl8pPr marL="34290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8pPr>
              <a:lvl9pPr marL="38862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9pPr>
            </a:lstStyle>
            <a:p>
              <a:pPr algn="ctr">
                <a:spcBef>
                  <a:spcPts val="1750"/>
                </a:spcBef>
                <a:buClrTx/>
                <a:buFontTx/>
                <a:buNone/>
              </a:pPr>
              <a:r>
                <a:rPr lang="en-GB" altLang="en-US" sz="2800" dirty="0">
                  <a:latin typeface="Calibri" panose="020F0502020204030204" pitchFamily="34" charset="0"/>
                </a:rPr>
                <a:t>catalyst</a:t>
              </a:r>
              <a:endParaRPr lang="en-GB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6233160" y="5943600"/>
              <a:ext cx="2057400" cy="520700"/>
            </a:xfrm>
            <a:prstGeom prst="rect">
              <a:avLst/>
            </a:prstGeom>
            <a:solidFill>
              <a:srgbClr val="66FFFF"/>
            </a:solidFill>
            <a:ln w="9360" cap="sq">
              <a:solidFill>
                <a:srgbClr val="000000"/>
              </a:solidFill>
              <a:miter lim="800000"/>
            </a:ln>
            <a:effectLst>
              <a:outerShdw dist="107933" dir="18900000" algn="ctr" rotWithShape="0">
                <a:srgbClr val="808080"/>
              </a:outerShdw>
            </a:effec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1pPr>
              <a:lvl2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2pPr>
              <a:lvl3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3pPr>
              <a:lvl4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4pPr>
              <a:lvl5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5pPr>
              <a:lvl6pPr marL="25146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6pPr>
              <a:lvl7pPr marL="29718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7pPr>
              <a:lvl8pPr marL="34290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8pPr>
              <a:lvl9pPr marL="38862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9pPr>
            </a:lstStyle>
            <a:p>
              <a:pPr algn="ctr">
                <a:spcBef>
                  <a:spcPts val="1750"/>
                </a:spcBef>
                <a:buClrTx/>
                <a:buFontTx/>
                <a:buNone/>
              </a:pPr>
              <a:r>
                <a:rPr lang="en-GB" altLang="en-US" sz="2800" dirty="0">
                  <a:latin typeface="Calibri" panose="020F0502020204030204" pitchFamily="34" charset="0"/>
                </a:rPr>
                <a:t>light</a:t>
              </a:r>
              <a:endParaRPr lang="en-GB" altLang="en-US" sz="2800" dirty="0">
                <a:latin typeface="Calibri" panose="020F050202020403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utoUpdateAnimBg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15950" y="1690689"/>
            <a:ext cx="7848600" cy="33547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/>
              <a:t>Concentration</a:t>
            </a:r>
            <a:endParaRPr lang="en-US" sz="8800" b="1" dirty="0" smtClean="0"/>
          </a:p>
          <a:p>
            <a:pPr algn="ctr"/>
            <a:r>
              <a:rPr lang="en-US" sz="8800" b="1" dirty="0" smtClean="0"/>
              <a:t>Liquids</a:t>
            </a:r>
            <a:endParaRPr lang="en-US" sz="8800" b="1" dirty="0" smtClean="0"/>
          </a:p>
          <a:p>
            <a:pPr algn="ctr"/>
            <a:r>
              <a:rPr lang="en-US" sz="3600" b="1" dirty="0" smtClean="0"/>
              <a:t>(concentration)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15950" y="1690689"/>
            <a:ext cx="7848600" cy="2800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/>
              <a:t>Calculating Rates</a:t>
            </a:r>
            <a:endParaRPr lang="en-US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Text Box 9"/>
          <p:cNvSpPr txBox="1">
            <a:spLocks noChangeArrowheads="1"/>
          </p:cNvSpPr>
          <p:nvPr/>
        </p:nvSpPr>
        <p:spPr bwMode="auto">
          <a:xfrm>
            <a:off x="175895" y="857885"/>
            <a:ext cx="8788400" cy="85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Aft>
                <a:spcPts val="200"/>
              </a:spcAft>
            </a:pPr>
            <a:r>
              <a:rPr lang="en-GB" altLang="en-US" dirty="0">
                <a:latin typeface="Calibri" panose="020F0502020204030204" pitchFamily="34" charset="0"/>
              </a:rPr>
              <a:t>Increasing concentration  =  </a:t>
            </a:r>
            <a:r>
              <a:rPr lang="en-GB" altLang="en-US" u="sng" dirty="0">
                <a:solidFill>
                  <a:srgbClr val="0070C0"/>
                </a:solidFill>
                <a:latin typeface="Calibri" panose="020F0502020204030204" pitchFamily="34" charset="0"/>
              </a:rPr>
              <a:t>more frequent collisions </a:t>
            </a:r>
            <a:r>
              <a:rPr lang="en-GB" altLang="en-US" dirty="0">
                <a:latin typeface="Calibri" panose="020F0502020204030204" pitchFamily="34" charset="0"/>
              </a:rPr>
              <a:t> </a:t>
            </a:r>
            <a:endParaRPr lang="en-GB" altLang="en-US" dirty="0">
              <a:latin typeface="Calibri" panose="020F0502020204030204" pitchFamily="34" charset="0"/>
            </a:endParaRPr>
          </a:p>
          <a:p>
            <a:pPr>
              <a:spcAft>
                <a:spcPts val="200"/>
              </a:spcAft>
            </a:pPr>
            <a:r>
              <a:rPr lang="en-GB" altLang="en-US" dirty="0">
                <a:latin typeface="Calibri" panose="020F0502020204030204" pitchFamily="34" charset="0"/>
              </a:rPr>
              <a:t>=  increased rate of reaction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sp>
        <p:nvSpPr>
          <p:cNvPr id="6152" name="Rectangle 12"/>
          <p:cNvSpPr>
            <a:spLocks noChangeArrowheads="1"/>
          </p:cNvSpPr>
          <p:nvPr/>
        </p:nvSpPr>
        <p:spPr bwMode="auto">
          <a:xfrm>
            <a:off x="839788" y="1712913"/>
            <a:ext cx="3125787" cy="1949450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800" dirty="0">
              <a:latin typeface="Calibri" panose="020F0502020204030204" pitchFamily="34" charset="0"/>
            </a:endParaRPr>
          </a:p>
        </p:txBody>
      </p:sp>
      <p:sp>
        <p:nvSpPr>
          <p:cNvPr id="6153" name="Rectangle 13"/>
          <p:cNvSpPr>
            <a:spLocks noChangeArrowheads="1"/>
          </p:cNvSpPr>
          <p:nvPr/>
        </p:nvSpPr>
        <p:spPr bwMode="auto">
          <a:xfrm>
            <a:off x="5127625" y="1712913"/>
            <a:ext cx="3125788" cy="1949450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800" dirty="0">
              <a:latin typeface="Calibri" panose="020F0502020204030204" pitchFamily="34" charset="0"/>
            </a:endParaRPr>
          </a:p>
        </p:txBody>
      </p:sp>
      <p:pic>
        <p:nvPicPr>
          <p:cNvPr id="6154" name="Picture 14" descr="pres2p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25" y="1712913"/>
            <a:ext cx="3125788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15" descr="pres1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88" y="1712913"/>
            <a:ext cx="3125787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6" name="Text Box 16"/>
          <p:cNvSpPr txBox="1">
            <a:spLocks noChangeArrowheads="1"/>
          </p:cNvSpPr>
          <p:nvPr/>
        </p:nvSpPr>
        <p:spPr bwMode="auto">
          <a:xfrm>
            <a:off x="1679575" y="4887913"/>
            <a:ext cx="5781675" cy="67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Aft>
                <a:spcPts val="200"/>
              </a:spcAft>
            </a:pPr>
            <a:r>
              <a:rPr lang="en-GB" altLang="en-US" sz="1800" i="1" dirty="0">
                <a:solidFill>
                  <a:srgbClr val="CC0000"/>
                </a:solidFill>
                <a:latin typeface="Calibri" panose="020F0502020204030204" pitchFamily="34" charset="0"/>
              </a:rPr>
              <a:t>However, increasing the concentration of some reactants</a:t>
            </a:r>
            <a:endParaRPr lang="en-GB" altLang="en-US" sz="1800" i="1" dirty="0">
              <a:solidFill>
                <a:srgbClr val="CC0000"/>
              </a:solidFill>
              <a:latin typeface="Calibri" panose="020F0502020204030204" pitchFamily="34" charset="0"/>
            </a:endParaRPr>
          </a:p>
          <a:p>
            <a:pPr>
              <a:spcAft>
                <a:spcPts val="200"/>
              </a:spcAft>
            </a:pPr>
            <a:r>
              <a:rPr lang="en-GB" altLang="en-US" sz="1800" i="1" dirty="0">
                <a:solidFill>
                  <a:srgbClr val="CC0000"/>
                </a:solidFill>
                <a:latin typeface="Calibri" panose="020F0502020204030204" pitchFamily="34" charset="0"/>
              </a:rPr>
              <a:t>can have a greater effect than increasing others</a:t>
            </a:r>
            <a:endParaRPr lang="en-GB" altLang="en-US" sz="1800" i="1" dirty="0">
              <a:solidFill>
                <a:srgbClr val="CC0000"/>
              </a:solidFill>
              <a:latin typeface="Calibri" panose="020F0502020204030204" pitchFamily="34" charset="0"/>
            </a:endParaRPr>
          </a:p>
        </p:txBody>
      </p:sp>
      <p:sp>
        <p:nvSpPr>
          <p:cNvPr id="6157" name="Text Box 17"/>
          <p:cNvSpPr txBox="1">
            <a:spLocks noChangeArrowheads="1"/>
          </p:cNvSpPr>
          <p:nvPr/>
        </p:nvSpPr>
        <p:spPr bwMode="auto">
          <a:xfrm>
            <a:off x="619125" y="3773488"/>
            <a:ext cx="3627438" cy="732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Aft>
                <a:spcPts val="200"/>
              </a:spcAft>
            </a:pPr>
            <a:r>
              <a:rPr lang="en-GB" altLang="en-US" sz="2000" dirty="0">
                <a:latin typeface="Calibri" panose="020F0502020204030204" pitchFamily="34" charset="0"/>
              </a:rPr>
              <a:t>Low concentration  </a:t>
            </a:r>
            <a:endParaRPr lang="en-GB" altLang="en-US" sz="2000" dirty="0">
              <a:latin typeface="Calibri" panose="020F0502020204030204" pitchFamily="34" charset="0"/>
            </a:endParaRPr>
          </a:p>
          <a:p>
            <a:pPr>
              <a:spcAft>
                <a:spcPts val="200"/>
              </a:spcAft>
            </a:pPr>
            <a:r>
              <a:rPr lang="en-GB" altLang="en-US" sz="2000" dirty="0">
                <a:latin typeface="Calibri" panose="020F0502020204030204" pitchFamily="34" charset="0"/>
              </a:rPr>
              <a:t>fewer collisions</a:t>
            </a:r>
            <a:endParaRPr lang="en-GB" altLang="en-US" sz="2000" dirty="0">
              <a:latin typeface="Calibri" panose="020F0502020204030204" pitchFamily="34" charset="0"/>
            </a:endParaRPr>
          </a:p>
        </p:txBody>
      </p:sp>
      <p:sp>
        <p:nvSpPr>
          <p:cNvPr id="6158" name="Text Box 18"/>
          <p:cNvSpPr txBox="1">
            <a:spLocks noChangeArrowheads="1"/>
          </p:cNvSpPr>
          <p:nvPr/>
        </p:nvSpPr>
        <p:spPr bwMode="auto">
          <a:xfrm>
            <a:off x="4756150" y="3773488"/>
            <a:ext cx="3854450" cy="732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Aft>
                <a:spcPts val="200"/>
              </a:spcAft>
            </a:pPr>
            <a:r>
              <a:rPr lang="en-GB" altLang="en-US" sz="2000" dirty="0">
                <a:latin typeface="Calibri" panose="020F0502020204030204" pitchFamily="34" charset="0"/>
              </a:rPr>
              <a:t>Higher concentration</a:t>
            </a:r>
            <a:endParaRPr lang="en-GB" altLang="en-US" sz="2000" dirty="0">
              <a:latin typeface="Calibri" panose="020F0502020204030204" pitchFamily="34" charset="0"/>
            </a:endParaRPr>
          </a:p>
          <a:p>
            <a:pPr>
              <a:spcAft>
                <a:spcPts val="200"/>
              </a:spcAft>
            </a:pPr>
            <a:r>
              <a:rPr lang="en-GB" altLang="en-US" sz="2000" dirty="0">
                <a:latin typeface="Calibri" panose="020F0502020204030204" pitchFamily="34" charset="0"/>
              </a:rPr>
              <a:t>more collisions</a:t>
            </a:r>
            <a:endParaRPr lang="en-GB" altLang="en-US" sz="2000" dirty="0"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Factors affecting rates of </a:t>
            </a:r>
            <a:r>
              <a:rPr lang="en-US" sz="3200" b="1" dirty="0" smtClean="0"/>
              <a:t>reaction - Concentration</a:t>
            </a:r>
            <a:endParaRPr lang="en-US" sz="32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81000" y="1066800"/>
            <a:ext cx="3328634" cy="5634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1066800"/>
            <a:ext cx="3505200" cy="53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Factors affecting rates of </a:t>
            </a:r>
            <a:r>
              <a:rPr lang="en-US" sz="3200" b="1" dirty="0" smtClean="0"/>
              <a:t>reaction - Concentration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52" name="Text Box 8"/>
          <p:cNvSpPr txBox="1">
            <a:spLocks noChangeArrowheads="1"/>
          </p:cNvSpPr>
          <p:nvPr/>
        </p:nvSpPr>
        <p:spPr bwMode="auto">
          <a:xfrm>
            <a:off x="268923" y="705485"/>
            <a:ext cx="8605837" cy="978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Aft>
                <a:spcPts val="200"/>
              </a:spcAft>
            </a:pPr>
            <a:r>
              <a:rPr lang="en-GB" altLang="en-US" sz="2800" dirty="0">
                <a:solidFill>
                  <a:srgbClr val="CC3300"/>
                </a:solidFill>
                <a:latin typeface="Calibri" panose="020F0502020204030204" pitchFamily="34" charset="0"/>
              </a:rPr>
              <a:t>Reactions are fastest at the start</a:t>
            </a:r>
            <a:endParaRPr lang="en-GB" altLang="en-US" sz="2800" dirty="0">
              <a:solidFill>
                <a:srgbClr val="CC3300"/>
              </a:solidFill>
              <a:latin typeface="Calibri" panose="020F0502020204030204" pitchFamily="34" charset="0"/>
            </a:endParaRPr>
          </a:p>
          <a:p>
            <a:pPr>
              <a:spcAft>
                <a:spcPts val="200"/>
              </a:spcAft>
            </a:pPr>
            <a:r>
              <a:rPr lang="en-US" altLang="en-GB" sz="2800" dirty="0">
                <a:solidFill>
                  <a:srgbClr val="CC3300"/>
                </a:solidFill>
                <a:latin typeface="Calibri" panose="020F0502020204030204" pitchFamily="34" charset="0"/>
              </a:rPr>
              <a:t>Gradient = rate of reaction ..... why?</a:t>
            </a:r>
            <a:endParaRPr lang="en-US" altLang="en-GB" sz="2800" dirty="0">
              <a:solidFill>
                <a:srgbClr val="CC3300"/>
              </a:solidFill>
              <a:latin typeface="Calibri" panose="020F0502020204030204" pitchFamily="34" charset="0"/>
            </a:endParaRPr>
          </a:p>
        </p:txBody>
      </p:sp>
      <p:grpSp>
        <p:nvGrpSpPr>
          <p:cNvPr id="236572" name="Group 28"/>
          <p:cNvGrpSpPr/>
          <p:nvPr/>
        </p:nvGrpSpPr>
        <p:grpSpPr bwMode="auto">
          <a:xfrm>
            <a:off x="4899691" y="1808589"/>
            <a:ext cx="4012534" cy="3397844"/>
            <a:chOff x="3053" y="1536"/>
            <a:chExt cx="2179" cy="1786"/>
          </a:xfrm>
        </p:grpSpPr>
        <p:pic>
          <p:nvPicPr>
            <p:cNvPr id="236565" name="Picture 21" descr="abcp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6" y="1536"/>
              <a:ext cx="2016" cy="16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6566" name="Text Box 22"/>
            <p:cNvSpPr txBox="1">
              <a:spLocks noChangeArrowheads="1"/>
            </p:cNvSpPr>
            <p:nvPr/>
          </p:nvSpPr>
          <p:spPr bwMode="auto">
            <a:xfrm>
              <a:off x="4104" y="3176"/>
              <a:ext cx="369" cy="1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Aft>
                  <a:spcPts val="200"/>
                </a:spcAft>
              </a:pPr>
              <a:r>
                <a:rPr lang="en-US" altLang="en-US" sz="1200" dirty="0">
                  <a:latin typeface="Calibri" panose="020F0502020204030204" pitchFamily="34" charset="0"/>
                </a:rPr>
                <a:t>TIME</a:t>
              </a:r>
              <a:endParaRPr lang="en-US" altLang="en-US" sz="1000" dirty="0">
                <a:latin typeface="Calibri" panose="020F0502020204030204" pitchFamily="34" charset="0"/>
              </a:endParaRPr>
            </a:p>
          </p:txBody>
        </p:sp>
        <p:sp>
          <p:nvSpPr>
            <p:cNvPr id="236567" name="Text Box 23"/>
            <p:cNvSpPr txBox="1">
              <a:spLocks noChangeArrowheads="1"/>
            </p:cNvSpPr>
            <p:nvPr/>
          </p:nvSpPr>
          <p:spPr bwMode="auto">
            <a:xfrm rot="16200000">
              <a:off x="2648" y="2203"/>
              <a:ext cx="960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Aft>
                  <a:spcPts val="200"/>
                </a:spcAft>
              </a:pPr>
              <a:r>
                <a:rPr lang="en-US" altLang="en-US" sz="1200" dirty="0">
                  <a:latin typeface="Calibri" panose="020F0502020204030204" pitchFamily="34" charset="0"/>
                </a:rPr>
                <a:t>CONCENTRATION</a:t>
              </a:r>
              <a:endParaRPr lang="en-US" altLang="en-US" sz="1000" dirty="0">
                <a:latin typeface="Calibri" panose="020F0502020204030204" pitchFamily="34" charset="0"/>
              </a:endParaRPr>
            </a:p>
          </p:txBody>
        </p:sp>
        <p:sp>
          <p:nvSpPr>
            <p:cNvPr id="236569" name="Text Box 25"/>
            <p:cNvSpPr txBox="1">
              <a:spLocks noChangeArrowheads="1"/>
            </p:cNvSpPr>
            <p:nvPr/>
          </p:nvSpPr>
          <p:spPr bwMode="auto">
            <a:xfrm>
              <a:off x="3600" y="2784"/>
              <a:ext cx="192" cy="1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Aft>
                  <a:spcPts val="200"/>
                </a:spcAft>
              </a:pPr>
              <a:r>
                <a:rPr lang="en-US" altLang="en-US" sz="1400" dirty="0">
                  <a:solidFill>
                    <a:srgbClr val="3366FF"/>
                  </a:solidFill>
                  <a:latin typeface="Calibri" panose="020F0502020204030204" pitchFamily="34" charset="0"/>
                </a:rPr>
                <a:t>B</a:t>
              </a:r>
              <a:endParaRPr lang="en-US" altLang="en-US" sz="1000" dirty="0">
                <a:latin typeface="Calibri" panose="020F0502020204030204" pitchFamily="34" charset="0"/>
              </a:endParaRPr>
            </a:p>
          </p:txBody>
        </p:sp>
        <p:sp>
          <p:nvSpPr>
            <p:cNvPr id="236570" name="Text Box 26"/>
            <p:cNvSpPr txBox="1">
              <a:spLocks noChangeArrowheads="1"/>
            </p:cNvSpPr>
            <p:nvPr/>
          </p:nvSpPr>
          <p:spPr bwMode="auto">
            <a:xfrm>
              <a:off x="4704" y="2736"/>
              <a:ext cx="192" cy="1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Aft>
                  <a:spcPts val="200"/>
                </a:spcAft>
              </a:pPr>
              <a:r>
                <a:rPr lang="en-US" altLang="en-US" sz="1400" dirty="0">
                  <a:solidFill>
                    <a:srgbClr val="FF3300"/>
                  </a:solidFill>
                  <a:latin typeface="Calibri" panose="020F0502020204030204" pitchFamily="34" charset="0"/>
                </a:rPr>
                <a:t>A</a:t>
              </a:r>
              <a:endParaRPr lang="en-US" altLang="en-US" sz="1000" dirty="0">
                <a:latin typeface="Calibri" panose="020F0502020204030204" pitchFamily="34" charset="0"/>
              </a:endParaRPr>
            </a:p>
          </p:txBody>
        </p:sp>
        <p:sp>
          <p:nvSpPr>
            <p:cNvPr id="236571" name="Text Box 27"/>
            <p:cNvSpPr txBox="1">
              <a:spLocks noChangeArrowheads="1"/>
            </p:cNvSpPr>
            <p:nvPr/>
          </p:nvSpPr>
          <p:spPr bwMode="auto">
            <a:xfrm>
              <a:off x="3936" y="1824"/>
              <a:ext cx="192" cy="1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Aft>
                  <a:spcPts val="200"/>
                </a:spcAft>
              </a:pPr>
              <a:r>
                <a:rPr lang="en-US" altLang="en-US" sz="1400" dirty="0">
                  <a:latin typeface="Calibri" panose="020F0502020204030204" pitchFamily="34" charset="0"/>
                </a:rPr>
                <a:t>C</a:t>
              </a:r>
              <a:endParaRPr lang="en-US" altLang="en-US" sz="1000" dirty="0">
                <a:latin typeface="Calibri" panose="020F0502020204030204" pitchFamily="3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5905800" y="1858055"/>
            <a:ext cx="1449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200"/>
              </a:spcAft>
            </a:pPr>
            <a:r>
              <a:rPr lang="en-GB" altLang="en-US" dirty="0">
                <a:solidFill>
                  <a:schemeClr val="accent2"/>
                </a:solidFill>
                <a:latin typeface="Calibri" panose="020F0502020204030204" pitchFamily="34" charset="0"/>
              </a:rPr>
              <a:t>A  +  2B  </a:t>
            </a:r>
            <a:r>
              <a:rPr lang="en-GB" altLang="en-US" dirty="0">
                <a:solidFill>
                  <a:schemeClr val="accent2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dirty="0">
                <a:solidFill>
                  <a:schemeClr val="accent2"/>
                </a:solidFill>
                <a:latin typeface="Calibri" panose="020F0502020204030204" pitchFamily="34" charset="0"/>
              </a:rPr>
              <a:t> C</a:t>
            </a:r>
            <a:endParaRPr lang="en-US" altLang="en-US" dirty="0">
              <a:latin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465" y="2042795"/>
            <a:ext cx="49447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spcAft>
                <a:spcPts val="200"/>
              </a:spcAft>
              <a:buNone/>
            </a:pPr>
            <a:r>
              <a:rPr lang="en-US" altLang="en-GB" sz="2400" dirty="0">
                <a:latin typeface="Calibri" panose="020F0502020204030204" pitchFamily="34" charset="0"/>
              </a:rPr>
              <a:t>High concentration = more collisions</a:t>
            </a:r>
            <a:endParaRPr lang="en-US" altLang="en-GB" sz="2400" dirty="0"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Factors affecting rates of </a:t>
            </a:r>
            <a:r>
              <a:rPr lang="en-US" sz="3200" b="1" dirty="0" smtClean="0"/>
              <a:t>reaction - Concentration</a:t>
            </a:r>
            <a:endParaRPr lang="en-US" sz="3200" b="1" dirty="0"/>
          </a:p>
        </p:txBody>
      </p:sp>
      <p:sp>
        <p:nvSpPr>
          <p:cNvPr id="4" name="Rectangle 3"/>
          <p:cNvSpPr/>
          <p:nvPr/>
        </p:nvSpPr>
        <p:spPr>
          <a:xfrm>
            <a:off x="125730" y="4318635"/>
            <a:ext cx="4944745" cy="460375"/>
          </a:xfrm>
          <a:prstGeom prst="rect">
            <a:avLst/>
          </a:prstGeom>
        </p:spPr>
        <p:txBody>
          <a:bodyPr wrap="square">
            <a:spAutoFit/>
          </a:bodyPr>
          <a:p>
            <a:pPr indent="0">
              <a:spcAft>
                <a:spcPts val="200"/>
              </a:spcAft>
              <a:buNone/>
            </a:pPr>
            <a:r>
              <a:rPr lang="en-US" altLang="en-US" sz="2400" dirty="0">
                <a:latin typeface="Calibri" panose="020F0502020204030204" pitchFamily="34" charset="0"/>
              </a:rPr>
              <a:t>Low </a:t>
            </a:r>
            <a:r>
              <a:rPr lang="en-US" altLang="en-GB" sz="2400" dirty="0">
                <a:latin typeface="Calibri" panose="020F0502020204030204" pitchFamily="34" charset="0"/>
              </a:rPr>
              <a:t>concentration = </a:t>
            </a:r>
            <a:r>
              <a:rPr lang="en-US" altLang="en-US" sz="2400" dirty="0">
                <a:latin typeface="Calibri" panose="020F0502020204030204" pitchFamily="34" charset="0"/>
              </a:rPr>
              <a:t>few </a:t>
            </a:r>
            <a:r>
              <a:rPr lang="en-US" altLang="en-GB" sz="2400" dirty="0">
                <a:latin typeface="Calibri" panose="020F0502020204030204" pitchFamily="34" charset="0"/>
              </a:rPr>
              <a:t>collisions</a:t>
            </a:r>
            <a:endParaRPr lang="en-US" altLang="en-GB" sz="2400" dirty="0">
              <a:latin typeface="Calibri" panose="020F0502020204030204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4686935" y="2286000"/>
            <a:ext cx="494665" cy="317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4681220" y="4680585"/>
            <a:ext cx="494665" cy="317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B65C9FD-121F-4CD5-9339-598B01BADF96}" type="slidenum">
              <a:rPr lang="en-GB" altLang="en-US"/>
            </a:fld>
            <a:endParaRPr lang="en-GB" altLang="en-US"/>
          </a:p>
        </p:txBody>
      </p:sp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4800600" y="1219200"/>
            <a:ext cx="2514600" cy="15573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360" cap="sq">
            <a:solidFill>
              <a:srgbClr val="000000"/>
            </a:solidFill>
            <a:miter lim="800000"/>
          </a:ln>
          <a:effec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9pPr>
          </a:lstStyle>
          <a:p>
            <a:pPr>
              <a:spcBef>
                <a:spcPts val="1500"/>
              </a:spcBef>
              <a:buClrTx/>
              <a:buFontTx/>
              <a:buNone/>
            </a:pPr>
            <a:r>
              <a:rPr lang="en-US" altLang="en-US" dirty="0">
                <a:latin typeface="Calibri" panose="020F0502020204030204" pitchFamily="34" charset="0"/>
              </a:rPr>
              <a:t>Expt. run 3 times:</a:t>
            </a:r>
            <a:br>
              <a:rPr lang="en-US" altLang="en-US" dirty="0">
                <a:latin typeface="Calibri" panose="020F0502020204030204" pitchFamily="34" charset="0"/>
              </a:rPr>
            </a:br>
            <a:r>
              <a:rPr lang="en-US" altLang="en-US" dirty="0">
                <a:latin typeface="Calibri" panose="020F0502020204030204" pitchFamily="34" charset="0"/>
              </a:rPr>
              <a:t>(a) 2.0M </a:t>
            </a:r>
            <a:r>
              <a:rPr lang="en-US" altLang="en-US" dirty="0" err="1">
                <a:latin typeface="Calibri" panose="020F0502020204030204" pitchFamily="34" charset="0"/>
              </a:rPr>
              <a:t>HCl</a:t>
            </a:r>
            <a:br>
              <a:rPr lang="en-US" altLang="en-US" dirty="0">
                <a:latin typeface="Calibri" panose="020F0502020204030204" pitchFamily="34" charset="0"/>
              </a:rPr>
            </a:br>
            <a:r>
              <a:rPr lang="en-US" altLang="en-US" dirty="0">
                <a:latin typeface="Calibri" panose="020F0502020204030204" pitchFamily="34" charset="0"/>
              </a:rPr>
              <a:t>(b) 1.0M </a:t>
            </a:r>
            <a:r>
              <a:rPr lang="en-US" altLang="en-US" dirty="0" err="1">
                <a:latin typeface="Calibri" panose="020F0502020204030204" pitchFamily="34" charset="0"/>
              </a:rPr>
              <a:t>HCl</a:t>
            </a:r>
            <a:br>
              <a:rPr lang="en-US" altLang="en-US" dirty="0">
                <a:latin typeface="Calibri" panose="020F0502020204030204" pitchFamily="34" charset="0"/>
              </a:rPr>
            </a:br>
            <a:r>
              <a:rPr lang="en-US" altLang="en-US" dirty="0">
                <a:latin typeface="Calibri" panose="020F0502020204030204" pitchFamily="34" charset="0"/>
              </a:rPr>
              <a:t>(c) 0.5M </a:t>
            </a:r>
            <a:r>
              <a:rPr lang="en-US" altLang="en-US" dirty="0" err="1">
                <a:latin typeface="Calibri" panose="020F0502020204030204" pitchFamily="34" charset="0"/>
              </a:rPr>
              <a:t>HCl</a:t>
            </a:r>
            <a:endParaRPr lang="en-US" altLang="en-US" dirty="0">
              <a:latin typeface="Calibri" panose="020F0502020204030204" pitchFamily="34" charset="0"/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457201" y="3455987"/>
            <a:ext cx="5486400" cy="463550"/>
          </a:xfrm>
          <a:prstGeom prst="rect">
            <a:avLst/>
          </a:prstGeom>
          <a:solidFill>
            <a:srgbClr val="FFEFFF"/>
          </a:solidFill>
          <a:ln>
            <a:solidFill>
              <a:srgbClr val="000000"/>
            </a:solidFill>
          </a:ln>
          <a:effectLst/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9pPr>
          </a:lstStyle>
          <a:p>
            <a:pPr>
              <a:spcBef>
                <a:spcPts val="1500"/>
              </a:spcBef>
              <a:buClrTx/>
              <a:buFontTx/>
              <a:buNone/>
            </a:pPr>
            <a:r>
              <a:rPr lang="en-US" altLang="en-US" dirty="0">
                <a:latin typeface="Calibri" panose="020F0502020204030204" pitchFamily="34" charset="0"/>
              </a:rPr>
              <a:t>Mg(</a:t>
            </a:r>
            <a:r>
              <a:rPr lang="en-US" altLang="en-US" i="1" dirty="0">
                <a:latin typeface="Calibri" panose="020F0502020204030204" pitchFamily="34" charset="0"/>
              </a:rPr>
              <a:t>s</a:t>
            </a:r>
            <a:r>
              <a:rPr lang="en-US" altLang="en-US" dirty="0">
                <a:latin typeface="Calibri" panose="020F0502020204030204" pitchFamily="34" charset="0"/>
              </a:rPr>
              <a:t>) + 2HCl(</a:t>
            </a:r>
            <a:r>
              <a:rPr lang="en-US" altLang="en-US" i="1" dirty="0" err="1">
                <a:latin typeface="Calibri" panose="020F0502020204030204" pitchFamily="34" charset="0"/>
              </a:rPr>
              <a:t>aq</a:t>
            </a:r>
            <a:r>
              <a:rPr lang="en-US" altLang="en-US" dirty="0">
                <a:latin typeface="Calibri" panose="020F0502020204030204" pitchFamily="34" charset="0"/>
              </a:rPr>
              <a:t>)  </a:t>
            </a:r>
            <a:r>
              <a:rPr lang="en-US" altLang="en-US" dirty="0" smtClean="0"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US" altLang="en-US" dirty="0" smtClean="0">
                <a:latin typeface="Calibri" panose="020F0502020204030204" pitchFamily="34" charset="0"/>
              </a:rPr>
              <a:t> </a:t>
            </a:r>
            <a:r>
              <a:rPr lang="en-US" altLang="en-US" dirty="0">
                <a:latin typeface="Calibri" panose="020F0502020204030204" pitchFamily="34" charset="0"/>
              </a:rPr>
              <a:t>MgCl</a:t>
            </a:r>
            <a:r>
              <a:rPr lang="en-US" altLang="en-US" baseline="-25000" dirty="0">
                <a:latin typeface="Calibri" panose="020F0502020204030204" pitchFamily="34" charset="0"/>
              </a:rPr>
              <a:t>2</a:t>
            </a:r>
            <a:r>
              <a:rPr lang="en-US" altLang="en-US" dirty="0">
                <a:latin typeface="Calibri" panose="020F0502020204030204" pitchFamily="34" charset="0"/>
              </a:rPr>
              <a:t>(</a:t>
            </a:r>
            <a:r>
              <a:rPr lang="en-US" altLang="en-US" i="1" dirty="0" err="1">
                <a:latin typeface="Calibri" panose="020F0502020204030204" pitchFamily="34" charset="0"/>
              </a:rPr>
              <a:t>aq</a:t>
            </a:r>
            <a:r>
              <a:rPr lang="en-US" altLang="en-US" dirty="0">
                <a:latin typeface="Calibri" panose="020F0502020204030204" pitchFamily="34" charset="0"/>
              </a:rPr>
              <a:t>) + H</a:t>
            </a:r>
            <a:r>
              <a:rPr lang="en-US" altLang="en-US" baseline="-25000" dirty="0">
                <a:latin typeface="Calibri" panose="020F0502020204030204" pitchFamily="34" charset="0"/>
              </a:rPr>
              <a:t>2</a:t>
            </a:r>
            <a:r>
              <a:rPr lang="en-US" altLang="en-US" dirty="0">
                <a:latin typeface="Calibri" panose="020F0502020204030204" pitchFamily="34" charset="0"/>
              </a:rPr>
              <a:t>(</a:t>
            </a:r>
            <a:r>
              <a:rPr lang="en-US" altLang="en-US" i="1" dirty="0">
                <a:latin typeface="Calibri" panose="020F0502020204030204" pitchFamily="34" charset="0"/>
              </a:rPr>
              <a:t>g</a:t>
            </a:r>
            <a:r>
              <a:rPr lang="en-US" altLang="en-US" dirty="0">
                <a:latin typeface="Calibri" panose="020F0502020204030204" pitchFamily="34" charset="0"/>
              </a:rPr>
              <a:t>)</a:t>
            </a:r>
            <a:endParaRPr lang="en-US" altLang="en-US" dirty="0">
              <a:latin typeface="Calibri" panose="020F0502020204030204" pitchFamily="34" charset="0"/>
            </a:endParaRPr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62000"/>
            <a:ext cx="3810000" cy="2580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91000"/>
            <a:ext cx="3976229" cy="2510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4767072" y="4907756"/>
            <a:ext cx="3962400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360" cap="sq">
            <a:solidFill>
              <a:srgbClr val="000000"/>
            </a:solidFill>
            <a:miter lim="800000"/>
          </a:ln>
          <a:effec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9pPr>
          </a:lstStyle>
          <a:p>
            <a:pPr>
              <a:spcBef>
                <a:spcPts val="1500"/>
              </a:spcBef>
              <a:buClrTx/>
              <a:buFontTx/>
              <a:buNone/>
            </a:pPr>
            <a:r>
              <a:rPr lang="en-GB" altLang="en-US" dirty="0">
                <a:latin typeface="Calibri" panose="020F0502020204030204" pitchFamily="34" charset="0"/>
              </a:rPr>
              <a:t>Reaction rate:  (a) &gt; (b) &gt; (c)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Factors affecting rates of </a:t>
            </a:r>
            <a:r>
              <a:rPr lang="en-US" sz="3200" b="1" dirty="0" smtClean="0"/>
              <a:t>reaction - Concentration</a:t>
            </a:r>
            <a:endParaRPr lang="en-US" sz="32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5950" y="1690689"/>
            <a:ext cx="7848600" cy="3477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/>
              <a:t>Concentration</a:t>
            </a:r>
            <a:endParaRPr lang="en-US" sz="8800" b="1" dirty="0" smtClean="0"/>
          </a:p>
          <a:p>
            <a:pPr algn="ctr"/>
            <a:r>
              <a:rPr lang="en-US" sz="8800" b="1" dirty="0" smtClean="0"/>
              <a:t>Gases</a:t>
            </a:r>
            <a:endParaRPr lang="en-US" sz="8800" b="1" dirty="0" smtClean="0"/>
          </a:p>
          <a:p>
            <a:pPr algn="ctr"/>
            <a:r>
              <a:rPr lang="en-US" sz="4400" b="1" dirty="0" smtClean="0"/>
              <a:t>(pressure)</a:t>
            </a:r>
            <a:endParaRPr lang="en-US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76545" y="3041015"/>
            <a:ext cx="3590925" cy="2291715"/>
          </a:xfrm>
          <a:prstGeom prst="rect">
            <a:avLst/>
          </a:prstGeom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/>
          <a:srcRect r="6098"/>
          <a:stretch>
            <a:fillRect/>
          </a:stretch>
        </p:blipFill>
        <p:spPr bwMode="auto">
          <a:xfrm>
            <a:off x="3322955" y="3023870"/>
            <a:ext cx="2592070" cy="2455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7" name="Text Box 1033"/>
          <p:cNvSpPr txBox="1">
            <a:spLocks noChangeArrowheads="1"/>
          </p:cNvSpPr>
          <p:nvPr/>
        </p:nvSpPr>
        <p:spPr bwMode="auto">
          <a:xfrm>
            <a:off x="423861" y="786295"/>
            <a:ext cx="8250237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Aft>
                <a:spcPts val="200"/>
              </a:spcAft>
              <a:buFontTx/>
              <a:buChar char="•"/>
            </a:pPr>
            <a:r>
              <a:rPr lang="en-GB" altLang="en-US" sz="2000" b="0" dirty="0">
                <a:latin typeface="+mn-lt"/>
                <a:cs typeface="Calibri" panose="020F0502020204030204" pitchFamily="34" charset="0"/>
              </a:rPr>
              <a:t>  ↑ </a:t>
            </a:r>
            <a:r>
              <a:rPr lang="en-GB" altLang="en-US" sz="2000" b="0" dirty="0" smtClean="0">
                <a:latin typeface="+mn-lt"/>
                <a:cs typeface="Calibri" panose="020F0502020204030204" pitchFamily="34" charset="0"/>
              </a:rPr>
              <a:t>pressure </a:t>
            </a:r>
            <a:r>
              <a:rPr lang="en-US" altLang="en-GB" sz="2000" b="0" dirty="0" smtClean="0">
                <a:latin typeface="+mn-lt"/>
                <a:cs typeface="Calibri" panose="020F0502020204030204" pitchFamily="34" charset="0"/>
              </a:rPr>
              <a:t>= </a:t>
            </a:r>
            <a:r>
              <a:rPr lang="en-GB" altLang="en-US" sz="2000" b="0" dirty="0">
                <a:latin typeface="+mn-lt"/>
                <a:cs typeface="Calibri" panose="020F0502020204030204" pitchFamily="34" charset="0"/>
              </a:rPr>
              <a:t> gas particles closer together </a:t>
            </a:r>
            <a:r>
              <a:rPr lang="en-US" altLang="en-GB" sz="2000" b="0" dirty="0">
                <a:latin typeface="+mn-lt"/>
                <a:cs typeface="Calibri" panose="020F0502020204030204" pitchFamily="34" charset="0"/>
              </a:rPr>
              <a:t>= ↑ concentration</a:t>
            </a:r>
            <a:endParaRPr lang="en-US" altLang="en-GB" sz="2000" b="0" dirty="0">
              <a:latin typeface="+mn-lt"/>
              <a:cs typeface="Calibri" panose="020F0502020204030204" pitchFamily="34" charset="0"/>
            </a:endParaRPr>
          </a:p>
          <a:p>
            <a:pPr algn="l">
              <a:spcBef>
                <a:spcPct val="25000"/>
              </a:spcBef>
              <a:spcAft>
                <a:spcPts val="200"/>
              </a:spcAft>
              <a:buFontTx/>
              <a:buChar char="•"/>
            </a:pPr>
            <a:r>
              <a:rPr lang="en-GB" altLang="en-US" sz="2000" b="0" dirty="0">
                <a:latin typeface="+mn-lt"/>
                <a:cs typeface="Calibri" panose="020F0502020204030204" pitchFamily="34" charset="0"/>
              </a:rPr>
              <a:t>  ↑ frequency of collisions </a:t>
            </a:r>
            <a:endParaRPr lang="en-GB" altLang="en-US" sz="2000" b="0" dirty="0">
              <a:latin typeface="+mn-lt"/>
              <a:cs typeface="Calibri" panose="020F0502020204030204" pitchFamily="34" charset="0"/>
            </a:endParaRPr>
          </a:p>
          <a:p>
            <a:pPr algn="l">
              <a:spcBef>
                <a:spcPct val="25000"/>
              </a:spcBef>
              <a:spcAft>
                <a:spcPts val="200"/>
              </a:spcAft>
              <a:buFontTx/>
              <a:buChar char="•"/>
            </a:pPr>
            <a:r>
              <a:rPr lang="en-GB" altLang="en-US" sz="2000" b="0" dirty="0">
                <a:latin typeface="+mn-lt"/>
                <a:cs typeface="Calibri" panose="020F0502020204030204" pitchFamily="34" charset="0"/>
              </a:rPr>
              <a:t> </a:t>
            </a:r>
            <a:r>
              <a:rPr lang="en-GB" altLang="en-US" sz="2000" b="0" dirty="0" smtClean="0">
                <a:latin typeface="+mn-lt"/>
                <a:cs typeface="Calibri" panose="020F0502020204030204" pitchFamily="34" charset="0"/>
              </a:rPr>
              <a:t> many </a:t>
            </a:r>
            <a:r>
              <a:rPr lang="en-GB" altLang="en-US" sz="2000" b="0" dirty="0">
                <a:latin typeface="+mn-lt"/>
                <a:cs typeface="Calibri" panose="020F0502020204030204" pitchFamily="34" charset="0"/>
              </a:rPr>
              <a:t>industrial processes occur at high pressure to increase the rate... </a:t>
            </a:r>
            <a:endParaRPr lang="en-GB" altLang="en-US" sz="2000" b="0" dirty="0" smtClean="0">
              <a:latin typeface="+mn-lt"/>
              <a:cs typeface="Calibri" panose="020F0502020204030204" pitchFamily="34" charset="0"/>
            </a:endParaRPr>
          </a:p>
          <a:p>
            <a:pPr algn="l">
              <a:spcBef>
                <a:spcPct val="25000"/>
              </a:spcBef>
            </a:pPr>
            <a:r>
              <a:rPr lang="en-GB" altLang="en-US" sz="1200" b="0" i="1" dirty="0" smtClean="0">
                <a:solidFill>
                  <a:srgbClr val="CC3300"/>
                </a:solidFill>
                <a:latin typeface="+mn-lt"/>
                <a:cs typeface="Calibri" panose="020F0502020204030204" pitchFamily="34" charset="0"/>
              </a:rPr>
              <a:t>    </a:t>
            </a:r>
            <a:r>
              <a:rPr lang="en-GB" altLang="en-US" sz="1200" b="0" dirty="0" smtClean="0">
                <a:solidFill>
                  <a:srgbClr val="CC3300"/>
                </a:solidFill>
                <a:latin typeface="+mn-lt"/>
                <a:cs typeface="Calibri" panose="020F0502020204030204" pitchFamily="34" charset="0"/>
              </a:rPr>
              <a:t>     but </a:t>
            </a:r>
            <a:r>
              <a:rPr lang="en-GB" altLang="en-US" sz="1200" b="0" dirty="0" smtClean="0">
                <a:latin typeface="+mn-lt"/>
                <a:cs typeface="Calibri" panose="020F0502020204030204" pitchFamily="34" charset="0"/>
              </a:rPr>
              <a:t>it </a:t>
            </a:r>
            <a:r>
              <a:rPr lang="en-GB" altLang="en-US" sz="1200" b="0" dirty="0">
                <a:latin typeface="+mn-lt"/>
                <a:cs typeface="Calibri" panose="020F0502020204030204" pitchFamily="34" charset="0"/>
              </a:rPr>
              <a:t>can adversely affect the position of equilibrium and  </a:t>
            </a:r>
            <a:r>
              <a:rPr lang="en-GB" altLang="en-US" sz="1200" b="0" dirty="0" smtClean="0">
                <a:latin typeface="+mn-lt"/>
                <a:cs typeface="Calibri" panose="020F0502020204030204" pitchFamily="34" charset="0"/>
              </a:rPr>
              <a:t>yield</a:t>
            </a:r>
            <a:endParaRPr lang="en-GB" altLang="en-US" sz="1200" b="0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9144000" cy="5835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Factors affecting rates of </a:t>
            </a:r>
            <a:r>
              <a:rPr lang="en-US" sz="3200" b="1" dirty="0" smtClean="0"/>
              <a:t>reaction - </a:t>
            </a:r>
            <a:r>
              <a:rPr lang="en-US" altLang="en-US" sz="3200" b="1" dirty="0" smtClean="0"/>
              <a:t>Pressure</a:t>
            </a:r>
            <a:endParaRPr lang="en-US" altLang="en-US" sz="3200" b="1" dirty="0" smtClean="0"/>
          </a:p>
        </p:txBody>
      </p:sp>
      <p:sp>
        <p:nvSpPr>
          <p:cNvPr id="2" name="Rectangle 1"/>
          <p:cNvSpPr/>
          <p:nvPr/>
        </p:nvSpPr>
        <p:spPr>
          <a:xfrm>
            <a:off x="661035" y="6046470"/>
            <a:ext cx="8482965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500"/>
              </a:spcBef>
              <a:buClrTx/>
              <a:buFontTx/>
              <a:buNone/>
            </a:pPr>
            <a:r>
              <a:rPr lang="en-US" altLang="en-US" dirty="0" smtClean="0"/>
              <a:t>No effect on reaction with ONLY (s) and (l) because they are incompressible</a:t>
            </a:r>
            <a:endParaRPr lang="en-US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2960119" y="2421298"/>
            <a:ext cx="2954655" cy="4603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>
              <a:spcAft>
                <a:spcPts val="200"/>
              </a:spcAft>
            </a:pPr>
            <a:r>
              <a:rPr lang="en-GB" altLang="en-US" sz="2400" b="1" dirty="0">
                <a:cs typeface="Calibri" panose="020F0502020204030204" pitchFamily="34" charset="0"/>
              </a:rPr>
              <a:t>pressure ∝ 1/volume</a:t>
            </a:r>
            <a:endParaRPr lang="en-GB" altLang="en-US" sz="2400" b="1" dirty="0"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41015"/>
            <a:ext cx="3134360" cy="2438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5950" y="1690689"/>
            <a:ext cx="7848600" cy="3477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/>
              <a:t>Concentration</a:t>
            </a:r>
            <a:endParaRPr lang="en-US" sz="8800" b="1" dirty="0" smtClean="0"/>
          </a:p>
          <a:p>
            <a:pPr algn="ctr"/>
            <a:r>
              <a:rPr lang="en-US" sz="8800" b="1" dirty="0" smtClean="0"/>
              <a:t>Solids</a:t>
            </a:r>
            <a:endParaRPr lang="en-US" sz="8800" b="1" dirty="0" smtClean="0"/>
          </a:p>
          <a:p>
            <a:pPr algn="ctr"/>
            <a:r>
              <a:rPr lang="en-US" sz="4400" b="1" dirty="0" smtClean="0"/>
              <a:t>(surface area)</a:t>
            </a:r>
            <a:endParaRPr lang="en-US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28600" y="228600"/>
            <a:ext cx="37147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Factors affecting rates of </a:t>
            </a:r>
            <a:r>
              <a:rPr lang="en-US" sz="3200" b="1" dirty="0" smtClean="0"/>
              <a:t>reaction - Concentration</a:t>
            </a:r>
            <a:endParaRPr lang="en-US" sz="3200" b="1" dirty="0"/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1160462" y="4699000"/>
            <a:ext cx="1308100" cy="1104900"/>
          </a:xfrm>
          <a:prstGeom prst="rect">
            <a:avLst/>
          </a:prstGeom>
          <a:solidFill>
            <a:srgbClr val="FFCC99"/>
          </a:solidFill>
          <a:ln w="9525">
            <a:miter lim="800000"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CC99"/>
            </a:extrusionClr>
            <a:contourClr>
              <a:srgbClr val="FFCC99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/>
          </a:p>
        </p:txBody>
      </p:sp>
      <p:grpSp>
        <p:nvGrpSpPr>
          <p:cNvPr id="5" name="Group 32"/>
          <p:cNvGrpSpPr/>
          <p:nvPr/>
        </p:nvGrpSpPr>
        <p:grpSpPr bwMode="auto">
          <a:xfrm>
            <a:off x="6149975" y="4589462"/>
            <a:ext cx="1195387" cy="1223963"/>
            <a:chOff x="3216" y="1767"/>
            <a:chExt cx="1281" cy="1079"/>
          </a:xfrm>
        </p:grpSpPr>
        <p:sp>
          <p:nvSpPr>
            <p:cNvPr id="6" name="Rectangle 16"/>
            <p:cNvSpPr>
              <a:spLocks noChangeArrowheads="1"/>
            </p:cNvSpPr>
            <p:nvPr/>
          </p:nvSpPr>
          <p:spPr bwMode="auto">
            <a:xfrm>
              <a:off x="3216" y="2551"/>
              <a:ext cx="383" cy="295"/>
            </a:xfrm>
            <a:prstGeom prst="rect">
              <a:avLst/>
            </a:prstGeom>
            <a:solidFill>
              <a:srgbClr val="FFCC99"/>
            </a:solidFill>
            <a:ln w="9525">
              <a:miter lim="800000"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CC99"/>
              </a:extrusionClr>
              <a:contourClr>
                <a:srgbClr val="FFCC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Rectangle 24"/>
            <p:cNvSpPr>
              <a:spLocks noChangeArrowheads="1"/>
            </p:cNvSpPr>
            <p:nvPr/>
          </p:nvSpPr>
          <p:spPr bwMode="auto">
            <a:xfrm>
              <a:off x="3652" y="2547"/>
              <a:ext cx="383" cy="295"/>
            </a:xfrm>
            <a:prstGeom prst="rect">
              <a:avLst/>
            </a:prstGeom>
            <a:solidFill>
              <a:srgbClr val="FFCC99"/>
            </a:solidFill>
            <a:ln w="9525">
              <a:miter lim="800000"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CC99"/>
              </a:extrusionClr>
              <a:contourClr>
                <a:srgbClr val="FFCC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8" name="Rectangle 25"/>
            <p:cNvSpPr>
              <a:spLocks noChangeArrowheads="1"/>
            </p:cNvSpPr>
            <p:nvPr/>
          </p:nvSpPr>
          <p:spPr bwMode="auto">
            <a:xfrm>
              <a:off x="4105" y="2542"/>
              <a:ext cx="383" cy="295"/>
            </a:xfrm>
            <a:prstGeom prst="rect">
              <a:avLst/>
            </a:prstGeom>
            <a:solidFill>
              <a:srgbClr val="FFCC99"/>
            </a:solidFill>
            <a:ln w="9525">
              <a:miter lim="800000"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CC99"/>
              </a:extrusionClr>
              <a:contourClr>
                <a:srgbClr val="FFCC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9" name="Rectangle 26"/>
            <p:cNvSpPr>
              <a:spLocks noChangeArrowheads="1"/>
            </p:cNvSpPr>
            <p:nvPr/>
          </p:nvSpPr>
          <p:spPr bwMode="auto">
            <a:xfrm>
              <a:off x="3219" y="2161"/>
              <a:ext cx="383" cy="295"/>
            </a:xfrm>
            <a:prstGeom prst="rect">
              <a:avLst/>
            </a:prstGeom>
            <a:solidFill>
              <a:srgbClr val="FFCC99"/>
            </a:solidFill>
            <a:ln w="9525">
              <a:miter lim="800000"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CC99"/>
              </a:extrusionClr>
              <a:contourClr>
                <a:srgbClr val="FFCC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0" name="Rectangle 27"/>
            <p:cNvSpPr>
              <a:spLocks noChangeArrowheads="1"/>
            </p:cNvSpPr>
            <p:nvPr/>
          </p:nvSpPr>
          <p:spPr bwMode="auto">
            <a:xfrm>
              <a:off x="3655" y="2165"/>
              <a:ext cx="383" cy="295"/>
            </a:xfrm>
            <a:prstGeom prst="rect">
              <a:avLst/>
            </a:prstGeom>
            <a:solidFill>
              <a:srgbClr val="FFCC99"/>
            </a:solidFill>
            <a:ln w="9525">
              <a:miter lim="800000"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CC99"/>
              </a:extrusionClr>
              <a:contourClr>
                <a:srgbClr val="FFCC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1" name="Rectangle 28"/>
            <p:cNvSpPr>
              <a:spLocks noChangeArrowheads="1"/>
            </p:cNvSpPr>
            <p:nvPr/>
          </p:nvSpPr>
          <p:spPr bwMode="auto">
            <a:xfrm>
              <a:off x="4108" y="2160"/>
              <a:ext cx="383" cy="295"/>
            </a:xfrm>
            <a:prstGeom prst="rect">
              <a:avLst/>
            </a:prstGeom>
            <a:solidFill>
              <a:srgbClr val="FFCC99"/>
            </a:solidFill>
            <a:ln w="9525">
              <a:miter lim="800000"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CC99"/>
              </a:extrusionClr>
              <a:contourClr>
                <a:srgbClr val="FFCC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Rectangle 29"/>
            <p:cNvSpPr>
              <a:spLocks noChangeArrowheads="1"/>
            </p:cNvSpPr>
            <p:nvPr/>
          </p:nvSpPr>
          <p:spPr bwMode="auto">
            <a:xfrm>
              <a:off x="3225" y="1776"/>
              <a:ext cx="383" cy="295"/>
            </a:xfrm>
            <a:prstGeom prst="rect">
              <a:avLst/>
            </a:prstGeom>
            <a:solidFill>
              <a:srgbClr val="FFCC99"/>
            </a:solidFill>
            <a:ln w="9525">
              <a:miter lim="800000"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CC99"/>
              </a:extrusionClr>
              <a:contourClr>
                <a:srgbClr val="FFCC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3" name="Rectangle 30"/>
            <p:cNvSpPr>
              <a:spLocks noChangeArrowheads="1"/>
            </p:cNvSpPr>
            <p:nvPr/>
          </p:nvSpPr>
          <p:spPr bwMode="auto">
            <a:xfrm>
              <a:off x="3661" y="1772"/>
              <a:ext cx="383" cy="295"/>
            </a:xfrm>
            <a:prstGeom prst="rect">
              <a:avLst/>
            </a:prstGeom>
            <a:solidFill>
              <a:srgbClr val="FFCC99"/>
            </a:solidFill>
            <a:ln w="9525">
              <a:miter lim="800000"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CC99"/>
              </a:extrusionClr>
              <a:contourClr>
                <a:srgbClr val="FFCC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4" name="Rectangle 31"/>
            <p:cNvSpPr>
              <a:spLocks noChangeArrowheads="1"/>
            </p:cNvSpPr>
            <p:nvPr/>
          </p:nvSpPr>
          <p:spPr bwMode="auto">
            <a:xfrm>
              <a:off x="4114" y="1767"/>
              <a:ext cx="383" cy="295"/>
            </a:xfrm>
            <a:prstGeom prst="rect">
              <a:avLst/>
            </a:prstGeom>
            <a:solidFill>
              <a:srgbClr val="FFCC99"/>
            </a:solidFill>
            <a:ln w="9525">
              <a:miter lim="800000"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CC99"/>
              </a:extrusionClr>
              <a:contourClr>
                <a:srgbClr val="FFCC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</p:grpSp>
      <p:sp>
        <p:nvSpPr>
          <p:cNvPr id="15" name="Line 33"/>
          <p:cNvSpPr>
            <a:spLocks noChangeShapeType="1"/>
          </p:cNvSpPr>
          <p:nvPr/>
        </p:nvSpPr>
        <p:spPr bwMode="auto">
          <a:xfrm>
            <a:off x="3309937" y="5149850"/>
            <a:ext cx="183038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Text Box 35"/>
          <p:cNvSpPr txBox="1">
            <a:spLocks noChangeArrowheads="1"/>
          </p:cNvSpPr>
          <p:nvPr/>
        </p:nvSpPr>
        <p:spPr bwMode="auto">
          <a:xfrm>
            <a:off x="3200400" y="4419600"/>
            <a:ext cx="19399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Aft>
                <a:spcPts val="200"/>
              </a:spcAft>
            </a:pPr>
            <a:r>
              <a:rPr lang="en-GB" altLang="en-US" sz="1400" dirty="0">
                <a:latin typeface="Calibri" panose="020F0502020204030204" pitchFamily="34" charset="0"/>
              </a:rPr>
              <a:t>CUT THE SHAPE INTO SMALLER PIECES</a:t>
            </a:r>
            <a:endParaRPr lang="en-US" altLang="en-US" sz="1400" dirty="0">
              <a:latin typeface="Calibri" panose="020F0502020204030204" pitchFamily="34" charset="0"/>
            </a:endParaRPr>
          </a:p>
        </p:txBody>
      </p:sp>
      <p:sp>
        <p:nvSpPr>
          <p:cNvPr id="17" name="Text Box 36"/>
          <p:cNvSpPr txBox="1">
            <a:spLocks noChangeArrowheads="1"/>
          </p:cNvSpPr>
          <p:nvPr/>
        </p:nvSpPr>
        <p:spPr bwMode="auto">
          <a:xfrm>
            <a:off x="936625" y="4418012"/>
            <a:ext cx="2952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Aft>
                <a:spcPts val="200"/>
              </a:spcAft>
            </a:pPr>
            <a:r>
              <a:rPr lang="en-GB" altLang="en-US" sz="1600" dirty="0">
                <a:latin typeface="Calibri" panose="020F0502020204030204" pitchFamily="34" charset="0"/>
              </a:rPr>
              <a:t>1</a:t>
            </a:r>
            <a:endParaRPr lang="en-US" altLang="en-US" sz="1400" dirty="0">
              <a:latin typeface="Calibri" panose="020F0502020204030204" pitchFamily="34" charset="0"/>
            </a:endParaRPr>
          </a:p>
        </p:txBody>
      </p:sp>
      <p:sp>
        <p:nvSpPr>
          <p:cNvPr id="18" name="Text Box 37"/>
          <p:cNvSpPr txBox="1">
            <a:spLocks noChangeArrowheads="1"/>
          </p:cNvSpPr>
          <p:nvPr/>
        </p:nvSpPr>
        <p:spPr bwMode="auto">
          <a:xfrm>
            <a:off x="1751012" y="5486400"/>
            <a:ext cx="2571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Aft>
                <a:spcPts val="200"/>
              </a:spcAft>
            </a:pPr>
            <a:r>
              <a:rPr lang="en-GB" altLang="en-US" sz="1600" dirty="0">
                <a:latin typeface="Calibri" panose="020F0502020204030204" pitchFamily="34" charset="0"/>
              </a:rPr>
              <a:t>3</a:t>
            </a:r>
            <a:endParaRPr lang="en-US" altLang="en-US" sz="1400" dirty="0">
              <a:latin typeface="Calibri" panose="020F0502020204030204" pitchFamily="34" charset="0"/>
            </a:endParaRPr>
          </a:p>
        </p:txBody>
      </p:sp>
      <p:sp>
        <p:nvSpPr>
          <p:cNvPr id="19" name="Text Box 39"/>
          <p:cNvSpPr txBox="1">
            <a:spLocks noChangeArrowheads="1"/>
          </p:cNvSpPr>
          <p:nvPr/>
        </p:nvSpPr>
        <p:spPr bwMode="auto">
          <a:xfrm>
            <a:off x="490537" y="5924550"/>
            <a:ext cx="2819400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Aft>
                <a:spcPts val="200"/>
              </a:spcAft>
            </a:pPr>
            <a:r>
              <a:rPr lang="en-GB" altLang="en-US" sz="1600" dirty="0">
                <a:latin typeface="Calibri" panose="020F0502020204030204" pitchFamily="34" charset="0"/>
              </a:rPr>
              <a:t>SURFACE AREA</a:t>
            </a:r>
            <a:endParaRPr lang="en-GB" altLang="en-US" sz="1600" dirty="0">
              <a:latin typeface="Calibri" panose="020F0502020204030204" pitchFamily="34" charset="0"/>
            </a:endParaRPr>
          </a:p>
          <a:p>
            <a:pPr>
              <a:spcAft>
                <a:spcPts val="200"/>
              </a:spcAft>
            </a:pPr>
            <a:r>
              <a:rPr lang="en-GB" altLang="en-US" sz="1600" dirty="0">
                <a:solidFill>
                  <a:srgbClr val="CC0000"/>
                </a:solidFill>
                <a:latin typeface="Calibri" panose="020F0502020204030204" pitchFamily="34" charset="0"/>
              </a:rPr>
              <a:t>9+9+3+3+3+3 = 30 </a:t>
            </a:r>
            <a:r>
              <a:rPr lang="en-GB" altLang="en-US" sz="1600" dirty="0" err="1">
                <a:solidFill>
                  <a:srgbClr val="CC0000"/>
                </a:solidFill>
                <a:latin typeface="Calibri" panose="020F0502020204030204" pitchFamily="34" charset="0"/>
              </a:rPr>
              <a:t>sq</a:t>
            </a:r>
            <a:r>
              <a:rPr lang="en-GB" altLang="en-US" sz="1600" dirty="0">
                <a:solidFill>
                  <a:srgbClr val="CC0000"/>
                </a:solidFill>
                <a:latin typeface="Calibri" panose="020F0502020204030204" pitchFamily="34" charset="0"/>
              </a:rPr>
              <a:t> units</a:t>
            </a:r>
            <a:endParaRPr lang="en-GB" altLang="en-US" sz="1600" dirty="0">
              <a:solidFill>
                <a:srgbClr val="CC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Text Box 40"/>
          <p:cNvSpPr txBox="1">
            <a:spLocks noChangeArrowheads="1"/>
          </p:cNvSpPr>
          <p:nvPr/>
        </p:nvSpPr>
        <p:spPr bwMode="auto">
          <a:xfrm>
            <a:off x="5100637" y="5924550"/>
            <a:ext cx="3262313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Aft>
                <a:spcPts val="200"/>
              </a:spcAft>
            </a:pPr>
            <a:r>
              <a:rPr lang="en-GB" altLang="en-US" sz="1600" dirty="0">
                <a:latin typeface="Calibri" panose="020F0502020204030204" pitchFamily="34" charset="0"/>
              </a:rPr>
              <a:t>SURFACE AREA</a:t>
            </a:r>
            <a:endParaRPr lang="en-GB" altLang="en-US" sz="1600" dirty="0">
              <a:latin typeface="Calibri" panose="020F0502020204030204" pitchFamily="34" charset="0"/>
            </a:endParaRPr>
          </a:p>
          <a:p>
            <a:pPr>
              <a:spcAft>
                <a:spcPts val="200"/>
              </a:spcAft>
            </a:pPr>
            <a:r>
              <a:rPr lang="en-GB" altLang="en-US" sz="1600" dirty="0">
                <a:solidFill>
                  <a:srgbClr val="CC0000"/>
                </a:solidFill>
                <a:latin typeface="Calibri" panose="020F0502020204030204" pitchFamily="34" charset="0"/>
              </a:rPr>
              <a:t>9 x (1+1+1+1+1+1) = 54 </a:t>
            </a:r>
            <a:r>
              <a:rPr lang="en-GB" altLang="en-US" sz="1600" dirty="0" err="1">
                <a:solidFill>
                  <a:srgbClr val="CC0000"/>
                </a:solidFill>
                <a:latin typeface="Calibri" panose="020F0502020204030204" pitchFamily="34" charset="0"/>
              </a:rPr>
              <a:t>sq</a:t>
            </a:r>
            <a:r>
              <a:rPr lang="en-GB" altLang="en-US" sz="1600" dirty="0">
                <a:solidFill>
                  <a:srgbClr val="CC0000"/>
                </a:solidFill>
                <a:latin typeface="Calibri" panose="020F0502020204030204" pitchFamily="34" charset="0"/>
              </a:rPr>
              <a:t> units</a:t>
            </a:r>
            <a:endParaRPr lang="en-GB" altLang="en-US" sz="1600" dirty="0">
              <a:solidFill>
                <a:srgbClr val="CC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Text Box 41"/>
          <p:cNvSpPr txBox="1">
            <a:spLocks noChangeArrowheads="1"/>
          </p:cNvSpPr>
          <p:nvPr/>
        </p:nvSpPr>
        <p:spPr bwMode="auto">
          <a:xfrm>
            <a:off x="6308725" y="4154487"/>
            <a:ext cx="2571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Aft>
                <a:spcPts val="200"/>
              </a:spcAft>
            </a:pPr>
            <a:r>
              <a:rPr lang="en-GB" altLang="en-US" sz="1600" dirty="0">
                <a:latin typeface="Calibri" panose="020F0502020204030204" pitchFamily="34" charset="0"/>
              </a:rPr>
              <a:t>1</a:t>
            </a:r>
            <a:endParaRPr lang="en-US" altLang="en-US" sz="1400" dirty="0">
              <a:latin typeface="Calibri" panose="020F0502020204030204" pitchFamily="34" charset="0"/>
            </a:endParaRPr>
          </a:p>
        </p:txBody>
      </p:sp>
      <p:sp>
        <p:nvSpPr>
          <p:cNvPr id="22" name="Text Box 42"/>
          <p:cNvSpPr txBox="1">
            <a:spLocks noChangeArrowheads="1"/>
          </p:cNvSpPr>
          <p:nvPr/>
        </p:nvSpPr>
        <p:spPr bwMode="auto">
          <a:xfrm>
            <a:off x="5943600" y="4611687"/>
            <a:ext cx="2571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Aft>
                <a:spcPts val="200"/>
              </a:spcAft>
            </a:pPr>
            <a:r>
              <a:rPr lang="en-GB" altLang="en-US" sz="1600" dirty="0">
                <a:latin typeface="Calibri" panose="020F0502020204030204" pitchFamily="34" charset="0"/>
              </a:rPr>
              <a:t>1</a:t>
            </a:r>
            <a:endParaRPr lang="en-US" altLang="en-US" sz="1400" dirty="0">
              <a:latin typeface="Calibri" panose="020F0502020204030204" pitchFamily="34" charset="0"/>
            </a:endParaRPr>
          </a:p>
        </p:txBody>
      </p:sp>
      <p:sp>
        <p:nvSpPr>
          <p:cNvPr id="23" name="Text Box 43"/>
          <p:cNvSpPr txBox="1">
            <a:spLocks noChangeArrowheads="1"/>
          </p:cNvSpPr>
          <p:nvPr/>
        </p:nvSpPr>
        <p:spPr bwMode="auto">
          <a:xfrm>
            <a:off x="6021387" y="4310062"/>
            <a:ext cx="2571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Aft>
                <a:spcPts val="200"/>
              </a:spcAft>
            </a:pPr>
            <a:r>
              <a:rPr lang="en-GB" altLang="en-US" sz="1600" dirty="0">
                <a:latin typeface="Calibri" panose="020F0502020204030204" pitchFamily="34" charset="0"/>
              </a:rPr>
              <a:t>1</a:t>
            </a:r>
            <a:endParaRPr lang="en-US" altLang="en-US" sz="1400" dirty="0">
              <a:latin typeface="Calibri" panose="020F0502020204030204" pitchFamily="34" charset="0"/>
            </a:endParaRPr>
          </a:p>
        </p:txBody>
      </p:sp>
      <p:sp>
        <p:nvSpPr>
          <p:cNvPr id="24" name="Text Box 44"/>
          <p:cNvSpPr txBox="1">
            <a:spLocks noChangeArrowheads="1"/>
          </p:cNvSpPr>
          <p:nvPr/>
        </p:nvSpPr>
        <p:spPr bwMode="auto">
          <a:xfrm>
            <a:off x="827087" y="5149850"/>
            <a:ext cx="2571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Aft>
                <a:spcPts val="200"/>
              </a:spcAft>
            </a:pPr>
            <a:r>
              <a:rPr lang="en-GB" altLang="en-US" sz="1600" dirty="0">
                <a:latin typeface="Calibri" panose="020F0502020204030204" pitchFamily="34" charset="0"/>
              </a:rPr>
              <a:t>3</a:t>
            </a:r>
            <a:endParaRPr lang="en-US" altLang="en-US" sz="1400" dirty="0">
              <a:latin typeface="Calibri" panose="020F0502020204030204" pitchFamily="34" charset="0"/>
            </a:endParaRPr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4270603" y="702740"/>
            <a:ext cx="4711700" cy="3190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Aft>
                <a:spcPts val="200"/>
              </a:spcAft>
            </a:pPr>
            <a:r>
              <a:rPr lang="en-GB" altLang="en-US" sz="1800" dirty="0" smtClean="0"/>
              <a:t>More </a:t>
            </a:r>
            <a:r>
              <a:rPr lang="en-GB" altLang="en-US" sz="1800" dirty="0"/>
              <a:t>particles are </a:t>
            </a:r>
            <a:r>
              <a:rPr lang="en-GB" altLang="en-US" sz="1800" dirty="0" smtClean="0"/>
              <a:t>exposed with smaller pieces, powdered </a:t>
            </a:r>
            <a:r>
              <a:rPr lang="en-GB" altLang="en-US" sz="1800" dirty="0"/>
              <a:t>solids react quicker than larger </a:t>
            </a:r>
            <a:r>
              <a:rPr lang="en-GB" altLang="en-US" sz="1800" dirty="0" smtClean="0"/>
              <a:t>lumps. Catalysts </a:t>
            </a:r>
            <a:r>
              <a:rPr lang="en-GB" altLang="en-US" sz="1800" dirty="0"/>
              <a:t>(e.g. in catalytic converters) are </a:t>
            </a:r>
            <a:r>
              <a:rPr lang="en-GB" altLang="en-US" sz="1800" dirty="0" smtClean="0"/>
              <a:t>finely </a:t>
            </a:r>
            <a:r>
              <a:rPr lang="en-GB" altLang="en-US" sz="1800" dirty="0"/>
              <a:t>divided for this reason</a:t>
            </a:r>
            <a:endParaRPr lang="en-GB" altLang="en-US" sz="1800" dirty="0"/>
          </a:p>
          <a:p>
            <a:pPr>
              <a:spcAft>
                <a:spcPts val="200"/>
              </a:spcAft>
            </a:pPr>
            <a:endParaRPr lang="en-GB" altLang="en-US" sz="1800" dirty="0"/>
          </a:p>
          <a:p>
            <a:pPr algn="l">
              <a:spcAft>
                <a:spcPts val="200"/>
              </a:spcAft>
            </a:pPr>
            <a:r>
              <a:rPr lang="en-GB" altLang="en-US" sz="1800" dirty="0"/>
              <a:t>In many organic reactions there are two liquid layers, one aqueous, the other non-aqueous.  Shaking the mixture increases the reaction rate as an emulsion is often formed and the area of the boundary layers is increased giving more collisions.</a:t>
            </a:r>
            <a:endParaRPr lang="en-US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E0E9CEA-8EAF-4170-8DC9-4D3D223A88FC}" type="slidenum">
              <a:rPr lang="en-GB" altLang="en-US"/>
            </a:fld>
            <a:endParaRPr lang="en-GB" altLang="en-US"/>
          </a:p>
        </p:txBody>
      </p:sp>
      <p:sp>
        <p:nvSpPr>
          <p:cNvPr id="32769" name="Text Box 1"/>
          <p:cNvSpPr txBox="1">
            <a:spLocks noChangeArrowheads="1"/>
          </p:cNvSpPr>
          <p:nvPr/>
        </p:nvSpPr>
        <p:spPr bwMode="auto">
          <a:xfrm>
            <a:off x="6477000" y="1524000"/>
            <a:ext cx="2057400" cy="10178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360" cap="sq">
            <a:solidFill>
              <a:srgbClr val="000000"/>
            </a:solidFill>
            <a:miter lim="800000"/>
          </a:ln>
          <a:effec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9pPr>
          </a:lstStyle>
          <a:p>
            <a:pPr>
              <a:spcBef>
                <a:spcPts val="1250"/>
              </a:spcBef>
              <a:buClrTx/>
              <a:buFontTx/>
              <a:buNone/>
            </a:pPr>
            <a:r>
              <a:rPr lang="en-GB" altLang="en-US" sz="2000" dirty="0" smtClean="0">
                <a:latin typeface="Calibri" panose="020F0502020204030204" pitchFamily="34" charset="0"/>
              </a:rPr>
              <a:t>Reaction A is faster than reaction B</a:t>
            </a:r>
            <a:endParaRPr lang="en-GB" altLang="en-US" sz="2000" dirty="0">
              <a:latin typeface="Calibri" panose="020F0502020204030204" pitchFamily="34" charset="0"/>
            </a:endParaRPr>
          </a:p>
        </p:txBody>
      </p:sp>
      <p:grpSp>
        <p:nvGrpSpPr>
          <p:cNvPr id="32773" name="Group 5"/>
          <p:cNvGrpSpPr/>
          <p:nvPr/>
        </p:nvGrpSpPr>
        <p:grpSpPr bwMode="auto">
          <a:xfrm>
            <a:off x="1040130" y="723900"/>
            <a:ext cx="7464425" cy="463550"/>
            <a:chOff x="384" y="480"/>
            <a:chExt cx="4702" cy="292"/>
          </a:xfrm>
        </p:grpSpPr>
        <p:sp>
          <p:nvSpPr>
            <p:cNvPr id="32774" name="Text Box 6"/>
            <p:cNvSpPr txBox="1">
              <a:spLocks noChangeArrowheads="1"/>
            </p:cNvSpPr>
            <p:nvPr/>
          </p:nvSpPr>
          <p:spPr bwMode="auto">
            <a:xfrm>
              <a:off x="384" y="480"/>
              <a:ext cx="4702" cy="29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>
              <a:solidFill>
                <a:srgbClr val="3465AF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1pPr>
              <a:lvl2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2pPr>
              <a:lvl3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3pPr>
              <a:lvl4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4pPr>
              <a:lvl5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5pPr>
              <a:lvl6pPr marL="25146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6pPr>
              <a:lvl7pPr marL="29718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7pPr>
              <a:lvl8pPr marL="34290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8pPr>
              <a:lvl9pPr marL="38862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9pPr>
            </a:lstStyle>
            <a:p>
              <a:pPr>
                <a:spcBef>
                  <a:spcPts val="1500"/>
                </a:spcBef>
                <a:buClrTx/>
                <a:buFontTx/>
                <a:buNone/>
              </a:pPr>
              <a:r>
                <a:rPr lang="en-US" altLang="en-US" dirty="0">
                  <a:latin typeface="Calibri" panose="020F0502020204030204" pitchFamily="34" charset="0"/>
                </a:rPr>
                <a:t>CaCO</a:t>
              </a:r>
              <a:r>
                <a:rPr lang="en-US" altLang="en-US" baseline="-25000" dirty="0">
                  <a:latin typeface="Calibri" panose="020F0502020204030204" pitchFamily="34" charset="0"/>
                </a:rPr>
                <a:t>3</a:t>
              </a:r>
              <a:r>
                <a:rPr lang="en-US" altLang="en-US" dirty="0">
                  <a:latin typeface="Calibri" panose="020F0502020204030204" pitchFamily="34" charset="0"/>
                </a:rPr>
                <a:t>(</a:t>
              </a:r>
              <a:r>
                <a:rPr lang="en-US" altLang="en-US" i="1" dirty="0">
                  <a:latin typeface="Calibri" panose="020F0502020204030204" pitchFamily="34" charset="0"/>
                </a:rPr>
                <a:t>s</a:t>
              </a:r>
              <a:r>
                <a:rPr lang="en-US" altLang="en-US" dirty="0">
                  <a:latin typeface="Calibri" panose="020F0502020204030204" pitchFamily="34" charset="0"/>
                </a:rPr>
                <a:t>) + 2HCl(</a:t>
              </a:r>
              <a:r>
                <a:rPr lang="en-US" altLang="en-US" i="1" dirty="0" err="1">
                  <a:latin typeface="Calibri" panose="020F0502020204030204" pitchFamily="34" charset="0"/>
                </a:rPr>
                <a:t>aq</a:t>
              </a:r>
              <a:r>
                <a:rPr lang="en-US" altLang="en-US" dirty="0">
                  <a:latin typeface="Calibri" panose="020F0502020204030204" pitchFamily="34" charset="0"/>
                </a:rPr>
                <a:t>)         CaCl</a:t>
              </a:r>
              <a:r>
                <a:rPr lang="en-US" altLang="en-US" baseline="-25000" dirty="0">
                  <a:latin typeface="Calibri" panose="020F0502020204030204" pitchFamily="34" charset="0"/>
                </a:rPr>
                <a:t>2</a:t>
              </a:r>
              <a:r>
                <a:rPr lang="en-US" altLang="en-US" dirty="0">
                  <a:latin typeface="Calibri" panose="020F0502020204030204" pitchFamily="34" charset="0"/>
                </a:rPr>
                <a:t>(</a:t>
              </a:r>
              <a:r>
                <a:rPr lang="en-US" altLang="en-US" i="1" dirty="0" err="1">
                  <a:latin typeface="Calibri" panose="020F0502020204030204" pitchFamily="34" charset="0"/>
                </a:rPr>
                <a:t>aq</a:t>
              </a:r>
              <a:r>
                <a:rPr lang="en-US" altLang="en-US" dirty="0">
                  <a:latin typeface="Calibri" panose="020F0502020204030204" pitchFamily="34" charset="0"/>
                </a:rPr>
                <a:t>) + H</a:t>
              </a:r>
              <a:r>
                <a:rPr lang="en-US" altLang="en-US" baseline="-25000" dirty="0">
                  <a:latin typeface="Calibri" panose="020F0502020204030204" pitchFamily="34" charset="0"/>
                </a:rPr>
                <a:t>2</a:t>
              </a:r>
              <a:r>
                <a:rPr lang="en-US" altLang="en-US" dirty="0">
                  <a:latin typeface="Calibri" panose="020F0502020204030204" pitchFamily="34" charset="0"/>
                </a:rPr>
                <a:t>O(</a:t>
              </a:r>
              <a:r>
                <a:rPr lang="en-US" altLang="en-US" i="1" dirty="0">
                  <a:latin typeface="Calibri" panose="020F0502020204030204" pitchFamily="34" charset="0"/>
                </a:rPr>
                <a:t>l</a:t>
              </a:r>
              <a:r>
                <a:rPr lang="en-US" altLang="en-US" dirty="0">
                  <a:latin typeface="Calibri" panose="020F0502020204030204" pitchFamily="34" charset="0"/>
                </a:rPr>
                <a:t>) + CO</a:t>
              </a:r>
              <a:r>
                <a:rPr lang="en-US" altLang="en-US" baseline="-25000" dirty="0">
                  <a:latin typeface="Calibri" panose="020F0502020204030204" pitchFamily="34" charset="0"/>
                </a:rPr>
                <a:t>2</a:t>
              </a:r>
              <a:r>
                <a:rPr lang="en-US" altLang="en-US" dirty="0">
                  <a:latin typeface="Calibri" panose="020F0502020204030204" pitchFamily="34" charset="0"/>
                </a:rPr>
                <a:t>(</a:t>
              </a:r>
              <a:r>
                <a:rPr lang="en-US" altLang="en-US" i="1" dirty="0">
                  <a:latin typeface="Calibri" panose="020F0502020204030204" pitchFamily="34" charset="0"/>
                </a:rPr>
                <a:t>g</a:t>
              </a:r>
              <a:r>
                <a:rPr lang="en-US" altLang="en-US" dirty="0">
                  <a:latin typeface="Calibri" panose="020F0502020204030204" pitchFamily="34" charset="0"/>
                </a:rPr>
                <a:t>)</a:t>
              </a:r>
              <a:endParaRPr lang="en-US" altLang="en-US" dirty="0">
                <a:latin typeface="Calibri" panose="020F0502020204030204" pitchFamily="34" charset="0"/>
              </a:endParaRPr>
            </a:p>
          </p:txBody>
        </p:sp>
        <p:sp>
          <p:nvSpPr>
            <p:cNvPr id="32775" name="Line 7"/>
            <p:cNvSpPr>
              <a:spLocks noChangeShapeType="1"/>
            </p:cNvSpPr>
            <p:nvPr/>
          </p:nvSpPr>
          <p:spPr bwMode="auto">
            <a:xfrm>
              <a:off x="2015" y="626"/>
              <a:ext cx="334" cy="0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2776" name="Picture 8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28937"/>
            <a:ext cx="6013340" cy="5292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32777" name="Group 9"/>
          <p:cNvGrpSpPr/>
          <p:nvPr/>
        </p:nvGrpSpPr>
        <p:grpSpPr bwMode="auto">
          <a:xfrm>
            <a:off x="944420" y="4017502"/>
            <a:ext cx="907636" cy="1913667"/>
            <a:chOff x="960" y="2304"/>
            <a:chExt cx="526" cy="1054"/>
          </a:xfrm>
        </p:grpSpPr>
        <p:sp>
          <p:nvSpPr>
            <p:cNvPr id="32778" name="Line 10"/>
            <p:cNvSpPr>
              <a:spLocks noChangeShapeType="1"/>
            </p:cNvSpPr>
            <p:nvPr/>
          </p:nvSpPr>
          <p:spPr bwMode="auto">
            <a:xfrm flipV="1">
              <a:off x="960" y="2589"/>
              <a:ext cx="430" cy="769"/>
            </a:xfrm>
            <a:prstGeom prst="line">
              <a:avLst/>
            </a:prstGeom>
            <a:noFill/>
            <a:ln w="9360" cap="sq">
              <a:solidFill>
                <a:srgbClr val="FF3300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79" name="Text Box 11"/>
            <p:cNvSpPr txBox="1">
              <a:spLocks noChangeArrowheads="1"/>
            </p:cNvSpPr>
            <p:nvPr/>
          </p:nvSpPr>
          <p:spPr bwMode="auto">
            <a:xfrm>
              <a:off x="1296" y="2304"/>
              <a:ext cx="190" cy="2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F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1pPr>
              <a:lvl2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2pPr>
              <a:lvl3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3pPr>
              <a:lvl4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4pPr>
              <a:lvl5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5pPr>
              <a:lvl6pPr marL="25146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6pPr>
              <a:lvl7pPr marL="29718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7pPr>
              <a:lvl8pPr marL="34290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8pPr>
              <a:lvl9pPr marL="38862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9pPr>
            </a:lstStyle>
            <a:p>
              <a:pPr>
                <a:spcBef>
                  <a:spcPts val="1500"/>
                </a:spcBef>
                <a:buClrTx/>
                <a:buFontTx/>
                <a:buNone/>
              </a:pPr>
              <a:r>
                <a:rPr lang="en-GB" altLang="en-US" dirty="0">
                  <a:solidFill>
                    <a:srgbClr val="FF3300"/>
                  </a:solidFill>
                  <a:latin typeface="Calibri" panose="020F0502020204030204" pitchFamily="34" charset="0"/>
                </a:rPr>
                <a:t>b</a:t>
              </a:r>
              <a:endParaRPr lang="en-GB" altLang="en-US" dirty="0">
                <a:solidFill>
                  <a:srgbClr val="FF3300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32780" name="Group 12"/>
          <p:cNvGrpSpPr/>
          <p:nvPr/>
        </p:nvGrpSpPr>
        <p:grpSpPr bwMode="auto">
          <a:xfrm>
            <a:off x="944420" y="3666052"/>
            <a:ext cx="410679" cy="2264081"/>
            <a:chOff x="960" y="2016"/>
            <a:chExt cx="238" cy="1247"/>
          </a:xfrm>
        </p:grpSpPr>
        <p:sp>
          <p:nvSpPr>
            <p:cNvPr id="32781" name="Line 13"/>
            <p:cNvSpPr>
              <a:spLocks noChangeShapeType="1"/>
            </p:cNvSpPr>
            <p:nvPr/>
          </p:nvSpPr>
          <p:spPr bwMode="auto">
            <a:xfrm flipV="1">
              <a:off x="960" y="2254"/>
              <a:ext cx="94" cy="1009"/>
            </a:xfrm>
            <a:prstGeom prst="line">
              <a:avLst/>
            </a:prstGeom>
            <a:noFill/>
            <a:ln w="9360" cap="sq">
              <a:solidFill>
                <a:srgbClr val="FF3300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2" name="Text Box 14"/>
            <p:cNvSpPr txBox="1">
              <a:spLocks noChangeArrowheads="1"/>
            </p:cNvSpPr>
            <p:nvPr/>
          </p:nvSpPr>
          <p:spPr bwMode="auto">
            <a:xfrm>
              <a:off x="1008" y="2016"/>
              <a:ext cx="190" cy="2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F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1pPr>
              <a:lvl2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2pPr>
              <a:lvl3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3pPr>
              <a:lvl4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4pPr>
              <a:lvl5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5pPr>
              <a:lvl6pPr marL="25146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6pPr>
              <a:lvl7pPr marL="29718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7pPr>
              <a:lvl8pPr marL="34290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8pPr>
              <a:lvl9pPr marL="38862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9pPr>
            </a:lstStyle>
            <a:p>
              <a:pPr>
                <a:spcBef>
                  <a:spcPts val="1500"/>
                </a:spcBef>
                <a:buClrTx/>
                <a:buFontTx/>
                <a:buNone/>
              </a:pPr>
              <a:r>
                <a:rPr lang="en-GB" altLang="en-US" dirty="0">
                  <a:solidFill>
                    <a:srgbClr val="FF3300"/>
                  </a:solidFill>
                  <a:latin typeface="Calibri" panose="020F0502020204030204" pitchFamily="34" charset="0"/>
                </a:rPr>
                <a:t>a</a:t>
              </a:r>
              <a:endParaRPr lang="en-GB" altLang="en-US" dirty="0">
                <a:solidFill>
                  <a:srgbClr val="FF3300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Factors affecting rates of </a:t>
            </a:r>
            <a:r>
              <a:rPr lang="en-US" sz="3200" b="1" dirty="0" smtClean="0"/>
              <a:t>reaction - Concentration</a:t>
            </a:r>
            <a:endParaRPr lang="en-US" sz="32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15950" y="1690689"/>
            <a:ext cx="7848600" cy="144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/>
              <a:t>Temperature</a:t>
            </a:r>
            <a:endParaRPr lang="en-US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89535" y="624840"/>
            <a:ext cx="8969375" cy="953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Change in concentration of a species per unit time </a:t>
            </a: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Example: rate of formation of product	A </a:t>
            </a:r>
            <a:r>
              <a:rPr kumimoji="0" lang="en-US" alt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sym typeface="Symbol" panose="05050102010706020507" pitchFamily="18" charset="2"/>
              </a:rPr>
              <a:t> P</a:t>
            </a:r>
            <a:endParaRPr kumimoji="0" lang="en-US" altLang="en-US" sz="28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89535" y="3626766"/>
            <a:ext cx="7696200" cy="11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Units: </a:t>
            </a:r>
            <a:r>
              <a:rPr kumimoji="0" lang="en-US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moles per liter per (unit of) time</a:t>
            </a:r>
            <a:endParaRPr kumimoji="0" lang="en-US" alt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           mol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dm</a:t>
            </a:r>
            <a:r>
              <a:rPr kumimoji="0" lang="en-US" altLang="en-US" sz="28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–3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s</a:t>
            </a:r>
            <a:r>
              <a:rPr kumimoji="0" lang="en-US" altLang="en-US" sz="28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–1</a:t>
            </a:r>
            <a:endParaRPr kumimoji="0" lang="en-US" altLang="en-US" sz="2800" b="1" i="0" u="none" strike="noStrike" kern="1200" cap="none" spc="0" normalizeH="0" baseline="3000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51214" name="Group 14"/>
          <p:cNvGrpSpPr/>
          <p:nvPr/>
        </p:nvGrpSpPr>
        <p:grpSpPr bwMode="auto">
          <a:xfrm>
            <a:off x="381000" y="1747270"/>
            <a:ext cx="3702050" cy="1547813"/>
            <a:chOff x="528" y="2040"/>
            <a:chExt cx="2332" cy="975"/>
          </a:xfrm>
        </p:grpSpPr>
        <p:graphicFrame>
          <p:nvGraphicFramePr>
            <p:cNvPr id="51208" name="Object 8"/>
            <p:cNvGraphicFramePr>
              <a:graphicFrameLocks noChangeAspect="1"/>
            </p:cNvGraphicFramePr>
            <p:nvPr/>
          </p:nvGraphicFramePr>
          <p:xfrm>
            <a:off x="1008" y="2040"/>
            <a:ext cx="1392" cy="7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6" name="Equation" r:id="rId1" imgW="1129665" imgH="584200" progId="Equation.3">
                    <p:embed/>
                  </p:oleObj>
                </mc:Choice>
                <mc:Fallback>
                  <p:oleObj name="Equation" r:id="rId1" imgW="1129665" imgH="584200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8" y="2040"/>
                          <a:ext cx="1392" cy="7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211" name="Text Box 11"/>
            <p:cNvSpPr txBox="1">
              <a:spLocks noChangeArrowheads="1"/>
            </p:cNvSpPr>
            <p:nvPr/>
          </p:nvSpPr>
          <p:spPr bwMode="auto">
            <a:xfrm>
              <a:off x="528" y="2688"/>
              <a:ext cx="23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Appearance</a:t>
              </a:r>
              <a:r>
                <a:rPr kumimoji="0" lang="en-US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of </a:t>
              </a:r>
              <a:r>
                <a:rPr kumimoji="0" lang="en-US" alt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product</a:t>
              </a:r>
              <a:endPara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51216" name="Group 16"/>
          <p:cNvGrpSpPr/>
          <p:nvPr/>
        </p:nvGrpSpPr>
        <p:grpSpPr bwMode="auto">
          <a:xfrm>
            <a:off x="4353560" y="1747453"/>
            <a:ext cx="4570413" cy="1617663"/>
            <a:chOff x="2678" y="1996"/>
            <a:chExt cx="2879" cy="1019"/>
          </a:xfrm>
        </p:grpSpPr>
        <p:sp>
          <p:nvSpPr>
            <p:cNvPr id="51209" name="Text Box 9"/>
            <p:cNvSpPr txBox="1">
              <a:spLocks noChangeArrowheads="1"/>
            </p:cNvSpPr>
            <p:nvPr/>
          </p:nvSpPr>
          <p:spPr bwMode="auto">
            <a:xfrm>
              <a:off x="2678" y="2154"/>
              <a:ext cx="553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Or …</a:t>
              </a:r>
              <a:endPara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graphicFrame>
          <p:nvGraphicFramePr>
            <p:cNvPr id="51210" name="Object 10"/>
            <p:cNvGraphicFramePr>
              <a:graphicFrameLocks noChangeAspect="1"/>
            </p:cNvGraphicFramePr>
            <p:nvPr/>
          </p:nvGraphicFramePr>
          <p:xfrm>
            <a:off x="3311" y="1996"/>
            <a:ext cx="1579" cy="7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7" name="Equation" r:id="rId3" imgW="1282700" imgH="584200" progId="Equation.3">
                    <p:embed/>
                  </p:oleObj>
                </mc:Choice>
                <mc:Fallback>
                  <p:oleObj name="Equation" r:id="rId3" imgW="1282700" imgH="58420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1" y="1996"/>
                          <a:ext cx="1579" cy="7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212" name="Text Box 12"/>
            <p:cNvSpPr txBox="1">
              <a:spLocks noChangeArrowheads="1"/>
            </p:cNvSpPr>
            <p:nvPr/>
          </p:nvSpPr>
          <p:spPr bwMode="auto">
            <a:xfrm>
              <a:off x="2928" y="2688"/>
              <a:ext cx="26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Disappearance</a:t>
              </a:r>
              <a:r>
                <a:rPr kumimoji="0" lang="en-US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of </a:t>
              </a:r>
              <a:r>
                <a:rPr kumimoji="0" lang="en-US" alt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reactant</a:t>
              </a:r>
              <a:endPara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Rates of Reaction</a:t>
            </a:r>
            <a:endParaRPr lang="en-US" sz="3200" b="1" dirty="0"/>
          </a:p>
        </p:txBody>
      </p:sp>
      <p:pic>
        <p:nvPicPr>
          <p:cNvPr id="12" name="Picture 6" descr="14_0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62"/>
          <a:stretch>
            <a:fillRect/>
          </a:stretch>
        </p:blipFill>
        <p:spPr>
          <a:xfrm>
            <a:off x="3771583" y="4461129"/>
            <a:ext cx="4305300" cy="2282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ldLvl="0" animBg="1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AC9A6E9-5D4E-4292-8E5D-471A438ECAD1}" type="slidenum">
              <a:rPr lang="en-GB" altLang="en-US"/>
            </a:fld>
            <a:endParaRPr lang="en-GB" altLang="en-US"/>
          </a:p>
        </p:txBody>
      </p:sp>
      <p:sp>
        <p:nvSpPr>
          <p:cNvPr id="30721" name="Text Box 1"/>
          <p:cNvSpPr txBox="1">
            <a:spLocks noChangeArrowheads="1"/>
          </p:cNvSpPr>
          <p:nvPr/>
        </p:nvSpPr>
        <p:spPr bwMode="auto">
          <a:xfrm>
            <a:off x="533400" y="3962400"/>
            <a:ext cx="8153400" cy="4616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9pPr>
          </a:lstStyle>
          <a:p>
            <a:pPr>
              <a:spcBef>
                <a:spcPts val="1500"/>
              </a:spcBef>
              <a:buClrTx/>
              <a:buFontTx/>
              <a:buNone/>
            </a:pPr>
            <a:r>
              <a:rPr lang="en-US" altLang="en-US" dirty="0">
                <a:latin typeface="Calibri" panose="020F0502020204030204" pitchFamily="34" charset="0"/>
              </a:rPr>
              <a:t>1. ↑T </a:t>
            </a:r>
            <a:r>
              <a:rPr lang="en-US" altLang="en-US" dirty="0">
                <a:latin typeface="Symbol" panose="05050102010706020507" pitchFamily="18" charset="2"/>
              </a:rPr>
              <a:t></a:t>
            </a:r>
            <a:r>
              <a:rPr lang="en-US" altLang="en-US" dirty="0">
                <a:latin typeface="Calibri" panose="020F0502020204030204" pitchFamily="34" charset="0"/>
              </a:rPr>
              <a:t> ↑kinetic energies (speed) of reactant particles</a:t>
            </a:r>
            <a:endParaRPr lang="en-US" altLang="en-US" dirty="0">
              <a:latin typeface="Calibri" panose="020F0502020204030204" pitchFamily="34" charset="0"/>
            </a:endParaRPr>
          </a:p>
        </p:txBody>
      </p:sp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533400" y="4724400"/>
            <a:ext cx="8153400" cy="15849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9pPr>
          </a:lstStyle>
          <a:p>
            <a:pPr>
              <a:spcBef>
                <a:spcPts val="1500"/>
              </a:spcBef>
              <a:buClrTx/>
              <a:buFontTx/>
              <a:buNone/>
            </a:pPr>
            <a:r>
              <a:rPr lang="en-US" altLang="en-US" dirty="0">
                <a:latin typeface="Calibri" panose="020F0502020204030204" pitchFamily="34" charset="0"/>
              </a:rPr>
              <a:t>2. </a:t>
            </a:r>
            <a:r>
              <a:rPr lang="en-US" altLang="en-US" dirty="0">
                <a:latin typeface="Calibri" panose="020F0502020204030204" pitchFamily="34" charset="0"/>
                <a:sym typeface="+mn-ea"/>
              </a:rPr>
              <a:t>↑kinetic energies (speed) of reactant particles </a:t>
            </a:r>
            <a:endParaRPr lang="en-US" altLang="en-US" dirty="0">
              <a:latin typeface="Calibri" panose="020F0502020204030204" pitchFamily="34" charset="0"/>
              <a:sym typeface="+mn-ea"/>
            </a:endParaRPr>
          </a:p>
          <a:p>
            <a:pPr>
              <a:spcBef>
                <a:spcPts val="1500"/>
              </a:spcBef>
              <a:buClrTx/>
              <a:buFontTx/>
              <a:buNone/>
            </a:pPr>
            <a:r>
              <a:rPr lang="en-US" altLang="en-US" dirty="0">
                <a:latin typeface="Calibri" panose="020F0502020204030204" pitchFamily="34" charset="0"/>
                <a:sym typeface="+mn-ea"/>
              </a:rPr>
              <a:t>       </a:t>
            </a:r>
            <a:r>
              <a:rPr lang="en-US" altLang="en-US" dirty="0">
                <a:latin typeface="Symbol" panose="05050102010706020507" pitchFamily="18" charset="2"/>
              </a:rPr>
              <a:t></a:t>
            </a:r>
            <a:r>
              <a:rPr lang="en-US" altLang="en-US" dirty="0">
                <a:latin typeface="Calibri" panose="020F0502020204030204" pitchFamily="34" charset="0"/>
              </a:rPr>
              <a:t> ↑ no. of effective collisions per unit time </a:t>
            </a:r>
            <a:endParaRPr lang="en-US" altLang="en-US" dirty="0">
              <a:latin typeface="Calibri" panose="020F0502020204030204" pitchFamily="34" charset="0"/>
            </a:endParaRPr>
          </a:p>
          <a:p>
            <a:pPr>
              <a:spcBef>
                <a:spcPts val="1500"/>
              </a:spcBef>
              <a:buClrTx/>
              <a:buFontTx/>
              <a:buNone/>
            </a:pPr>
            <a:r>
              <a:rPr lang="en-US" altLang="en-US" dirty="0">
                <a:latin typeface="Calibri" panose="020F0502020204030204" pitchFamily="34" charset="0"/>
              </a:rPr>
              <a:t>(</a:t>
            </a:r>
            <a:r>
              <a:rPr lang="en-US" altLang="en-US" dirty="0">
                <a:latin typeface="Symbol" panose="05050102010706020507" pitchFamily="18" charset="2"/>
              </a:rPr>
              <a:t>↑ </a:t>
            </a:r>
            <a:r>
              <a:rPr lang="en-US" altLang="en-US" dirty="0">
                <a:latin typeface="Calibri" panose="020F0502020204030204" pitchFamily="34" charset="0"/>
              </a:rPr>
              <a:t>collision frequency &amp; ↑proportion of high energy collisions)</a:t>
            </a:r>
            <a:endParaRPr lang="en-US" altLang="en-US" dirty="0">
              <a:latin typeface="Calibri" panose="020F0502020204030204" pitchFamily="34" charset="0"/>
            </a:endParaRPr>
          </a:p>
        </p:txBody>
      </p:sp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708026"/>
            <a:ext cx="6705600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Factors affecting rates of </a:t>
            </a:r>
            <a:r>
              <a:rPr lang="en-US" sz="3200" b="1" dirty="0" smtClean="0"/>
              <a:t>reaction - Temperature</a:t>
            </a:r>
            <a:endParaRPr lang="en-US" sz="32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93477FF-5DF8-4FEC-BA0E-A403DB3AC2A2}" type="slidenum">
              <a:rPr lang="en-GB" altLang="en-US"/>
            </a:fld>
            <a:endParaRPr lang="en-GB" altLang="en-US"/>
          </a:p>
        </p:txBody>
      </p:sp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5867400" y="1905000"/>
            <a:ext cx="2971800" cy="7032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360" cap="sq">
            <a:solidFill>
              <a:srgbClr val="000000"/>
            </a:solidFill>
            <a:miter lim="800000"/>
          </a:ln>
          <a:effec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9pPr>
          </a:lstStyle>
          <a:p>
            <a:pPr algn="ctr">
              <a:spcBef>
                <a:spcPts val="1250"/>
              </a:spcBef>
              <a:buClrTx/>
              <a:buFontTx/>
              <a:buNone/>
            </a:pPr>
            <a:r>
              <a:rPr lang="en-GB" altLang="en-US" sz="2000" dirty="0">
                <a:latin typeface="Calibri" panose="020F0502020204030204" pitchFamily="34" charset="0"/>
              </a:rPr>
              <a:t>t = time taken for the disappearance of the cross</a:t>
            </a:r>
            <a:endParaRPr lang="en-GB" altLang="en-US" sz="2000" dirty="0">
              <a:latin typeface="Calibri" panose="020F0502020204030204" pitchFamily="34" charset="0"/>
            </a:endParaRP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5867400" y="2971800"/>
            <a:ext cx="2971800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360" cap="sq">
            <a:solidFill>
              <a:srgbClr val="000000"/>
            </a:solidFill>
            <a:miter lim="800000"/>
          </a:ln>
          <a:effec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9pPr>
          </a:lstStyle>
          <a:p>
            <a:pPr>
              <a:spcBef>
                <a:spcPts val="1500"/>
              </a:spcBef>
              <a:buClrTx/>
              <a:buFontTx/>
              <a:buNone/>
            </a:pPr>
            <a:r>
              <a:rPr lang="en-GB" altLang="en-US" dirty="0">
                <a:latin typeface="Calibri" panose="020F0502020204030204" pitchFamily="34" charset="0"/>
              </a:rPr>
              <a:t>rate </a:t>
            </a:r>
            <a:r>
              <a:rPr lang="en-GB" altLang="en-US" dirty="0">
                <a:latin typeface="Symbol" panose="05050102010706020507" pitchFamily="18" charset="2"/>
              </a:rPr>
              <a:t></a:t>
            </a:r>
            <a:r>
              <a:rPr lang="en-GB" altLang="en-US" dirty="0">
                <a:latin typeface="Calibri" panose="020F0502020204030204" pitchFamily="34" charset="0"/>
              </a:rPr>
              <a:t> 1/t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5867400" y="3923538"/>
            <a:ext cx="2971800" cy="10255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360" cap="sq">
            <a:solidFill>
              <a:srgbClr val="000000"/>
            </a:solidFill>
            <a:miter lim="800000"/>
          </a:ln>
          <a:effec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9pPr>
          </a:lstStyle>
          <a:p>
            <a:pPr>
              <a:spcBef>
                <a:spcPts val="1500"/>
              </a:spcBef>
              <a:buClrTx/>
              <a:buFontTx/>
              <a:buNone/>
            </a:pPr>
            <a:r>
              <a:rPr lang="en-GB" altLang="en-US" dirty="0" smtClean="0">
                <a:latin typeface="Calibri" panose="020F0502020204030204" pitchFamily="34" charset="0"/>
              </a:rPr>
              <a:t>Time  t</a:t>
            </a:r>
            <a:r>
              <a:rPr lang="en-GB" altLang="en-US" baseline="-25000" dirty="0" smtClean="0">
                <a:latin typeface="Calibri" panose="020F0502020204030204" pitchFamily="34" charset="0"/>
              </a:rPr>
              <a:t>2</a:t>
            </a:r>
            <a:r>
              <a:rPr lang="en-GB" altLang="en-US" dirty="0" smtClean="0">
                <a:latin typeface="Calibri" panose="020F0502020204030204" pitchFamily="34" charset="0"/>
              </a:rPr>
              <a:t> </a:t>
            </a:r>
            <a:r>
              <a:rPr lang="en-GB" altLang="en-US" dirty="0">
                <a:latin typeface="Calibri" panose="020F0502020204030204" pitchFamily="34" charset="0"/>
              </a:rPr>
              <a:t>&lt; t</a:t>
            </a:r>
            <a:r>
              <a:rPr lang="en-GB" altLang="en-US" baseline="-25000" dirty="0">
                <a:latin typeface="Calibri" panose="020F0502020204030204" pitchFamily="34" charset="0"/>
              </a:rPr>
              <a:t>1 </a:t>
            </a:r>
            <a:endParaRPr lang="en-GB" altLang="en-US" baseline="-25000" dirty="0" smtClean="0">
              <a:latin typeface="Calibri" panose="020F0502020204030204" pitchFamily="34" charset="0"/>
            </a:endParaRPr>
          </a:p>
          <a:p>
            <a:pPr>
              <a:spcBef>
                <a:spcPts val="1500"/>
              </a:spcBef>
              <a:buClrTx/>
              <a:buFontTx/>
              <a:buNone/>
            </a:pPr>
            <a:r>
              <a:rPr lang="en-GB" altLang="en-US" dirty="0" smtClean="0">
                <a:latin typeface="Calibri" panose="020F0502020204030204" pitchFamily="34" charset="0"/>
              </a:rPr>
              <a:t>Rate   2 &gt; 1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grpSp>
        <p:nvGrpSpPr>
          <p:cNvPr id="29702" name="Group 6"/>
          <p:cNvGrpSpPr/>
          <p:nvPr/>
        </p:nvGrpSpPr>
        <p:grpSpPr bwMode="auto">
          <a:xfrm>
            <a:off x="419100" y="1066800"/>
            <a:ext cx="8607425" cy="463550"/>
            <a:chOff x="264" y="672"/>
            <a:chExt cx="5422" cy="292"/>
          </a:xfrm>
        </p:grpSpPr>
        <p:sp>
          <p:nvSpPr>
            <p:cNvPr id="29703" name="Text Box 7"/>
            <p:cNvSpPr txBox="1">
              <a:spLocks noChangeArrowheads="1"/>
            </p:cNvSpPr>
            <p:nvPr/>
          </p:nvSpPr>
          <p:spPr bwMode="auto">
            <a:xfrm>
              <a:off x="264" y="672"/>
              <a:ext cx="5422" cy="29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 cap="flat">
              <a:solidFill>
                <a:srgbClr val="3465AF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1pPr>
              <a:lvl2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2pPr>
              <a:lvl3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3pPr>
              <a:lvl4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4pPr>
              <a:lvl5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5pPr>
              <a:lvl6pPr marL="25146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6pPr>
              <a:lvl7pPr marL="29718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7pPr>
              <a:lvl8pPr marL="34290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8pPr>
              <a:lvl9pPr marL="38862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9pPr>
            </a:lstStyle>
            <a:p>
              <a:pPr>
                <a:spcBef>
                  <a:spcPts val="1500"/>
                </a:spcBef>
                <a:buClrTx/>
                <a:buFontTx/>
                <a:buNone/>
              </a:pPr>
              <a:r>
                <a:rPr lang="en-US" altLang="en-US" dirty="0">
                  <a:latin typeface="Calibri" panose="020F0502020204030204" pitchFamily="34" charset="0"/>
                </a:rPr>
                <a:t>Na</a:t>
              </a:r>
              <a:r>
                <a:rPr lang="en-US" altLang="en-US" baseline="-25000" dirty="0">
                  <a:latin typeface="Calibri" panose="020F0502020204030204" pitchFamily="34" charset="0"/>
                </a:rPr>
                <a:t>2</a:t>
              </a:r>
              <a:r>
                <a:rPr lang="en-US" altLang="en-US" dirty="0">
                  <a:latin typeface="Calibri" panose="020F0502020204030204" pitchFamily="34" charset="0"/>
                </a:rPr>
                <a:t>S</a:t>
              </a:r>
              <a:r>
                <a:rPr lang="en-US" altLang="en-US" baseline="-25000" dirty="0">
                  <a:latin typeface="Calibri" panose="020F0502020204030204" pitchFamily="34" charset="0"/>
                </a:rPr>
                <a:t>2</a:t>
              </a:r>
              <a:r>
                <a:rPr lang="en-US" altLang="en-US" dirty="0">
                  <a:latin typeface="Calibri" panose="020F0502020204030204" pitchFamily="34" charset="0"/>
                </a:rPr>
                <a:t>O</a:t>
              </a:r>
              <a:r>
                <a:rPr lang="en-US" altLang="en-US" baseline="-25000" dirty="0">
                  <a:latin typeface="Calibri" panose="020F0502020204030204" pitchFamily="34" charset="0"/>
                </a:rPr>
                <a:t>3</a:t>
              </a:r>
              <a:r>
                <a:rPr lang="en-US" altLang="en-US" dirty="0">
                  <a:latin typeface="Calibri" panose="020F0502020204030204" pitchFamily="34" charset="0"/>
                </a:rPr>
                <a:t>(</a:t>
              </a:r>
              <a:r>
                <a:rPr lang="en-US" altLang="en-US" i="1" dirty="0" err="1">
                  <a:latin typeface="Calibri" panose="020F0502020204030204" pitchFamily="34" charset="0"/>
                </a:rPr>
                <a:t>aq</a:t>
              </a:r>
              <a:r>
                <a:rPr lang="en-US" altLang="en-US" dirty="0">
                  <a:latin typeface="Calibri" panose="020F0502020204030204" pitchFamily="34" charset="0"/>
                </a:rPr>
                <a:t>) + 2HCl(</a:t>
              </a:r>
              <a:r>
                <a:rPr lang="en-US" altLang="en-US" i="1" dirty="0" err="1">
                  <a:latin typeface="Calibri" panose="020F0502020204030204" pitchFamily="34" charset="0"/>
                </a:rPr>
                <a:t>aq</a:t>
              </a:r>
              <a:r>
                <a:rPr lang="en-US" altLang="en-US" dirty="0">
                  <a:latin typeface="Calibri" panose="020F0502020204030204" pitchFamily="34" charset="0"/>
                </a:rPr>
                <a:t>)          2NaCl(</a:t>
              </a:r>
              <a:r>
                <a:rPr lang="en-US" altLang="en-US" i="1" dirty="0" err="1">
                  <a:latin typeface="Calibri" panose="020F0502020204030204" pitchFamily="34" charset="0"/>
                </a:rPr>
                <a:t>aq</a:t>
              </a:r>
              <a:r>
                <a:rPr lang="en-US" altLang="en-US" dirty="0">
                  <a:latin typeface="Calibri" panose="020F0502020204030204" pitchFamily="34" charset="0"/>
                </a:rPr>
                <a:t>)  + SO</a:t>
              </a:r>
              <a:r>
                <a:rPr lang="en-US" altLang="en-US" baseline="-25000" dirty="0">
                  <a:latin typeface="Calibri" panose="020F0502020204030204" pitchFamily="34" charset="0"/>
                </a:rPr>
                <a:t>2</a:t>
              </a:r>
              <a:r>
                <a:rPr lang="en-US" altLang="en-US" dirty="0">
                  <a:latin typeface="Calibri" panose="020F0502020204030204" pitchFamily="34" charset="0"/>
                </a:rPr>
                <a:t>(</a:t>
              </a:r>
              <a:r>
                <a:rPr lang="en-US" altLang="en-US" i="1" dirty="0">
                  <a:latin typeface="Calibri" panose="020F0502020204030204" pitchFamily="34" charset="0"/>
                </a:rPr>
                <a:t>g</a:t>
              </a:r>
              <a:r>
                <a:rPr lang="en-US" altLang="en-US" dirty="0">
                  <a:latin typeface="Calibri" panose="020F0502020204030204" pitchFamily="34" charset="0"/>
                </a:rPr>
                <a:t>) + H</a:t>
              </a:r>
              <a:r>
                <a:rPr lang="en-US" altLang="en-US" baseline="-25000" dirty="0">
                  <a:latin typeface="Calibri" panose="020F0502020204030204" pitchFamily="34" charset="0"/>
                </a:rPr>
                <a:t>2</a:t>
              </a:r>
              <a:r>
                <a:rPr lang="en-US" altLang="en-US" dirty="0">
                  <a:latin typeface="Calibri" panose="020F0502020204030204" pitchFamily="34" charset="0"/>
                </a:rPr>
                <a:t>O(</a:t>
              </a:r>
              <a:r>
                <a:rPr lang="en-US" altLang="en-US" i="1" dirty="0">
                  <a:latin typeface="Calibri" panose="020F0502020204030204" pitchFamily="34" charset="0"/>
                </a:rPr>
                <a:t>l</a:t>
              </a:r>
              <a:r>
                <a:rPr lang="en-US" altLang="en-US" dirty="0">
                  <a:latin typeface="Calibri" panose="020F0502020204030204" pitchFamily="34" charset="0"/>
                </a:rPr>
                <a:t>) + S(</a:t>
              </a:r>
              <a:r>
                <a:rPr lang="en-US" altLang="en-US" i="1" dirty="0">
                  <a:latin typeface="Calibri" panose="020F0502020204030204" pitchFamily="34" charset="0"/>
                </a:rPr>
                <a:t>s</a:t>
              </a:r>
              <a:r>
                <a:rPr lang="en-US" altLang="en-US" dirty="0">
                  <a:latin typeface="Calibri" panose="020F0502020204030204" pitchFamily="34" charset="0"/>
                </a:rPr>
                <a:t>)</a:t>
              </a:r>
              <a:endParaRPr lang="en-US" altLang="en-US" dirty="0">
                <a:latin typeface="Calibri" panose="020F0502020204030204" pitchFamily="34" charset="0"/>
              </a:endParaRPr>
            </a:p>
          </p:txBody>
        </p:sp>
        <p:sp>
          <p:nvSpPr>
            <p:cNvPr id="29704" name="Line 8"/>
            <p:cNvSpPr>
              <a:spLocks noChangeShapeType="1"/>
            </p:cNvSpPr>
            <p:nvPr/>
          </p:nvSpPr>
          <p:spPr bwMode="auto">
            <a:xfrm>
              <a:off x="2280" y="816"/>
              <a:ext cx="430" cy="0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9705" name="Picture 9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400"/>
            <a:ext cx="533400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Factors affecting rates of </a:t>
            </a:r>
            <a:r>
              <a:rPr lang="en-US" sz="3200" b="1" dirty="0" smtClean="0"/>
              <a:t>reaction - Temperature</a:t>
            </a:r>
            <a:endParaRPr lang="en-US" sz="32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15950" y="1690689"/>
            <a:ext cx="7848600" cy="144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/>
              <a:t>Light</a:t>
            </a:r>
            <a:endParaRPr lang="en-US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DC348F7-3CE8-4D20-96C4-1D8C6DA52D7B}" type="slidenum">
              <a:rPr lang="en-GB" altLang="en-US"/>
            </a:fld>
            <a:endParaRPr lang="en-GB" altLang="en-US"/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1905000" y="1219200"/>
            <a:ext cx="43434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9pPr>
          </a:lstStyle>
          <a:p>
            <a:pPr>
              <a:spcBef>
                <a:spcPts val="1500"/>
              </a:spcBef>
              <a:buClrTx/>
              <a:buFontTx/>
              <a:buNone/>
            </a:pPr>
            <a:r>
              <a:rPr lang="en-GB" altLang="en-US" dirty="0">
                <a:latin typeface="Calibri" panose="020F0502020204030204" pitchFamily="34" charset="0"/>
              </a:rPr>
              <a:t>Consider the following reaction: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1219200" y="1905000"/>
            <a:ext cx="6477000" cy="833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9pPr>
          </a:lstStyle>
          <a:p>
            <a:pPr>
              <a:spcBef>
                <a:spcPts val="1250"/>
              </a:spcBef>
              <a:buClrTx/>
              <a:buFontTx/>
              <a:buNone/>
            </a:pPr>
            <a:r>
              <a:rPr lang="en-GB" altLang="en-US" dirty="0">
                <a:latin typeface="Calibri" panose="020F0502020204030204" pitchFamily="34" charset="0"/>
              </a:rPr>
              <a:t>C</a:t>
            </a:r>
            <a:r>
              <a:rPr lang="en-GB" altLang="en-US" baseline="-25000" dirty="0">
                <a:latin typeface="Calibri" panose="020F0502020204030204" pitchFamily="34" charset="0"/>
              </a:rPr>
              <a:t>6</a:t>
            </a:r>
            <a:r>
              <a:rPr lang="en-GB" altLang="en-US" dirty="0">
                <a:latin typeface="Calibri" panose="020F0502020204030204" pitchFamily="34" charset="0"/>
              </a:rPr>
              <a:t>H</a:t>
            </a:r>
            <a:r>
              <a:rPr lang="en-GB" altLang="en-US" baseline="-25000" dirty="0">
                <a:latin typeface="Calibri" panose="020F0502020204030204" pitchFamily="34" charset="0"/>
              </a:rPr>
              <a:t>14</a:t>
            </a:r>
            <a:r>
              <a:rPr lang="en-GB" altLang="en-US" dirty="0">
                <a:latin typeface="Calibri" panose="020F0502020204030204" pitchFamily="34" charset="0"/>
              </a:rPr>
              <a:t>  +  Br</a:t>
            </a:r>
            <a:r>
              <a:rPr lang="en-GB" altLang="en-US" baseline="-25000" dirty="0">
                <a:latin typeface="Calibri" panose="020F0502020204030204" pitchFamily="34" charset="0"/>
              </a:rPr>
              <a:t>2</a:t>
            </a:r>
            <a:r>
              <a:rPr lang="en-GB" altLang="en-US" dirty="0">
                <a:latin typeface="Calibri" panose="020F0502020204030204" pitchFamily="34" charset="0"/>
              </a:rPr>
              <a:t>  </a:t>
            </a:r>
            <a:r>
              <a:rPr lang="en-GB" altLang="en-US" dirty="0">
                <a:latin typeface="Symbol" panose="05050102010706020507" pitchFamily="18" charset="2"/>
              </a:rPr>
              <a:t></a:t>
            </a:r>
            <a:r>
              <a:rPr lang="en-GB" altLang="en-US" dirty="0">
                <a:latin typeface="Calibri" panose="020F0502020204030204" pitchFamily="34" charset="0"/>
              </a:rPr>
              <a:t>  C</a:t>
            </a:r>
            <a:r>
              <a:rPr lang="en-GB" altLang="en-US" baseline="-25000" dirty="0">
                <a:latin typeface="Calibri" panose="020F0502020204030204" pitchFamily="34" charset="0"/>
              </a:rPr>
              <a:t>6</a:t>
            </a:r>
            <a:r>
              <a:rPr lang="en-GB" altLang="en-US" dirty="0">
                <a:latin typeface="Calibri" panose="020F0502020204030204" pitchFamily="34" charset="0"/>
              </a:rPr>
              <a:t>H</a:t>
            </a:r>
            <a:r>
              <a:rPr lang="en-GB" altLang="en-US" baseline="-25000" dirty="0">
                <a:latin typeface="Calibri" panose="020F0502020204030204" pitchFamily="34" charset="0"/>
              </a:rPr>
              <a:t>13</a:t>
            </a:r>
            <a:r>
              <a:rPr lang="en-GB" altLang="en-US" dirty="0">
                <a:latin typeface="Calibri" panose="020F0502020204030204" pitchFamily="34" charset="0"/>
              </a:rPr>
              <a:t>Br </a:t>
            </a:r>
            <a:r>
              <a:rPr lang="en-GB" altLang="en-US" dirty="0">
                <a:latin typeface="Symbol" panose="05050102010706020507" pitchFamily="18" charset="2"/>
              </a:rPr>
              <a:t></a:t>
            </a:r>
            <a:r>
              <a:rPr lang="en-GB" altLang="en-US" dirty="0">
                <a:latin typeface="Calibri" panose="020F0502020204030204" pitchFamily="34" charset="0"/>
              </a:rPr>
              <a:t>  ………</a:t>
            </a:r>
            <a:br>
              <a:rPr lang="en-GB" altLang="en-US" dirty="0">
                <a:latin typeface="Calibri" panose="020F0502020204030204" pitchFamily="34" charset="0"/>
              </a:rPr>
            </a:br>
            <a:r>
              <a:rPr lang="en-GB" altLang="en-US" dirty="0">
                <a:latin typeface="Calibri" panose="020F0502020204030204" pitchFamily="34" charset="0"/>
              </a:rPr>
              <a:t>                    </a:t>
            </a:r>
            <a:r>
              <a:rPr lang="en-GB" altLang="en-US" sz="2000" i="1" dirty="0">
                <a:solidFill>
                  <a:srgbClr val="FF3300"/>
                </a:solidFill>
                <a:latin typeface="Calibri" panose="020F0502020204030204" pitchFamily="34" charset="0"/>
              </a:rPr>
              <a:t>light (substitution reactions)</a:t>
            </a:r>
            <a:endParaRPr lang="en-GB" altLang="en-US" sz="2000" i="1" dirty="0">
              <a:solidFill>
                <a:srgbClr val="FF3300"/>
              </a:solidFill>
              <a:latin typeface="Calibri" panose="020F0502020204030204" pitchFamily="34" charset="0"/>
            </a:endParaRP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762000" y="4495800"/>
            <a:ext cx="7696200" cy="833178"/>
          </a:xfrm>
          <a:prstGeom prst="rect">
            <a:avLst/>
          </a:prstGeom>
          <a:solidFill>
            <a:srgbClr val="FF9933"/>
          </a:solidFill>
          <a:ln>
            <a:noFill/>
          </a:ln>
          <a:effec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9pPr>
          </a:lstStyle>
          <a:p>
            <a:pPr algn="ctr">
              <a:spcBef>
                <a:spcPts val="1500"/>
              </a:spcBef>
              <a:buClrTx/>
              <a:buFontTx/>
              <a:buNone/>
            </a:pPr>
            <a:r>
              <a:rPr lang="en-GB" altLang="en-US" dirty="0">
                <a:latin typeface="Calibri" panose="020F0502020204030204" pitchFamily="34" charset="0"/>
              </a:rPr>
              <a:t>Light provides energy to split up Br</a:t>
            </a:r>
            <a:r>
              <a:rPr lang="en-GB" altLang="en-US" baseline="-25000" dirty="0">
                <a:latin typeface="Calibri" panose="020F0502020204030204" pitchFamily="34" charset="0"/>
              </a:rPr>
              <a:t>2</a:t>
            </a:r>
            <a:r>
              <a:rPr lang="en-GB" altLang="en-US" dirty="0">
                <a:latin typeface="Calibri" panose="020F0502020204030204" pitchFamily="34" charset="0"/>
              </a:rPr>
              <a:t> molecules into Br</a:t>
            </a:r>
            <a:r>
              <a:rPr lang="en-GB" altLang="en-US" baseline="30000" dirty="0">
                <a:latin typeface="Calibri" panose="020F0502020204030204" pitchFamily="34" charset="0"/>
              </a:rPr>
              <a:t>.</a:t>
            </a:r>
            <a:r>
              <a:rPr lang="en-GB" altLang="en-US" dirty="0">
                <a:latin typeface="Calibri" panose="020F0502020204030204" pitchFamily="34" charset="0"/>
              </a:rPr>
              <a:t> radicals which are highly reactive.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grpSp>
        <p:nvGrpSpPr>
          <p:cNvPr id="34822" name="Group 6"/>
          <p:cNvGrpSpPr/>
          <p:nvPr/>
        </p:nvGrpSpPr>
        <p:grpSpPr bwMode="auto">
          <a:xfrm>
            <a:off x="1371600" y="3200400"/>
            <a:ext cx="6321425" cy="1227138"/>
            <a:chOff x="864" y="2016"/>
            <a:chExt cx="3982" cy="773"/>
          </a:xfrm>
        </p:grpSpPr>
        <p:sp>
          <p:nvSpPr>
            <p:cNvPr id="34823" name="Text Box 7"/>
            <p:cNvSpPr txBox="1">
              <a:spLocks noChangeArrowheads="1"/>
            </p:cNvSpPr>
            <p:nvPr/>
          </p:nvSpPr>
          <p:spPr bwMode="auto">
            <a:xfrm>
              <a:off x="864" y="2016"/>
              <a:ext cx="3982" cy="7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F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1pPr>
              <a:lvl2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2pPr>
              <a:lvl3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3pPr>
              <a:lvl4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4pPr>
              <a:lvl5pPr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5pPr>
              <a:lvl6pPr marL="25146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6pPr>
              <a:lvl7pPr marL="29718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7pPr>
              <a:lvl8pPr marL="34290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8pPr>
              <a:lvl9pPr marL="3886200" indent="-228600" defTabSz="4495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620" algn="l"/>
                  <a:tab pos="1346200" algn="l"/>
                  <a:tab pos="1795145" algn="l"/>
                  <a:tab pos="2244725" algn="l"/>
                  <a:tab pos="2693670" algn="l"/>
                  <a:tab pos="3143250" algn="l"/>
                  <a:tab pos="3592195" algn="l"/>
                  <a:tab pos="4041775" algn="l"/>
                  <a:tab pos="4490720" algn="l"/>
                  <a:tab pos="4940300" algn="l"/>
                  <a:tab pos="5389245" algn="l"/>
                  <a:tab pos="5838825" algn="l"/>
                  <a:tab pos="6287770" algn="l"/>
                  <a:tab pos="6737350" algn="l"/>
                  <a:tab pos="7186295" algn="l"/>
                  <a:tab pos="7635875" algn="l"/>
                  <a:tab pos="8084820" algn="l"/>
                  <a:tab pos="8534400" algn="l"/>
                  <a:tab pos="8983345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cs typeface="PMingLiU" panose="02020500000000000000" pitchFamily="16" charset="-120"/>
                </a:defRPr>
              </a:lvl9pPr>
            </a:lstStyle>
            <a:p>
              <a:pPr>
                <a:spcBef>
                  <a:spcPts val="1750"/>
                </a:spcBef>
                <a:buClrTx/>
                <a:buFontTx/>
                <a:buNone/>
              </a:pPr>
              <a:r>
                <a:rPr lang="en-GB" altLang="en-US" sz="2800" dirty="0">
                  <a:latin typeface="Calibri" panose="020F0502020204030204" pitchFamily="34" charset="0"/>
                </a:rPr>
                <a:t>          Br</a:t>
              </a:r>
              <a:r>
                <a:rPr lang="en-GB" altLang="en-US" sz="2800" baseline="-25000" dirty="0">
                  <a:latin typeface="Calibri" panose="020F0502020204030204" pitchFamily="34" charset="0"/>
                </a:rPr>
                <a:t>2</a:t>
              </a:r>
              <a:r>
                <a:rPr lang="en-GB" altLang="en-US" sz="2800" dirty="0">
                  <a:latin typeface="Calibri" panose="020F0502020204030204" pitchFamily="34" charset="0"/>
                </a:rPr>
                <a:t>                                2Br</a:t>
              </a:r>
              <a:r>
                <a:rPr lang="en-GB" altLang="en-US" sz="2800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·</a:t>
              </a:r>
              <a:endParaRPr lang="en-GB" altLang="en-US" sz="2800" baseline="30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>
                <a:spcBef>
                  <a:spcPts val="1750"/>
                </a:spcBef>
                <a:buClrTx/>
                <a:buFontTx/>
                <a:buNone/>
              </a:pPr>
              <a:r>
                <a:rPr lang="en-GB" altLang="en-US" sz="2800" dirty="0">
                  <a:latin typeface="Calibri" panose="020F0502020204030204" pitchFamily="34" charset="0"/>
                </a:rPr>
                <a:t>Reddish </a:t>
              </a:r>
              <a:r>
                <a:rPr lang="en-GB" altLang="en-US" sz="2800" dirty="0" smtClean="0">
                  <a:latin typeface="Calibri" panose="020F0502020204030204" pitchFamily="34" charset="0"/>
                </a:rPr>
                <a:t>brown					Colourless</a:t>
              </a:r>
              <a:endParaRPr lang="en-GB" altLang="en-US" sz="2800" dirty="0">
                <a:latin typeface="Calibri" panose="020F0502020204030204" pitchFamily="34" charset="0"/>
              </a:endParaRPr>
            </a:p>
          </p:txBody>
        </p:sp>
        <p:sp>
          <p:nvSpPr>
            <p:cNvPr id="34824" name="Line 8"/>
            <p:cNvSpPr>
              <a:spLocks noChangeShapeType="1"/>
            </p:cNvSpPr>
            <p:nvPr/>
          </p:nvSpPr>
          <p:spPr bwMode="auto">
            <a:xfrm>
              <a:off x="2256" y="2256"/>
              <a:ext cx="1102" cy="0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3962400" y="2971800"/>
            <a:ext cx="1143000" cy="460375"/>
          </a:xfrm>
          <a:prstGeom prst="rect">
            <a:avLst/>
          </a:prstGeom>
          <a:solidFill>
            <a:srgbClr val="FF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PMingLiU" panose="02020500000000000000" pitchFamily="16" charset="-120"/>
              </a:defRPr>
            </a:lvl9pPr>
          </a:lstStyle>
          <a:p>
            <a:pPr algn="ctr">
              <a:spcBef>
                <a:spcPts val="1500"/>
              </a:spcBef>
              <a:buClrTx/>
              <a:buFontTx/>
              <a:buNone/>
            </a:pPr>
            <a:r>
              <a:rPr lang="en-GB" altLang="en-US" dirty="0">
                <a:latin typeface="Calibri" panose="020F0502020204030204" pitchFamily="34" charset="0"/>
              </a:rPr>
              <a:t>UV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Factors affecting rates of </a:t>
            </a:r>
            <a:r>
              <a:rPr lang="en-US" sz="3200" b="1" dirty="0" smtClean="0"/>
              <a:t>reaction - Light</a:t>
            </a:r>
            <a:endParaRPr lang="en-US" sz="3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450" y="994731"/>
            <a:ext cx="2190750" cy="208597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9"/>
          <p:cNvSpPr txBox="1">
            <a:spLocks noChangeArrowheads="1"/>
          </p:cNvSpPr>
          <p:nvPr/>
        </p:nvSpPr>
        <p:spPr bwMode="auto">
          <a:xfrm>
            <a:off x="423863" y="1241425"/>
            <a:ext cx="8250237" cy="51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Aft>
                <a:spcPts val="200"/>
              </a:spcAft>
              <a:buFontTx/>
              <a:buChar char="•"/>
            </a:pPr>
            <a:r>
              <a:rPr lang="en-GB" altLang="en-US" sz="1600" dirty="0">
                <a:latin typeface="Calibri" panose="020F0502020204030204" pitchFamily="34" charset="0"/>
              </a:rPr>
              <a:t>  shining a suitable light source onto some reactants increases the rate of reaction</a:t>
            </a:r>
            <a:endParaRPr lang="en-GB" altLang="en-US" sz="1600" dirty="0">
              <a:latin typeface="Calibri" panose="020F0502020204030204" pitchFamily="34" charset="0"/>
            </a:endParaRPr>
          </a:p>
          <a:p>
            <a:pPr algn="l">
              <a:spcAft>
                <a:spcPts val="200"/>
              </a:spcAft>
              <a:buFontTx/>
              <a:buChar char="•"/>
            </a:pPr>
            <a:r>
              <a:rPr lang="en-GB" altLang="en-US" sz="1600" dirty="0">
                <a:latin typeface="Calibri" panose="020F0502020204030204" pitchFamily="34" charset="0"/>
              </a:rPr>
              <a:t>  the light - often U.V. - provides energy to break bonds and initiate a reaction</a:t>
            </a:r>
            <a:endParaRPr lang="en-GB" altLang="en-US" sz="1600" dirty="0">
              <a:latin typeface="Calibri" panose="020F0502020204030204" pitchFamily="34" charset="0"/>
            </a:endParaRPr>
          </a:p>
          <a:p>
            <a:pPr algn="l">
              <a:spcAft>
                <a:spcPts val="200"/>
              </a:spcAft>
              <a:buFontTx/>
              <a:buChar char="•"/>
            </a:pPr>
            <a:r>
              <a:rPr lang="en-GB" altLang="en-US" sz="1600" dirty="0">
                <a:latin typeface="Calibri" panose="020F0502020204030204" pitchFamily="34" charset="0"/>
              </a:rPr>
              <a:t>  the greater the intensity of the light, the greater the effect</a:t>
            </a:r>
            <a:endParaRPr lang="en-GB" altLang="en-US" sz="1600" b="0" dirty="0">
              <a:latin typeface="Calibri" panose="020F0502020204030204" pitchFamily="34" charset="0"/>
            </a:endParaRPr>
          </a:p>
          <a:p>
            <a:pPr algn="l">
              <a:lnSpc>
                <a:spcPct val="40000"/>
              </a:lnSpc>
              <a:spcAft>
                <a:spcPts val="200"/>
              </a:spcAft>
            </a:pPr>
            <a:endParaRPr lang="en-GB" altLang="en-US" sz="1400" b="0" dirty="0">
              <a:latin typeface="Calibri" panose="020F0502020204030204" pitchFamily="34" charset="0"/>
            </a:endParaRPr>
          </a:p>
          <a:p>
            <a:pPr algn="l">
              <a:spcAft>
                <a:spcPts val="200"/>
              </a:spcAft>
            </a:pPr>
            <a:endParaRPr lang="en-GB" altLang="en-US" sz="1400" b="0" dirty="0">
              <a:latin typeface="Calibri" panose="020F0502020204030204" pitchFamily="34" charset="0"/>
            </a:endParaRPr>
          </a:p>
          <a:p>
            <a:pPr algn="l">
              <a:spcAft>
                <a:spcPts val="200"/>
              </a:spcAft>
            </a:pPr>
            <a:r>
              <a:rPr lang="en-GB" altLang="en-US" sz="1600" dirty="0">
                <a:solidFill>
                  <a:srgbClr val="CC3300"/>
                </a:solidFill>
                <a:latin typeface="Calibri" panose="020F0502020204030204" pitchFamily="34" charset="0"/>
              </a:rPr>
              <a:t>Examples</a:t>
            </a:r>
            <a:r>
              <a:rPr lang="en-GB" altLang="en-US" sz="1600" b="0" dirty="0">
                <a:latin typeface="Calibri" panose="020F0502020204030204" pitchFamily="34" charset="0"/>
              </a:rPr>
              <a:t>     </a:t>
            </a:r>
            <a:r>
              <a:rPr lang="en-GB" altLang="en-US" sz="1600" dirty="0">
                <a:latin typeface="Calibri" panose="020F0502020204030204" pitchFamily="34" charset="0"/>
              </a:rPr>
              <a:t> a)  the reaction between methane and chlorine  -  </a:t>
            </a:r>
            <a:r>
              <a:rPr lang="en-GB" altLang="en-US" sz="1600" i="1" dirty="0">
                <a:latin typeface="Calibri" panose="020F0502020204030204" pitchFamily="34" charset="0"/>
              </a:rPr>
              <a:t>see alkanes</a:t>
            </a:r>
            <a:endParaRPr lang="en-GB" altLang="en-US" sz="1600" dirty="0">
              <a:latin typeface="Calibri" panose="020F0502020204030204" pitchFamily="34" charset="0"/>
            </a:endParaRPr>
          </a:p>
          <a:p>
            <a:pPr algn="l">
              <a:spcAft>
                <a:spcPts val="200"/>
              </a:spcAft>
            </a:pPr>
            <a:r>
              <a:rPr lang="en-GB" altLang="en-US" sz="1600" dirty="0">
                <a:latin typeface="Calibri" panose="020F0502020204030204" pitchFamily="34" charset="0"/>
              </a:rPr>
              <a:t>	       b)  the darkening of silver salts - </a:t>
            </a:r>
            <a:r>
              <a:rPr lang="en-GB" altLang="en-US" sz="1600" i="1" dirty="0">
                <a:latin typeface="Calibri" panose="020F0502020204030204" pitchFamily="34" charset="0"/>
              </a:rPr>
              <a:t>as used in photography</a:t>
            </a:r>
            <a:endParaRPr lang="en-GB" altLang="en-US" sz="1600" dirty="0">
              <a:latin typeface="Calibri" panose="020F0502020204030204" pitchFamily="34" charset="0"/>
            </a:endParaRPr>
          </a:p>
          <a:p>
            <a:pPr algn="l">
              <a:spcAft>
                <a:spcPts val="200"/>
              </a:spcAft>
            </a:pPr>
            <a:r>
              <a:rPr lang="en-GB" altLang="en-US" sz="1600" dirty="0">
                <a:latin typeface="Calibri" panose="020F0502020204030204" pitchFamily="34" charset="0"/>
              </a:rPr>
              <a:t>	       c)  the reaction between hydrogen and chlorine</a:t>
            </a:r>
            <a:endParaRPr lang="en-GB" altLang="en-US" sz="1600" b="0" dirty="0">
              <a:latin typeface="Calibri" panose="020F0502020204030204" pitchFamily="34" charset="0"/>
            </a:endParaRPr>
          </a:p>
          <a:p>
            <a:pPr algn="l">
              <a:spcAft>
                <a:spcPts val="200"/>
              </a:spcAft>
            </a:pPr>
            <a:endParaRPr lang="en-GB" altLang="en-US" sz="1600" b="0" dirty="0">
              <a:latin typeface="Calibri" panose="020F0502020204030204" pitchFamily="34" charset="0"/>
            </a:endParaRPr>
          </a:p>
          <a:p>
            <a:pPr algn="l">
              <a:spcAft>
                <a:spcPts val="200"/>
              </a:spcAft>
            </a:pPr>
            <a:r>
              <a:rPr lang="en-GB" altLang="en-US" sz="1500" i="1" dirty="0">
                <a:latin typeface="Calibri" panose="020F0502020204030204" pitchFamily="34" charset="0"/>
              </a:rPr>
              <a:t>Equation</a:t>
            </a:r>
            <a:r>
              <a:rPr lang="en-GB" altLang="en-US" sz="1500" b="0" dirty="0">
                <a:latin typeface="Calibri" panose="020F0502020204030204" pitchFamily="34" charset="0"/>
              </a:rPr>
              <a:t>	</a:t>
            </a:r>
            <a:r>
              <a:rPr lang="en-GB" altLang="en-US" sz="1600" b="0" dirty="0">
                <a:latin typeface="Calibri" panose="020F0502020204030204" pitchFamily="34" charset="0"/>
              </a:rPr>
              <a:t>	</a:t>
            </a:r>
            <a:r>
              <a:rPr lang="en-GB" altLang="en-US" sz="1600" dirty="0">
                <a:solidFill>
                  <a:schemeClr val="accent2"/>
                </a:solidFill>
                <a:latin typeface="Calibri" panose="020F0502020204030204" pitchFamily="34" charset="0"/>
              </a:rPr>
              <a:t>H</a:t>
            </a:r>
            <a:r>
              <a:rPr lang="en-GB" altLang="en-US" sz="1600" baseline="-25000" dirty="0">
                <a:solidFill>
                  <a:schemeClr val="accent2"/>
                </a:solidFill>
                <a:latin typeface="Calibri" panose="020F0502020204030204" pitchFamily="34" charset="0"/>
              </a:rPr>
              <a:t>2</a:t>
            </a:r>
            <a:r>
              <a:rPr lang="en-GB" altLang="en-US" sz="1600" dirty="0">
                <a:solidFill>
                  <a:schemeClr val="accent2"/>
                </a:solidFill>
                <a:latin typeface="Calibri" panose="020F0502020204030204" pitchFamily="34" charset="0"/>
              </a:rPr>
              <a:t>(g)    +    Cl</a:t>
            </a:r>
            <a:r>
              <a:rPr lang="en-GB" altLang="en-US" sz="1600" baseline="-25000" dirty="0">
                <a:solidFill>
                  <a:schemeClr val="accent2"/>
                </a:solidFill>
                <a:latin typeface="Calibri" panose="020F0502020204030204" pitchFamily="34" charset="0"/>
              </a:rPr>
              <a:t>2</a:t>
            </a:r>
            <a:r>
              <a:rPr lang="en-GB" altLang="en-US" sz="1600" dirty="0">
                <a:solidFill>
                  <a:schemeClr val="accent2"/>
                </a:solidFill>
                <a:latin typeface="Calibri" panose="020F0502020204030204" pitchFamily="34" charset="0"/>
              </a:rPr>
              <a:t>(g)    </a:t>
            </a:r>
            <a:r>
              <a:rPr lang="en-GB" altLang="en-US" sz="1600" dirty="0" smtClean="0">
                <a:solidFill>
                  <a:schemeClr val="accent2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GB" altLang="en-US" sz="1600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    </a:t>
            </a:r>
            <a:r>
              <a:rPr lang="en-GB" altLang="en-US" sz="1600" dirty="0">
                <a:solidFill>
                  <a:schemeClr val="accent2"/>
                </a:solidFill>
                <a:latin typeface="Calibri" panose="020F0502020204030204" pitchFamily="34" charset="0"/>
              </a:rPr>
              <a:t>2HCl(g)</a:t>
            </a:r>
            <a:endParaRPr lang="en-GB" altLang="en-US" sz="1600" b="0" dirty="0">
              <a:latin typeface="Calibri" panose="020F0502020204030204" pitchFamily="34" charset="0"/>
            </a:endParaRPr>
          </a:p>
          <a:p>
            <a:pPr algn="l">
              <a:spcAft>
                <a:spcPts val="200"/>
              </a:spcAft>
            </a:pPr>
            <a:endParaRPr lang="en-GB" altLang="en-US" sz="1500" b="0" dirty="0">
              <a:latin typeface="Calibri" panose="020F0502020204030204" pitchFamily="34" charset="0"/>
            </a:endParaRPr>
          </a:p>
          <a:p>
            <a:pPr algn="l">
              <a:spcAft>
                <a:spcPts val="200"/>
              </a:spcAft>
            </a:pPr>
            <a:r>
              <a:rPr lang="en-GB" altLang="en-US" sz="1500" i="1" dirty="0">
                <a:latin typeface="Calibri" panose="020F0502020204030204" pitchFamily="34" charset="0"/>
              </a:rPr>
              <a:t>Bond</a:t>
            </a:r>
            <a:r>
              <a:rPr lang="en-GB" altLang="en-US" sz="1500" b="0" i="1" dirty="0">
                <a:latin typeface="Calibri" panose="020F0502020204030204" pitchFamily="34" charset="0"/>
              </a:rPr>
              <a:t> </a:t>
            </a:r>
            <a:r>
              <a:rPr lang="en-GB" altLang="en-US" sz="1500" i="1" dirty="0">
                <a:latin typeface="Calibri" panose="020F0502020204030204" pitchFamily="34" charset="0"/>
              </a:rPr>
              <a:t>enthalpies</a:t>
            </a:r>
            <a:r>
              <a:rPr lang="en-GB" altLang="en-US" sz="1600" b="0" dirty="0">
                <a:latin typeface="Calibri" panose="020F0502020204030204" pitchFamily="34" charset="0"/>
              </a:rPr>
              <a:t>	</a:t>
            </a:r>
            <a:r>
              <a:rPr lang="en-GB" altLang="en-US" sz="1600" dirty="0">
                <a:latin typeface="Calibri" panose="020F0502020204030204" pitchFamily="34" charset="0"/>
              </a:rPr>
              <a:t>H-H      436  kJ mol</a:t>
            </a:r>
            <a:r>
              <a:rPr lang="en-GB" altLang="en-US" sz="1600" baseline="30000" dirty="0">
                <a:latin typeface="Calibri" panose="020F0502020204030204" pitchFamily="34" charset="0"/>
              </a:rPr>
              <a:t>-1</a:t>
            </a:r>
            <a:r>
              <a:rPr lang="en-GB" altLang="en-US" sz="1600" dirty="0">
                <a:latin typeface="Calibri" panose="020F0502020204030204" pitchFamily="34" charset="0"/>
              </a:rPr>
              <a:t>	Cl-Cl     242  kJ mol</a:t>
            </a:r>
            <a:r>
              <a:rPr lang="en-GB" altLang="en-US" sz="1600" baseline="30000" dirty="0">
                <a:latin typeface="Calibri" panose="020F0502020204030204" pitchFamily="34" charset="0"/>
              </a:rPr>
              <a:t>-1</a:t>
            </a:r>
            <a:endParaRPr lang="en-GB" altLang="en-US" sz="1600" b="0" dirty="0">
              <a:latin typeface="Calibri" panose="020F0502020204030204" pitchFamily="34" charset="0"/>
            </a:endParaRPr>
          </a:p>
          <a:p>
            <a:pPr algn="l">
              <a:spcAft>
                <a:spcPts val="200"/>
              </a:spcAft>
            </a:pPr>
            <a:endParaRPr lang="en-GB" altLang="en-US" sz="1600" b="0" dirty="0">
              <a:latin typeface="Calibri" panose="020F0502020204030204" pitchFamily="34" charset="0"/>
            </a:endParaRPr>
          </a:p>
          <a:p>
            <a:pPr algn="l">
              <a:spcAft>
                <a:spcPts val="200"/>
              </a:spcAft>
            </a:pPr>
            <a:r>
              <a:rPr lang="en-GB" altLang="en-US" sz="1500" i="1" dirty="0">
                <a:latin typeface="Calibri" panose="020F0502020204030204" pitchFamily="34" charset="0"/>
              </a:rPr>
              <a:t>Mechanism</a:t>
            </a:r>
            <a:r>
              <a:rPr lang="en-GB" altLang="en-US" sz="1600" b="0" i="1" dirty="0">
                <a:latin typeface="Calibri" panose="020F0502020204030204" pitchFamily="34" charset="0"/>
              </a:rPr>
              <a:t>	         </a:t>
            </a:r>
            <a:r>
              <a:rPr lang="en-GB" altLang="en-US" sz="1600" b="0" i="1" dirty="0" smtClean="0">
                <a:latin typeface="Calibri" panose="020F0502020204030204" pitchFamily="34" charset="0"/>
              </a:rPr>
              <a:t>	</a:t>
            </a:r>
            <a:r>
              <a:rPr lang="en-GB" altLang="en-US" sz="1600" dirty="0" smtClean="0">
                <a:solidFill>
                  <a:srgbClr val="663300"/>
                </a:solidFill>
                <a:latin typeface="Calibri" panose="020F0502020204030204" pitchFamily="34" charset="0"/>
              </a:rPr>
              <a:t>Cl</a:t>
            </a:r>
            <a:r>
              <a:rPr lang="en-GB" altLang="en-US" sz="1600" baseline="-25000" dirty="0" smtClean="0">
                <a:solidFill>
                  <a:srgbClr val="663300"/>
                </a:solidFill>
                <a:latin typeface="Calibri" panose="020F0502020204030204" pitchFamily="34" charset="0"/>
              </a:rPr>
              <a:t>2                    </a:t>
            </a:r>
            <a:r>
              <a:rPr lang="en-GB" altLang="en-US" sz="1600" dirty="0" smtClean="0">
                <a:solidFill>
                  <a:srgbClr val="663300"/>
                </a:solidFill>
                <a:latin typeface="Calibri" panose="020F0502020204030204" pitchFamily="34" charset="0"/>
              </a:rPr>
              <a:t>   </a:t>
            </a:r>
            <a:r>
              <a:rPr lang="en-GB" altLang="en-US" sz="1600" dirty="0" smtClean="0">
                <a:solidFill>
                  <a:srgbClr val="6633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dirty="0" smtClean="0">
                <a:solidFill>
                  <a:srgbClr val="663300"/>
                </a:solidFill>
                <a:latin typeface="Calibri" panose="020F0502020204030204" pitchFamily="34" charset="0"/>
              </a:rPr>
              <a:t>    </a:t>
            </a:r>
            <a:r>
              <a:rPr lang="en-GB" altLang="en-US" sz="1600" dirty="0">
                <a:solidFill>
                  <a:srgbClr val="663300"/>
                </a:solidFill>
                <a:latin typeface="Calibri" panose="020F0502020204030204" pitchFamily="34" charset="0"/>
              </a:rPr>
              <a:t>2Cl•</a:t>
            </a:r>
            <a:r>
              <a:rPr lang="en-GB" altLang="en-US" sz="1600" b="0" dirty="0">
                <a:solidFill>
                  <a:srgbClr val="663300"/>
                </a:solidFill>
                <a:latin typeface="Calibri" panose="020F0502020204030204" pitchFamily="34" charset="0"/>
              </a:rPr>
              <a:t>		</a:t>
            </a:r>
            <a:r>
              <a:rPr lang="en-GB" altLang="en-US" sz="1600" dirty="0">
                <a:solidFill>
                  <a:srgbClr val="663300"/>
                </a:solidFill>
                <a:latin typeface="Calibri" panose="020F0502020204030204" pitchFamily="34" charset="0"/>
              </a:rPr>
              <a:t>- - - - -</a:t>
            </a:r>
            <a:r>
              <a:rPr lang="en-GB" altLang="en-US" sz="1600" b="0" dirty="0">
                <a:solidFill>
                  <a:srgbClr val="663300"/>
                </a:solidFill>
                <a:latin typeface="Calibri" panose="020F0502020204030204" pitchFamily="34" charset="0"/>
              </a:rPr>
              <a:t> 	</a:t>
            </a:r>
            <a:r>
              <a:rPr lang="en-GB" altLang="en-US" sz="1600" dirty="0">
                <a:solidFill>
                  <a:srgbClr val="663300"/>
                </a:solidFill>
                <a:latin typeface="Calibri" panose="020F0502020204030204" pitchFamily="34" charset="0"/>
              </a:rPr>
              <a:t>INITIATION</a:t>
            </a:r>
            <a:endParaRPr lang="en-GB" altLang="en-US" sz="1600" dirty="0">
              <a:solidFill>
                <a:srgbClr val="663300"/>
              </a:solidFill>
              <a:latin typeface="Calibri" panose="020F0502020204030204" pitchFamily="34" charset="0"/>
            </a:endParaRPr>
          </a:p>
          <a:p>
            <a:pPr algn="l">
              <a:spcBef>
                <a:spcPct val="40000"/>
              </a:spcBef>
              <a:spcAft>
                <a:spcPts val="200"/>
              </a:spcAft>
            </a:pPr>
            <a:r>
              <a:rPr lang="en-GB" altLang="en-US" sz="1600" b="0" dirty="0">
                <a:latin typeface="Calibri" panose="020F0502020204030204" pitchFamily="34" charset="0"/>
              </a:rPr>
              <a:t>		</a:t>
            </a:r>
            <a:r>
              <a:rPr lang="en-GB" altLang="en-US" sz="1600" dirty="0">
                <a:solidFill>
                  <a:srgbClr val="336600"/>
                </a:solidFill>
                <a:latin typeface="Calibri" panose="020F0502020204030204" pitchFamily="34" charset="0"/>
              </a:rPr>
              <a:t>H</a:t>
            </a:r>
            <a:r>
              <a:rPr lang="en-GB" altLang="en-US" sz="1600" baseline="-25000" dirty="0">
                <a:solidFill>
                  <a:srgbClr val="336600"/>
                </a:solidFill>
                <a:latin typeface="Calibri" panose="020F0502020204030204" pitchFamily="34" charset="0"/>
              </a:rPr>
              <a:t>2</a:t>
            </a:r>
            <a:r>
              <a:rPr lang="en-GB" altLang="en-US" sz="1600" dirty="0">
                <a:solidFill>
                  <a:srgbClr val="336600"/>
                </a:solidFill>
                <a:latin typeface="Calibri" panose="020F0502020204030204" pitchFamily="34" charset="0"/>
              </a:rPr>
              <a:t>   +   Cl•   </a:t>
            </a:r>
            <a:r>
              <a:rPr lang="en-GB" altLang="en-US" sz="1600" dirty="0" smtClean="0">
                <a:solidFill>
                  <a:srgbClr val="33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 </a:t>
            </a:r>
            <a:r>
              <a:rPr lang="en-GB" altLang="en-US" sz="1600" dirty="0" err="1" smtClean="0">
                <a:solidFill>
                  <a:srgbClr val="336600"/>
                </a:solidFill>
                <a:latin typeface="Calibri" panose="020F0502020204030204" pitchFamily="34" charset="0"/>
              </a:rPr>
              <a:t>HCl</a:t>
            </a:r>
            <a:r>
              <a:rPr lang="en-GB" altLang="en-US" sz="1600" dirty="0" smtClean="0">
                <a:solidFill>
                  <a:srgbClr val="336600"/>
                </a:solidFill>
                <a:latin typeface="Calibri" panose="020F0502020204030204" pitchFamily="34" charset="0"/>
              </a:rPr>
              <a:t>    </a:t>
            </a:r>
            <a:r>
              <a:rPr lang="en-GB" altLang="en-US" sz="1600" dirty="0">
                <a:solidFill>
                  <a:srgbClr val="336600"/>
                </a:solidFill>
                <a:latin typeface="Calibri" panose="020F0502020204030204" pitchFamily="34" charset="0"/>
              </a:rPr>
              <a:t>+    H•</a:t>
            </a:r>
            <a:r>
              <a:rPr lang="en-GB" altLang="en-US" sz="1600" b="0" dirty="0">
                <a:solidFill>
                  <a:srgbClr val="336600"/>
                </a:solidFill>
                <a:latin typeface="Calibri" panose="020F0502020204030204" pitchFamily="34" charset="0"/>
              </a:rPr>
              <a:t>	</a:t>
            </a:r>
            <a:r>
              <a:rPr lang="en-GB" altLang="en-US" sz="1600" dirty="0">
                <a:solidFill>
                  <a:srgbClr val="336600"/>
                </a:solidFill>
                <a:latin typeface="Calibri" panose="020F0502020204030204" pitchFamily="34" charset="0"/>
              </a:rPr>
              <a:t>- - - - -</a:t>
            </a:r>
            <a:r>
              <a:rPr lang="en-GB" altLang="en-US" sz="1600" b="0" dirty="0">
                <a:solidFill>
                  <a:srgbClr val="336600"/>
                </a:solidFill>
                <a:latin typeface="Calibri" panose="020F0502020204030204" pitchFamily="34" charset="0"/>
              </a:rPr>
              <a:t>	</a:t>
            </a:r>
            <a:r>
              <a:rPr lang="en-GB" altLang="en-US" sz="1600" dirty="0">
                <a:solidFill>
                  <a:srgbClr val="336600"/>
                </a:solidFill>
                <a:latin typeface="Calibri" panose="020F0502020204030204" pitchFamily="34" charset="0"/>
              </a:rPr>
              <a:t>PROPAGATION</a:t>
            </a:r>
            <a:r>
              <a:rPr lang="en-GB" altLang="en-US" sz="1600" b="0" dirty="0">
                <a:solidFill>
                  <a:srgbClr val="336600"/>
                </a:solidFill>
                <a:latin typeface="Calibri" panose="020F0502020204030204" pitchFamily="34" charset="0"/>
              </a:rPr>
              <a:t>	                </a:t>
            </a:r>
            <a:r>
              <a:rPr lang="en-GB" altLang="en-US" sz="1600" b="0" dirty="0" smtClean="0">
                <a:solidFill>
                  <a:srgbClr val="336600"/>
                </a:solidFill>
                <a:latin typeface="Calibri" panose="020F0502020204030204" pitchFamily="34" charset="0"/>
              </a:rPr>
              <a:t>		</a:t>
            </a:r>
            <a:r>
              <a:rPr lang="en-GB" altLang="en-US" sz="1600" dirty="0" smtClean="0">
                <a:solidFill>
                  <a:srgbClr val="336600"/>
                </a:solidFill>
                <a:latin typeface="Calibri" panose="020F0502020204030204" pitchFamily="34" charset="0"/>
              </a:rPr>
              <a:t>H</a:t>
            </a:r>
            <a:r>
              <a:rPr lang="en-GB" altLang="en-US" sz="1600" dirty="0">
                <a:solidFill>
                  <a:srgbClr val="336600"/>
                </a:solidFill>
                <a:latin typeface="Calibri" panose="020F0502020204030204" pitchFamily="34" charset="0"/>
              </a:rPr>
              <a:t>•   +   Cl</a:t>
            </a:r>
            <a:r>
              <a:rPr lang="en-GB" altLang="en-US" sz="1600" baseline="-25000" dirty="0">
                <a:solidFill>
                  <a:srgbClr val="336600"/>
                </a:solidFill>
                <a:latin typeface="Calibri" panose="020F0502020204030204" pitchFamily="34" charset="0"/>
              </a:rPr>
              <a:t>2</a:t>
            </a:r>
            <a:r>
              <a:rPr lang="en-GB" altLang="en-US" sz="1600" dirty="0">
                <a:solidFill>
                  <a:srgbClr val="336600"/>
                </a:solidFill>
                <a:latin typeface="Calibri" panose="020F0502020204030204" pitchFamily="34" charset="0"/>
              </a:rPr>
              <a:t>   </a:t>
            </a:r>
            <a:r>
              <a:rPr lang="en-GB" altLang="en-US" sz="1600" dirty="0" smtClean="0">
                <a:solidFill>
                  <a:srgbClr val="33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 </a:t>
            </a:r>
            <a:r>
              <a:rPr lang="en-GB" altLang="en-US" sz="1600" dirty="0" err="1" smtClean="0">
                <a:solidFill>
                  <a:srgbClr val="336600"/>
                </a:solidFill>
                <a:latin typeface="Calibri" panose="020F0502020204030204" pitchFamily="34" charset="0"/>
              </a:rPr>
              <a:t>HCl</a:t>
            </a:r>
            <a:r>
              <a:rPr lang="en-GB" altLang="en-US" sz="1600" dirty="0" smtClean="0">
                <a:solidFill>
                  <a:srgbClr val="336600"/>
                </a:solidFill>
                <a:latin typeface="Calibri" panose="020F0502020204030204" pitchFamily="34" charset="0"/>
              </a:rPr>
              <a:t>    </a:t>
            </a:r>
            <a:r>
              <a:rPr lang="en-GB" altLang="en-US" sz="1600" dirty="0">
                <a:solidFill>
                  <a:srgbClr val="336600"/>
                </a:solidFill>
                <a:latin typeface="Calibri" panose="020F0502020204030204" pitchFamily="34" charset="0"/>
              </a:rPr>
              <a:t>+    Cl•</a:t>
            </a:r>
            <a:endParaRPr lang="en-GB" altLang="en-US" sz="1600" b="0" dirty="0">
              <a:solidFill>
                <a:srgbClr val="336600"/>
              </a:solidFill>
              <a:latin typeface="Calibri" panose="020F0502020204030204" pitchFamily="34" charset="0"/>
            </a:endParaRPr>
          </a:p>
          <a:p>
            <a:pPr algn="l">
              <a:spcBef>
                <a:spcPct val="40000"/>
              </a:spcBef>
              <a:spcAft>
                <a:spcPts val="200"/>
              </a:spcAft>
            </a:pPr>
            <a:r>
              <a:rPr lang="en-GB" altLang="en-US" sz="1600" b="0" dirty="0">
                <a:latin typeface="Calibri" panose="020F0502020204030204" pitchFamily="34" charset="0"/>
              </a:rPr>
              <a:t> 		        </a:t>
            </a:r>
            <a:r>
              <a:rPr lang="en-GB" altLang="en-US" sz="1600" dirty="0">
                <a:solidFill>
                  <a:srgbClr val="CC0000"/>
                </a:solidFill>
                <a:latin typeface="Calibri" panose="020F0502020204030204" pitchFamily="34" charset="0"/>
              </a:rPr>
              <a:t>2Cl• 	  </a:t>
            </a:r>
            <a:r>
              <a:rPr lang="en-GB" altLang="en-US" sz="1600" dirty="0" smtClean="0">
                <a:solidFill>
                  <a:srgbClr val="CC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dirty="0" smtClean="0">
                <a:solidFill>
                  <a:srgbClr val="CC0000"/>
                </a:solidFill>
                <a:latin typeface="Calibri" panose="020F0502020204030204" pitchFamily="34" charset="0"/>
              </a:rPr>
              <a:t>    </a:t>
            </a:r>
            <a:r>
              <a:rPr lang="en-GB" altLang="en-US" sz="1600" dirty="0">
                <a:solidFill>
                  <a:srgbClr val="CC0000"/>
                </a:solidFill>
                <a:latin typeface="Calibri" panose="020F0502020204030204" pitchFamily="34" charset="0"/>
              </a:rPr>
              <a:t>Cl</a:t>
            </a:r>
            <a:r>
              <a:rPr lang="en-GB" altLang="en-US" sz="1600" baseline="-25000" dirty="0">
                <a:solidFill>
                  <a:srgbClr val="CC0000"/>
                </a:solidFill>
                <a:latin typeface="Calibri" panose="020F0502020204030204" pitchFamily="34" charset="0"/>
              </a:rPr>
              <a:t>2</a:t>
            </a:r>
            <a:r>
              <a:rPr lang="en-GB" altLang="en-US" sz="1600" b="0" dirty="0">
                <a:solidFill>
                  <a:srgbClr val="CC0000"/>
                </a:solidFill>
                <a:latin typeface="Calibri" panose="020F0502020204030204" pitchFamily="34" charset="0"/>
              </a:rPr>
              <a:t>		</a:t>
            </a:r>
            <a:r>
              <a:rPr lang="en-GB" altLang="en-US" sz="1600" dirty="0">
                <a:latin typeface="Calibri" panose="020F0502020204030204" pitchFamily="34" charset="0"/>
              </a:rPr>
              <a:t>- - - - -</a:t>
            </a:r>
            <a:r>
              <a:rPr lang="en-GB" altLang="en-US" sz="1600" b="0" dirty="0">
                <a:solidFill>
                  <a:srgbClr val="CC0000"/>
                </a:solidFill>
                <a:latin typeface="Calibri" panose="020F0502020204030204" pitchFamily="34" charset="0"/>
              </a:rPr>
              <a:t>	</a:t>
            </a:r>
            <a:r>
              <a:rPr lang="en-GB" altLang="en-US" sz="1600" dirty="0">
                <a:solidFill>
                  <a:srgbClr val="CC0000"/>
                </a:solidFill>
                <a:latin typeface="Calibri" panose="020F0502020204030204" pitchFamily="34" charset="0"/>
              </a:rPr>
              <a:t>TERMINATION</a:t>
            </a:r>
            <a:endParaRPr lang="en-GB" altLang="en-US" sz="1600" dirty="0">
              <a:solidFill>
                <a:srgbClr val="CC0000"/>
              </a:solidFill>
              <a:latin typeface="Calibri" panose="020F0502020204030204" pitchFamily="34" charset="0"/>
            </a:endParaRPr>
          </a:p>
          <a:p>
            <a:pPr algn="l">
              <a:spcAft>
                <a:spcPts val="200"/>
              </a:spcAft>
            </a:pPr>
            <a:r>
              <a:rPr lang="en-GB" altLang="en-US" sz="1600" b="0" dirty="0">
                <a:solidFill>
                  <a:srgbClr val="CC0000"/>
                </a:solidFill>
                <a:latin typeface="Calibri" panose="020F0502020204030204" pitchFamily="34" charset="0"/>
              </a:rPr>
              <a:t>		         </a:t>
            </a:r>
            <a:r>
              <a:rPr lang="en-GB" altLang="en-US" sz="1600" dirty="0">
                <a:solidFill>
                  <a:srgbClr val="CC0000"/>
                </a:solidFill>
                <a:latin typeface="Calibri" panose="020F0502020204030204" pitchFamily="34" charset="0"/>
              </a:rPr>
              <a:t>2H• 	  </a:t>
            </a:r>
            <a:r>
              <a:rPr lang="en-GB" altLang="en-US" sz="1600" dirty="0" smtClean="0">
                <a:solidFill>
                  <a:srgbClr val="CC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dirty="0" smtClean="0">
                <a:solidFill>
                  <a:srgbClr val="CC0000"/>
                </a:solidFill>
                <a:latin typeface="Calibri" panose="020F0502020204030204" pitchFamily="34" charset="0"/>
              </a:rPr>
              <a:t>    </a:t>
            </a:r>
            <a:r>
              <a:rPr lang="en-GB" altLang="en-US" sz="1600" dirty="0">
                <a:solidFill>
                  <a:srgbClr val="CC0000"/>
                </a:solidFill>
                <a:latin typeface="Calibri" panose="020F0502020204030204" pitchFamily="34" charset="0"/>
              </a:rPr>
              <a:t>H</a:t>
            </a:r>
            <a:r>
              <a:rPr lang="en-GB" altLang="en-US" sz="1600" baseline="-25000" dirty="0">
                <a:solidFill>
                  <a:srgbClr val="CC0000"/>
                </a:solidFill>
                <a:latin typeface="Calibri" panose="020F0502020204030204" pitchFamily="34" charset="0"/>
              </a:rPr>
              <a:t>2</a:t>
            </a:r>
            <a:endParaRPr lang="en-GB" altLang="en-US" sz="1600" b="0" dirty="0">
              <a:solidFill>
                <a:srgbClr val="CC0000"/>
              </a:solidFill>
              <a:latin typeface="Calibri" panose="020F0502020204030204" pitchFamily="34" charset="0"/>
            </a:endParaRPr>
          </a:p>
          <a:p>
            <a:pPr algn="l">
              <a:spcAft>
                <a:spcPts val="200"/>
              </a:spcAft>
            </a:pPr>
            <a:r>
              <a:rPr lang="en-GB" altLang="en-US" sz="1600" b="0" dirty="0">
                <a:solidFill>
                  <a:srgbClr val="CC0000"/>
                </a:solidFill>
                <a:latin typeface="Calibri" panose="020F0502020204030204" pitchFamily="34" charset="0"/>
              </a:rPr>
              <a:t>		  </a:t>
            </a:r>
            <a:r>
              <a:rPr lang="en-GB" altLang="en-US" sz="1600" dirty="0">
                <a:solidFill>
                  <a:srgbClr val="CC0000"/>
                </a:solidFill>
                <a:latin typeface="Calibri" panose="020F0502020204030204" pitchFamily="34" charset="0"/>
              </a:rPr>
              <a:t>H• +  Cl•    </a:t>
            </a:r>
            <a:r>
              <a:rPr lang="en-GB" altLang="en-US" sz="1600" dirty="0" smtClean="0">
                <a:solidFill>
                  <a:srgbClr val="CC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GB" altLang="en-US" sz="1600" dirty="0" smtClean="0">
                <a:solidFill>
                  <a:srgbClr val="CC0000"/>
                </a:solidFill>
                <a:latin typeface="Calibri" panose="020F0502020204030204" pitchFamily="34" charset="0"/>
              </a:rPr>
              <a:t>   </a:t>
            </a:r>
            <a:r>
              <a:rPr lang="en-GB" altLang="en-US" sz="1600" dirty="0" err="1">
                <a:solidFill>
                  <a:srgbClr val="CC0000"/>
                </a:solidFill>
                <a:latin typeface="Calibri" panose="020F0502020204030204" pitchFamily="34" charset="0"/>
              </a:rPr>
              <a:t>HCl</a:t>
            </a:r>
            <a:endParaRPr lang="en-US" altLang="en-US" sz="1600" b="0" dirty="0"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Factors affecting rates of </a:t>
            </a:r>
            <a:r>
              <a:rPr lang="en-US" sz="3200" b="1" dirty="0" smtClean="0"/>
              <a:t>reaction - Light</a:t>
            </a:r>
            <a:endParaRPr lang="en-US" sz="32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15950" y="1690689"/>
            <a:ext cx="7848600" cy="144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/>
              <a:t>Catalysts</a:t>
            </a:r>
            <a:endParaRPr lang="en-US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822325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16027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16027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16027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  <a:endParaRPr lang="en-GB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baseline="30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467" name="Text Box 5"/>
          <p:cNvSpPr txBox="1">
            <a:spLocks noChangeArrowheads="1"/>
          </p:cNvSpPr>
          <p:nvPr/>
        </p:nvSpPr>
        <p:spPr bwMode="auto">
          <a:xfrm>
            <a:off x="250825" y="1196975"/>
            <a:ext cx="8374063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3855" indent="-36385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Catalyst 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= substance that speeds up reaction without undergoing any permanent change.</a:t>
            </a:r>
            <a:endParaRPr lang="en-GB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468" name="Text Box 6"/>
          <p:cNvSpPr txBox="1">
            <a:spLocks noChangeArrowheads="1"/>
          </p:cNvSpPr>
          <p:nvPr/>
        </p:nvSpPr>
        <p:spPr bwMode="auto">
          <a:xfrm>
            <a:off x="222250" y="3322638"/>
            <a:ext cx="83740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3855" indent="-36385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They provide an alternative mechanism with lower activation energy.</a:t>
            </a:r>
            <a:endParaRPr lang="en-GB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470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6085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200" dirty="0">
                <a:solidFill>
                  <a:srgbClr val="000000"/>
                </a:solidFill>
                <a:latin typeface="Verdana" panose="020B0604030504040204" pitchFamily="34" charset="0"/>
                <a:cs typeface="Calibri" panose="020F0502020204030204" pitchFamily="34" charset="0"/>
              </a:rPr>
              <a:t>© www.chemsheets.co.uk          A2 044    12-Jul-12</a:t>
            </a:r>
            <a:endParaRPr lang="en-GB" altLang="en-US" sz="1200" dirty="0">
              <a:solidFill>
                <a:srgbClr val="000000"/>
              </a:solidFill>
              <a:latin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2250" y="2132013"/>
            <a:ext cx="79851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Often the catalyst is consumed in one step of the mechanism, but is regenerated in another step.</a:t>
            </a:r>
            <a:endParaRPr lang="en-US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8" grpId="0"/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13" descr="http://4.bp.blogspot.com/-bX_EP-sUo2U/TWDMN4zHvtI/AAAAAAAAAV4/2hKTrT4CZu8/s400/image2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773113"/>
            <a:ext cx="6911975" cy="608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Text Box 11"/>
          <p:cNvSpPr txBox="1">
            <a:spLocks noChangeArrowheads="1"/>
          </p:cNvSpPr>
          <p:nvPr/>
        </p:nvSpPr>
        <p:spPr bwMode="auto">
          <a:xfrm>
            <a:off x="0" y="0"/>
            <a:ext cx="9144000" cy="822325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16027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16027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16027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  <a:endParaRPr lang="en-GB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baseline="30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54038" y="849313"/>
            <a:ext cx="4040187" cy="639762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C00000"/>
                </a:solidFill>
              </a:rPr>
              <a:t>Hetero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geneous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54038" y="1489075"/>
            <a:ext cx="4040187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b="1" dirty="0" smtClean="0">
                <a:solidFill>
                  <a:srgbClr val="C00000"/>
                </a:solidFill>
              </a:rPr>
              <a:t>different 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state</a:t>
            </a:r>
            <a:r>
              <a:rPr lang="en-US" dirty="0" smtClean="0"/>
              <a:t> to the reactants </a:t>
            </a:r>
            <a:endParaRPr lang="en-US" dirty="0" smtClean="0"/>
          </a:p>
          <a:p>
            <a:pPr marL="0" indent="0">
              <a:buFontTx/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741863" y="849313"/>
            <a:ext cx="4041775" cy="639762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C00000"/>
                </a:solidFill>
              </a:rPr>
              <a:t>Homo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geneous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741863" y="148907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b="1" dirty="0" smtClean="0">
                <a:solidFill>
                  <a:srgbClr val="C00000"/>
                </a:solidFill>
              </a:rPr>
              <a:t>same 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 dirty="0" smtClean="0"/>
              <a:t>as the reactants</a:t>
            </a:r>
            <a:endParaRPr lang="en-US" dirty="0" smtClean="0"/>
          </a:p>
        </p:txBody>
      </p:sp>
      <p:pic>
        <p:nvPicPr>
          <p:cNvPr id="65542" name="Picture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2217738"/>
            <a:ext cx="438150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273300"/>
            <a:ext cx="3849687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5" y="5208588"/>
            <a:ext cx="141287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208588"/>
            <a:ext cx="165893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993199" y="5532438"/>
            <a:ext cx="10187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Adsorb</a:t>
            </a:r>
            <a:endParaRPr lang="en-US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(Surface)</a:t>
            </a:r>
            <a:endParaRPr lang="en-US" altLang="en-US" sz="18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905799" y="5576888"/>
            <a:ext cx="8643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Absorb</a:t>
            </a:r>
            <a:endParaRPr lang="en-US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(Body)</a:t>
            </a:r>
            <a:endParaRPr lang="en-US" altLang="en-US" sz="18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8200" y="5105400"/>
            <a:ext cx="3352800" cy="1676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840288" y="5105400"/>
            <a:ext cx="3352800" cy="1676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555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23900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16027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16027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16027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Types of catalysts</a:t>
            </a:r>
            <a:endParaRPr lang="en-GB" altLang="en-US" sz="1000" b="1" baseline="30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12" grpId="0"/>
      <p:bldP spid="13" grpId="0"/>
      <p:bldP spid="14" grpId="0" animBg="1"/>
      <p:bldP spid="1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18" descr="Catag1"/>
          <p:cNvPicPr>
            <a:picLocks noChangeAspect="1" noChangeArrowheads="1" noCrop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981075"/>
            <a:ext cx="7559675" cy="528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2590800" y="5638800"/>
            <a:ext cx="2286000" cy="609600"/>
          </a:xfrm>
          <a:prstGeom prst="rect">
            <a:avLst/>
          </a:prstGeom>
          <a:solidFill>
            <a:srgbClr val="AFE5B2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… 0.1850 </a:t>
            </a:r>
            <a:r>
              <a:rPr kumimoji="0" lang="en-US" alt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mol</a:t>
            </a:r>
            <a:r>
              <a:rPr kumimoji="0" lang="en-US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H</a:t>
            </a:r>
            <a:r>
              <a:rPr kumimoji="0" lang="en-US" altLang="en-US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  <a:r>
              <a:rPr kumimoji="0" lang="en-US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</a:t>
            </a:r>
            <a:r>
              <a:rPr kumimoji="0" lang="en-US" altLang="en-US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  <a:r>
              <a:rPr kumimoji="0" lang="en-US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reacted</a:t>
            </a:r>
            <a:r>
              <a:rPr kumimoji="0" lang="en-US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in 60 s.</a:t>
            </a:r>
            <a:endParaRPr kumimoji="0" lang="en-US" alt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6162" name="Group 18"/>
          <p:cNvGrpSpPr/>
          <p:nvPr/>
        </p:nvGrpSpPr>
        <p:grpSpPr bwMode="auto">
          <a:xfrm>
            <a:off x="5210175" y="4876800"/>
            <a:ext cx="3629025" cy="914400"/>
            <a:chOff x="2976" y="3504"/>
            <a:chExt cx="2286" cy="576"/>
          </a:xfrm>
        </p:grpSpPr>
        <p:sp>
          <p:nvSpPr>
            <p:cNvPr id="6152" name="Rectangle 8"/>
            <p:cNvSpPr>
              <a:spLocks noChangeArrowheads="1"/>
            </p:cNvSpPr>
            <p:nvPr/>
          </p:nvSpPr>
          <p:spPr bwMode="auto">
            <a:xfrm>
              <a:off x="2976" y="3648"/>
              <a:ext cx="7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342900" indent="-342900" algn="l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l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l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l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l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342900" marR="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Rate =</a:t>
              </a:r>
              <a:endPara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155" name="Rectangle 11"/>
            <p:cNvSpPr>
              <a:spLocks noChangeArrowheads="1"/>
            </p:cNvSpPr>
            <p:nvPr/>
          </p:nvSpPr>
          <p:spPr bwMode="auto">
            <a:xfrm>
              <a:off x="3648" y="3504"/>
              <a:ext cx="16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0.1850 </a:t>
              </a:r>
              <a:r>
                <a:rPr kumimoji="0" lang="en-US" altLang="en-US" sz="2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mol</a:t>
              </a:r>
              <a:r>
                <a:rPr kumimoji="0" lang="en-US" alt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H</a:t>
              </a:r>
              <a:r>
                <a:rPr kumimoji="0" lang="en-US" altLang="en-US" sz="2400" b="0" i="0" u="none" strike="noStrike" kern="1200" cap="none" spc="0" normalizeH="0" baseline="-25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2</a:t>
              </a:r>
              <a:r>
                <a:rPr kumimoji="0" lang="en-US" alt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O</a:t>
              </a:r>
              <a:r>
                <a:rPr kumimoji="0" lang="en-US" altLang="en-US" sz="2400" b="0" i="0" u="none" strike="noStrike" kern="1200" cap="none" spc="0" normalizeH="0" baseline="-25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2</a:t>
              </a:r>
              <a:r>
                <a:rPr kumimoji="0" lang="en-US" alt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/L</a:t>
              </a:r>
              <a:endPara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156" name="Line 12"/>
            <p:cNvSpPr>
              <a:spLocks noChangeShapeType="1"/>
            </p:cNvSpPr>
            <p:nvPr/>
          </p:nvSpPr>
          <p:spPr bwMode="auto">
            <a:xfrm>
              <a:off x="3600" y="3792"/>
              <a:ext cx="16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6158" name="Rectangle 14"/>
            <p:cNvSpPr>
              <a:spLocks noChangeArrowheads="1"/>
            </p:cNvSpPr>
            <p:nvPr/>
          </p:nvSpPr>
          <p:spPr bwMode="auto">
            <a:xfrm>
              <a:off x="4176" y="3792"/>
              <a:ext cx="43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60 s</a:t>
              </a:r>
              <a:endPara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5843588" y="6019800"/>
            <a:ext cx="327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=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0.00131 M H</a:t>
            </a:r>
            <a:r>
              <a:rPr kumimoji="0" lang="en-US" altLang="en-US" sz="24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</a:t>
            </a:r>
            <a:r>
              <a:rPr kumimoji="0" lang="en-US" altLang="en-US" sz="24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s</a:t>
            </a:r>
            <a:r>
              <a:rPr kumimoji="0" lang="en-US" altLang="en-US" sz="24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–1</a:t>
            </a:r>
            <a:endParaRPr kumimoji="0" lang="en-US" altLang="en-US" sz="2400" b="1" i="0" u="none" strike="noStrike" kern="1200" cap="none" spc="0" normalizeH="0" baseline="3000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6164" name="Group 20"/>
          <p:cNvGrpSpPr/>
          <p:nvPr/>
        </p:nvGrpSpPr>
        <p:grpSpPr bwMode="auto">
          <a:xfrm>
            <a:off x="990600" y="1295400"/>
            <a:ext cx="6934200" cy="3581400"/>
            <a:chOff x="624" y="816"/>
            <a:chExt cx="4784" cy="2521"/>
          </a:xfrm>
        </p:grpSpPr>
        <p:pic>
          <p:nvPicPr>
            <p:cNvPr id="6160" name="Picture 16" descr="FG13_04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816"/>
              <a:ext cx="4784" cy="2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61" name="Rectangle 17"/>
            <p:cNvSpPr>
              <a:spLocks noChangeArrowheads="1"/>
            </p:cNvSpPr>
            <p:nvPr/>
          </p:nvSpPr>
          <p:spPr bwMode="auto">
            <a:xfrm>
              <a:off x="1680" y="1920"/>
              <a:ext cx="52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1 L</a:t>
              </a:r>
              <a:endParaRPr kumimoji="0" lang="en-US" alt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6163" name="AutoShape 19"/>
          <p:cNvSpPr>
            <a:spLocks noChangeArrowheads="1"/>
          </p:cNvSpPr>
          <p:nvPr/>
        </p:nvSpPr>
        <p:spPr bwMode="auto">
          <a:xfrm>
            <a:off x="304800" y="4953000"/>
            <a:ext cx="2133600" cy="838200"/>
          </a:xfrm>
          <a:prstGeom prst="wedgeRectCallout">
            <a:avLst>
              <a:gd name="adj1" fmla="val 225222"/>
              <a:gd name="adj2" fmla="val -143940"/>
            </a:avLst>
          </a:prstGeom>
          <a:solidFill>
            <a:srgbClr val="AFE5B2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2.960 g O</a:t>
            </a:r>
            <a:r>
              <a:rPr kumimoji="0" lang="en-US" altLang="en-US" sz="1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  <a:r>
              <a:rPr kumimoji="0" lang="en-US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(0.09250 mole) </a:t>
            </a:r>
            <a:r>
              <a:rPr kumimoji="0" lang="en-US" altLang="en-US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produced</a:t>
            </a:r>
            <a:r>
              <a:rPr kumimoji="0" lang="en-US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in 60 s means …</a:t>
            </a:r>
            <a:endParaRPr kumimoji="0" lang="en-US" alt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2H</a:t>
            </a:r>
            <a:r>
              <a:rPr lang="pt-BR" sz="3200" b="1" baseline="-25000" dirty="0" smtClean="0"/>
              <a:t>2</a:t>
            </a:r>
            <a:r>
              <a:rPr lang="pt-BR" sz="3200" b="1" dirty="0" smtClean="0"/>
              <a:t>O</a:t>
            </a:r>
            <a:r>
              <a:rPr lang="pt-BR" sz="3200" b="1" baseline="-25000" dirty="0" smtClean="0"/>
              <a:t>2</a:t>
            </a:r>
            <a:r>
              <a:rPr lang="pt-BR" sz="3200" b="1" dirty="0" smtClean="0"/>
              <a:t>  </a:t>
            </a:r>
            <a:r>
              <a:rPr lang="pt-BR" sz="3200" b="1" dirty="0" smtClean="0">
                <a:sym typeface="Wingdings" panose="05000000000000000000" pitchFamily="2" charset="2"/>
              </a:rPr>
              <a:t></a:t>
            </a:r>
            <a:r>
              <a:rPr lang="pt-BR" sz="3200" b="1" dirty="0" smtClean="0"/>
              <a:t>  2H</a:t>
            </a:r>
            <a:r>
              <a:rPr lang="pt-BR" sz="3200" b="1" baseline="-25000" dirty="0" smtClean="0"/>
              <a:t>2</a:t>
            </a:r>
            <a:r>
              <a:rPr lang="pt-BR" sz="3200" b="1" dirty="0" smtClean="0"/>
              <a:t>O   </a:t>
            </a:r>
            <a:r>
              <a:rPr lang="pt-BR" sz="3200" b="1" dirty="0"/>
              <a:t>+  O</a:t>
            </a:r>
            <a:r>
              <a:rPr lang="pt-BR" sz="3200" b="1" baseline="-25000" dirty="0"/>
              <a:t>2</a:t>
            </a:r>
            <a:endParaRPr lang="en-US" sz="3200" b="1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 animBg="1" autoUpdateAnimBg="0"/>
      <p:bldP spid="6159" grpId="0" autoUpdateAnimBg="0"/>
      <p:bldP spid="6163" grpId="0" animBg="1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2055" descr="FG13_2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00200"/>
            <a:ext cx="69850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2" name="AutoShape 2056"/>
          <p:cNvSpPr>
            <a:spLocks noChangeArrowheads="1"/>
          </p:cNvSpPr>
          <p:nvPr/>
        </p:nvSpPr>
        <p:spPr bwMode="auto">
          <a:xfrm>
            <a:off x="6553200" y="2057400"/>
            <a:ext cx="2362200" cy="1219200"/>
          </a:xfrm>
          <a:prstGeom prst="wedgeRectCallout">
            <a:avLst>
              <a:gd name="adj1" fmla="val -85014"/>
              <a:gd name="adj2" fmla="val -56380"/>
            </a:avLst>
          </a:prstGeom>
          <a:solidFill>
            <a:srgbClr val="AFE5B2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Hydrogen is adsorbed onto the surface of a nickel catalyst. A C=C approaches …</a:t>
            </a:r>
            <a:endParaRPr lang="en-US" altLang="en-US" sz="18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233" name="AutoShape 2057"/>
          <p:cNvSpPr>
            <a:spLocks noChangeArrowheads="1"/>
          </p:cNvSpPr>
          <p:nvPr/>
        </p:nvSpPr>
        <p:spPr bwMode="auto">
          <a:xfrm>
            <a:off x="381000" y="4648200"/>
            <a:ext cx="2362200" cy="381000"/>
          </a:xfrm>
          <a:prstGeom prst="wedgeRectCallout">
            <a:avLst>
              <a:gd name="adj1" fmla="val 126074"/>
              <a:gd name="adj2" fmla="val -383750"/>
            </a:avLst>
          </a:prstGeom>
          <a:solidFill>
            <a:srgbClr val="AFE5B2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and is adsorbed.</a:t>
            </a:r>
            <a:endParaRPr lang="en-US" altLang="en-US" sz="18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234" name="AutoShape 2058"/>
          <p:cNvSpPr>
            <a:spLocks noChangeArrowheads="1"/>
          </p:cNvSpPr>
          <p:nvPr/>
        </p:nvSpPr>
        <p:spPr bwMode="auto">
          <a:xfrm>
            <a:off x="304800" y="5181600"/>
            <a:ext cx="2438400" cy="1219200"/>
          </a:xfrm>
          <a:prstGeom prst="wedgeRectCallout">
            <a:avLst>
              <a:gd name="adj1" fmla="val 123046"/>
              <a:gd name="adj2" fmla="val -100523"/>
            </a:avLst>
          </a:prstGeom>
          <a:solidFill>
            <a:srgbClr val="AFE5B2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Hydrogen atoms attach to the carbon atoms, and the molecule is desorbed.</a:t>
            </a:r>
            <a:endParaRPr lang="en-US" altLang="en-US" sz="18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63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822325"/>
          </a:xfrm>
          <a:prstGeom prst="rect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16027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16027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16027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HETEROGENEOUS CATALYSTS</a:t>
            </a:r>
            <a:endParaRPr lang="en-GB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baseline="30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animBg="1" autoUpdateAnimBg="0"/>
      <p:bldP spid="52233" grpId="0" animBg="1" autoUpdateAnimBg="0"/>
      <p:bldP spid="52234" grpId="0" animBg="1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822325"/>
          </a:xfrm>
          <a:prstGeom prst="rect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16027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16027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16027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HETEROGENEOUS CATALYSTS</a:t>
            </a:r>
            <a:endParaRPr lang="en-GB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baseline="30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250825" y="1196975"/>
            <a:ext cx="8893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Nature of catalyst</a:t>
            </a:r>
            <a:endParaRPr lang="en-GB" altLang="en-US" sz="24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780" name="Text Box 5"/>
          <p:cNvSpPr txBox="1">
            <a:spLocks noChangeArrowheads="1"/>
          </p:cNvSpPr>
          <p:nvPr/>
        </p:nvSpPr>
        <p:spPr bwMode="auto">
          <a:xfrm>
            <a:off x="250825" y="1916113"/>
            <a:ext cx="5257800" cy="1348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5125" indent="-3651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40000"/>
              </a:spcAft>
            </a:pP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Large surface area.</a:t>
            </a:r>
            <a:endParaRPr lang="en-GB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40000"/>
              </a:spcAft>
            </a:pP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Spread thinly over ceramic honeycomb.</a:t>
            </a:r>
            <a:endParaRPr lang="en-GB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5781" name="Picture 9" descr="catalytic converter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3548063"/>
            <a:ext cx="4319587" cy="2725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5782" name="Picture 12" descr="Small%20hand%20held%20catalyst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163" y="3987800"/>
            <a:ext cx="3130550" cy="23479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5783" name="Picture 20" descr="catalytic_converter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725" y="1065213"/>
            <a:ext cx="3167063" cy="2697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3"/>
          <p:cNvSpPr txBox="1">
            <a:spLocks noChangeArrowheads="1"/>
          </p:cNvSpPr>
          <p:nvPr/>
        </p:nvSpPr>
        <p:spPr bwMode="auto">
          <a:xfrm>
            <a:off x="125413" y="766763"/>
            <a:ext cx="8893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 dirty="0">
                <a:solidFill>
                  <a:srgbClr val="C0504D"/>
                </a:solidFill>
              </a:rPr>
              <a:t>Nature of catalyst – Catalytic Converter</a:t>
            </a:r>
            <a:endParaRPr lang="en-GB" altLang="en-US" sz="2400" b="1" dirty="0">
              <a:solidFill>
                <a:srgbClr val="C0504D"/>
              </a:solidFill>
            </a:endParaRPr>
          </a:p>
        </p:txBody>
      </p:sp>
      <p:sp>
        <p:nvSpPr>
          <p:cNvPr id="76803" name="Text Box 5"/>
          <p:cNvSpPr txBox="1">
            <a:spLocks noChangeArrowheads="1"/>
          </p:cNvSpPr>
          <p:nvPr/>
        </p:nvSpPr>
        <p:spPr bwMode="auto">
          <a:xfrm>
            <a:off x="260350" y="1438275"/>
            <a:ext cx="5257800" cy="1348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5125" indent="-3651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40000"/>
              </a:spcAft>
              <a:buFontTx/>
              <a:buChar char="•"/>
            </a:pPr>
            <a:r>
              <a:rPr lang="en-GB" altLang="en-US" sz="2400" b="1" dirty="0">
                <a:solidFill>
                  <a:srgbClr val="000000"/>
                </a:solidFill>
              </a:rPr>
              <a:t>Large surface area.</a:t>
            </a:r>
            <a:endParaRPr lang="en-GB" altLang="en-US" sz="2400" b="1" dirty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40000"/>
              </a:spcAft>
              <a:buFontTx/>
              <a:buChar char="•"/>
            </a:pPr>
            <a:r>
              <a:rPr lang="en-GB" altLang="en-US" sz="2400" b="1" dirty="0">
                <a:solidFill>
                  <a:srgbClr val="000000"/>
                </a:solidFill>
              </a:rPr>
              <a:t>Spread thinly over ceramic honeycomb.</a:t>
            </a:r>
            <a:endParaRPr lang="en-GB" altLang="en-US" sz="2400" b="1" dirty="0">
              <a:solidFill>
                <a:srgbClr val="000000"/>
              </a:solidFill>
            </a:endParaRPr>
          </a:p>
        </p:txBody>
      </p:sp>
      <p:pic>
        <p:nvPicPr>
          <p:cNvPr id="76804" name="Picture 9" descr="catalytic converter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3548063"/>
            <a:ext cx="4319587" cy="272573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6805" name="Picture 12" descr="Small%20hand%20held%20catalyst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163" y="3987800"/>
            <a:ext cx="3130550" cy="234791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6806" name="Picture 20" descr="catalytic_converter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163" y="1335088"/>
            <a:ext cx="3167062" cy="2697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Shape 126">
            <a:hlinkClick r:id="rId4"/>
          </p:cNvPr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116013"/>
            <a:ext cx="3467100" cy="574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Shape 127">
            <a:hlinkClick r:id="rId6"/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502025"/>
            <a:ext cx="4635500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9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822325"/>
          </a:xfrm>
          <a:prstGeom prst="rect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16027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16027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16027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16027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9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/>
              <a:t>HETEROGENEOUS CATALYSTS</a:t>
            </a:r>
            <a:endParaRPr lang="en-GB" altLang="en-US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822325"/>
          </a:xfrm>
          <a:prstGeom prst="rect">
            <a:avLst/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16027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16027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16027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HOMOGENEOUS CATALYSTS</a:t>
            </a:r>
            <a:endParaRPr lang="en-GB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baseline="30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323850" y="3644900"/>
            <a:ext cx="864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5125" indent="-3651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e.g. acid catalyst</a:t>
            </a:r>
            <a:endParaRPr lang="en-GB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323850" y="5157788"/>
            <a:ext cx="856932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arenR"/>
            </a:pP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X  +  H</a:t>
            </a:r>
            <a:r>
              <a:rPr lang="en-GB" altLang="en-US" sz="2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→  HX</a:t>
            </a:r>
            <a:r>
              <a:rPr lang="en-GB" altLang="en-US" sz="2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endParaRPr lang="en-GB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2)	 HX</a:t>
            </a:r>
            <a:r>
              <a:rPr lang="en-GB" altLang="en-US" sz="2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+  Y  →  products  +  H</a:t>
            </a:r>
            <a:r>
              <a:rPr lang="en-GB" altLang="en-US" sz="2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endParaRPr lang="en-GB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3362324" y="4290368"/>
            <a:ext cx="26066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482600" algn="l"/>
                <a:tab pos="1003300" algn="l"/>
                <a:tab pos="3467100" algn="l"/>
                <a:tab pos="5753100" algn="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82600" algn="l"/>
                <a:tab pos="1003300" algn="l"/>
                <a:tab pos="3467100" algn="l"/>
                <a:tab pos="5753100" algn="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82600" algn="l"/>
                <a:tab pos="1003300" algn="l"/>
                <a:tab pos="3467100" algn="l"/>
                <a:tab pos="57531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82600" algn="l"/>
                <a:tab pos="1003300" algn="l"/>
                <a:tab pos="3467100" algn="l"/>
                <a:tab pos="575310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82600" algn="l"/>
                <a:tab pos="1003300" algn="l"/>
                <a:tab pos="3467100" algn="l"/>
                <a:tab pos="575310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82600" algn="l"/>
                <a:tab pos="1003300" algn="l"/>
                <a:tab pos="3467100" algn="l"/>
                <a:tab pos="575310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82600" algn="l"/>
                <a:tab pos="1003300" algn="l"/>
                <a:tab pos="3467100" algn="l"/>
                <a:tab pos="575310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82600" algn="l"/>
                <a:tab pos="1003300" algn="l"/>
                <a:tab pos="3467100" algn="l"/>
                <a:tab pos="575310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82600" algn="l"/>
                <a:tab pos="1003300" algn="l"/>
                <a:tab pos="3467100" algn="l"/>
                <a:tab pos="575310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X  +  Y  </a:t>
            </a:r>
            <a:r>
              <a:rPr lang="en-GB" altLang="en-US" sz="2400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</a:t>
            </a:r>
            <a:r>
              <a:rPr lang="en-GB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products</a:t>
            </a:r>
            <a:endParaRPr lang="en-GB" altLang="en-US" sz="2400" dirty="0">
              <a:latin typeface="Calibri" panose="020F0502020204030204" pitchFamily="34" charset="0"/>
              <a:cs typeface="Calibri" panose="020F0502020204030204" pitchFamily="34" charset="0"/>
              <a:sym typeface="Symbol" panose="05050102010706020507" pitchFamily="18" charset="2"/>
            </a:endParaRP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323850" y="1268413"/>
            <a:ext cx="8569325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arenR"/>
            </a:pP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Catalyst reacts with a reactant to form intermediate.</a:t>
            </a:r>
            <a:endParaRPr lang="en-GB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2)	Intermediate reacts to form product faster than original reactant (and regenerates catalyst).</a:t>
            </a:r>
            <a:endParaRPr lang="en-GB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1143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6085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200" dirty="0">
                <a:solidFill>
                  <a:srgbClr val="000000"/>
                </a:solidFill>
                <a:latin typeface="Verdana" panose="020B0604030504040204" pitchFamily="34" charset="0"/>
                <a:cs typeface="Calibri" panose="020F0502020204030204" pitchFamily="34" charset="0"/>
              </a:rPr>
              <a:t>© www.chemsheets.co.uk          A2 044    12-Jul-12</a:t>
            </a:r>
            <a:endParaRPr lang="en-GB" altLang="en-US" sz="1200" dirty="0">
              <a:solidFill>
                <a:srgbClr val="000000"/>
              </a:solidFill>
              <a:latin typeface="Verdana" panose="020B060403050404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/>
      <p:bldP spid="28676" grpId="0"/>
      <p:bldP spid="2867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822325"/>
          </a:xfrm>
          <a:prstGeom prst="rect">
            <a:avLst/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16027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16027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16027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HOMOGENEOUS CATALYSTS</a:t>
            </a:r>
            <a:endParaRPr lang="en-GB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baseline="30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250825" y="1196975"/>
            <a:ext cx="864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5125" indent="-3651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e.g. transition metal catalyst</a:t>
            </a:r>
            <a:endParaRPr lang="en-GB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323850" y="4581525"/>
            <a:ext cx="85693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arenR"/>
            </a:pP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2 Fe</a:t>
            </a:r>
            <a:r>
              <a:rPr lang="en-GB" altLang="en-US" sz="2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2+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+ S</a:t>
            </a:r>
            <a:r>
              <a:rPr lang="en-GB" altLang="en-US" sz="24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altLang="en-US" sz="24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en-GB" altLang="en-US" sz="2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2-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→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2 Fe</a:t>
            </a:r>
            <a:r>
              <a:rPr lang="en-GB" altLang="en-US" sz="2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3+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+ 2 SO</a:t>
            </a:r>
            <a:r>
              <a:rPr lang="en-GB" altLang="en-US" sz="24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GB" altLang="en-US" sz="2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2-</a:t>
            </a:r>
            <a:r>
              <a:rPr lang="en-GB" altLang="en-US" sz="24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altLang="en-US" b="1" baseline="30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2)	 2 Fe</a:t>
            </a:r>
            <a:r>
              <a:rPr lang="en-GB" altLang="en-US" sz="2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3+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+ 2 I</a:t>
            </a:r>
            <a:r>
              <a:rPr lang="en-GB" altLang="en-US" sz="2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→  2 Fe</a:t>
            </a:r>
            <a:r>
              <a:rPr lang="en-GB" altLang="en-US" sz="2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2+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+  I</a:t>
            </a:r>
            <a:r>
              <a:rPr lang="en-GB" altLang="en-US" sz="24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GB" altLang="en-US" sz="2400" b="1" baseline="30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611188" y="1844675"/>
            <a:ext cx="6481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5125" indent="-3651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works by metal varying oxidation state</a:t>
            </a:r>
            <a:endParaRPr lang="en-GB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250825" y="2565400"/>
            <a:ext cx="86423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5125" indent="-3651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	               </a:t>
            </a:r>
            <a:r>
              <a:rPr lang="en-GB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Fe</a:t>
            </a:r>
            <a:r>
              <a:rPr lang="en-GB" altLang="en-US" sz="20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2+</a:t>
            </a:r>
            <a:r>
              <a:rPr lang="en-GB" altLang="en-US" sz="20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or Fe</a:t>
            </a:r>
            <a:r>
              <a:rPr lang="en-GB" altLang="en-US" sz="20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3+</a:t>
            </a:r>
            <a:endParaRPr lang="en-GB" altLang="en-US" sz="20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e.g.	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   2 I</a:t>
            </a:r>
            <a:r>
              <a:rPr lang="en-GB" altLang="en-US" sz="2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+  S</a:t>
            </a:r>
            <a:r>
              <a:rPr lang="en-GB" altLang="en-US" sz="24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altLang="en-US" sz="24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en-GB" altLang="en-US" sz="2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2-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GB" altLang="en-US" sz="3600" b="1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→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I</a:t>
            </a:r>
            <a:r>
              <a:rPr lang="en-GB" altLang="en-US" sz="24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+  2 SO</a:t>
            </a:r>
            <a:r>
              <a:rPr lang="en-GB" altLang="en-US" sz="24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GB" altLang="en-US" sz="2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2-</a:t>
            </a:r>
            <a:endParaRPr lang="en-GB" altLang="en-US" sz="2400" b="1" baseline="30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323850" y="3933825"/>
            <a:ext cx="6481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5125" indent="-3651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Slow because both –</a:t>
            </a:r>
            <a:r>
              <a:rPr lang="en-GB" alt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ions so repel.</a:t>
            </a:r>
            <a:endParaRPr lang="en-GB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5240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6085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200" dirty="0">
                <a:solidFill>
                  <a:srgbClr val="000000"/>
                </a:solidFill>
                <a:latin typeface="Verdana" panose="020B0604030504040204" pitchFamily="34" charset="0"/>
                <a:cs typeface="Calibri" panose="020F0502020204030204" pitchFamily="34" charset="0"/>
              </a:rPr>
              <a:t>© www.chemsheets.co.uk          A2 044    12-Jul-12</a:t>
            </a:r>
            <a:endParaRPr lang="en-GB" altLang="en-US" sz="1200" dirty="0">
              <a:solidFill>
                <a:srgbClr val="000000"/>
              </a:solidFill>
              <a:latin typeface="Verdana" panose="020B060403050404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  <p:bldP spid="31748" grpId="0"/>
      <p:bldP spid="31751" grpId="0"/>
      <p:bldP spid="31752" grpId="0"/>
      <p:bldP spid="3175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5950" y="1690689"/>
            <a:ext cx="7848600" cy="27997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en-US" sz="8800" b="1" dirty="0" smtClean="0"/>
              <a:t>Graphs Summary</a:t>
            </a:r>
            <a:endParaRPr lang="en-US" altLang="en-US" sz="8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4628" name="Picture 154627" descr="rateT2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12010" y="739775"/>
            <a:ext cx="4919980" cy="43903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4629" name="Text Box 154628"/>
          <p:cNvSpPr txBox="1"/>
          <p:nvPr/>
        </p:nvSpPr>
        <p:spPr>
          <a:xfrm>
            <a:off x="266700" y="5130165"/>
            <a:ext cx="8610600" cy="15068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20000"/>
              </a:spcBef>
            </a:pPr>
            <a:r>
              <a:rPr sz="2000" b="1" u="none">
                <a:solidFill>
                  <a:schemeClr val="tx1"/>
                </a:solidFill>
                <a:latin typeface="Arial" panose="020B0604020202020204" pitchFamily="34" charset="0"/>
              </a:rPr>
              <a:t>2g of </a:t>
            </a:r>
            <a:r>
              <a:rPr lang="en-US" sz="2000" b="1" u="none">
                <a:solidFill>
                  <a:schemeClr val="tx1"/>
                </a:solidFill>
                <a:latin typeface="Arial" panose="020B0604020202020204" pitchFamily="34" charset="0"/>
              </a:rPr>
              <a:t>Mg </a:t>
            </a:r>
            <a:r>
              <a:rPr sz="2000" b="1" u="none">
                <a:solidFill>
                  <a:schemeClr val="tx1"/>
                </a:solidFill>
                <a:latin typeface="Arial" panose="020B0604020202020204" pitchFamily="34" charset="0"/>
              </a:rPr>
              <a:t>turnings + 50cm</a:t>
            </a:r>
            <a:r>
              <a:rPr sz="2000" b="1" u="none" baseline="3000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r>
              <a:rPr sz="2000" b="1" u="none">
                <a:solidFill>
                  <a:schemeClr val="tx1"/>
                </a:solidFill>
                <a:latin typeface="Arial" panose="020B0604020202020204" pitchFamily="34" charset="0"/>
              </a:rPr>
              <a:t> 1M HCl (excess) at 25°C</a:t>
            </a:r>
            <a:endParaRPr sz="2000" b="1" u="none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sz="2000" b="1" u="none">
                <a:solidFill>
                  <a:schemeClr val="tx1"/>
                </a:solidFill>
                <a:latin typeface="Arial" panose="020B0604020202020204" pitchFamily="34" charset="0"/>
              </a:rPr>
              <a:t>2g of </a:t>
            </a:r>
            <a:r>
              <a:rPr lang="en-US" sz="2000" b="1" u="none">
                <a:solidFill>
                  <a:schemeClr val="tx1"/>
                </a:solidFill>
                <a:latin typeface="Arial" panose="020B0604020202020204" pitchFamily="34" charset="0"/>
              </a:rPr>
              <a:t>Mg </a:t>
            </a:r>
            <a:r>
              <a:rPr sz="2000" b="1" u="none">
                <a:solidFill>
                  <a:schemeClr val="tx1"/>
                </a:solidFill>
                <a:latin typeface="Arial" panose="020B0604020202020204" pitchFamily="34" charset="0"/>
              </a:rPr>
              <a:t>ribbon + 50cm</a:t>
            </a:r>
            <a:r>
              <a:rPr sz="2000" b="1" u="none" baseline="3000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r>
              <a:rPr sz="2000" b="1" u="none">
                <a:solidFill>
                  <a:schemeClr val="tx1"/>
                </a:solidFill>
                <a:latin typeface="Arial" panose="020B0604020202020204" pitchFamily="34" charset="0"/>
              </a:rPr>
              <a:t> 1M HCl (excess) at 25°C</a:t>
            </a:r>
            <a:r>
              <a:rPr lang="en-US" sz="2000" b="1" u="none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endParaRPr sz="2000" b="1" u="none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sz="2000" b="1" u="none">
                <a:solidFill>
                  <a:schemeClr val="tx1"/>
                </a:solidFill>
                <a:latin typeface="Arial" panose="020B0604020202020204" pitchFamily="34" charset="0"/>
              </a:rPr>
              <a:t>2g of </a:t>
            </a:r>
            <a:r>
              <a:rPr lang="en-US" sz="2000" b="1" u="none">
                <a:solidFill>
                  <a:schemeClr val="tx1"/>
                </a:solidFill>
                <a:latin typeface="Arial" panose="020B0604020202020204" pitchFamily="34" charset="0"/>
              </a:rPr>
              <a:t>Mg </a:t>
            </a:r>
            <a:r>
              <a:rPr sz="2000" b="1" u="none">
                <a:solidFill>
                  <a:schemeClr val="tx1"/>
                </a:solidFill>
                <a:latin typeface="Arial" panose="020B0604020202020204" pitchFamily="34" charset="0"/>
              </a:rPr>
              <a:t>powder + 50cm</a:t>
            </a:r>
            <a:r>
              <a:rPr sz="2000" b="1" u="none" baseline="3000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r>
              <a:rPr sz="2000" b="1" u="none">
                <a:solidFill>
                  <a:schemeClr val="tx1"/>
                </a:solidFill>
                <a:latin typeface="Arial" panose="020B0604020202020204" pitchFamily="34" charset="0"/>
              </a:rPr>
              <a:t> 1M HCl (excess) at 25°C</a:t>
            </a:r>
            <a:endParaRPr sz="2000" b="1" u="none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sz="2000" b="1" u="none">
                <a:solidFill>
                  <a:schemeClr val="tx1"/>
                </a:solidFill>
                <a:latin typeface="Arial" panose="020B0604020202020204" pitchFamily="34" charset="0"/>
              </a:rPr>
              <a:t>2.5g of </a:t>
            </a:r>
            <a:r>
              <a:rPr lang="en-US" sz="2000" b="1" u="none">
                <a:solidFill>
                  <a:schemeClr val="tx1"/>
                </a:solidFill>
                <a:latin typeface="Arial" panose="020B0604020202020204" pitchFamily="34" charset="0"/>
              </a:rPr>
              <a:t>Mg </a:t>
            </a:r>
            <a:r>
              <a:rPr sz="2000" b="1" u="none">
                <a:solidFill>
                  <a:schemeClr val="tx1"/>
                </a:solidFill>
                <a:latin typeface="Arial" panose="020B0604020202020204" pitchFamily="34" charset="0"/>
              </a:rPr>
              <a:t>turnings + 50cm</a:t>
            </a:r>
            <a:r>
              <a:rPr sz="2000" b="1" u="none" baseline="3000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r>
              <a:rPr sz="2000" b="1" u="none">
                <a:solidFill>
                  <a:schemeClr val="tx1"/>
                </a:solidFill>
                <a:latin typeface="Arial" panose="020B0604020202020204" pitchFamily="34" charset="0"/>
              </a:rPr>
              <a:t> 1M HCl (excess) at 25°C</a:t>
            </a:r>
            <a:endParaRPr sz="2000" b="1" u="none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-101" y="0"/>
            <a:ext cx="9144000" cy="64516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16027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16027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16027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Which graph is which?</a:t>
            </a:r>
            <a:endParaRPr lang="en-US" altLang="en-US" sz="3600" b="1" baseline="30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7031990" y="5099050"/>
            <a:ext cx="170116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4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alt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alt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altLang="en-US" sz="2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4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altLang="en-US" sz="24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70" name="Picture 10" descr="FG13_0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66700"/>
            <a:ext cx="7543800" cy="461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571" name="Text Box 11"/>
          <p:cNvSpPr txBox="1">
            <a:spLocks noChangeArrowheads="1"/>
          </p:cNvSpPr>
          <p:nvPr/>
        </p:nvSpPr>
        <p:spPr bwMode="auto">
          <a:xfrm>
            <a:off x="914400" y="4876800"/>
            <a:ext cx="7239000" cy="1368425"/>
          </a:xfrm>
          <a:prstGeom prst="rect">
            <a:avLst/>
          </a:prstGeom>
          <a:solidFill>
            <a:schemeClr val="tx2"/>
          </a:solidFill>
          <a:ln w="57150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If the rate of consumption of H</a:t>
            </a:r>
            <a:r>
              <a:rPr kumimoji="0" lang="en-US" altLang="en-US" sz="2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</a:t>
            </a:r>
            <a:r>
              <a:rPr kumimoji="0" lang="en-US" altLang="en-US" sz="2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is 4.6 M/h, then …</a:t>
            </a:r>
            <a:endParaRPr kumimoji="0" lang="en-US" altLang="en-US" sz="2000" b="1" i="0" u="none" strike="noStrike" kern="1200" cap="none" spc="0" normalizeH="0" baseline="0" noProof="0" dirty="0" smtClean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… the rate of formation of H</a:t>
            </a:r>
            <a:r>
              <a:rPr kumimoji="0" lang="en-US" altLang="en-US" sz="2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 must also be 4.6 M/h, and …</a:t>
            </a:r>
            <a:endParaRPr kumimoji="0" lang="en-US" altLang="en-US" sz="2000" b="1" i="0" u="none" strike="noStrike" kern="1200" cap="none" spc="0" normalizeH="0" baseline="0" noProof="0" dirty="0" smtClean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… the rate of formation of O</a:t>
            </a:r>
            <a:r>
              <a:rPr kumimoji="0" lang="en-US" altLang="en-US" sz="2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is 2.3 M/h </a:t>
            </a:r>
            <a:endParaRPr kumimoji="0" lang="en-US" altLang="en-US" sz="2000" b="1" i="0" u="none" strike="noStrike" kern="1200" cap="none" spc="0" normalizeH="0" baseline="0" noProof="0" dirty="0" smtClean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4" name="Picture 5" descr="FG13_04-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63"/>
          <a:stretch>
            <a:fillRect/>
          </a:stretch>
        </p:blipFill>
        <p:spPr bwMode="auto">
          <a:xfrm>
            <a:off x="914400" y="685800"/>
            <a:ext cx="7705344" cy="5850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3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atin typeface="Calibri" panose="020F0502020204030204" pitchFamily="34" charset="0"/>
              </a:rPr>
              <a:t>2H</a:t>
            </a:r>
            <a:r>
              <a:rPr lang="pt-BR" sz="3200" b="1" baseline="-25000" dirty="0" smtClean="0">
                <a:latin typeface="Calibri" panose="020F0502020204030204" pitchFamily="34" charset="0"/>
              </a:rPr>
              <a:t>2</a:t>
            </a:r>
            <a:r>
              <a:rPr lang="pt-BR" sz="3200" b="1" dirty="0" smtClean="0">
                <a:latin typeface="Calibri" panose="020F0502020204030204" pitchFamily="34" charset="0"/>
              </a:rPr>
              <a:t>O</a:t>
            </a:r>
            <a:r>
              <a:rPr lang="pt-BR" sz="3200" b="1" baseline="-25000" dirty="0" smtClean="0">
                <a:latin typeface="Calibri" panose="020F0502020204030204" pitchFamily="34" charset="0"/>
              </a:rPr>
              <a:t>2</a:t>
            </a:r>
            <a:r>
              <a:rPr lang="pt-BR" sz="3200" b="1" dirty="0" smtClean="0">
                <a:latin typeface="Calibri" panose="020F0502020204030204" pitchFamily="34" charset="0"/>
              </a:rPr>
              <a:t>  </a:t>
            </a:r>
            <a:r>
              <a:rPr lang="pt-BR" sz="3200" b="1" dirty="0" smtClean="0">
                <a:latin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pt-BR" sz="3200" b="1" dirty="0" smtClean="0">
                <a:latin typeface="Calibri" panose="020F0502020204030204" pitchFamily="34" charset="0"/>
              </a:rPr>
              <a:t>  2H</a:t>
            </a:r>
            <a:r>
              <a:rPr lang="pt-BR" sz="3200" b="1" baseline="-25000" dirty="0" smtClean="0">
                <a:latin typeface="Calibri" panose="020F0502020204030204" pitchFamily="34" charset="0"/>
              </a:rPr>
              <a:t>2</a:t>
            </a:r>
            <a:r>
              <a:rPr lang="pt-BR" sz="3200" b="1" dirty="0" smtClean="0">
                <a:latin typeface="Calibri" panose="020F0502020204030204" pitchFamily="34" charset="0"/>
              </a:rPr>
              <a:t>O   </a:t>
            </a:r>
            <a:r>
              <a:rPr lang="pt-BR" sz="3200" b="1" dirty="0">
                <a:latin typeface="Calibri" panose="020F0502020204030204" pitchFamily="34" charset="0"/>
              </a:rPr>
              <a:t>+  O</a:t>
            </a:r>
            <a:r>
              <a:rPr lang="pt-BR" sz="3200" b="1" baseline="-25000" dirty="0">
                <a:latin typeface="Calibri" panose="020F0502020204030204" pitchFamily="34" charset="0"/>
              </a:rPr>
              <a:t>2</a:t>
            </a:r>
            <a:endParaRPr lang="en-US" sz="3200" b="1" baseline="-250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7" name="Picture 11" descr="FG13_05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838200"/>
            <a:ext cx="5638800" cy="561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8" name="AutoShape 12"/>
          <p:cNvSpPr>
            <a:spLocks noChangeArrowheads="1"/>
          </p:cNvSpPr>
          <p:nvPr/>
        </p:nvSpPr>
        <p:spPr bwMode="auto">
          <a:xfrm>
            <a:off x="381000" y="2049462"/>
            <a:ext cx="2286000" cy="1143000"/>
          </a:xfrm>
          <a:prstGeom prst="wedgeRectCallout">
            <a:avLst>
              <a:gd name="adj1" fmla="val 93333"/>
              <a:gd name="adj2" fmla="val -9028"/>
            </a:avLst>
          </a:prstGeom>
          <a:solidFill>
            <a:srgbClr val="AFE5B2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Instantaneous</a:t>
            </a:r>
            <a:r>
              <a:rPr kumimoji="0" lang="en-US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rate is the slope of the tangent to the curve at a particular time.</a:t>
            </a:r>
            <a:endParaRPr kumimoji="0" lang="en-US" altLang="en-US" sz="1800" b="1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0189" name="AutoShape 13"/>
          <p:cNvSpPr>
            <a:spLocks noChangeArrowheads="1"/>
          </p:cNvSpPr>
          <p:nvPr/>
        </p:nvSpPr>
        <p:spPr bwMode="auto">
          <a:xfrm>
            <a:off x="304800" y="4183062"/>
            <a:ext cx="2514600" cy="1600200"/>
          </a:xfrm>
          <a:prstGeom prst="wedgeRectCallout">
            <a:avLst>
              <a:gd name="adj1" fmla="val 129042"/>
              <a:gd name="adj2" fmla="val -60616"/>
            </a:avLst>
          </a:prstGeom>
          <a:solidFill>
            <a:srgbClr val="AFE5B2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We often are interested in the </a:t>
            </a:r>
            <a:r>
              <a:rPr kumimoji="0" lang="en-US" altLang="en-US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initial</a:t>
            </a:r>
            <a:r>
              <a:rPr kumimoji="0" lang="en-US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instantane-ous</a:t>
            </a:r>
            <a:r>
              <a:rPr kumimoji="0" lang="en-US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rate; for the initial  concentrations of reactants and products are known at this time.</a:t>
            </a:r>
            <a:endParaRPr kumimoji="0" lang="en-US" altLang="en-US" sz="1800" b="1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3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</a:rPr>
              <a:t>Average vs. Instantaneous Rate</a:t>
            </a:r>
            <a:endParaRPr lang="en-US" sz="3200" b="1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8" grpId="0" animBg="1" autoUpdateAnimBg="0"/>
      <p:bldP spid="50189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5950" y="1690689"/>
            <a:ext cx="7848600" cy="27997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en-US" sz="8800" b="1" dirty="0" smtClean="0">
                <a:latin typeface="Calibri" panose="020F0502020204030204" pitchFamily="34" charset="0"/>
              </a:rPr>
              <a:t>Gas Collection Methods</a:t>
            </a:r>
            <a:endParaRPr lang="en-US" altLang="en-US" sz="8800" b="1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680085" y="583565"/>
            <a:ext cx="7782560" cy="5923915"/>
            <a:chOff x="238" y="2018"/>
            <a:chExt cx="11142" cy="8230"/>
          </a:xfrm>
        </p:grpSpPr>
        <p:grpSp>
          <p:nvGrpSpPr>
            <p:cNvPr id="10" name="Group 9"/>
            <p:cNvGrpSpPr/>
            <p:nvPr/>
          </p:nvGrpSpPr>
          <p:grpSpPr>
            <a:xfrm>
              <a:off x="238" y="2018"/>
              <a:ext cx="11143" cy="8231"/>
              <a:chOff x="326" y="1345"/>
              <a:chExt cx="9252" cy="6664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326" y="1345"/>
                <a:ext cx="9252" cy="6664"/>
              </a:xfrm>
              <a:prstGeom prst="rect">
                <a:avLst/>
              </a:prstGeom>
            </p:spPr>
          </p:pic>
          <p:sp>
            <p:nvSpPr>
              <p:cNvPr id="3" name="Text Box 2"/>
              <p:cNvSpPr txBox="1"/>
              <p:nvPr/>
            </p:nvSpPr>
            <p:spPr>
              <a:xfrm>
                <a:off x="3985" y="3981"/>
                <a:ext cx="1934" cy="7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en-US" altLang="en-US" sz="3600" b="1">
                    <a:solidFill>
                      <a:srgbClr val="48A9D3"/>
                    </a:solidFill>
                  </a:rPr>
                  <a:t>Air</a:t>
                </a:r>
                <a:endParaRPr lang="en-US" altLang="en-US" sz="3600" b="1">
                  <a:solidFill>
                    <a:srgbClr val="48A9D3"/>
                  </a:solidFill>
                </a:endParaRPr>
              </a:p>
            </p:txBody>
          </p:sp>
          <p:sp>
            <p:nvSpPr>
              <p:cNvPr id="6" name="Text Box 5"/>
              <p:cNvSpPr txBox="1"/>
              <p:nvPr/>
            </p:nvSpPr>
            <p:spPr>
              <a:xfrm>
                <a:off x="728" y="2352"/>
                <a:ext cx="1934" cy="7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en-US" altLang="en-US" sz="3600" b="1">
                    <a:solidFill>
                      <a:schemeClr val="bg1"/>
                    </a:solidFill>
                  </a:rPr>
                  <a:t>He</a:t>
                </a:r>
                <a:endParaRPr lang="en-US" altLang="en-US" sz="36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Text Box 6"/>
              <p:cNvSpPr txBox="1"/>
              <p:nvPr/>
            </p:nvSpPr>
            <p:spPr>
              <a:xfrm>
                <a:off x="7149" y="5799"/>
                <a:ext cx="1934" cy="7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en-US" altLang="en-US" sz="3600" b="1">
                    <a:solidFill>
                      <a:schemeClr val="bg1"/>
                    </a:solidFill>
                  </a:rPr>
                  <a:t>CO</a:t>
                </a:r>
                <a:r>
                  <a:rPr lang="en-US" altLang="en-US" sz="3600" b="1" baseline="-25000">
                    <a:solidFill>
                      <a:schemeClr val="bg1"/>
                    </a:solidFill>
                  </a:rPr>
                  <a:t>2</a:t>
                </a:r>
                <a:endParaRPr lang="en-US" altLang="en-US" sz="3600" b="1" baseline="-250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6" name="Rectangle 15"/>
            <p:cNvSpPr/>
            <p:nvPr/>
          </p:nvSpPr>
          <p:spPr>
            <a:xfrm>
              <a:off x="4122" y="8536"/>
              <a:ext cx="3000" cy="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0" y="0"/>
            <a:ext cx="9144000" cy="5835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 smtClean="0"/>
              <a:t>Gas Collection Methods</a:t>
            </a:r>
            <a:endParaRPr lang="en-US" altLang="en-US" sz="3200" b="1" dirty="0" smtClean="0"/>
          </a:p>
        </p:txBody>
      </p:sp>
      <p:sp>
        <p:nvSpPr>
          <p:cNvPr id="11" name="Text Box 10"/>
          <p:cNvSpPr txBox="1"/>
          <p:nvPr/>
        </p:nvSpPr>
        <p:spPr>
          <a:xfrm>
            <a:off x="331470" y="4605020"/>
            <a:ext cx="32277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400"/>
              <a:t>All gases occupy 22.4L at 25°C and 1 atm.</a:t>
            </a:r>
            <a:endParaRPr lang="en-US" altLang="en-US" sz="2400"/>
          </a:p>
        </p:txBody>
      </p:sp>
      <p:sp>
        <p:nvSpPr>
          <p:cNvPr id="12" name="Text Box 11"/>
          <p:cNvSpPr txBox="1"/>
          <p:nvPr/>
        </p:nvSpPr>
        <p:spPr>
          <a:xfrm>
            <a:off x="331470" y="5678170"/>
            <a:ext cx="30613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400"/>
              <a:t>Density is proportional to molar mass</a:t>
            </a:r>
            <a:endParaRPr lang="en-US" altLang="en-US" sz="2400"/>
          </a:p>
        </p:txBody>
      </p:sp>
      <p:sp>
        <p:nvSpPr>
          <p:cNvPr id="13" name="Text Box 12"/>
          <p:cNvSpPr txBox="1"/>
          <p:nvPr/>
        </p:nvSpPr>
        <p:spPr>
          <a:xfrm>
            <a:off x="3582035" y="2343785"/>
            <a:ext cx="19805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en-US" sz="3200" b="1">
                <a:solidFill>
                  <a:srgbClr val="0070C0"/>
                </a:solidFill>
              </a:rPr>
              <a:t>28g mol</a:t>
            </a:r>
            <a:r>
              <a:rPr lang="en-US" altLang="en-US" sz="3200" b="1" baseline="30000">
                <a:solidFill>
                  <a:srgbClr val="0070C0"/>
                </a:solidFill>
              </a:rPr>
              <a:t>-1</a:t>
            </a:r>
            <a:endParaRPr lang="en-US" altLang="en-US" sz="3200" b="1" baseline="30000">
              <a:solidFill>
                <a:srgbClr val="0070C0"/>
              </a:solidFill>
            </a:endParaRPr>
          </a:p>
        </p:txBody>
      </p:sp>
      <p:sp>
        <p:nvSpPr>
          <p:cNvPr id="14" name="Text Box 13"/>
          <p:cNvSpPr txBox="1"/>
          <p:nvPr/>
        </p:nvSpPr>
        <p:spPr>
          <a:xfrm>
            <a:off x="1018540" y="895350"/>
            <a:ext cx="169926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en-US" sz="3200" b="1">
                <a:solidFill>
                  <a:schemeClr val="bg1"/>
                </a:solidFill>
                <a:sym typeface="+mn-ea"/>
              </a:rPr>
              <a:t>4g mol</a:t>
            </a:r>
            <a:r>
              <a:rPr lang="en-US" altLang="en-US" sz="3200" b="1" baseline="30000">
                <a:solidFill>
                  <a:schemeClr val="bg1"/>
                </a:solidFill>
                <a:sym typeface="+mn-ea"/>
              </a:rPr>
              <a:t>-1</a:t>
            </a:r>
            <a:endParaRPr lang="en-US" altLang="en-US" sz="3200" b="1" baseline="30000">
              <a:solidFill>
                <a:schemeClr val="bg1"/>
              </a:solidFill>
              <a:sym typeface="+mn-ea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6282690" y="4021455"/>
            <a:ext cx="190119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en-US" sz="3200" b="1">
                <a:solidFill>
                  <a:schemeClr val="bg1"/>
                </a:solidFill>
                <a:sym typeface="+mn-ea"/>
              </a:rPr>
              <a:t>44g mol</a:t>
            </a:r>
            <a:r>
              <a:rPr lang="en-US" altLang="en-US" sz="3200" b="1" baseline="30000">
                <a:solidFill>
                  <a:schemeClr val="bg1"/>
                </a:solidFill>
                <a:sym typeface="+mn-ea"/>
              </a:rPr>
              <a:t>-1</a:t>
            </a:r>
            <a:endParaRPr lang="en-US" altLang="en-US" sz="3200" b="1" baseline="30000">
              <a:solidFill>
                <a:schemeClr val="bg1"/>
              </a:solidFill>
              <a:sym typeface="+mn-ea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417830" y="3572510"/>
            <a:ext cx="30549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400"/>
              <a:t>Density =   </a:t>
            </a:r>
            <a:r>
              <a:rPr lang="en-US" altLang="en-US" sz="2400" u="sng"/>
              <a:t> mass</a:t>
            </a:r>
            <a:endParaRPr lang="en-US" altLang="en-US" sz="2400" u="sng"/>
          </a:p>
          <a:p>
            <a:r>
              <a:rPr lang="en-US" altLang="en-US" sz="2400"/>
              <a:t>	      volume</a:t>
            </a:r>
            <a:endParaRPr lang="en-US" altLang="en-US" sz="2400"/>
          </a:p>
        </p:txBody>
      </p:sp>
      <p:sp>
        <p:nvSpPr>
          <p:cNvPr id="4" name="Text Box 3"/>
          <p:cNvSpPr txBox="1"/>
          <p:nvPr/>
        </p:nvSpPr>
        <p:spPr>
          <a:xfrm>
            <a:off x="3666490" y="3437890"/>
            <a:ext cx="18097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en-US" sz="3200" b="1">
                <a:solidFill>
                  <a:schemeClr val="accent1"/>
                </a:solidFill>
              </a:rPr>
              <a:t>80% N</a:t>
            </a:r>
            <a:r>
              <a:rPr lang="en-US" altLang="en-US" sz="3200" b="1" baseline="-25000">
                <a:solidFill>
                  <a:schemeClr val="accent1"/>
                </a:solidFill>
              </a:rPr>
              <a:t>2</a:t>
            </a:r>
            <a:endParaRPr lang="en-US" altLang="en-US" sz="3200" b="1" baseline="-2500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4" grpId="0"/>
      <p:bldP spid="13" grpId="0"/>
      <p:bldP spid="15" grpId="0"/>
      <p:bldP spid="4" grpId="0"/>
    </p:bldLst>
  </p:timing>
</p:sld>
</file>

<file path=ppt/theme/theme1.xml><?xml version="1.0" encoding="utf-8"?>
<a:theme xmlns:a="http://schemas.openxmlformats.org/drawingml/2006/main" name="General Chemistry Chapter Template">
  <a:themeElements>
    <a:clrScheme name="">
      <a:dk1>
        <a:srgbClr val="442526"/>
      </a:dk1>
      <a:lt1>
        <a:srgbClr val="F8E3B9"/>
      </a:lt1>
      <a:dk2>
        <a:srgbClr val="FFFFFF"/>
      </a:dk2>
      <a:lt2>
        <a:srgbClr val="D3785B"/>
      </a:lt2>
      <a:accent1>
        <a:srgbClr val="442526"/>
      </a:accent1>
      <a:accent2>
        <a:srgbClr val="FE5333"/>
      </a:accent2>
      <a:accent3>
        <a:srgbClr val="FBEFD9"/>
      </a:accent3>
      <a:accent4>
        <a:srgbClr val="391E1F"/>
      </a:accent4>
      <a:accent5>
        <a:srgbClr val="B0ACAC"/>
      </a:accent5>
      <a:accent6>
        <a:srgbClr val="E64A2D"/>
      </a:accent6>
      <a:hlink>
        <a:srgbClr val="F7A456"/>
      </a:hlink>
      <a:folHlink>
        <a:srgbClr val="FFEE89"/>
      </a:folHlink>
    </a:clrScheme>
    <a:fontScheme name="General Chemistry Chapter Templat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General Chemistry Chapter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al Chemistry Chapter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General Chemistry Chapter Template">
  <a:themeElements>
    <a:clrScheme name="">
      <a:dk1>
        <a:srgbClr val="442526"/>
      </a:dk1>
      <a:lt1>
        <a:srgbClr val="F8E3B9"/>
      </a:lt1>
      <a:dk2>
        <a:srgbClr val="FFFFFF"/>
      </a:dk2>
      <a:lt2>
        <a:srgbClr val="D3785B"/>
      </a:lt2>
      <a:accent1>
        <a:srgbClr val="442526"/>
      </a:accent1>
      <a:accent2>
        <a:srgbClr val="FE5333"/>
      </a:accent2>
      <a:accent3>
        <a:srgbClr val="FBEFD9"/>
      </a:accent3>
      <a:accent4>
        <a:srgbClr val="391E1F"/>
      </a:accent4>
      <a:accent5>
        <a:srgbClr val="B0ACAC"/>
      </a:accent5>
      <a:accent6>
        <a:srgbClr val="E64A2D"/>
      </a:accent6>
      <a:hlink>
        <a:srgbClr val="F7A456"/>
      </a:hlink>
      <a:folHlink>
        <a:srgbClr val="FFEE89"/>
      </a:folHlink>
    </a:clrScheme>
    <a:fontScheme name="General Chemistry Chapter Templat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General Chemistry Chapter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al Chemistry Chapter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General Chemistry Chapter Template">
  <a:themeElements>
    <a:clrScheme name="">
      <a:dk1>
        <a:srgbClr val="442526"/>
      </a:dk1>
      <a:lt1>
        <a:srgbClr val="F8E3B9"/>
      </a:lt1>
      <a:dk2>
        <a:srgbClr val="FFFFFF"/>
      </a:dk2>
      <a:lt2>
        <a:srgbClr val="D3785B"/>
      </a:lt2>
      <a:accent1>
        <a:srgbClr val="442526"/>
      </a:accent1>
      <a:accent2>
        <a:srgbClr val="FE5333"/>
      </a:accent2>
      <a:accent3>
        <a:srgbClr val="FBEFD9"/>
      </a:accent3>
      <a:accent4>
        <a:srgbClr val="391E1F"/>
      </a:accent4>
      <a:accent5>
        <a:srgbClr val="B0ACAC"/>
      </a:accent5>
      <a:accent6>
        <a:srgbClr val="E64A2D"/>
      </a:accent6>
      <a:hlink>
        <a:srgbClr val="F7A456"/>
      </a:hlink>
      <a:folHlink>
        <a:srgbClr val="FFEE89"/>
      </a:folHlink>
    </a:clrScheme>
    <a:fontScheme name="General Chemistry Chapter Templat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General Chemistry Chapter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al Chemistry Chapter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9424</Words>
  <Application>WPS Presentation</Application>
  <PresentationFormat>On-screen Show (4:3)</PresentationFormat>
  <Paragraphs>488</Paragraphs>
  <Slides>56</Slides>
  <Notes>18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5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56</vt:i4>
      </vt:variant>
    </vt:vector>
  </HeadingPairs>
  <TitlesOfParts>
    <vt:vector size="78" baseType="lpstr">
      <vt:lpstr>Arial</vt:lpstr>
      <vt:lpstr>SimSun</vt:lpstr>
      <vt:lpstr>Wingdings</vt:lpstr>
      <vt:lpstr>Times New Roman</vt:lpstr>
      <vt:lpstr>Calibri</vt:lpstr>
      <vt:lpstr>Calibri</vt:lpstr>
      <vt:lpstr>Symbol</vt:lpstr>
      <vt:lpstr>PMingLiU</vt:lpstr>
      <vt:lpstr>Monotype Sorts</vt:lpstr>
      <vt:lpstr>Wingdings</vt:lpstr>
      <vt:lpstr>Verdana</vt:lpstr>
      <vt:lpstr>微软雅黑</vt:lpstr>
      <vt:lpstr>Arial Unicode MS</vt:lpstr>
      <vt:lpstr>Batang</vt:lpstr>
      <vt:lpstr>Calibri Light</vt:lpstr>
      <vt:lpstr>General Chemistry Chapter Template</vt:lpstr>
      <vt:lpstr>2_General Chemistry Chapter Template</vt:lpstr>
      <vt:lpstr>4_General Chemistry Chapter Template</vt:lpstr>
      <vt:lpstr>Office Theme</vt:lpstr>
      <vt:lpstr>Default Design</vt:lpstr>
      <vt:lpstr>Equation.3</vt:lpstr>
      <vt:lpstr>Equation.3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An Analogy for Reaction Profiles and Activation Energy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Rates of Reaction</dc:title>
  <dc:creator>Microsoft</dc:creator>
  <cp:lastModifiedBy>jonathan</cp:lastModifiedBy>
  <cp:revision>116</cp:revision>
  <dcterms:created xsi:type="dcterms:W3CDTF">2020-02-20T04:58:39Z</dcterms:created>
  <dcterms:modified xsi:type="dcterms:W3CDTF">2020-02-20T04:58:39Z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1033-11.1.0.9080</vt:lpwstr>
  </property>
</Properties>
</file>