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77" r:id="rId3"/>
    <p:sldId id="292" r:id="rId5"/>
    <p:sldId id="302" r:id="rId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312" y="102"/>
      </p:cViewPr>
      <p:guideLst>
        <p:guide orient="horz" pos="2172"/>
        <p:guide pos="28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219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30219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2" y="4715630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672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jpe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260648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Energy changes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110223"/>
            <a:ext cx="4248472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For a reaction to occur: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Comic Sans MS" panose="030F0702030302020204" pitchFamily="66" charset="0"/>
              </a:rPr>
              <a:t>Step 1:</a:t>
            </a:r>
            <a:r>
              <a:rPr lang="en-GB" sz="1400" dirty="0">
                <a:latin typeface="Comic Sans MS" panose="030F0702030302020204" pitchFamily="66" charset="0"/>
              </a:rPr>
              <a:t> Energy must be </a:t>
            </a:r>
            <a:r>
              <a:rPr lang="en-GB" sz="1400" b="1" u="sng" dirty="0">
                <a:latin typeface="Comic Sans MS" panose="030F0702030302020204" pitchFamily="66" charset="0"/>
              </a:rPr>
              <a:t>SUPPLIED</a:t>
            </a:r>
            <a:r>
              <a:rPr lang="en-GB" sz="1400" dirty="0">
                <a:latin typeface="Comic Sans MS" panose="030F0702030302020204" pitchFamily="66" charset="0"/>
              </a:rPr>
              <a:t> to break </a:t>
            </a:r>
            <a:r>
              <a:rPr lang="en-GB" sz="1400" dirty="0" smtClean="0">
                <a:latin typeface="Comic Sans MS" panose="030F0702030302020204" pitchFamily="66" charset="0"/>
              </a:rPr>
              <a:t>bonds.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Comic Sans MS" panose="030F0702030302020204" pitchFamily="66" charset="0"/>
              </a:rPr>
              <a:t>Step 2:</a:t>
            </a:r>
            <a:r>
              <a:rPr lang="en-GB" sz="1400" dirty="0">
                <a:latin typeface="Comic Sans MS" panose="030F0702030302020204" pitchFamily="66" charset="0"/>
              </a:rPr>
              <a:t> Energy is </a:t>
            </a:r>
            <a:r>
              <a:rPr lang="en-GB" sz="1400" b="1" u="sng" dirty="0">
                <a:latin typeface="Comic Sans MS" panose="030F0702030302020204" pitchFamily="66" charset="0"/>
              </a:rPr>
              <a:t>RELEASED</a:t>
            </a:r>
            <a:r>
              <a:rPr lang="en-GB" sz="1400" dirty="0">
                <a:latin typeface="Comic Sans MS" panose="030F0702030302020204" pitchFamily="66" charset="0"/>
              </a:rPr>
              <a:t> when new bonds are </a:t>
            </a:r>
            <a:r>
              <a:rPr lang="en-GB" sz="1400" dirty="0" smtClean="0">
                <a:latin typeface="Comic Sans MS" panose="030F0702030302020204" pitchFamily="66" charset="0"/>
              </a:rPr>
              <a:t>made.</a:t>
            </a:r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A </a:t>
            </a:r>
            <a:r>
              <a:rPr lang="en-GB" sz="1400" dirty="0">
                <a:latin typeface="Comic Sans MS" panose="030F0702030302020204" pitchFamily="66" charset="0"/>
              </a:rPr>
              <a:t>reaction is </a:t>
            </a:r>
            <a:r>
              <a:rPr lang="en-GB" sz="1400" b="1" u="sng" dirty="0">
                <a:latin typeface="Comic Sans MS" panose="030F0702030302020204" pitchFamily="66" charset="0"/>
              </a:rPr>
              <a:t>EXOTHERMIC</a:t>
            </a:r>
            <a:r>
              <a:rPr lang="en-GB" sz="1400" dirty="0">
                <a:latin typeface="Comic Sans MS" panose="030F0702030302020204" pitchFamily="66" charset="0"/>
              </a:rPr>
              <a:t> if more energy is RELEASED then </a:t>
            </a:r>
            <a:r>
              <a:rPr lang="en-GB" sz="1400" dirty="0" smtClean="0">
                <a:latin typeface="Comic Sans MS" panose="030F0702030302020204" pitchFamily="66" charset="0"/>
              </a:rPr>
              <a:t>SUPPLIED (</a:t>
            </a:r>
            <a:r>
              <a:rPr lang="en-GB" sz="1400" i="1" dirty="0" smtClean="0">
                <a:latin typeface="Comic Sans MS" panose="030F0702030302020204" pitchFamily="66" charset="0"/>
              </a:rPr>
              <a:t>hotter</a:t>
            </a:r>
            <a:r>
              <a:rPr lang="en-GB" sz="1400" dirty="0" smtClean="0">
                <a:latin typeface="Comic Sans MS" panose="030F0702030302020204" pitchFamily="66" charset="0"/>
              </a:rPr>
              <a:t>).  </a:t>
            </a:r>
            <a:r>
              <a:rPr lang="en-GB" sz="1400" dirty="0">
                <a:latin typeface="Comic Sans MS" panose="030F0702030302020204" pitchFamily="66" charset="0"/>
              </a:rPr>
              <a:t>If more energy is SUPPLIED then is RELEASED then the reaction is </a:t>
            </a:r>
            <a:r>
              <a:rPr lang="en-GB" sz="1400" b="1" u="sng" dirty="0" smtClean="0">
                <a:latin typeface="Comic Sans MS" panose="030F0702030302020204" pitchFamily="66" charset="0"/>
              </a:rPr>
              <a:t>ENDOTHERMIC</a:t>
            </a:r>
            <a:r>
              <a:rPr lang="en-GB" sz="1400" dirty="0">
                <a:latin typeface="Comic Sans MS" panose="030F0702030302020204" pitchFamily="66" charset="0"/>
              </a:rPr>
              <a:t> </a:t>
            </a:r>
            <a:r>
              <a:rPr lang="en-GB" sz="1400" dirty="0" smtClean="0">
                <a:latin typeface="Comic Sans MS" panose="030F0702030302020204" pitchFamily="66" charset="0"/>
              </a:rPr>
              <a:t>(</a:t>
            </a:r>
            <a:r>
              <a:rPr lang="en-GB" sz="1400" i="1" dirty="0" smtClean="0">
                <a:latin typeface="Comic Sans MS" panose="030F0702030302020204" pitchFamily="66" charset="0"/>
              </a:rPr>
              <a:t>older</a:t>
            </a:r>
            <a:r>
              <a:rPr lang="en-GB" sz="1400" dirty="0" smtClean="0">
                <a:latin typeface="Comic Sans MS" panose="030F0702030302020204" pitchFamily="66" charset="0"/>
              </a:rPr>
              <a:t>).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5733256"/>
            <a:ext cx="4248472" cy="954107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If a reversible reaction is exothermic in one direction, it is endothermic in the opposite direction. The same amount of energy is transferred in each case. 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07504" y="3429000"/>
            <a:ext cx="4248472" cy="2246769"/>
            <a:chOff x="107504" y="3429000"/>
            <a:chExt cx="4248472" cy="2246769"/>
          </a:xfrm>
        </p:grpSpPr>
        <p:sp>
          <p:nvSpPr>
            <p:cNvPr id="12" name="Rectangle 11"/>
            <p:cNvSpPr/>
            <p:nvPr/>
          </p:nvSpPr>
          <p:spPr>
            <a:xfrm>
              <a:off x="107504" y="3429000"/>
              <a:ext cx="4248472" cy="2246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400" dirty="0">
                  <a:latin typeface="Comic Sans MS" panose="030F0702030302020204" pitchFamily="66" charset="0"/>
                  <a:cs typeface="Arial" panose="020B0604020202020204" pitchFamily="34" charset="0"/>
                </a:rPr>
                <a:t>In some chemical reactions, the products of the reaction can react to produce the original reactants.  Such reactions are called reversible reactions and are represented</a:t>
              </a: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: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51520" y="4394555"/>
              <a:ext cx="3671887" cy="309392"/>
              <a:chOff x="5007897" y="2234315"/>
              <a:chExt cx="3671887" cy="309392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5007897" y="2234315"/>
                <a:ext cx="3671887" cy="309392"/>
                <a:chOff x="5007897" y="2233780"/>
                <a:chExt cx="3671887" cy="270878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5007897" y="2234782"/>
                  <a:ext cx="3240087" cy="269876"/>
                  <a:chOff x="2411413" y="1704982"/>
                  <a:chExt cx="3240087" cy="269876"/>
                </a:xfrm>
              </p:grpSpPr>
              <p:grpSp>
                <p:nvGrpSpPr>
                  <p:cNvPr id="14" name="Group 5"/>
                  <p:cNvGrpSpPr/>
                  <p:nvPr/>
                </p:nvGrpSpPr>
                <p:grpSpPr bwMode="auto">
                  <a:xfrm>
                    <a:off x="2411413" y="1704982"/>
                    <a:ext cx="3240087" cy="269876"/>
                    <a:chOff x="1519" y="1165"/>
                    <a:chExt cx="2041" cy="170"/>
                  </a:xfrm>
                </p:grpSpPr>
                <p:sp>
                  <p:nvSpPr>
                    <p:cNvPr id="27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19" y="1165"/>
                      <a:ext cx="272" cy="170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US" sz="14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p:txBody>
                </p:sp>
                <p:sp>
                  <p:nvSpPr>
                    <p:cNvPr id="28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91" y="1165"/>
                      <a:ext cx="272" cy="17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GB" sz="1400">
                          <a:latin typeface="Comic Sans MS" panose="030F0702030302020204" pitchFamily="66" charset="0"/>
                        </a:rPr>
                        <a:t>+</a:t>
                      </a:r>
                      <a:endParaRPr lang="en-US" sz="1400">
                        <a:latin typeface="Comic Sans MS" panose="030F0702030302020204" pitchFamily="66" charset="0"/>
                      </a:endParaRPr>
                    </a:p>
                  </p:txBody>
                </p:sp>
                <p:sp>
                  <p:nvSpPr>
                    <p:cNvPr id="29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63" y="1165"/>
                      <a:ext cx="272" cy="170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B</a:t>
                      </a:r>
                      <a:endParaRPr lang="en-US" sz="140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p:txBody>
                </p:sp>
                <p:sp>
                  <p:nvSpPr>
                    <p:cNvPr id="31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288" y="1165"/>
                      <a:ext cx="272" cy="17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anchor="ctr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GB" sz="1400">
                          <a:latin typeface="Comic Sans MS" panose="030F0702030302020204" pitchFamily="66" charset="0"/>
                        </a:rPr>
                        <a:t>+</a:t>
                      </a:r>
                      <a:endParaRPr lang="en-US" sz="1400">
                        <a:latin typeface="Comic Sans MS" panose="030F0702030302020204" pitchFamily="66" charset="0"/>
                      </a:endParaRPr>
                    </a:p>
                  </p:txBody>
                </p:sp>
              </p:grpSp>
              <p:sp>
                <p:nvSpPr>
                  <p:cNvPr id="1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3921406" y="1804282"/>
                    <a:ext cx="532690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en-GB" sz="1400"/>
                  </a:p>
                </p:txBody>
              </p:sp>
              <p:sp>
                <p:nvSpPr>
                  <p:cNvPr id="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3921406" y="1867324"/>
                    <a:ext cx="532690" cy="0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en-GB" sz="1400"/>
                  </a:p>
                </p:txBody>
              </p:sp>
              <p:sp>
                <p:nvSpPr>
                  <p:cNvPr id="2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921406" y="1867323"/>
                    <a:ext cx="142342" cy="56634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000000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/>
                  <a:lstStyle/>
                  <a:p>
                    <a:endParaRPr lang="en-GB" sz="1400"/>
                  </a:p>
                </p:txBody>
              </p:sp>
            </p:grpSp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384384" y="2233780"/>
                  <a:ext cx="431800" cy="26946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GB" sz="1400" dirty="0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C</a:t>
                  </a:r>
                  <a:endParaRPr lang="en-US" sz="1400" dirty="0">
                    <a:solidFill>
                      <a:schemeClr val="bg1"/>
                    </a:solidFill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8247984" y="2233781"/>
                  <a:ext cx="431800" cy="26946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GB" sz="1400" dirty="0">
                      <a:solidFill>
                        <a:schemeClr val="bg1"/>
                      </a:solidFill>
                      <a:latin typeface="Comic Sans MS" panose="030F0702030302020204" pitchFamily="66" charset="0"/>
                    </a:rPr>
                    <a:t>D</a:t>
                  </a:r>
                  <a:endParaRPr lang="en-US" sz="1400" dirty="0">
                    <a:solidFill>
                      <a:schemeClr val="bg1"/>
                    </a:solidFill>
                    <a:latin typeface="Comic Sans MS" panose="030F0702030302020204" pitchFamily="66" charset="0"/>
                  </a:endParaRPr>
                </a:p>
              </p:txBody>
            </p:sp>
          </p:grpSp>
          <p:sp>
            <p:nvSpPr>
              <p:cNvPr id="35" name="Line 12"/>
              <p:cNvSpPr>
                <a:spLocks noChangeShapeType="1"/>
              </p:cNvSpPr>
              <p:nvPr/>
            </p:nvSpPr>
            <p:spPr bwMode="auto">
              <a:xfrm>
                <a:off x="6908238" y="2284787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1400"/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712884" y="5209455"/>
              <a:ext cx="3407607" cy="307777"/>
              <a:chOff x="5469261" y="3049215"/>
              <a:chExt cx="3407607" cy="307777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5469261" y="3049215"/>
                <a:ext cx="97494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sz="1400" dirty="0" smtClean="0">
                    <a:latin typeface="Comic Sans MS" panose="030F0702030302020204" pitchFamily="66" charset="0"/>
                  </a:rPr>
                  <a:t>NH</a:t>
                </a:r>
                <a:r>
                  <a:rPr lang="en-GB" sz="1400" baseline="-25000" dirty="0" smtClean="0">
                    <a:latin typeface="Comic Sans MS" panose="030F0702030302020204" pitchFamily="66" charset="0"/>
                  </a:rPr>
                  <a:t>4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Cl (s)</a:t>
                </a:r>
                <a:endParaRPr lang="en-US" sz="14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7292780" y="3049215"/>
                <a:ext cx="1584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sz="1400" dirty="0">
                    <a:latin typeface="Comic Sans MS" panose="030F0702030302020204" pitchFamily="66" charset="0"/>
                  </a:rPr>
                  <a:t>NH</a:t>
                </a:r>
                <a:r>
                  <a:rPr lang="en-GB" sz="1400" baseline="-25000" dirty="0">
                    <a:latin typeface="Comic Sans MS" panose="030F0702030302020204" pitchFamily="66" charset="0"/>
                  </a:rPr>
                  <a:t>3</a:t>
                </a:r>
                <a:r>
                  <a:rPr lang="en-GB" sz="1400" dirty="0">
                    <a:latin typeface="Comic Sans MS" panose="030F0702030302020204" pitchFamily="66" charset="0"/>
                  </a:rPr>
                  <a:t> 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(g) + </a:t>
                </a:r>
                <a:r>
                  <a:rPr lang="en-GB" sz="1400" dirty="0" err="1" smtClean="0">
                    <a:latin typeface="Comic Sans MS" panose="030F0702030302020204" pitchFamily="66" charset="0"/>
                  </a:rPr>
                  <a:t>HCl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 (g)</a:t>
                </a:r>
                <a:endParaRPr lang="en-US" sz="14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59" name="Line 13"/>
              <p:cNvSpPr>
                <a:spLocks noChangeShapeType="1"/>
              </p:cNvSpPr>
              <p:nvPr/>
            </p:nvSpPr>
            <p:spPr bwMode="auto">
              <a:xfrm>
                <a:off x="6517890" y="3148294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60" name="Line 13"/>
              <p:cNvSpPr>
                <a:spLocks noChangeShapeType="1"/>
              </p:cNvSpPr>
              <p:nvPr/>
            </p:nvSpPr>
            <p:spPr bwMode="auto">
              <a:xfrm>
                <a:off x="6517890" y="3220299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61" name="Line 12"/>
              <p:cNvSpPr>
                <a:spLocks noChangeShapeType="1"/>
              </p:cNvSpPr>
              <p:nvPr/>
            </p:nvSpPr>
            <p:spPr bwMode="auto">
              <a:xfrm>
                <a:off x="6517890" y="3220298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62" name="Line 12"/>
              <p:cNvSpPr>
                <a:spLocks noChangeShapeType="1"/>
              </p:cNvSpPr>
              <p:nvPr/>
            </p:nvSpPr>
            <p:spPr bwMode="auto">
              <a:xfrm>
                <a:off x="6908238" y="3084196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679719" y="4752654"/>
              <a:ext cx="3493940" cy="461665"/>
              <a:chOff x="5436096" y="2708920"/>
              <a:chExt cx="3493940" cy="461665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5436096" y="2708920"/>
                <a:ext cx="2759791" cy="461665"/>
                <a:chOff x="5436096" y="2592414"/>
                <a:chExt cx="2759791" cy="461665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5436096" y="2592414"/>
                  <a:ext cx="94128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en-GB" sz="1200" dirty="0" smtClean="0">
                      <a:latin typeface="Comic Sans MS" panose="030F0702030302020204" pitchFamily="66" charset="0"/>
                    </a:rPr>
                    <a:t>ammonium</a:t>
                  </a:r>
                  <a:endParaRPr lang="en-GB" sz="1200" dirty="0" smtClean="0">
                    <a:latin typeface="Comic Sans MS" panose="030F0702030302020204" pitchFamily="66" charset="0"/>
                  </a:endParaRPr>
                </a:p>
                <a:p>
                  <a:pPr algn="r"/>
                  <a:r>
                    <a:rPr lang="en-GB" sz="1200" dirty="0" smtClean="0">
                      <a:latin typeface="Comic Sans MS" panose="030F0702030302020204" pitchFamily="66" charset="0"/>
                    </a:rPr>
                    <a:t>chloride</a:t>
                  </a:r>
                  <a:endParaRPr lang="en-US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7890995" y="2675455"/>
                  <a:ext cx="304892" cy="2769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GB" sz="1200" dirty="0" smtClean="0">
                      <a:latin typeface="Comic Sans MS" panose="030F0702030302020204" pitchFamily="66" charset="0"/>
                    </a:rPr>
                    <a:t>+ </a:t>
                  </a:r>
                  <a:endParaRPr lang="en-GB" sz="1200" dirty="0" smtClean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52" name="Line 13"/>
                <p:cNvSpPr>
                  <a:spLocks noChangeShapeType="1"/>
                </p:cNvSpPr>
                <p:nvPr/>
              </p:nvSpPr>
              <p:spPr bwMode="auto">
                <a:xfrm>
                  <a:off x="6538059" y="2788254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2000"/>
                </a:p>
              </p:txBody>
            </p:sp>
            <p:sp>
              <p:nvSpPr>
                <p:cNvPr id="53" name="Line 13"/>
                <p:cNvSpPr>
                  <a:spLocks noChangeShapeType="1"/>
                </p:cNvSpPr>
                <p:nvPr/>
              </p:nvSpPr>
              <p:spPr bwMode="auto">
                <a:xfrm>
                  <a:off x="6538059" y="2860259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2000"/>
                </a:p>
              </p:txBody>
            </p:sp>
            <p:sp>
              <p:nvSpPr>
                <p:cNvPr id="54" name="Line 12"/>
                <p:cNvSpPr>
                  <a:spLocks noChangeShapeType="1"/>
                </p:cNvSpPr>
                <p:nvPr/>
              </p:nvSpPr>
              <p:spPr bwMode="auto">
                <a:xfrm>
                  <a:off x="6538059" y="2860258"/>
                  <a:ext cx="142342" cy="64686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2000"/>
                </a:p>
              </p:txBody>
            </p:sp>
            <p:sp>
              <p:nvSpPr>
                <p:cNvPr id="55" name="Line 12"/>
                <p:cNvSpPr>
                  <a:spLocks noChangeShapeType="1"/>
                </p:cNvSpPr>
                <p:nvPr/>
              </p:nvSpPr>
              <p:spPr bwMode="auto">
                <a:xfrm>
                  <a:off x="6928407" y="2724156"/>
                  <a:ext cx="142342" cy="64686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2000"/>
                </a:p>
              </p:txBody>
            </p:sp>
          </p:grpSp>
          <p:sp>
            <p:nvSpPr>
              <p:cNvPr id="2" name="Rectangle 1"/>
              <p:cNvSpPr/>
              <p:nvPr/>
            </p:nvSpPr>
            <p:spPr>
              <a:xfrm>
                <a:off x="7211779" y="2795072"/>
                <a:ext cx="816605" cy="2769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200" dirty="0">
                    <a:latin typeface="Comic Sans MS" panose="030F0702030302020204" pitchFamily="66" charset="0"/>
                  </a:rPr>
                  <a:t>ammonia</a:t>
                </a:r>
                <a:endParaRPr lang="en-GB" sz="12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028384" y="2708920"/>
                <a:ext cx="90165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hydrogen</a:t>
                </a:r>
                <a:endParaRPr lang="en-GB" sz="1200" dirty="0" smtClean="0">
                  <a:latin typeface="Comic Sans MS" panose="030F0702030302020204" pitchFamily="66" charset="0"/>
                </a:endParaRPr>
              </a:p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chloride</a:t>
                </a:r>
                <a:endParaRPr lang="en-US" sz="1200" dirty="0"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4788024" y="3556946"/>
            <a:ext cx="3673721" cy="1888278"/>
            <a:chOff x="4604687" y="1252690"/>
            <a:chExt cx="3673721" cy="1888278"/>
          </a:xfrm>
        </p:grpSpPr>
        <p:pic>
          <p:nvPicPr>
            <p:cNvPr id="1032" name="Picture 8" descr="Image result for reaction profil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039"/>
            <a:stretch>
              <a:fillRect/>
            </a:stretch>
          </p:blipFill>
          <p:spPr bwMode="auto">
            <a:xfrm>
              <a:off x="4604687" y="1252690"/>
              <a:ext cx="1994521" cy="1888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8" descr="Image result for reaction profil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04" r="6093"/>
            <a:stretch>
              <a:fillRect/>
            </a:stretch>
          </p:blipFill>
          <p:spPr bwMode="auto">
            <a:xfrm>
              <a:off x="6732240" y="1252690"/>
              <a:ext cx="1546168" cy="1888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4644008" y="1124744"/>
            <a:ext cx="3888432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We can represent the transfer of energy using </a:t>
            </a:r>
            <a:r>
              <a:rPr lang="en-US" sz="1400" b="1" u="sng" dirty="0" smtClean="0">
                <a:latin typeface="Comic Sans MS" panose="030F0702030302020204" pitchFamily="66" charset="0"/>
              </a:rPr>
              <a:t>reaction profiles</a:t>
            </a:r>
            <a:r>
              <a:rPr lang="en-US" sz="1400" dirty="0" smtClean="0">
                <a:latin typeface="Comic Sans MS" panose="030F0702030302020204" pitchFamily="66" charset="0"/>
              </a:rPr>
              <a:t> (energy change diagrams). The uphill portion of the graph shows energy being absorbed, and the downhill shows it being released.</a:t>
            </a:r>
            <a:endParaRPr lang="en-US" sz="1400" dirty="0" smtClean="0">
              <a:latin typeface="Comic Sans MS" panose="030F0702030302020204" pitchFamily="66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</a:rPr>
              <a:t>i.e. if the downhill section is larger then there is a net loss of energy and the reaction is </a:t>
            </a:r>
            <a:r>
              <a:rPr lang="en-US" sz="1400" b="1" u="sng" dirty="0" smtClean="0">
                <a:latin typeface="Comic Sans MS" panose="030F0702030302020204" pitchFamily="66" charset="0"/>
              </a:rPr>
              <a:t>exothermic</a:t>
            </a:r>
            <a:r>
              <a:rPr lang="en-US" sz="1400" dirty="0" smtClean="0">
                <a:latin typeface="Comic Sans MS" panose="030F0702030302020204" pitchFamily="66" charset="0"/>
              </a:rPr>
              <a:t>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5581425" y="3915804"/>
            <a:ext cx="0" cy="53279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7363060" y="4030942"/>
            <a:ext cx="0" cy="83879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292080" y="3429000"/>
            <a:ext cx="289346" cy="75320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 flipV="1">
            <a:off x="6516216" y="3356992"/>
            <a:ext cx="846846" cy="109334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79102" y="3140968"/>
            <a:ext cx="1709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Activation energy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860032" y="5353471"/>
            <a:ext cx="13917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</a:rPr>
              <a:t>Energy change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 flipV="1">
            <a:off x="5839266" y="4437112"/>
            <a:ext cx="0" cy="30354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7645531" y="4564567"/>
            <a:ext cx="0" cy="30354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5364088" y="4613465"/>
            <a:ext cx="475178" cy="767074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endCxn id="94" idx="3"/>
          </p:cNvCxnSpPr>
          <p:nvPr/>
        </p:nvCxnSpPr>
        <p:spPr>
          <a:xfrm flipH="1">
            <a:off x="6251760" y="4740660"/>
            <a:ext cx="1393771" cy="766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4499992" y="5715253"/>
            <a:ext cx="4248472" cy="954107"/>
          </a:xfrm>
          <a:prstGeom prst="rect">
            <a:avLst/>
          </a:prstGeom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The total energy change can be calculated by subtracting the bond energies of all the bonds being made (energy released) from those being broken (energy absorbed).</a:t>
            </a:r>
            <a:endParaRPr lang="en-GB" sz="14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404664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Energy changes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17378"/>
            <a:ext cx="8820472" cy="523978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For a reaction to occur why is energy supplied?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Why is energy released during a reaction?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more energy is supplied than released is the reaction exothermic or endothermic?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a reaction is endothermic will the surroundings get warmer or colder?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do we call the energy supplied to initiate a reaction?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symbol for a reversible reaction?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Give an example of a reversible reaction.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If a reversible reaction is exothermic in 1 direction what must it be in the other?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>
                <a:latin typeface="Comic Sans MS" panose="030F0702030302020204" pitchFamily="66" charset="0"/>
              </a:rPr>
              <a:t>Is this reaction exothermic or endothermic?</a:t>
            </a:r>
            <a:endParaRPr lang="en-US" sz="20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mic Sans MS" panose="030F0702030302020204" pitchFamily="66" charset="0"/>
              </a:rPr>
              <a:t>	Explain your answer.</a:t>
            </a:r>
            <a:endParaRPr lang="en-US" sz="2000" dirty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0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en-US" sz="20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</a:t>
            </a:r>
            <a:r>
              <a:rPr lang="en-US" sz="20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how can you calculate the energy change of a reaction?</a:t>
            </a:r>
            <a:endParaRPr lang="en-GB" sz="2000" b="1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Image result for reaction profi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64366"/>
            <a:ext cx="1944216" cy="155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1520" y="1355300"/>
            <a:ext cx="4248472" cy="440120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Reaction rates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Balance (or) Scales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There are no reactants remaining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Amount of product formed (and) Amount of reactant used.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Reactions occur when particles collide with sufficient energy. The minimum amount of energy required for particles to react on collision is called the activation energy.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Catalysts lower the activation energy.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Speeds it up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Rate increases as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and </a:t>
            </a:r>
            <a:r>
              <a:rPr lang="en-GB" sz="1400" b="1" dirty="0" smtClean="0">
                <a:latin typeface="Comic Sans MS" panose="030F0702030302020204" pitchFamily="66" charset="0"/>
              </a:rPr>
              <a:t>energy</a:t>
            </a:r>
            <a:r>
              <a:rPr lang="en-GB" sz="1400" dirty="0" smtClean="0">
                <a:latin typeface="Comic Sans MS" panose="030F0702030302020204" pitchFamily="66" charset="0"/>
              </a:rPr>
              <a:t> of collisions increases.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</a:t>
            </a:r>
            <a:r>
              <a:rPr lang="en-GB" sz="1400" dirty="0" smtClean="0">
                <a:latin typeface="Comic Sans MS" panose="030F0702030302020204" pitchFamily="66" charset="0"/>
              </a:rPr>
              <a:t>decreases </a:t>
            </a:r>
            <a:r>
              <a:rPr lang="en-GB" sz="1400" dirty="0">
                <a:latin typeface="Comic Sans MS" panose="030F0702030302020204" pitchFamily="66" charset="0"/>
              </a:rPr>
              <a:t>as </a:t>
            </a:r>
            <a:r>
              <a:rPr lang="en-GB" sz="1400" dirty="0" smtClean="0">
                <a:latin typeface="Comic Sans MS" panose="030F0702030302020204" pitchFamily="66" charset="0"/>
              </a:rPr>
              <a:t>only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</a:t>
            </a:r>
            <a:r>
              <a:rPr lang="en-GB" sz="1400" dirty="0" smtClean="0">
                <a:latin typeface="Comic Sans MS" panose="030F0702030302020204" pitchFamily="66" charset="0"/>
              </a:rPr>
              <a:t>decreases.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increases </a:t>
            </a:r>
            <a:r>
              <a:rPr lang="en-GB" sz="1400" dirty="0" smtClean="0">
                <a:latin typeface="Comic Sans MS" panose="030F0702030302020204" pitchFamily="66" charset="0"/>
              </a:rPr>
              <a:t>as only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increases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Rate increases as </a:t>
            </a:r>
            <a:r>
              <a:rPr lang="en-GB" sz="1400" dirty="0" smtClean="0">
                <a:latin typeface="Comic Sans MS" panose="030F0702030302020204" pitchFamily="66" charset="0"/>
              </a:rPr>
              <a:t>the surface area is increased, therefore increasing the </a:t>
            </a:r>
            <a:r>
              <a:rPr lang="en-GB" sz="1400" b="1" dirty="0" smtClean="0">
                <a:latin typeface="Comic Sans MS" panose="030F0702030302020204" pitchFamily="66" charset="0"/>
              </a:rPr>
              <a:t>frequency</a:t>
            </a:r>
            <a:r>
              <a:rPr lang="en-GB" sz="1400" dirty="0" smtClean="0">
                <a:latin typeface="Comic Sans MS" panose="030F0702030302020204" pitchFamily="66" charset="0"/>
              </a:rPr>
              <a:t> of </a:t>
            </a:r>
            <a:r>
              <a:rPr lang="en-GB" sz="1400" dirty="0">
                <a:latin typeface="Comic Sans MS" panose="030F0702030302020204" pitchFamily="66" charset="0"/>
              </a:rPr>
              <a:t>collisions increases</a:t>
            </a:r>
            <a:r>
              <a:rPr lang="en-GB" sz="1400" dirty="0" smtClean="0">
                <a:latin typeface="Comic Sans MS" panose="030F0702030302020204" pitchFamily="66" charset="0"/>
              </a:rPr>
              <a:t>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16016" y="1355300"/>
            <a:ext cx="4248472" cy="3323987"/>
            <a:chOff x="179512" y="1355300"/>
            <a:chExt cx="4248472" cy="3323987"/>
          </a:xfrm>
        </p:grpSpPr>
        <p:sp>
          <p:nvSpPr>
            <p:cNvPr id="2" name="Rectangle 1"/>
            <p:cNvSpPr/>
            <p:nvPr/>
          </p:nvSpPr>
          <p:spPr>
            <a:xfrm>
              <a:off x="179512" y="1355300"/>
              <a:ext cx="4248472" cy="332398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400" b="1" u="sng" dirty="0" smtClean="0">
                  <a:latin typeface="Segoe Print" panose="02000600000000000000" pitchFamily="2" charset="0"/>
                </a:rPr>
                <a:t>Energy changes</a:t>
              </a:r>
              <a:endParaRPr lang="en-GB" sz="1400" b="1" u="sng" dirty="0">
                <a:latin typeface="Segoe Print" panose="02000600000000000000" pitchFamily="2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To break bonds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Bonds are made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Endothermic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Colder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Activation energy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 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 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 startAt="8"/>
              </a:pPr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 startAt="8"/>
              </a:pPr>
              <a:r>
                <a:rPr lang="en-GB" sz="1400" dirty="0">
                  <a:latin typeface="Comic Sans MS" panose="030F0702030302020204" pitchFamily="66" charset="0"/>
                  <a:cs typeface="Arial" panose="020B0604020202020204" pitchFamily="34" charset="0"/>
                </a:rPr>
                <a:t>Endothermic</a:t>
              </a:r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 startAt="8"/>
              </a:pPr>
              <a:r>
                <a:rPr lang="en-GB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Exothermic – more energy is released than absorbed</a:t>
              </a:r>
              <a:endParaRPr lang="en-GB" sz="1400" dirty="0">
                <a:latin typeface="Comic Sans MS" panose="030F0702030302020204" pitchFamily="66" charset="0"/>
                <a:cs typeface="Arial" panose="020B0604020202020204" pitchFamily="34" charset="0"/>
              </a:endParaRPr>
            </a:p>
            <a:p>
              <a:pPr marL="342900" indent="-342900">
                <a:buFont typeface="+mj-lt"/>
                <a:buAutoNum type="arabicPeriod" startAt="8"/>
              </a:pPr>
              <a:r>
                <a:rPr lang="en-US" sz="1400" dirty="0" smtClean="0">
                  <a:latin typeface="Comic Sans MS" panose="030F0702030302020204" pitchFamily="66" charset="0"/>
                  <a:cs typeface="Arial" panose="020B0604020202020204" pitchFamily="34" charset="0"/>
                </a:rPr>
                <a:t>Subtract the energy released from that absorbed</a:t>
              </a:r>
              <a:endPara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29197" y="2708920"/>
              <a:ext cx="532690" cy="200789"/>
              <a:chOff x="6517890" y="2284787"/>
              <a:chExt cx="532690" cy="200789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6517890" y="2348885"/>
                <a:ext cx="532690" cy="136691"/>
                <a:chOff x="3921406" y="1804282"/>
                <a:chExt cx="532690" cy="119675"/>
              </a:xfrm>
            </p:grpSpPr>
            <p:sp>
              <p:nvSpPr>
                <p:cNvPr id="16" name="Line 13"/>
                <p:cNvSpPr>
                  <a:spLocks noChangeShapeType="1"/>
                </p:cNvSpPr>
                <p:nvPr/>
              </p:nvSpPr>
              <p:spPr bwMode="auto">
                <a:xfrm>
                  <a:off x="3921406" y="1804282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  <p:sp>
              <p:nvSpPr>
                <p:cNvPr id="20" name="Line 13"/>
                <p:cNvSpPr>
                  <a:spLocks noChangeShapeType="1"/>
                </p:cNvSpPr>
                <p:nvPr/>
              </p:nvSpPr>
              <p:spPr bwMode="auto">
                <a:xfrm>
                  <a:off x="3921406" y="1867324"/>
                  <a:ext cx="532690" cy="0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  <p:sp>
              <p:nvSpPr>
                <p:cNvPr id="21" name="Line 12"/>
                <p:cNvSpPr>
                  <a:spLocks noChangeShapeType="1"/>
                </p:cNvSpPr>
                <p:nvPr/>
              </p:nvSpPr>
              <p:spPr bwMode="auto">
                <a:xfrm>
                  <a:off x="3921406" y="1867323"/>
                  <a:ext cx="142342" cy="56634"/>
                </a:xfrm>
                <a:prstGeom prst="line">
                  <a:avLst/>
                </a:prstGeom>
                <a:noFill/>
                <a:ln w="12700" cap="rnd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GB" sz="1400"/>
                </a:p>
              </p:txBody>
            </p:sp>
          </p:grp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6908238" y="2284787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1400"/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539260" y="3049215"/>
              <a:ext cx="3407607" cy="307777"/>
              <a:chOff x="5469261" y="3049215"/>
              <a:chExt cx="3407607" cy="307777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5469261" y="3049215"/>
                <a:ext cx="97494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sz="1400" dirty="0" smtClean="0">
                    <a:latin typeface="Comic Sans MS" panose="030F0702030302020204" pitchFamily="66" charset="0"/>
                  </a:rPr>
                  <a:t>NH</a:t>
                </a:r>
                <a:r>
                  <a:rPr lang="en-GB" sz="1400" baseline="-25000" dirty="0" smtClean="0">
                    <a:latin typeface="Comic Sans MS" panose="030F0702030302020204" pitchFamily="66" charset="0"/>
                  </a:rPr>
                  <a:t>4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Cl (s)</a:t>
                </a:r>
                <a:endParaRPr lang="en-US" sz="14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292780" y="3049215"/>
                <a:ext cx="1584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sz="1400" dirty="0">
                    <a:latin typeface="Comic Sans MS" panose="030F0702030302020204" pitchFamily="66" charset="0"/>
                  </a:rPr>
                  <a:t>NH</a:t>
                </a:r>
                <a:r>
                  <a:rPr lang="en-GB" sz="1400" baseline="-25000" dirty="0">
                    <a:latin typeface="Comic Sans MS" panose="030F0702030302020204" pitchFamily="66" charset="0"/>
                  </a:rPr>
                  <a:t>3</a:t>
                </a:r>
                <a:r>
                  <a:rPr lang="en-GB" sz="1400" dirty="0">
                    <a:latin typeface="Comic Sans MS" panose="030F0702030302020204" pitchFamily="66" charset="0"/>
                  </a:rPr>
                  <a:t> 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(g) + </a:t>
                </a:r>
                <a:r>
                  <a:rPr lang="en-GB" sz="1400" dirty="0" err="1" smtClean="0">
                    <a:latin typeface="Comic Sans MS" panose="030F0702030302020204" pitchFamily="66" charset="0"/>
                  </a:rPr>
                  <a:t>HCl</a:t>
                </a:r>
                <a:r>
                  <a:rPr lang="en-GB" sz="1400" dirty="0" smtClean="0">
                    <a:latin typeface="Comic Sans MS" panose="030F0702030302020204" pitchFamily="66" charset="0"/>
                  </a:rPr>
                  <a:t> (g)</a:t>
                </a:r>
                <a:endParaRPr lang="en-US" sz="14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36" name="Line 13"/>
              <p:cNvSpPr>
                <a:spLocks noChangeShapeType="1"/>
              </p:cNvSpPr>
              <p:nvPr/>
            </p:nvSpPr>
            <p:spPr bwMode="auto">
              <a:xfrm>
                <a:off x="6517890" y="3148294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37" name="Line 13"/>
              <p:cNvSpPr>
                <a:spLocks noChangeShapeType="1"/>
              </p:cNvSpPr>
              <p:nvPr/>
            </p:nvSpPr>
            <p:spPr bwMode="auto">
              <a:xfrm>
                <a:off x="6517890" y="3220299"/>
                <a:ext cx="53269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38" name="Line 12"/>
              <p:cNvSpPr>
                <a:spLocks noChangeShapeType="1"/>
              </p:cNvSpPr>
              <p:nvPr/>
            </p:nvSpPr>
            <p:spPr bwMode="auto">
              <a:xfrm>
                <a:off x="6517890" y="3220298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  <p:sp>
            <p:nvSpPr>
              <p:cNvPr id="39" name="Line 12"/>
              <p:cNvSpPr>
                <a:spLocks noChangeShapeType="1"/>
              </p:cNvSpPr>
              <p:nvPr/>
            </p:nvSpPr>
            <p:spPr bwMode="auto">
              <a:xfrm>
                <a:off x="6908238" y="3084196"/>
                <a:ext cx="142342" cy="6468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GB" sz="20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2665</Words>
  <Application>WPS Presentation</Application>
  <PresentationFormat>On-screen Show (4:3)</PresentationFormat>
  <Paragraphs>105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Comic Sans MS</vt:lpstr>
      <vt:lpstr>Segoe Print</vt:lpstr>
      <vt:lpstr>Calibri</vt:lpstr>
      <vt:lpstr>Monotype Sorts</vt:lpstr>
      <vt:lpstr>Microsoft YaHei</vt:lpstr>
      <vt:lpstr>Arial Unicode MS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235</cp:revision>
  <cp:lastPrinted>2019-04-01T02:57:13Z</cp:lastPrinted>
  <dcterms:created xsi:type="dcterms:W3CDTF">2019-04-01T02:57:13Z</dcterms:created>
  <dcterms:modified xsi:type="dcterms:W3CDTF">2019-04-01T02:57:13Z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