
<file path=[Content_Types].xml><?xml version="1.0" encoding="utf-8"?>
<Types xmlns="http://schemas.openxmlformats.org/package/2006/content-types">
  <Default Extension="jpeg" ContentType="image/jpeg"/>
  <Default Extension="wdp" ContentType="image/vnd.ms-photo"/>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7"/>
  </p:handoutMasterIdLst>
  <p:sldIdLst>
    <p:sldId id="273" r:id="rId3"/>
    <p:sldId id="288" r:id="rId5"/>
    <p:sldId id="300" r:id="rId6"/>
  </p:sldIdLst>
  <p:sldSz cx="9144000" cy="6858000" type="screen4x3"/>
  <p:notesSz cx="6797675" cy="992632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0033CC"/>
    <a:srgbClr val="008000"/>
    <a:srgbClr val="660066"/>
    <a:srgbClr val="5F5F5F"/>
    <a:srgbClr val="FF6600"/>
    <a:srgbClr val="FF9900"/>
    <a:srgbClr val="FFFF00"/>
    <a:srgbClr val="669900"/>
    <a:srgbClr val="00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12" autoAdjust="0"/>
    <p:restoredTop sz="94660"/>
  </p:normalViewPr>
  <p:slideViewPr>
    <p:cSldViewPr>
      <p:cViewPr varScale="1">
        <p:scale>
          <a:sx n="102" d="100"/>
          <a:sy n="102" d="100"/>
        </p:scale>
        <p:origin x="-1224" y="-96"/>
      </p:cViewPr>
      <p:guideLst>
        <p:guide orient="horz" pos="2125"/>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viewProps" Target="viewProps.xml"/><Relationship Id="rId8" Type="http://schemas.openxmlformats.org/officeDocument/2006/relationships/presProps" Target="presProps.xml"/><Relationship Id="rId7" Type="http://schemas.openxmlformats.org/officeDocument/2006/relationships/handoutMaster" Target="handoutMasters/handoutMaster1.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46400"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9" y="2"/>
            <a:ext cx="2946400" cy="496332"/>
          </a:xfrm>
          <a:prstGeom prst="rect">
            <a:avLst/>
          </a:prstGeom>
        </p:spPr>
        <p:txBody>
          <a:bodyPr vert="horz" lIns="91440" tIns="45720" rIns="91440" bIns="45720" rtlCol="0"/>
          <a:lstStyle>
            <a:lvl1pPr algn="r">
              <a:defRPr sz="1200"/>
            </a:lvl1pPr>
          </a:lstStyle>
          <a:p>
            <a:fld id="{BAF81DF5-4888-4944-825B-F1EFA3E30395}" type="datetimeFigureOut">
              <a:rPr lang="en-GB" smtClean="0"/>
            </a:fld>
            <a:endParaRPr lang="en-GB"/>
          </a:p>
        </p:txBody>
      </p:sp>
      <p:sp>
        <p:nvSpPr>
          <p:cNvPr id="4" name="Footer Placeholder 3"/>
          <p:cNvSpPr>
            <a:spLocks noGrp="1"/>
          </p:cNvSpPr>
          <p:nvPr>
            <p:ph type="ftr" sz="quarter" idx="2"/>
          </p:nvPr>
        </p:nvSpPr>
        <p:spPr>
          <a:xfrm>
            <a:off x="0" y="9428711"/>
            <a:ext cx="2946400"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9" y="9428711"/>
            <a:ext cx="2946400" cy="496332"/>
          </a:xfrm>
          <a:prstGeom prst="rect">
            <a:avLst/>
          </a:prstGeom>
        </p:spPr>
        <p:txBody>
          <a:bodyPr vert="horz" lIns="91440" tIns="45720" rIns="91440" bIns="45720" rtlCol="0" anchor="b"/>
          <a:lstStyle>
            <a:lvl1pPr algn="r">
              <a:defRPr sz="1200"/>
            </a:lvl1pPr>
          </a:lstStyle>
          <a:p>
            <a:fld id="{6E09FC03-53D3-4D22-B881-1662714D3784}" type="slidenum">
              <a:rPr lang="en-GB" smtClean="0"/>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688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9" y="1"/>
            <a:ext cx="2946400" cy="496889"/>
          </a:xfrm>
          <a:prstGeom prst="rect">
            <a:avLst/>
          </a:prstGeom>
        </p:spPr>
        <p:txBody>
          <a:bodyPr vert="horz" lIns="91440" tIns="45720" rIns="91440" bIns="45720" rtlCol="0"/>
          <a:lstStyle>
            <a:lvl1pPr algn="r">
              <a:defRPr sz="1200"/>
            </a:lvl1pPr>
          </a:lstStyle>
          <a:p>
            <a:fld id="{C99FA5A3-0FF1-4133-ABB4-F6816C5E1392}" type="datetimeFigureOut">
              <a:rPr lang="en-GB" smtClean="0"/>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1" y="4714876"/>
            <a:ext cx="5438775" cy="4467225"/>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6" name="Footer Placeholder 5"/>
          <p:cNvSpPr>
            <a:spLocks noGrp="1"/>
          </p:cNvSpPr>
          <p:nvPr>
            <p:ph type="ftr" sz="quarter" idx="4"/>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9" y="9428164"/>
            <a:ext cx="2946400" cy="496887"/>
          </a:xfrm>
          <a:prstGeom prst="rect">
            <a:avLst/>
          </a:prstGeom>
        </p:spPr>
        <p:txBody>
          <a:bodyPr vert="horz" lIns="91440" tIns="45720" rIns="91440" bIns="45720" rtlCol="0" anchor="b"/>
          <a:lstStyle>
            <a:lvl1pPr algn="r">
              <a:defRPr sz="1200"/>
            </a:lvl1pPr>
          </a:lstStyle>
          <a:p>
            <a:fld id="{ECBE4DF7-464A-4027-9A16-8865459BB85E}"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BE4DF7-464A-4027-9A16-8865459BB85E}" type="slidenum">
              <a:rPr lang="en-GB" smtClean="0"/>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BE4DF7-464A-4027-9A16-8865459BB85E}" type="slidenum">
              <a:rPr lang="en-GB" smtClean="0"/>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BE4DF7-464A-4027-9A16-8865459BB85E}" type="slidenum">
              <a:rPr lang="en-GB" smtClean="0"/>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0BC13D8-D4D0-4016-B24A-0D113413C83F}"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fld id="{10BC13D8-D4D0-4016-B24A-0D113413C83F}"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fld id="{10BC13D8-D4D0-4016-B24A-0D113413C83F}"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fld id="{10BC13D8-D4D0-4016-B24A-0D113413C83F}"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0BC13D8-D4D0-4016-B24A-0D113413C83F}"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Date Placeholder 4"/>
          <p:cNvSpPr>
            <a:spLocks noGrp="1"/>
          </p:cNvSpPr>
          <p:nvPr>
            <p:ph type="dt" sz="half" idx="10"/>
          </p:nvPr>
        </p:nvSpPr>
        <p:spPr/>
        <p:txBody>
          <a:bodyPr/>
          <a:lstStyle/>
          <a:p>
            <a:fld id="{10BC13D8-D4D0-4016-B24A-0D113413C83F}"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7" name="Date Placeholder 6"/>
          <p:cNvSpPr>
            <a:spLocks noGrp="1"/>
          </p:cNvSpPr>
          <p:nvPr>
            <p:ph type="dt" sz="half" idx="10"/>
          </p:nvPr>
        </p:nvSpPr>
        <p:spPr/>
        <p:txBody>
          <a:bodyPr/>
          <a:lstStyle/>
          <a:p>
            <a:fld id="{10BC13D8-D4D0-4016-B24A-0D113413C83F}" type="datetimeFigureOut">
              <a:rPr lang="en-GB" smtClean="0"/>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0BC13D8-D4D0-4016-B24A-0D113413C83F}" type="datetimeFigureOut">
              <a:rPr lang="en-GB" smtClean="0"/>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BC13D8-D4D0-4016-B24A-0D113413C83F}" type="datetimeFigureOut">
              <a:rPr lang="en-GB" smtClean="0"/>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0BC13D8-D4D0-4016-B24A-0D113413C83F}"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0BC13D8-D4D0-4016-B24A-0D113413C83F}"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BC13D8-D4D0-4016-B24A-0D113413C83F}" type="datetimeFigureOut">
              <a:rPr lang="en-GB" smtClean="0"/>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F7785F-A3DC-4936-AA8E-639C944E5CAA}" type="slidenum">
              <a:rPr lang="en-GB" smtClean="0"/>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microsoft.com/office/2007/relationships/hdphoto" Target="../media/hdphoto4.wdp"/><Relationship Id="rId7" Type="http://schemas.openxmlformats.org/officeDocument/2006/relationships/image" Target="../media/image4.png"/><Relationship Id="rId6" Type="http://schemas.microsoft.com/office/2007/relationships/hdphoto" Target="../media/hdphoto3.wdp"/><Relationship Id="rId5" Type="http://schemas.openxmlformats.org/officeDocument/2006/relationships/image" Target="../media/image3.png"/><Relationship Id="rId4" Type="http://schemas.microsoft.com/office/2007/relationships/hdphoto" Target="../media/hdphoto2.wdp"/><Relationship Id="rId3" Type="http://schemas.openxmlformats.org/officeDocument/2006/relationships/image" Target="../media/image2.jpeg"/><Relationship Id="rId2" Type="http://schemas.microsoft.com/office/2007/relationships/hdphoto" Target="../media/hdphoto1.wdp"/><Relationship Id="rId10" Type="http://schemas.openxmlformats.org/officeDocument/2006/relationships/notesSlide" Target="../notesSlides/notesSlide1.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2.xml"/><Relationship Id="rId2" Type="http://schemas.microsoft.com/office/2007/relationships/hdphoto" Target="../media/hdphoto2.wdp"/><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2.xml"/><Relationship Id="rId5" Type="http://schemas.openxmlformats.org/officeDocument/2006/relationships/image" Target="../media/image5.png"/><Relationship Id="rId4" Type="http://schemas.microsoft.com/office/2007/relationships/hdphoto" Target="../media/hdphoto2.wdp"/><Relationship Id="rId3" Type="http://schemas.openxmlformats.org/officeDocument/2006/relationships/image" Target="../media/image2.jpeg"/><Relationship Id="rId2" Type="http://schemas.microsoft.com/office/2007/relationships/hdphoto" Target="../media/hdphoto3.wdp"/><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5" name="Picture 13"/>
          <p:cNvPicPr>
            <a:picLocks noChangeAspect="1" noChangeArrowheads="1"/>
          </p:cNvPicPr>
          <p:nvPr/>
        </p:nvPicPr>
        <p:blipFill>
          <a:blip r:embed="rId1" cstate="print">
            <a:extLst>
              <a:ext uri="{BEBA8EAE-BF5A-486C-A8C5-ECC9F3942E4B}">
                <a14:imgProps xmlns:a14="http://schemas.microsoft.com/office/drawing/2010/main">
                  <a14:imgLayer r:embed="rId2">
                    <a14:imgEffect>
                      <a14:saturation sat="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716016" y="3452456"/>
            <a:ext cx="4248473" cy="1776744"/>
          </a:xfrm>
          <a:prstGeom prst="rect">
            <a:avLst/>
          </a:prstGeom>
          <a:noFill/>
          <a:ln w="127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17" name="Group 5"/>
          <p:cNvGrpSpPr/>
          <p:nvPr/>
        </p:nvGrpSpPr>
        <p:grpSpPr bwMode="auto">
          <a:xfrm>
            <a:off x="0" y="0"/>
            <a:ext cx="9144000" cy="836613"/>
            <a:chOff x="0" y="2204864"/>
            <a:chExt cx="9144000" cy="836712"/>
          </a:xfrm>
        </p:grpSpPr>
        <p:pic>
          <p:nvPicPr>
            <p:cNvPr id="18" name="Picture 2" descr="swirl"/>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Lst>
            </a:blip>
            <a:srcRect/>
            <a:stretch>
              <a:fillRect/>
            </a:stretch>
          </p:blipFill>
          <p:spPr bwMode="auto">
            <a:xfrm>
              <a:off x="0" y="2204864"/>
              <a:ext cx="9144000" cy="836613"/>
            </a:xfrm>
            <a:prstGeom prst="rect">
              <a:avLst/>
            </a:prstGeom>
            <a:noFill/>
            <a:ln w="9525">
              <a:noFill/>
              <a:miter lim="800000"/>
              <a:headEnd/>
              <a:tailEnd/>
            </a:ln>
          </p:spPr>
        </p:pic>
        <p:sp>
          <p:nvSpPr>
            <p:cNvPr id="19" name="Rectangle 18"/>
            <p:cNvSpPr/>
            <p:nvPr/>
          </p:nvSpPr>
          <p:spPr>
            <a:xfrm rot="10800000">
              <a:off x="0" y="2754204"/>
              <a:ext cx="9144000" cy="287372"/>
            </a:xfrm>
            <a:prstGeom prst="rect">
              <a:avLst/>
            </a:prstGeom>
            <a:gradFill flip="none" rotWithShape="1">
              <a:gsLst>
                <a:gs pos="0">
                  <a:schemeClr val="bg1"/>
                </a:gs>
                <a:gs pos="100000">
                  <a:schemeClr val="bg1">
                    <a:alpha val="0"/>
                  </a:schemeClr>
                </a:gs>
                <a:gs pos="100000">
                  <a:srgbClr val="66301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0" name="TextBox 4"/>
          <p:cNvSpPr txBox="1">
            <a:spLocks noChangeArrowheads="1"/>
          </p:cNvSpPr>
          <p:nvPr/>
        </p:nvSpPr>
        <p:spPr bwMode="auto">
          <a:xfrm>
            <a:off x="0" y="500063"/>
            <a:ext cx="9144000" cy="854075"/>
          </a:xfrm>
          <a:prstGeom prst="rect">
            <a:avLst/>
          </a:prstGeom>
          <a:noFill/>
          <a:ln w="9525">
            <a:noFill/>
            <a:miter lim="800000"/>
          </a:ln>
        </p:spPr>
        <p:txBody>
          <a:bodyPr>
            <a:spAutoFit/>
          </a:bodyPr>
          <a:lstStyle/>
          <a:p>
            <a:pPr algn="ctr"/>
            <a:r>
              <a:rPr lang="en-GB" sz="5000" b="1" u="sng" dirty="0" smtClean="0">
                <a:latin typeface="Segoe Print" panose="02000600000000000000" pitchFamily="2" charset="0"/>
              </a:rPr>
              <a:t>Metallic bonding</a:t>
            </a:r>
            <a:endParaRPr lang="en-GB" sz="5000" b="1" u="sng" dirty="0">
              <a:latin typeface="Segoe Print" panose="02000600000000000000" pitchFamily="2" charset="0"/>
            </a:endParaRPr>
          </a:p>
        </p:txBody>
      </p:sp>
      <p:sp>
        <p:nvSpPr>
          <p:cNvPr id="24" name="Rectangle 23"/>
          <p:cNvSpPr/>
          <p:nvPr/>
        </p:nvSpPr>
        <p:spPr>
          <a:xfrm>
            <a:off x="4716016" y="1268760"/>
            <a:ext cx="4248472" cy="2031325"/>
          </a:xfrm>
          <a:prstGeom prst="rect">
            <a:avLst/>
          </a:prstGeom>
          <a:noFill/>
          <a:ln w="12700">
            <a:solidFill>
              <a:schemeClr val="tx1"/>
            </a:solidFill>
          </a:ln>
        </p:spPr>
        <p:txBody>
          <a:bodyPr wrap="square">
            <a:spAutoFit/>
          </a:bodyPr>
          <a:lstStyle/>
          <a:p>
            <a:r>
              <a:rPr lang="en-GB" sz="1400" u="sng" dirty="0" smtClean="0">
                <a:latin typeface="Comic Sans MS" panose="030F0702030302020204" pitchFamily="66" charset="0"/>
                <a:cs typeface="Arial" panose="020B0604020202020204" pitchFamily="34" charset="0"/>
              </a:rPr>
              <a:t>Alloys</a:t>
            </a:r>
            <a:endParaRPr lang="en-GB" sz="1400" u="sng" dirty="0" smtClean="0">
              <a:latin typeface="Comic Sans MS" panose="030F0702030302020204" pitchFamily="66" charset="0"/>
              <a:cs typeface="Arial" panose="020B0604020202020204" pitchFamily="34" charset="0"/>
            </a:endParaRPr>
          </a:p>
          <a:p>
            <a:pPr marL="285750" indent="-285750">
              <a:buFont typeface="Arial" panose="020B0604020202020204" pitchFamily="34" charset="0"/>
              <a:buChar char="•"/>
            </a:pPr>
            <a:r>
              <a:rPr lang="en-GB" sz="1400" dirty="0" smtClean="0">
                <a:latin typeface="Comic Sans MS" panose="030F0702030302020204" pitchFamily="66" charset="0"/>
                <a:cs typeface="Arial" panose="020B0604020202020204" pitchFamily="34" charset="0"/>
              </a:rPr>
              <a:t>Alloys </a:t>
            </a:r>
            <a:r>
              <a:rPr lang="en-GB" sz="1400" dirty="0">
                <a:latin typeface="Comic Sans MS" panose="030F0702030302020204" pitchFamily="66" charset="0"/>
                <a:cs typeface="Arial" panose="020B0604020202020204" pitchFamily="34" charset="0"/>
              </a:rPr>
              <a:t>are usually made from two or more different metals. The different sized atoms of the metals distort the layers in the structure, making it more difficult for them to slide over each other and so make alloys harder than pure metals</a:t>
            </a:r>
            <a:r>
              <a:rPr lang="en-GB" sz="1400" dirty="0" smtClean="0">
                <a:latin typeface="Comic Sans MS" panose="030F0702030302020204" pitchFamily="66" charset="0"/>
                <a:cs typeface="Arial" panose="020B0604020202020204" pitchFamily="34" charset="0"/>
              </a:rPr>
              <a:t>.</a:t>
            </a:r>
            <a:endParaRPr lang="en-GB" sz="1400" dirty="0">
              <a:latin typeface="Comic Sans MS" panose="030F0702030302020204" pitchFamily="66" charset="0"/>
              <a:cs typeface="Arial" panose="020B0604020202020204" pitchFamily="34" charset="0"/>
            </a:endParaRPr>
          </a:p>
          <a:p>
            <a:pPr marL="285750" indent="-285750">
              <a:buFont typeface="Arial" panose="020B0604020202020204" pitchFamily="34" charset="0"/>
              <a:buChar char="•"/>
            </a:pPr>
            <a:r>
              <a:rPr lang="en-GB" sz="1400" dirty="0">
                <a:latin typeface="Comic Sans MS" panose="030F0702030302020204" pitchFamily="66" charset="0"/>
                <a:cs typeface="Arial" panose="020B0604020202020204" pitchFamily="34" charset="0"/>
              </a:rPr>
              <a:t>Conduction depends on the ability of electrons to move </a:t>
            </a:r>
            <a:r>
              <a:rPr lang="en-GB" sz="1400" dirty="0" smtClean="0">
                <a:latin typeface="Comic Sans MS" panose="030F0702030302020204" pitchFamily="66" charset="0"/>
                <a:cs typeface="Arial" panose="020B0604020202020204" pitchFamily="34" charset="0"/>
              </a:rPr>
              <a:t>throughout the </a:t>
            </a:r>
            <a:r>
              <a:rPr lang="en-GB" sz="1400" dirty="0">
                <a:latin typeface="Comic Sans MS" panose="030F0702030302020204" pitchFamily="66" charset="0"/>
                <a:cs typeface="Arial" panose="020B0604020202020204" pitchFamily="34" charset="0"/>
              </a:rPr>
              <a:t>metal</a:t>
            </a:r>
            <a:r>
              <a:rPr lang="en-GB" sz="1400" dirty="0" smtClean="0">
                <a:latin typeface="Comic Sans MS" panose="030F0702030302020204" pitchFamily="66" charset="0"/>
                <a:cs typeface="Arial" panose="020B0604020202020204" pitchFamily="34" charset="0"/>
              </a:rPr>
              <a:t>.</a:t>
            </a:r>
            <a:endParaRPr lang="en-GB" sz="1400" dirty="0">
              <a:latin typeface="Comic Sans MS" panose="030F0702030302020204" pitchFamily="66" charset="0"/>
              <a:cs typeface="Arial" panose="020B0604020202020204" pitchFamily="34" charset="0"/>
            </a:endParaRPr>
          </a:p>
        </p:txBody>
      </p:sp>
      <p:sp>
        <p:nvSpPr>
          <p:cNvPr id="27" name="Rectangle 26"/>
          <p:cNvSpPr/>
          <p:nvPr/>
        </p:nvSpPr>
        <p:spPr>
          <a:xfrm>
            <a:off x="133513" y="3212976"/>
            <a:ext cx="4211960" cy="3539430"/>
          </a:xfrm>
          <a:prstGeom prst="rect">
            <a:avLst/>
          </a:prstGeom>
          <a:noFill/>
          <a:ln w="12700">
            <a:solidFill>
              <a:schemeClr val="tx1"/>
            </a:solidFill>
          </a:ln>
        </p:spPr>
        <p:txBody>
          <a:bodyPr wrap="square">
            <a:spAutoFit/>
          </a:bodyPr>
          <a:lstStyle/>
          <a:p>
            <a:r>
              <a:rPr lang="en-GB" sz="1400" u="sng" dirty="0" smtClean="0">
                <a:latin typeface="Comic Sans MS" panose="030F0702030302020204" pitchFamily="66" charset="0"/>
                <a:cs typeface="Arial" panose="020B0604020202020204" pitchFamily="34" charset="0"/>
              </a:rPr>
              <a:t>Metals</a:t>
            </a:r>
            <a:endParaRPr lang="en-GB" sz="1400" u="sng" dirty="0" smtClean="0">
              <a:latin typeface="Comic Sans MS" panose="030F0702030302020204" pitchFamily="66" charset="0"/>
              <a:cs typeface="Arial" panose="020B0604020202020204" pitchFamily="34" charset="0"/>
            </a:endParaRPr>
          </a:p>
          <a:p>
            <a:pPr marL="285750" indent="-285750">
              <a:buFont typeface="Arial" panose="020B0604020202020204" pitchFamily="34" charset="0"/>
              <a:buChar char="•"/>
            </a:pPr>
            <a:r>
              <a:rPr lang="en-GB" sz="1400" dirty="0" smtClean="0">
                <a:latin typeface="Comic Sans MS" panose="030F0702030302020204" pitchFamily="66" charset="0"/>
                <a:cs typeface="Arial" panose="020B0604020202020204" pitchFamily="34" charset="0"/>
              </a:rPr>
              <a:t>Metals </a:t>
            </a:r>
            <a:r>
              <a:rPr lang="en-GB" sz="1400" dirty="0">
                <a:latin typeface="Comic Sans MS" panose="030F0702030302020204" pitchFamily="66" charset="0"/>
                <a:cs typeface="Arial" panose="020B0604020202020204" pitchFamily="34" charset="0"/>
              </a:rPr>
              <a:t>consist of giant structures of atoms </a:t>
            </a:r>
            <a:r>
              <a:rPr lang="en-GB" sz="1400" dirty="0" smtClean="0">
                <a:latin typeface="Comic Sans MS" panose="030F0702030302020204" pitchFamily="66" charset="0"/>
                <a:cs typeface="Arial" panose="020B0604020202020204" pitchFamily="34" charset="0"/>
              </a:rPr>
              <a:t>arranged in </a:t>
            </a:r>
            <a:r>
              <a:rPr lang="en-GB" sz="1400" dirty="0">
                <a:latin typeface="Comic Sans MS" panose="030F0702030302020204" pitchFamily="66" charset="0"/>
                <a:cs typeface="Arial" panose="020B0604020202020204" pitchFamily="34" charset="0"/>
              </a:rPr>
              <a:t>a </a:t>
            </a:r>
            <a:r>
              <a:rPr lang="en-GB" sz="1400" b="1" u="sng" dirty="0">
                <a:latin typeface="Comic Sans MS" panose="030F0702030302020204" pitchFamily="66" charset="0"/>
                <a:cs typeface="Arial" panose="020B0604020202020204" pitchFamily="34" charset="0"/>
              </a:rPr>
              <a:t>regular </a:t>
            </a:r>
            <a:r>
              <a:rPr lang="en-GB" sz="1400" b="1" u="sng" dirty="0" smtClean="0">
                <a:latin typeface="Comic Sans MS" panose="030F0702030302020204" pitchFamily="66" charset="0"/>
                <a:cs typeface="Arial" panose="020B0604020202020204" pitchFamily="34" charset="0"/>
              </a:rPr>
              <a:t>pattern</a:t>
            </a:r>
            <a:r>
              <a:rPr lang="en-GB" sz="1400" dirty="0" smtClean="0">
                <a:latin typeface="Comic Sans MS" panose="030F0702030302020204" pitchFamily="66" charset="0"/>
                <a:cs typeface="Arial" panose="020B0604020202020204" pitchFamily="34" charset="0"/>
              </a:rPr>
              <a:t>.</a:t>
            </a:r>
            <a:r>
              <a:rPr lang="en-GB" sz="1400" dirty="0">
                <a:latin typeface="Comic Sans MS" panose="030F0702030302020204" pitchFamily="66" charset="0"/>
                <a:cs typeface="Arial" panose="020B0604020202020204" pitchFamily="34" charset="0"/>
              </a:rPr>
              <a:t> </a:t>
            </a:r>
            <a:endParaRPr lang="en-GB" sz="1400" dirty="0" smtClean="0">
              <a:latin typeface="Comic Sans MS" panose="030F0702030302020204" pitchFamily="66" charset="0"/>
              <a:cs typeface="Arial" panose="020B0604020202020204" pitchFamily="34" charset="0"/>
            </a:endParaRPr>
          </a:p>
          <a:p>
            <a:pPr marL="285750" indent="-285750">
              <a:buFont typeface="Arial" panose="020B0604020202020204" pitchFamily="34" charset="0"/>
              <a:buChar char="•"/>
            </a:pPr>
            <a:r>
              <a:rPr lang="en-GB" sz="1400" dirty="0" smtClean="0">
                <a:latin typeface="Comic Sans MS" panose="030F0702030302020204" pitchFamily="66" charset="0"/>
                <a:cs typeface="Arial" panose="020B0604020202020204" pitchFamily="34" charset="0"/>
              </a:rPr>
              <a:t>The </a:t>
            </a:r>
            <a:r>
              <a:rPr lang="en-GB" sz="1400" dirty="0">
                <a:latin typeface="Comic Sans MS" panose="030F0702030302020204" pitchFamily="66" charset="0"/>
                <a:cs typeface="Arial" panose="020B0604020202020204" pitchFamily="34" charset="0"/>
              </a:rPr>
              <a:t>electrons in the highest occupied </a:t>
            </a:r>
            <a:r>
              <a:rPr lang="en-GB" sz="1400" dirty="0" smtClean="0">
                <a:latin typeface="Comic Sans MS" panose="030F0702030302020204" pitchFamily="66" charset="0"/>
                <a:cs typeface="Arial" panose="020B0604020202020204" pitchFamily="34" charset="0"/>
              </a:rPr>
              <a:t>energy levels </a:t>
            </a:r>
            <a:r>
              <a:rPr lang="en-GB" sz="1400" dirty="0">
                <a:latin typeface="Comic Sans MS" panose="030F0702030302020204" pitchFamily="66" charset="0"/>
                <a:cs typeface="Arial" panose="020B0604020202020204" pitchFamily="34" charset="0"/>
              </a:rPr>
              <a:t>(outer shell) of metal atoms </a:t>
            </a:r>
            <a:r>
              <a:rPr lang="en-GB" sz="1400" dirty="0" smtClean="0">
                <a:latin typeface="Comic Sans MS" panose="030F0702030302020204" pitchFamily="66" charset="0"/>
                <a:cs typeface="Arial" panose="020B0604020202020204" pitchFamily="34" charset="0"/>
              </a:rPr>
              <a:t>are </a:t>
            </a:r>
            <a:r>
              <a:rPr lang="en-GB" sz="1400" b="1" u="sng" dirty="0" smtClean="0">
                <a:latin typeface="Comic Sans MS" panose="030F0702030302020204" pitchFamily="66" charset="0"/>
                <a:cs typeface="Arial" panose="020B0604020202020204" pitchFamily="34" charset="0"/>
              </a:rPr>
              <a:t>delocalised</a:t>
            </a:r>
            <a:r>
              <a:rPr lang="en-GB" sz="1400" dirty="0" smtClean="0">
                <a:latin typeface="Comic Sans MS" panose="030F0702030302020204" pitchFamily="66" charset="0"/>
                <a:cs typeface="Arial" panose="020B0604020202020204" pitchFamily="34" charset="0"/>
              </a:rPr>
              <a:t> </a:t>
            </a:r>
            <a:r>
              <a:rPr lang="en-GB" sz="1400" dirty="0">
                <a:latin typeface="Comic Sans MS" panose="030F0702030302020204" pitchFamily="66" charset="0"/>
                <a:cs typeface="Arial" panose="020B0604020202020204" pitchFamily="34" charset="0"/>
              </a:rPr>
              <a:t>and so free to move through </a:t>
            </a:r>
            <a:r>
              <a:rPr lang="en-GB" sz="1400" dirty="0" smtClean="0">
                <a:latin typeface="Comic Sans MS" panose="030F0702030302020204" pitchFamily="66" charset="0"/>
                <a:cs typeface="Arial" panose="020B0604020202020204" pitchFamily="34" charset="0"/>
              </a:rPr>
              <a:t>the whole </a:t>
            </a:r>
            <a:r>
              <a:rPr lang="en-GB" sz="1400" dirty="0">
                <a:latin typeface="Comic Sans MS" panose="030F0702030302020204" pitchFamily="66" charset="0"/>
                <a:cs typeface="Arial" panose="020B0604020202020204" pitchFamily="34" charset="0"/>
              </a:rPr>
              <a:t>structure. </a:t>
            </a:r>
            <a:endParaRPr lang="en-GB" sz="1400" dirty="0">
              <a:latin typeface="Comic Sans MS" panose="030F0702030302020204" pitchFamily="66" charset="0"/>
              <a:cs typeface="Arial" panose="020B0604020202020204" pitchFamily="34" charset="0"/>
            </a:endParaRPr>
          </a:p>
          <a:p>
            <a:pPr marL="285750" indent="-285750">
              <a:buFont typeface="Arial" panose="020B0604020202020204" pitchFamily="34" charset="0"/>
              <a:buChar char="•"/>
            </a:pPr>
            <a:r>
              <a:rPr lang="en-GB" sz="1400" dirty="0" smtClean="0">
                <a:latin typeface="Comic Sans MS" panose="030F0702030302020204" pitchFamily="66" charset="0"/>
                <a:cs typeface="Arial" panose="020B0604020202020204" pitchFamily="34" charset="0"/>
              </a:rPr>
              <a:t>a structure of </a:t>
            </a:r>
            <a:r>
              <a:rPr lang="en-GB" sz="1400" dirty="0">
                <a:latin typeface="Comic Sans MS" panose="030F0702030302020204" pitchFamily="66" charset="0"/>
                <a:cs typeface="Arial" panose="020B0604020202020204" pitchFamily="34" charset="0"/>
              </a:rPr>
              <a:t>positive ions with electrons between the </a:t>
            </a:r>
            <a:r>
              <a:rPr lang="en-GB" sz="1400" dirty="0" smtClean="0">
                <a:latin typeface="Comic Sans MS" panose="030F0702030302020204" pitchFamily="66" charset="0"/>
                <a:cs typeface="Arial" panose="020B0604020202020204" pitchFamily="34" charset="0"/>
              </a:rPr>
              <a:t>ions holding </a:t>
            </a:r>
            <a:r>
              <a:rPr lang="en-GB" sz="1400" dirty="0">
                <a:latin typeface="Comic Sans MS" panose="030F0702030302020204" pitchFamily="66" charset="0"/>
                <a:cs typeface="Arial" panose="020B0604020202020204" pitchFamily="34" charset="0"/>
              </a:rPr>
              <a:t>them together by strong </a:t>
            </a:r>
            <a:r>
              <a:rPr lang="en-GB" sz="1400" b="1" u="sng" dirty="0" smtClean="0">
                <a:latin typeface="Comic Sans MS" panose="030F0702030302020204" pitchFamily="66" charset="0"/>
                <a:cs typeface="Arial" panose="020B0604020202020204" pitchFamily="34" charset="0"/>
              </a:rPr>
              <a:t>electrostatic attractions</a:t>
            </a:r>
            <a:r>
              <a:rPr lang="en-GB" sz="1400" dirty="0" smtClean="0">
                <a:latin typeface="Comic Sans MS" panose="030F0702030302020204" pitchFamily="66" charset="0"/>
                <a:cs typeface="Arial" panose="020B0604020202020204" pitchFamily="34" charset="0"/>
              </a:rPr>
              <a:t>.</a:t>
            </a:r>
            <a:endParaRPr lang="en-GB" sz="1400" dirty="0" smtClean="0">
              <a:latin typeface="Comic Sans MS" panose="030F0702030302020204" pitchFamily="66" charset="0"/>
              <a:cs typeface="Arial" panose="020B0604020202020204" pitchFamily="34" charset="0"/>
            </a:endParaRPr>
          </a:p>
          <a:p>
            <a:pPr marL="285750" indent="-285750">
              <a:buFont typeface="Arial" panose="020B0604020202020204" pitchFamily="34" charset="0"/>
              <a:buChar char="•"/>
            </a:pPr>
            <a:r>
              <a:rPr lang="en-GB" sz="1400" dirty="0">
                <a:latin typeface="Comic Sans MS" panose="030F0702030302020204" pitchFamily="66" charset="0"/>
                <a:cs typeface="Arial" panose="020B0604020202020204" pitchFamily="34" charset="0"/>
              </a:rPr>
              <a:t>Metals conduct heat and </a:t>
            </a:r>
            <a:r>
              <a:rPr lang="en-GB" sz="1400" dirty="0" smtClean="0">
                <a:latin typeface="Comic Sans MS" panose="030F0702030302020204" pitchFamily="66" charset="0"/>
                <a:cs typeface="Arial" panose="020B0604020202020204" pitchFamily="34" charset="0"/>
              </a:rPr>
              <a:t>electricity because </a:t>
            </a:r>
            <a:r>
              <a:rPr lang="en-GB" sz="1400" dirty="0">
                <a:latin typeface="Comic Sans MS" panose="030F0702030302020204" pitchFamily="66" charset="0"/>
                <a:cs typeface="Arial" panose="020B0604020202020204" pitchFamily="34" charset="0"/>
              </a:rPr>
              <a:t>of the delocalised electrons in their </a:t>
            </a:r>
            <a:r>
              <a:rPr lang="en-GB" sz="1400" dirty="0" smtClean="0">
                <a:latin typeface="Comic Sans MS" panose="030F0702030302020204" pitchFamily="66" charset="0"/>
                <a:cs typeface="Arial" panose="020B0604020202020204" pitchFamily="34" charset="0"/>
              </a:rPr>
              <a:t>structures.</a:t>
            </a:r>
            <a:endParaRPr lang="en-GB" sz="1400" dirty="0">
              <a:latin typeface="Comic Sans MS" panose="030F0702030302020204" pitchFamily="66" charset="0"/>
              <a:cs typeface="Arial" panose="020B0604020202020204" pitchFamily="34" charset="0"/>
            </a:endParaRPr>
          </a:p>
          <a:p>
            <a:pPr marL="285750" indent="-285750">
              <a:buFont typeface="Arial" panose="020B0604020202020204" pitchFamily="34" charset="0"/>
              <a:buChar char="•"/>
            </a:pPr>
            <a:r>
              <a:rPr lang="en-GB" sz="1400" dirty="0">
                <a:latin typeface="Comic Sans MS" panose="030F0702030302020204" pitchFamily="66" charset="0"/>
                <a:cs typeface="Arial" panose="020B0604020202020204" pitchFamily="34" charset="0"/>
              </a:rPr>
              <a:t>The layers of atoms in metals are able to slide over each other and so metals can be bent and shaped</a:t>
            </a:r>
            <a:r>
              <a:rPr lang="en-GB" sz="1400" dirty="0" smtClean="0">
                <a:latin typeface="Comic Sans MS" panose="030F0702030302020204" pitchFamily="66" charset="0"/>
                <a:cs typeface="Arial" panose="020B0604020202020204" pitchFamily="34" charset="0"/>
              </a:rPr>
              <a:t>.</a:t>
            </a:r>
            <a:endParaRPr lang="en-GB" sz="1400" dirty="0">
              <a:latin typeface="Comic Sans MS" panose="030F0702030302020204" pitchFamily="66" charset="0"/>
              <a:cs typeface="Arial" panose="020B0604020202020204" pitchFamily="34" charset="0"/>
            </a:endParaRPr>
          </a:p>
        </p:txBody>
      </p:sp>
      <p:pic>
        <p:nvPicPr>
          <p:cNvPr id="3076" name="Picture 4"/>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40000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33514" y="1268760"/>
            <a:ext cx="4211960" cy="1859827"/>
          </a:xfrm>
          <a:prstGeom prst="rect">
            <a:avLst/>
          </a:prstGeom>
          <a:noFill/>
          <a:ln w="127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271646" y="2820810"/>
            <a:ext cx="3935693" cy="307777"/>
          </a:xfrm>
          <a:prstGeom prst="rect">
            <a:avLst/>
          </a:prstGeom>
          <a:noFill/>
        </p:spPr>
        <p:txBody>
          <a:bodyPr wrap="none" rtlCol="0">
            <a:spAutoFit/>
          </a:bodyPr>
          <a:lstStyle/>
          <a:p>
            <a:r>
              <a:rPr lang="en-GB" sz="1400" dirty="0" smtClean="0">
                <a:latin typeface="Comic Sans MS" panose="030F0702030302020204" pitchFamily="66" charset="0"/>
              </a:rPr>
              <a:t>Positive ions in a sea of delocalised electrons</a:t>
            </a:r>
            <a:endParaRPr lang="en-GB" sz="1400" dirty="0">
              <a:latin typeface="Comic Sans MS" panose="030F0702030302020204" pitchFamily="66" charset="0"/>
            </a:endParaRPr>
          </a:p>
        </p:txBody>
      </p:sp>
      <p:pic>
        <p:nvPicPr>
          <p:cNvPr id="3083" name="Picture 11"/>
          <p:cNvPicPr>
            <a:picLocks noChangeAspect="1" noChangeArrowheads="1"/>
          </p:cNvPicPr>
          <p:nvPr/>
        </p:nvPicPr>
        <p:blipFill>
          <a:blip r:embed="rId7" cstate="print">
            <a:extLst>
              <a:ext uri="{BEBA8EAE-BF5A-486C-A8C5-ECC9F3942E4B}">
                <a14:imgProps xmlns:a14="http://schemas.microsoft.com/office/drawing/2010/main">
                  <a14:imgLayer r:embed="rId8">
                    <a14:imgEffect>
                      <a14:saturation sat="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716014" y="5590909"/>
            <a:ext cx="2045596" cy="937997"/>
          </a:xfrm>
          <a:prstGeom prst="rect">
            <a:avLst/>
          </a:prstGeom>
          <a:noFill/>
          <a:ln w="127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 name="Rectangle 2"/>
          <p:cNvSpPr/>
          <p:nvPr/>
        </p:nvSpPr>
        <p:spPr>
          <a:xfrm>
            <a:off x="6840252" y="5367411"/>
            <a:ext cx="2124235" cy="1384995"/>
          </a:xfrm>
          <a:prstGeom prst="rect">
            <a:avLst/>
          </a:prstGeom>
          <a:ln w="12700">
            <a:solidFill>
              <a:schemeClr val="tx1"/>
            </a:solidFill>
          </a:ln>
        </p:spPr>
        <p:txBody>
          <a:bodyPr wrap="square">
            <a:spAutoFit/>
          </a:bodyPr>
          <a:lstStyle/>
          <a:p>
            <a:r>
              <a:rPr lang="en-GB" sz="1400" u="sng" dirty="0" smtClean="0">
                <a:latin typeface="Comic Sans MS" panose="030F0702030302020204" pitchFamily="66" charset="0"/>
                <a:cs typeface="Arial" panose="020B0604020202020204" pitchFamily="34" charset="0"/>
              </a:rPr>
              <a:t>Shape memory</a:t>
            </a:r>
            <a:endParaRPr lang="en-GB" sz="1400" dirty="0">
              <a:latin typeface="Comic Sans MS" panose="030F0702030302020204" pitchFamily="66" charset="0"/>
              <a:cs typeface="Arial" panose="020B0604020202020204" pitchFamily="34" charset="0"/>
            </a:endParaRPr>
          </a:p>
          <a:p>
            <a:r>
              <a:rPr lang="en-GB" sz="1400" dirty="0" smtClean="0">
                <a:latin typeface="Comic Sans MS" panose="030F0702030302020204" pitchFamily="66" charset="0"/>
                <a:cs typeface="Arial" panose="020B0604020202020204" pitchFamily="34" charset="0"/>
              </a:rPr>
              <a:t>Alloys </a:t>
            </a:r>
            <a:r>
              <a:rPr lang="en-GB" sz="1400" dirty="0">
                <a:latin typeface="Comic Sans MS" panose="030F0702030302020204" pitchFamily="66" charset="0"/>
                <a:cs typeface="Arial" panose="020B0604020202020204" pitchFamily="34" charset="0"/>
              </a:rPr>
              <a:t>can return to their original shape after being deformed, </a:t>
            </a:r>
            <a:r>
              <a:rPr lang="en-GB" sz="1400" dirty="0" err="1">
                <a:latin typeface="Comic Sans MS" panose="030F0702030302020204" pitchFamily="66" charset="0"/>
                <a:cs typeface="Arial" panose="020B0604020202020204" pitchFamily="34" charset="0"/>
              </a:rPr>
              <a:t>eg</a:t>
            </a:r>
            <a:r>
              <a:rPr lang="en-GB" sz="1400" dirty="0">
                <a:latin typeface="Comic Sans MS" panose="030F0702030302020204" pitchFamily="66" charset="0"/>
                <a:cs typeface="Arial" panose="020B0604020202020204" pitchFamily="34" charset="0"/>
              </a:rPr>
              <a:t> </a:t>
            </a:r>
            <a:r>
              <a:rPr lang="en-GB" sz="1400" dirty="0" err="1">
                <a:latin typeface="Comic Sans MS" panose="030F0702030302020204" pitchFamily="66" charset="0"/>
                <a:cs typeface="Arial" panose="020B0604020202020204" pitchFamily="34" charset="0"/>
              </a:rPr>
              <a:t>Nitinol</a:t>
            </a:r>
            <a:r>
              <a:rPr lang="en-GB" sz="1400" dirty="0">
                <a:latin typeface="Comic Sans MS" panose="030F0702030302020204" pitchFamily="66" charset="0"/>
                <a:cs typeface="Arial" panose="020B0604020202020204" pitchFamily="34" charset="0"/>
              </a:rPr>
              <a:t> used in dental braces.</a:t>
            </a:r>
            <a:endParaRPr lang="en-GB" sz="1400" dirty="0">
              <a:latin typeface="Comic Sans MS" panose="030F0702030302020204" pitchFamily="66" charset="0"/>
              <a:cs typeface="Arial" panose="020B0604020202020204" pitchFamily="34" charset="0"/>
            </a:endParaRPr>
          </a:p>
        </p:txBody>
      </p:sp>
      <p:sp>
        <p:nvSpPr>
          <p:cNvPr id="4" name="Rectangle 3"/>
          <p:cNvSpPr/>
          <p:nvPr/>
        </p:nvSpPr>
        <p:spPr>
          <a:xfrm>
            <a:off x="4874854" y="6077113"/>
            <a:ext cx="647934" cy="307777"/>
          </a:xfrm>
          <a:prstGeom prst="rect">
            <a:avLst/>
          </a:prstGeom>
        </p:spPr>
        <p:txBody>
          <a:bodyPr wrap="none">
            <a:spAutoFit/>
          </a:bodyPr>
          <a:lstStyle/>
          <a:p>
            <a:r>
              <a:rPr lang="en-GB" sz="1400" dirty="0" smtClean="0">
                <a:latin typeface="Comic Sans MS" panose="030F0702030302020204" pitchFamily="66" charset="0"/>
                <a:cs typeface="Arial" panose="020B0604020202020204" pitchFamily="34" charset="0"/>
              </a:rPr>
              <a:t>force</a:t>
            </a:r>
            <a:endParaRPr lang="en-GB" sz="1400" dirty="0"/>
          </a:p>
        </p:txBody>
      </p:sp>
      <p:sp>
        <p:nvSpPr>
          <p:cNvPr id="38" name="Rectangle 37"/>
          <p:cNvSpPr/>
          <p:nvPr/>
        </p:nvSpPr>
        <p:spPr>
          <a:xfrm>
            <a:off x="5882828" y="6077112"/>
            <a:ext cx="562975" cy="307777"/>
          </a:xfrm>
          <a:prstGeom prst="rect">
            <a:avLst/>
          </a:prstGeom>
        </p:spPr>
        <p:txBody>
          <a:bodyPr wrap="none">
            <a:spAutoFit/>
          </a:bodyPr>
          <a:lstStyle/>
          <a:p>
            <a:r>
              <a:rPr lang="en-GB" sz="1400" dirty="0" smtClean="0">
                <a:latin typeface="Comic Sans MS" panose="030F0702030302020204" pitchFamily="66" charset="0"/>
                <a:cs typeface="Arial" panose="020B0604020202020204" pitchFamily="34" charset="0"/>
              </a:rPr>
              <a:t>heat</a:t>
            </a:r>
            <a:endParaRPr lang="en-GB" sz="1400" dirty="0"/>
          </a:p>
        </p:txBody>
      </p:sp>
      <p:sp>
        <p:nvSpPr>
          <p:cNvPr id="31" name="TextBox 30"/>
          <p:cNvSpPr txBox="1"/>
          <p:nvPr/>
        </p:nvSpPr>
        <p:spPr>
          <a:xfrm>
            <a:off x="4716014" y="4705980"/>
            <a:ext cx="4248473" cy="523220"/>
          </a:xfrm>
          <a:prstGeom prst="rect">
            <a:avLst/>
          </a:prstGeom>
          <a:noFill/>
        </p:spPr>
        <p:txBody>
          <a:bodyPr wrap="square" rtlCol="0">
            <a:spAutoFit/>
          </a:bodyPr>
          <a:lstStyle/>
          <a:p>
            <a:pPr algn="ctr"/>
            <a:r>
              <a:rPr lang="en-GB" sz="1400" dirty="0" smtClean="0">
                <a:latin typeface="Comic Sans MS" panose="030F0702030302020204" pitchFamily="66" charset="0"/>
              </a:rPr>
              <a:t>Different sized atoms do not form a regular pattern.</a:t>
            </a:r>
            <a:endParaRPr lang="en-GB" sz="1400" dirty="0">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5"/>
          <p:cNvGrpSpPr/>
          <p:nvPr/>
        </p:nvGrpSpPr>
        <p:grpSpPr bwMode="auto">
          <a:xfrm>
            <a:off x="0" y="0"/>
            <a:ext cx="9144000" cy="836613"/>
            <a:chOff x="0" y="2204864"/>
            <a:chExt cx="9144000" cy="836712"/>
          </a:xfrm>
        </p:grpSpPr>
        <p:pic>
          <p:nvPicPr>
            <p:cNvPr id="18" name="Picture 2" descr="swirl"/>
            <p:cNvPicPr>
              <a:picLocks noChangeAspect="1" noChangeArrowheads="1"/>
            </p:cNvPicPr>
            <p:nvPr/>
          </p:nvPicPr>
          <p:blipFill>
            <a:blip r:embed="rId1" cstate="print">
              <a:extLst>
                <a:ext uri="{BEBA8EAE-BF5A-486C-A8C5-ECC9F3942E4B}">
                  <a14:imgProps xmlns:a14="http://schemas.microsoft.com/office/drawing/2010/main">
                    <a14:imgLayer r:embed="rId2">
                      <a14:imgEffect>
                        <a14:saturation sat="0"/>
                      </a14:imgEffect>
                    </a14:imgLayer>
                  </a14:imgProps>
                </a:ext>
              </a:extLst>
            </a:blip>
            <a:srcRect/>
            <a:stretch>
              <a:fillRect/>
            </a:stretch>
          </p:blipFill>
          <p:spPr bwMode="auto">
            <a:xfrm>
              <a:off x="0" y="2204864"/>
              <a:ext cx="9144000" cy="836613"/>
            </a:xfrm>
            <a:prstGeom prst="rect">
              <a:avLst/>
            </a:prstGeom>
            <a:noFill/>
            <a:ln w="9525">
              <a:noFill/>
              <a:miter lim="800000"/>
              <a:headEnd/>
              <a:tailEnd/>
            </a:ln>
          </p:spPr>
        </p:pic>
        <p:sp>
          <p:nvSpPr>
            <p:cNvPr id="19" name="Rectangle 18"/>
            <p:cNvSpPr/>
            <p:nvPr/>
          </p:nvSpPr>
          <p:spPr>
            <a:xfrm rot="10800000">
              <a:off x="0" y="2754204"/>
              <a:ext cx="9144000" cy="287372"/>
            </a:xfrm>
            <a:prstGeom prst="rect">
              <a:avLst/>
            </a:prstGeom>
            <a:gradFill flip="none" rotWithShape="1">
              <a:gsLst>
                <a:gs pos="0">
                  <a:schemeClr val="bg1"/>
                </a:gs>
                <a:gs pos="100000">
                  <a:schemeClr val="bg1">
                    <a:alpha val="0"/>
                  </a:schemeClr>
                </a:gs>
                <a:gs pos="100000">
                  <a:srgbClr val="66301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0" name="TextBox 4"/>
          <p:cNvSpPr txBox="1">
            <a:spLocks noChangeArrowheads="1"/>
          </p:cNvSpPr>
          <p:nvPr/>
        </p:nvSpPr>
        <p:spPr bwMode="auto">
          <a:xfrm>
            <a:off x="0" y="500063"/>
            <a:ext cx="9144000" cy="861774"/>
          </a:xfrm>
          <a:prstGeom prst="rect">
            <a:avLst/>
          </a:prstGeom>
          <a:noFill/>
          <a:ln w="9525">
            <a:noFill/>
            <a:miter lim="800000"/>
          </a:ln>
        </p:spPr>
        <p:txBody>
          <a:bodyPr>
            <a:spAutoFit/>
          </a:bodyPr>
          <a:lstStyle/>
          <a:p>
            <a:pPr algn="ctr"/>
            <a:r>
              <a:rPr lang="en-GB" sz="5000" b="1" u="sng" dirty="0" smtClean="0">
                <a:latin typeface="Segoe Print" panose="02000600000000000000" pitchFamily="2" charset="0"/>
              </a:rPr>
              <a:t>10 Questions</a:t>
            </a:r>
            <a:endParaRPr lang="en-GB" sz="5000" b="1" u="sng" dirty="0">
              <a:latin typeface="Segoe Print" panose="02000600000000000000" pitchFamily="2" charset="0"/>
            </a:endParaRPr>
          </a:p>
        </p:txBody>
      </p:sp>
      <p:sp>
        <p:nvSpPr>
          <p:cNvPr id="41" name="Rectangle 4"/>
          <p:cNvSpPr>
            <a:spLocks noChangeArrowheads="1"/>
          </p:cNvSpPr>
          <p:nvPr/>
        </p:nvSpPr>
        <p:spPr bwMode="auto">
          <a:xfrm>
            <a:off x="0" y="6345238"/>
            <a:ext cx="9144000" cy="512762"/>
          </a:xfrm>
          <a:prstGeom prst="rect">
            <a:avLst/>
          </a:prstGeom>
          <a:solidFill>
            <a:schemeClr val="tx1"/>
          </a:solidFill>
          <a:ln w="9525">
            <a:solidFill>
              <a:schemeClr val="tx1"/>
            </a:solidFill>
            <a:miter lim="800000"/>
          </a:ln>
        </p:spPr>
        <p:txBody>
          <a:bodyPr wrap="none" anchor="ctr"/>
          <a:lstStyle/>
          <a:p>
            <a:endParaRPr lang="en-US"/>
          </a:p>
        </p:txBody>
      </p:sp>
      <p:sp>
        <p:nvSpPr>
          <p:cNvPr id="42" name="Text Box 5"/>
          <p:cNvSpPr txBox="1">
            <a:spLocks noChangeArrowheads="1"/>
          </p:cNvSpPr>
          <p:nvPr/>
        </p:nvSpPr>
        <p:spPr bwMode="auto">
          <a:xfrm>
            <a:off x="0" y="6370786"/>
            <a:ext cx="9144000" cy="461665"/>
          </a:xfrm>
          <a:prstGeom prst="rect">
            <a:avLst/>
          </a:prstGeom>
          <a:noFill/>
          <a:ln w="9525">
            <a:noFill/>
            <a:miter lim="800000"/>
          </a:ln>
        </p:spPr>
        <p:txBody>
          <a:bodyPr>
            <a:spAutoFit/>
          </a:bodyPr>
          <a:lstStyle/>
          <a:p>
            <a:pPr algn="ctr"/>
            <a:r>
              <a:rPr lang="en-GB" sz="2400" b="1" dirty="0">
                <a:solidFill>
                  <a:schemeClr val="bg1"/>
                </a:solidFill>
                <a:latin typeface="Segoe Print" panose="02000600000000000000" pitchFamily="2" charset="0"/>
              </a:rPr>
              <a:t>Metallic bonding</a:t>
            </a:r>
            <a:endParaRPr lang="en-GB" sz="2400" b="1" dirty="0">
              <a:solidFill>
                <a:schemeClr val="bg1"/>
              </a:solidFill>
              <a:latin typeface="Segoe Print" panose="02000600000000000000" pitchFamily="2" charset="0"/>
            </a:endParaRPr>
          </a:p>
        </p:txBody>
      </p:sp>
      <p:sp>
        <p:nvSpPr>
          <p:cNvPr id="43" name="Content Placeholder 2"/>
          <p:cNvSpPr>
            <a:spLocks noGrp="1"/>
          </p:cNvSpPr>
          <p:nvPr>
            <p:ph idx="1"/>
          </p:nvPr>
        </p:nvSpPr>
        <p:spPr>
          <a:xfrm>
            <a:off x="286206" y="1212777"/>
            <a:ext cx="8820472" cy="5239781"/>
          </a:xfrm>
        </p:spPr>
        <p:txBody>
          <a:bodyPr>
            <a:normAutofit lnSpcReduction="10000"/>
          </a:bodyPr>
          <a:lstStyle/>
          <a:p>
            <a:pPr marL="514350" indent="-514350">
              <a:buFont typeface="+mj-lt"/>
              <a:buAutoNum type="arabicPeriod"/>
            </a:pPr>
            <a:r>
              <a:rPr lang="en-GB" sz="2400" dirty="0" smtClean="0">
                <a:latin typeface="Comic Sans MS" panose="030F0702030302020204" pitchFamily="66" charset="0"/>
              </a:rPr>
              <a:t>What type of bonding do metals have?</a:t>
            </a:r>
            <a:endParaRPr lang="en-GB" sz="2400" dirty="0" smtClean="0">
              <a:latin typeface="Comic Sans MS" panose="030F0702030302020204" pitchFamily="66" charset="0"/>
            </a:endParaRPr>
          </a:p>
          <a:p>
            <a:pPr marL="514350" indent="-514350">
              <a:buFont typeface="+mj-lt"/>
              <a:buAutoNum type="arabicPeriod"/>
            </a:pPr>
            <a:r>
              <a:rPr lang="en-GB" sz="2400" dirty="0" smtClean="0">
                <a:latin typeface="Comic Sans MS" panose="030F0702030302020204" pitchFamily="66" charset="0"/>
              </a:rPr>
              <a:t>Draw a diagram to show the arrangement of atoms in a metal.</a:t>
            </a:r>
            <a:endParaRPr lang="en-GB" sz="2400" dirty="0" smtClean="0">
              <a:latin typeface="Comic Sans MS" panose="030F0702030302020204" pitchFamily="66" charset="0"/>
            </a:endParaRPr>
          </a:p>
          <a:p>
            <a:pPr marL="514350" indent="-514350">
              <a:buFont typeface="+mj-lt"/>
              <a:buAutoNum type="arabicPeriod"/>
            </a:pPr>
            <a:r>
              <a:rPr lang="en-GB" sz="2400" dirty="0" smtClean="0">
                <a:latin typeface="Comic Sans MS" panose="030F0702030302020204" pitchFamily="66" charset="0"/>
              </a:rPr>
              <a:t>Do metals have a regular or irregular structure?</a:t>
            </a:r>
            <a:endParaRPr lang="en-GB" sz="2400" dirty="0" smtClean="0">
              <a:latin typeface="Comic Sans MS" panose="030F0702030302020204" pitchFamily="66" charset="0"/>
            </a:endParaRPr>
          </a:p>
          <a:p>
            <a:pPr marL="514350" indent="-514350">
              <a:buFont typeface="+mj-lt"/>
              <a:buAutoNum type="arabicPeriod"/>
            </a:pPr>
            <a:r>
              <a:rPr lang="en-GB" sz="2400" dirty="0" smtClean="0">
                <a:latin typeface="Comic Sans MS" panose="030F0702030302020204" pitchFamily="66" charset="0"/>
              </a:rPr>
              <a:t>What is the main purpose of alloying metals?</a:t>
            </a:r>
            <a:endParaRPr lang="en-GB" sz="2400" dirty="0" smtClean="0">
              <a:latin typeface="Comic Sans MS" panose="030F0702030302020204" pitchFamily="66" charset="0"/>
            </a:endParaRPr>
          </a:p>
          <a:p>
            <a:pPr marL="514350" indent="-514350">
              <a:buFont typeface="+mj-lt"/>
              <a:buAutoNum type="arabicPeriod"/>
            </a:pPr>
            <a:r>
              <a:rPr lang="en-GB" sz="2400" dirty="0" smtClean="0">
                <a:latin typeface="Comic Sans MS" panose="030F0702030302020204" pitchFamily="66" charset="0"/>
              </a:rPr>
              <a:t>What are alloys called that can return to their original shape?</a:t>
            </a:r>
            <a:endParaRPr lang="en-GB" sz="2400" dirty="0">
              <a:latin typeface="Comic Sans MS" panose="030F0702030302020204" pitchFamily="66" charset="0"/>
            </a:endParaRPr>
          </a:p>
          <a:p>
            <a:pPr marL="514350" indent="-514350">
              <a:buFont typeface="+mj-lt"/>
              <a:buAutoNum type="arabicPeriod"/>
            </a:pPr>
            <a:r>
              <a:rPr lang="en-GB" sz="2400" dirty="0" smtClean="0">
                <a:latin typeface="Comic Sans MS" panose="030F0702030302020204" pitchFamily="66" charset="0"/>
              </a:rPr>
              <a:t>How can we return them to their original shape?</a:t>
            </a:r>
            <a:endParaRPr lang="en-GB" sz="2400" dirty="0" smtClean="0">
              <a:latin typeface="Comic Sans MS" panose="030F0702030302020204" pitchFamily="66" charset="0"/>
            </a:endParaRPr>
          </a:p>
          <a:p>
            <a:pPr marL="514350" indent="-514350">
              <a:buFont typeface="+mj-lt"/>
              <a:buAutoNum type="arabicPeriod"/>
            </a:pPr>
            <a:r>
              <a:rPr lang="en-GB" sz="2400" dirty="0" smtClean="0">
                <a:latin typeface="Comic Sans MS" panose="030F0702030302020204" pitchFamily="66" charset="0"/>
              </a:rPr>
              <a:t>What happens to valence (outer) electrons in a metal?</a:t>
            </a:r>
            <a:endParaRPr lang="en-GB" sz="2400" dirty="0" smtClean="0">
              <a:latin typeface="Comic Sans MS" panose="030F0702030302020204" pitchFamily="66" charset="0"/>
            </a:endParaRPr>
          </a:p>
          <a:p>
            <a:pPr marL="514350" indent="-514350">
              <a:buFont typeface="+mj-lt"/>
              <a:buAutoNum type="arabicPeriod"/>
            </a:pPr>
            <a:r>
              <a:rPr lang="en-GB" sz="2400" dirty="0" smtClean="0">
                <a:latin typeface="Comic Sans MS" panose="030F0702030302020204" pitchFamily="66" charset="0"/>
              </a:rPr>
              <a:t>What forces of attraction hold metal atoms together?</a:t>
            </a:r>
            <a:endParaRPr lang="en-GB" sz="2400" dirty="0" smtClean="0">
              <a:latin typeface="Comic Sans MS" panose="030F0702030302020204" pitchFamily="66" charset="0"/>
            </a:endParaRPr>
          </a:p>
          <a:p>
            <a:pPr marL="514350" indent="-514350">
              <a:buFont typeface="+mj-lt"/>
              <a:buAutoNum type="arabicPeriod"/>
            </a:pPr>
            <a:r>
              <a:rPr lang="en-GB" sz="2400" dirty="0" smtClean="0">
                <a:latin typeface="Comic Sans MS" panose="030F0702030302020204" pitchFamily="66" charset="0"/>
              </a:rPr>
              <a:t>Why can metals conduct electricity?</a:t>
            </a:r>
            <a:endParaRPr lang="en-GB" sz="2400" dirty="0" smtClean="0">
              <a:latin typeface="Comic Sans MS" panose="030F0702030302020204" pitchFamily="66" charset="0"/>
            </a:endParaRPr>
          </a:p>
          <a:p>
            <a:pPr marL="514350" indent="-514350">
              <a:buFont typeface="+mj-lt"/>
              <a:buAutoNum type="arabicPeriod"/>
            </a:pPr>
            <a:r>
              <a:rPr lang="en-GB" sz="2400" dirty="0" smtClean="0">
                <a:latin typeface="Comic Sans MS" panose="030F0702030302020204" pitchFamily="66" charset="0"/>
              </a:rPr>
              <a:t>Draw a diagram to show the bonding present in solid sodium.</a:t>
            </a:r>
            <a:endParaRPr lang="en-GB" sz="2400" dirty="0">
              <a:latin typeface="Comic Sans MS" panose="030F0702030302020204" pitchFamily="66" charset="0"/>
            </a:endParaRPr>
          </a:p>
          <a:p>
            <a:pPr marL="400050" lvl="1" indent="0">
              <a:buNone/>
            </a:pPr>
            <a:endParaRPr lang="en-GB" sz="2400" dirty="0" smtClean="0">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p:cNvPicPr>
            <a:picLocks noChangeAspect="1" noChangeArrowheads="1"/>
          </p:cNvPicPr>
          <p:nvPr/>
        </p:nvPicPr>
        <p:blipFill>
          <a:blip r:embed="rId1" cstate="print">
            <a:extLst>
              <a:ext uri="{BEBA8EAE-BF5A-486C-A8C5-ECC9F3942E4B}">
                <a14:imgProps xmlns:a14="http://schemas.microsoft.com/office/drawing/2010/main">
                  <a14:imgLayer r:embed="rId2">
                    <a14:imgEffect>
                      <a14:saturation sat="40000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21393" y="5121333"/>
            <a:ext cx="3080815" cy="1360360"/>
          </a:xfrm>
          <a:prstGeom prst="rect">
            <a:avLst/>
          </a:prstGeom>
          <a:noFill/>
          <a:ln w="12700">
            <a:noFill/>
            <a:miter lim="800000"/>
            <a:headEnd/>
            <a:tailEnd/>
          </a:ln>
          <a:extLst>
            <a:ext uri="{909E8E84-426E-40DD-AFC4-6F175D3DCCD1}">
              <a14:hiddenFill xmlns:a14="http://schemas.microsoft.com/office/drawing/2010/main">
                <a:solidFill>
                  <a:schemeClr val="accent1"/>
                </a:solidFill>
              </a14:hiddenFill>
            </a:ext>
          </a:extLst>
        </p:spPr>
      </p:pic>
      <p:grpSp>
        <p:nvGrpSpPr>
          <p:cNvPr id="17" name="Group 5"/>
          <p:cNvGrpSpPr/>
          <p:nvPr/>
        </p:nvGrpSpPr>
        <p:grpSpPr bwMode="auto">
          <a:xfrm>
            <a:off x="0" y="0"/>
            <a:ext cx="9144000" cy="836613"/>
            <a:chOff x="0" y="2204864"/>
            <a:chExt cx="9144000" cy="836712"/>
          </a:xfrm>
        </p:grpSpPr>
        <p:pic>
          <p:nvPicPr>
            <p:cNvPr id="18" name="Picture 2" descr="swirl"/>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Lst>
            </a:blip>
            <a:srcRect/>
            <a:stretch>
              <a:fillRect/>
            </a:stretch>
          </p:blipFill>
          <p:spPr bwMode="auto">
            <a:xfrm>
              <a:off x="0" y="2204864"/>
              <a:ext cx="9144000" cy="836613"/>
            </a:xfrm>
            <a:prstGeom prst="rect">
              <a:avLst/>
            </a:prstGeom>
            <a:noFill/>
            <a:ln w="9525">
              <a:noFill/>
              <a:miter lim="800000"/>
              <a:headEnd/>
              <a:tailEnd/>
            </a:ln>
          </p:spPr>
        </p:pic>
        <p:sp>
          <p:nvSpPr>
            <p:cNvPr id="19" name="Rectangle 18"/>
            <p:cNvSpPr/>
            <p:nvPr/>
          </p:nvSpPr>
          <p:spPr>
            <a:xfrm rot="10800000">
              <a:off x="0" y="2754204"/>
              <a:ext cx="9144000" cy="287372"/>
            </a:xfrm>
            <a:prstGeom prst="rect">
              <a:avLst/>
            </a:prstGeom>
            <a:gradFill flip="none" rotWithShape="1">
              <a:gsLst>
                <a:gs pos="0">
                  <a:schemeClr val="bg1"/>
                </a:gs>
                <a:gs pos="100000">
                  <a:schemeClr val="bg1">
                    <a:alpha val="0"/>
                  </a:schemeClr>
                </a:gs>
                <a:gs pos="100000">
                  <a:srgbClr val="66301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 name="Rectangle 1"/>
          <p:cNvSpPr/>
          <p:nvPr/>
        </p:nvSpPr>
        <p:spPr>
          <a:xfrm>
            <a:off x="179512" y="1355300"/>
            <a:ext cx="4248472" cy="5262979"/>
          </a:xfrm>
          <a:prstGeom prst="rect">
            <a:avLst/>
          </a:prstGeom>
          <a:noFill/>
          <a:ln w="12700">
            <a:solidFill>
              <a:schemeClr val="tx1"/>
            </a:solidFill>
          </a:ln>
        </p:spPr>
        <p:txBody>
          <a:bodyPr wrap="square">
            <a:spAutoFit/>
          </a:bodyPr>
          <a:lstStyle/>
          <a:p>
            <a:r>
              <a:rPr lang="en-GB" sz="1400" b="1" u="sng" dirty="0">
                <a:latin typeface="Segoe Print" panose="02000600000000000000" pitchFamily="2" charset="0"/>
              </a:rPr>
              <a:t>Metallic bonding</a:t>
            </a:r>
            <a:endParaRPr lang="en-GB" sz="1400" b="1" u="sng" dirty="0">
              <a:latin typeface="Segoe Print" panose="02000600000000000000" pitchFamily="2" charset="0"/>
            </a:endParaRPr>
          </a:p>
          <a:p>
            <a:pPr marL="342900" indent="-342900">
              <a:buFont typeface="+mj-lt"/>
              <a:buAutoNum type="arabicPeriod"/>
            </a:pPr>
            <a:r>
              <a:rPr lang="en-GB" sz="1400" dirty="0" smtClean="0">
                <a:latin typeface="Comic Sans MS" panose="030F0702030302020204" pitchFamily="66" charset="0"/>
                <a:cs typeface="Arial" panose="020B0604020202020204" pitchFamily="34" charset="0"/>
              </a:rPr>
              <a:t>Metallic</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smtClean="0">
                <a:latin typeface="Comic Sans MS" panose="030F0702030302020204" pitchFamily="66" charset="0"/>
                <a:cs typeface="Arial" panose="020B0604020202020204" pitchFamily="34" charset="0"/>
              </a:rPr>
              <a:t> </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endParaRPr lang="en-GB" sz="1400" dirty="0">
              <a:latin typeface="Comic Sans MS" panose="030F0702030302020204" pitchFamily="66" charset="0"/>
              <a:cs typeface="Arial" panose="020B0604020202020204" pitchFamily="34" charset="0"/>
            </a:endParaRPr>
          </a:p>
          <a:p>
            <a:pPr marL="342900" indent="-342900">
              <a:buFont typeface="+mj-lt"/>
              <a:buAutoNum type="arabicPeriod"/>
            </a:pP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endParaRPr lang="en-GB" sz="1400" dirty="0" smtClean="0">
              <a:latin typeface="Comic Sans MS" panose="030F0702030302020204" pitchFamily="66" charset="0"/>
              <a:cs typeface="Arial" panose="020B0604020202020204" pitchFamily="34" charset="0"/>
            </a:endParaRPr>
          </a:p>
          <a:p>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smtClean="0">
                <a:latin typeface="Comic Sans MS" panose="030F0702030302020204" pitchFamily="66" charset="0"/>
                <a:cs typeface="Arial" panose="020B0604020202020204" pitchFamily="34" charset="0"/>
              </a:rPr>
              <a:t>Regular</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smtClean="0">
                <a:latin typeface="Comic Sans MS" panose="030F0702030302020204" pitchFamily="66" charset="0"/>
                <a:cs typeface="Arial" panose="020B0604020202020204" pitchFamily="34" charset="0"/>
              </a:rPr>
              <a:t>To make them harder</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smtClean="0">
                <a:latin typeface="Comic Sans MS" panose="030F0702030302020204" pitchFamily="66" charset="0"/>
                <a:cs typeface="Arial" panose="020B0604020202020204" pitchFamily="34" charset="0"/>
              </a:rPr>
              <a:t>Shape memory alloys</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smtClean="0">
                <a:latin typeface="Comic Sans MS" panose="030F0702030302020204" pitchFamily="66" charset="0"/>
                <a:cs typeface="Arial" panose="020B0604020202020204" pitchFamily="34" charset="0"/>
              </a:rPr>
              <a:t>Heat them up</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a:latin typeface="Comic Sans MS" panose="030F0702030302020204" pitchFamily="66" charset="0"/>
                <a:cs typeface="Arial" panose="020B0604020202020204" pitchFamily="34" charset="0"/>
              </a:rPr>
              <a:t>The </a:t>
            </a:r>
            <a:r>
              <a:rPr lang="en-GB" sz="1400" dirty="0" smtClean="0">
                <a:latin typeface="Comic Sans MS" panose="030F0702030302020204" pitchFamily="66" charset="0"/>
                <a:cs typeface="Arial" panose="020B0604020202020204" pitchFamily="34" charset="0"/>
              </a:rPr>
              <a:t>outer electrons of </a:t>
            </a:r>
            <a:r>
              <a:rPr lang="en-GB" sz="1400" dirty="0">
                <a:latin typeface="Comic Sans MS" panose="030F0702030302020204" pitchFamily="66" charset="0"/>
                <a:cs typeface="Arial" panose="020B0604020202020204" pitchFamily="34" charset="0"/>
              </a:rPr>
              <a:t>metal atoms are delocalised and so free to move through the whole structure. </a:t>
            </a:r>
            <a:endParaRPr lang="en-GB" sz="1400" dirty="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a:latin typeface="Comic Sans MS" panose="030F0702030302020204" pitchFamily="66" charset="0"/>
                <a:cs typeface="Arial" panose="020B0604020202020204" pitchFamily="34" charset="0"/>
              </a:rPr>
              <a:t>S</a:t>
            </a:r>
            <a:r>
              <a:rPr lang="en-GB" sz="1400" dirty="0" smtClean="0">
                <a:latin typeface="Comic Sans MS" panose="030F0702030302020204" pitchFamily="66" charset="0"/>
                <a:cs typeface="Arial" panose="020B0604020202020204" pitchFamily="34" charset="0"/>
              </a:rPr>
              <a:t>trong </a:t>
            </a:r>
            <a:r>
              <a:rPr lang="en-GB" sz="1400" dirty="0">
                <a:latin typeface="Comic Sans MS" panose="030F0702030302020204" pitchFamily="66" charset="0"/>
                <a:cs typeface="Arial" panose="020B0604020202020204" pitchFamily="34" charset="0"/>
              </a:rPr>
              <a:t>electrostatic attractions.</a:t>
            </a:r>
            <a:endParaRPr lang="en-GB" sz="1400" dirty="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a:latin typeface="Comic Sans MS" panose="030F0702030302020204" pitchFamily="66" charset="0"/>
                <a:cs typeface="Arial" panose="020B0604020202020204" pitchFamily="34" charset="0"/>
              </a:rPr>
              <a:t>Metals conduct heat and electricity because of the delocalised </a:t>
            </a:r>
            <a:r>
              <a:rPr lang="en-GB" sz="1400" dirty="0" smtClean="0">
                <a:latin typeface="Comic Sans MS" panose="030F0702030302020204" pitchFamily="66" charset="0"/>
                <a:cs typeface="Arial" panose="020B0604020202020204" pitchFamily="34" charset="0"/>
              </a:rPr>
              <a:t>electrons.</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a:latin typeface="Comic Sans MS" panose="030F0702030302020204" pitchFamily="66" charset="0"/>
                <a:cs typeface="Arial" panose="020B0604020202020204" pitchFamily="34" charset="0"/>
              </a:rPr>
              <a:t> </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endParaRPr lang="en-GB" sz="1400" dirty="0">
              <a:latin typeface="Comic Sans MS" panose="030F0702030302020204" pitchFamily="66" charset="0"/>
              <a:cs typeface="Arial" panose="020B0604020202020204" pitchFamily="34" charset="0"/>
            </a:endParaRPr>
          </a:p>
          <a:p>
            <a:pPr marL="342900" indent="-342900">
              <a:buFont typeface="+mj-lt"/>
              <a:buAutoNum type="arabicPeriod"/>
            </a:pP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endParaRPr lang="en-GB" sz="1400" dirty="0">
              <a:latin typeface="Comic Sans MS" panose="030F0702030302020204" pitchFamily="66" charset="0"/>
              <a:cs typeface="Arial" panose="020B0604020202020204" pitchFamily="34" charset="0"/>
            </a:endParaRPr>
          </a:p>
          <a:p>
            <a:pPr marL="342900" indent="-342900">
              <a:buFont typeface="+mj-lt"/>
              <a:buAutoNum type="arabicPeriod"/>
            </a:pPr>
            <a:endParaRPr lang="en-GB" sz="1400" dirty="0" smtClean="0">
              <a:latin typeface="Comic Sans MS" panose="030F0702030302020204" pitchFamily="66" charset="0"/>
              <a:cs typeface="Arial" panose="020B0604020202020204" pitchFamily="34" charset="0"/>
            </a:endParaRPr>
          </a:p>
          <a:p>
            <a:pPr algn="ctr"/>
            <a:endParaRPr lang="en-GB" sz="1400" i="1" dirty="0" smtClean="0">
              <a:latin typeface="Comic Sans MS" panose="030F0702030302020204" pitchFamily="66" charset="0"/>
            </a:endParaRPr>
          </a:p>
          <a:p>
            <a:pPr algn="ctr"/>
            <a:r>
              <a:rPr lang="en-GB" sz="1400" i="1" dirty="0" smtClean="0">
                <a:latin typeface="Comic Sans MS" panose="030F0702030302020204" pitchFamily="66" charset="0"/>
              </a:rPr>
              <a:t>Positive </a:t>
            </a:r>
            <a:r>
              <a:rPr lang="en-GB" sz="1400" i="1" dirty="0">
                <a:latin typeface="Comic Sans MS" panose="030F0702030302020204" pitchFamily="66" charset="0"/>
              </a:rPr>
              <a:t>ions in a sea of delocalised </a:t>
            </a:r>
            <a:r>
              <a:rPr lang="en-GB" sz="1400" i="1" dirty="0" smtClean="0">
                <a:latin typeface="Comic Sans MS" panose="030F0702030302020204" pitchFamily="66" charset="0"/>
              </a:rPr>
              <a:t>electrons</a:t>
            </a:r>
            <a:endParaRPr lang="en-GB" sz="1400" i="1" dirty="0">
              <a:latin typeface="Comic Sans MS" panose="030F0702030302020204" pitchFamily="66" charset="0"/>
            </a:endParaRPr>
          </a:p>
        </p:txBody>
      </p:sp>
      <p:sp>
        <p:nvSpPr>
          <p:cNvPr id="43" name="TextBox 4"/>
          <p:cNvSpPr txBox="1">
            <a:spLocks noChangeArrowheads="1"/>
          </p:cNvSpPr>
          <p:nvPr/>
        </p:nvSpPr>
        <p:spPr bwMode="auto">
          <a:xfrm>
            <a:off x="0" y="500063"/>
            <a:ext cx="9144000" cy="861774"/>
          </a:xfrm>
          <a:prstGeom prst="rect">
            <a:avLst/>
          </a:prstGeom>
          <a:noFill/>
          <a:ln w="9525">
            <a:noFill/>
            <a:miter lim="800000"/>
          </a:ln>
        </p:spPr>
        <p:txBody>
          <a:bodyPr>
            <a:spAutoFit/>
          </a:bodyPr>
          <a:lstStyle/>
          <a:p>
            <a:pPr algn="ctr"/>
            <a:r>
              <a:rPr lang="en-GB" sz="5000" b="1" u="sng" dirty="0" smtClean="0">
                <a:latin typeface="Segoe Print" panose="02000600000000000000" pitchFamily="2" charset="0"/>
              </a:rPr>
              <a:t>Mark Scheme</a:t>
            </a:r>
            <a:endParaRPr lang="en-GB" sz="5000" b="1" u="sng" dirty="0">
              <a:latin typeface="Segoe Print" panose="02000600000000000000" pitchFamily="2" charset="0"/>
            </a:endParaRPr>
          </a:p>
        </p:txBody>
      </p:sp>
      <p:sp>
        <p:nvSpPr>
          <p:cNvPr id="11" name="Rectangle 10"/>
          <p:cNvSpPr/>
          <p:nvPr/>
        </p:nvSpPr>
        <p:spPr>
          <a:xfrm>
            <a:off x="4716015" y="1355300"/>
            <a:ext cx="4248472" cy="5262979"/>
          </a:xfrm>
          <a:prstGeom prst="rect">
            <a:avLst/>
          </a:prstGeom>
          <a:noFill/>
          <a:ln w="12700">
            <a:solidFill>
              <a:schemeClr val="tx1"/>
            </a:solidFill>
          </a:ln>
        </p:spPr>
        <p:txBody>
          <a:bodyPr wrap="square">
            <a:spAutoFit/>
          </a:bodyPr>
          <a:lstStyle/>
          <a:p>
            <a:r>
              <a:rPr lang="en-GB" sz="1400" b="1" u="sng" dirty="0">
                <a:latin typeface="Segoe Print" panose="02000600000000000000" pitchFamily="2" charset="0"/>
              </a:rPr>
              <a:t>Polymers and </a:t>
            </a:r>
            <a:r>
              <a:rPr lang="en-GB" sz="1400" b="1" u="sng" dirty="0" err="1">
                <a:latin typeface="Segoe Print" panose="02000600000000000000" pitchFamily="2" charset="0"/>
              </a:rPr>
              <a:t>Nanoscience</a:t>
            </a:r>
            <a:endParaRPr lang="en-GB" sz="1400" b="1" u="sng" dirty="0">
              <a:latin typeface="Segoe Print" panose="02000600000000000000" pitchFamily="2" charset="0"/>
            </a:endParaRPr>
          </a:p>
          <a:p>
            <a:pPr marL="342900" indent="-342900">
              <a:buFont typeface="+mj-lt"/>
              <a:buAutoNum type="arabicPeriod"/>
            </a:pPr>
            <a:r>
              <a:rPr lang="en-GB" sz="1400" dirty="0" smtClean="0">
                <a:latin typeface="Comic Sans MS" panose="030F0702030302020204" pitchFamily="66" charset="0"/>
                <a:cs typeface="Arial" panose="020B0604020202020204" pitchFamily="34" charset="0"/>
              </a:rPr>
              <a:t>High Density (HD)</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err="1" smtClean="0">
                <a:latin typeface="Comic Sans MS" panose="030F0702030302020204" pitchFamily="66" charset="0"/>
                <a:cs typeface="Arial" panose="020B0604020202020204" pitchFamily="34" charset="0"/>
              </a:rPr>
              <a:t>Thermosoftening</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smtClean="0">
                <a:latin typeface="Comic Sans MS" panose="030F0702030302020204" pitchFamily="66" charset="0"/>
                <a:cs typeface="Arial" panose="020B0604020202020204" pitchFamily="34" charset="0"/>
              </a:rPr>
              <a:t>Thermosetting</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smtClean="0">
                <a:latin typeface="Comic Sans MS" panose="030F0702030302020204" pitchFamily="66" charset="0"/>
                <a:cs typeface="Arial" panose="020B0604020202020204" pitchFamily="34" charset="0"/>
              </a:rPr>
              <a:t>Cross-links in the structure</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a:latin typeface="Comic Sans MS" panose="030F0702030302020204" pitchFamily="66" charset="0"/>
                <a:cs typeface="Arial" panose="020B0604020202020204" pitchFamily="34" charset="0"/>
              </a:rPr>
              <a:t>The melting point of a </a:t>
            </a:r>
            <a:r>
              <a:rPr lang="en-GB" sz="1400" dirty="0" err="1">
                <a:latin typeface="Comic Sans MS" panose="030F0702030302020204" pitchFamily="66" charset="0"/>
                <a:cs typeface="Arial" panose="020B0604020202020204" pitchFamily="34" charset="0"/>
              </a:rPr>
              <a:t>thermosoftening</a:t>
            </a:r>
            <a:r>
              <a:rPr lang="en-GB" sz="1400" dirty="0">
                <a:latin typeface="Comic Sans MS" panose="030F0702030302020204" pitchFamily="66" charset="0"/>
                <a:cs typeface="Arial" panose="020B0604020202020204" pitchFamily="34" charset="0"/>
              </a:rPr>
              <a:t> polymer is determined by the strength of the INTERMOLECULAR FORCES</a:t>
            </a:r>
            <a:endParaRPr lang="en-GB" sz="1400" dirty="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smtClean="0">
                <a:latin typeface="Comic Sans MS" panose="030F0702030302020204" pitchFamily="66" charset="0"/>
                <a:cs typeface="Arial" panose="020B0604020202020204" pitchFamily="34" charset="0"/>
              </a:rPr>
              <a:t>Gets bigger</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err="1">
                <a:latin typeface="Comic Sans MS" panose="030F0702030302020204" pitchFamily="66" charset="0"/>
                <a:cs typeface="Arial" panose="020B0604020202020204" pitchFamily="34" charset="0"/>
              </a:rPr>
              <a:t>Nanoscience</a:t>
            </a:r>
            <a:r>
              <a:rPr lang="en-GB" sz="1400" dirty="0">
                <a:latin typeface="Comic Sans MS" panose="030F0702030302020204" pitchFamily="66" charset="0"/>
                <a:cs typeface="Arial" panose="020B0604020202020204" pitchFamily="34" charset="0"/>
              </a:rPr>
              <a:t> is the science of very small particles and looks at the properties of nanoparticles.</a:t>
            </a:r>
            <a:endParaRPr lang="en-GB" sz="1400" dirty="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a:latin typeface="Comic Sans MS" panose="030F0702030302020204" pitchFamily="66" charset="0"/>
                <a:cs typeface="Arial" panose="020B0604020202020204" pitchFamily="34" charset="0"/>
              </a:rPr>
              <a:t>A nanoparticle is about 100 atoms</a:t>
            </a:r>
            <a:endParaRPr lang="en-GB" sz="1400" dirty="0">
              <a:latin typeface="Comic Sans MS" panose="030F0702030302020204" pitchFamily="66" charset="0"/>
              <a:cs typeface="Arial" panose="020B0604020202020204" pitchFamily="34" charset="0"/>
            </a:endParaRPr>
          </a:p>
          <a:p>
            <a:pPr marL="342900" indent="-342900">
              <a:buFont typeface="+mj-lt"/>
              <a:buAutoNum type="arabicPeriod"/>
            </a:pPr>
            <a:r>
              <a:rPr lang="en-GB" sz="1400" b="1" u="sng" dirty="0" smtClean="0">
                <a:latin typeface="Comic Sans MS" panose="030F0702030302020204" pitchFamily="66" charset="0"/>
                <a:cs typeface="Arial" panose="020B0604020202020204" pitchFamily="34" charset="0"/>
              </a:rPr>
              <a:t>Advantages:</a:t>
            </a:r>
            <a:endParaRPr lang="en-GB" sz="1400" b="1" u="sng" dirty="0" smtClean="0">
              <a:latin typeface="Comic Sans MS" panose="030F0702030302020204" pitchFamily="66" charset="0"/>
              <a:cs typeface="Arial" panose="020B0604020202020204" pitchFamily="34" charset="0"/>
            </a:endParaRPr>
          </a:p>
          <a:p>
            <a:pPr marL="573405" indent="-285750">
              <a:buFont typeface="Arial" panose="020B0604020202020204" pitchFamily="34" charset="0"/>
              <a:buChar char="•"/>
              <a:tabLst>
                <a:tab pos="537845" algn="l"/>
              </a:tabLst>
            </a:pPr>
            <a:r>
              <a:rPr lang="en-GB" sz="1400" dirty="0">
                <a:latin typeface="Comic Sans MS" panose="030F0702030302020204" pitchFamily="66" charset="0"/>
                <a:cs typeface="Arial" panose="020B0604020202020204" pitchFamily="34" charset="0"/>
              </a:rPr>
              <a:t>Large surface area makes them effective catalysts</a:t>
            </a:r>
            <a:r>
              <a:rPr lang="en-GB" sz="1400" dirty="0" smtClean="0">
                <a:latin typeface="Comic Sans MS" panose="030F0702030302020204" pitchFamily="66" charset="0"/>
                <a:cs typeface="Arial" panose="020B0604020202020204" pitchFamily="34" charset="0"/>
              </a:rPr>
              <a:t>.</a:t>
            </a:r>
            <a:endParaRPr lang="en-GB" sz="1400" dirty="0">
              <a:latin typeface="Comic Sans MS" panose="030F0702030302020204" pitchFamily="66" charset="0"/>
              <a:cs typeface="Arial" panose="020B0604020202020204" pitchFamily="34" charset="0"/>
            </a:endParaRPr>
          </a:p>
          <a:p>
            <a:pPr marL="573405" indent="-285750">
              <a:buFont typeface="Arial" panose="020B0604020202020204" pitchFamily="34" charset="0"/>
              <a:buChar char="•"/>
              <a:tabLst>
                <a:tab pos="537845" algn="l"/>
              </a:tabLst>
            </a:pPr>
            <a:r>
              <a:rPr lang="en-GB" sz="1400" dirty="0">
                <a:latin typeface="Comic Sans MS" panose="030F0702030302020204" pitchFamily="66" charset="0"/>
                <a:cs typeface="Arial" panose="020B0604020202020204" pitchFamily="34" charset="0"/>
              </a:rPr>
              <a:t>Nanotubes can be used in small scale circuits as nanowires.</a:t>
            </a:r>
            <a:endParaRPr lang="en-GB" sz="1400" dirty="0">
              <a:latin typeface="Comic Sans MS" panose="030F0702030302020204" pitchFamily="66" charset="0"/>
              <a:cs typeface="Arial" panose="020B0604020202020204" pitchFamily="34" charset="0"/>
            </a:endParaRPr>
          </a:p>
          <a:p>
            <a:pPr marL="322580"/>
            <a:r>
              <a:rPr lang="en-GB" sz="1400" b="1" u="sng" dirty="0" smtClean="0">
                <a:latin typeface="Comic Sans MS" panose="030F0702030302020204" pitchFamily="66" charset="0"/>
                <a:cs typeface="Arial" panose="020B0604020202020204" pitchFamily="34" charset="0"/>
              </a:rPr>
              <a:t>Disadvantages:</a:t>
            </a:r>
            <a:endParaRPr lang="en-GB" sz="1400" b="1" u="sng" dirty="0">
              <a:latin typeface="Comic Sans MS" panose="030F0702030302020204" pitchFamily="66" charset="0"/>
              <a:cs typeface="Arial" panose="020B0604020202020204" pitchFamily="34" charset="0"/>
            </a:endParaRPr>
          </a:p>
          <a:p>
            <a:pPr marL="573405" indent="-285750">
              <a:buFont typeface="Arial" panose="020B0604020202020204" pitchFamily="34" charset="0"/>
              <a:buChar char="•"/>
              <a:tabLst>
                <a:tab pos="537845" algn="l"/>
              </a:tabLst>
            </a:pPr>
            <a:r>
              <a:rPr lang="en-GB" sz="1400" dirty="0">
                <a:latin typeface="Comic Sans MS" panose="030F0702030302020204" pitchFamily="66" charset="0"/>
                <a:cs typeface="Arial" panose="020B0604020202020204" pitchFamily="34" charset="0"/>
              </a:rPr>
              <a:t>So small they can enter the skin and therefore the bloodstream</a:t>
            </a:r>
            <a:r>
              <a:rPr lang="en-GB" sz="1400" dirty="0" smtClean="0">
                <a:latin typeface="Comic Sans MS" panose="030F0702030302020204" pitchFamily="66" charset="0"/>
                <a:cs typeface="Arial" panose="020B0604020202020204" pitchFamily="34" charset="0"/>
              </a:rPr>
              <a:t>.</a:t>
            </a:r>
            <a:endParaRPr lang="en-GB" sz="1400" dirty="0">
              <a:latin typeface="Comic Sans MS" panose="030F0702030302020204" pitchFamily="66" charset="0"/>
              <a:cs typeface="Arial" panose="020B0604020202020204" pitchFamily="34" charset="0"/>
            </a:endParaRPr>
          </a:p>
          <a:p>
            <a:pPr marL="573405" indent="-285750">
              <a:buFont typeface="Arial" panose="020B0604020202020204" pitchFamily="34" charset="0"/>
              <a:buChar char="•"/>
              <a:tabLst>
                <a:tab pos="537845" algn="l"/>
              </a:tabLst>
            </a:pPr>
            <a:r>
              <a:rPr lang="en-GB" sz="1400" dirty="0">
                <a:latin typeface="Comic Sans MS" panose="030F0702030302020204" pitchFamily="66" charset="0"/>
                <a:cs typeface="Arial" panose="020B0604020202020204" pitchFamily="34" charset="0"/>
              </a:rPr>
              <a:t>Easily become airborne, breathing in can potentially damage the lungs</a:t>
            </a:r>
            <a:r>
              <a:rPr lang="en-GB" sz="1400" dirty="0" smtClean="0">
                <a:latin typeface="Comic Sans MS" panose="030F0702030302020204" pitchFamily="66" charset="0"/>
                <a:cs typeface="Arial" panose="020B0604020202020204" pitchFamily="34" charset="0"/>
              </a:rPr>
              <a:t>.</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startAt="10"/>
            </a:pPr>
            <a:r>
              <a:rPr lang="en-GB" sz="1400" dirty="0" smtClean="0">
                <a:latin typeface="Comic Sans MS" panose="030F0702030302020204" pitchFamily="66" charset="0"/>
                <a:cs typeface="Arial" panose="020B0604020202020204" pitchFamily="34" charset="0"/>
              </a:rPr>
              <a:t>Sun screens (or) Bandages - </a:t>
            </a:r>
            <a:r>
              <a:rPr lang="en-GB" sz="1400" i="1" dirty="0" smtClean="0">
                <a:latin typeface="Comic Sans MS" panose="030F0702030302020204" pitchFamily="66" charset="0"/>
                <a:cs typeface="Arial" panose="020B0604020202020204" pitchFamily="34" charset="0"/>
              </a:rPr>
              <a:t>others</a:t>
            </a:r>
            <a:endParaRPr lang="en-GB" sz="1400" i="1" dirty="0">
              <a:latin typeface="Comic Sans MS" panose="030F0702030302020204" pitchFamily="66" charset="0"/>
              <a:cs typeface="Arial" panose="020B0604020202020204" pitchFamily="34" charset="0"/>
            </a:endParaRPr>
          </a:p>
        </p:txBody>
      </p:sp>
      <p:pic>
        <p:nvPicPr>
          <p:cNvPr id="5" name="Picture 4"/>
          <p:cNvPicPr>
            <a:picLocks noChangeAspect="1"/>
          </p:cNvPicPr>
          <p:nvPr/>
        </p:nvPicPr>
        <p:blipFill>
          <a:blip r:embed="rId5" cstate="print"/>
          <a:stretch>
            <a:fillRect/>
          </a:stretch>
        </p:blipFill>
        <p:spPr>
          <a:xfrm>
            <a:off x="579721" y="1861900"/>
            <a:ext cx="1379220" cy="89916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2607</Words>
  <Application>WPS Presentation</Application>
  <PresentationFormat>On-screen Show (4:3)</PresentationFormat>
  <Paragraphs>81</Paragraphs>
  <Slides>3</Slides>
  <Notes>35</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3</vt:i4>
      </vt:variant>
    </vt:vector>
  </HeadingPairs>
  <TitlesOfParts>
    <vt:vector size="14" baseType="lpstr">
      <vt:lpstr>Arial</vt:lpstr>
      <vt:lpstr>SimSun</vt:lpstr>
      <vt:lpstr>Wingdings</vt:lpstr>
      <vt:lpstr>Comic Sans MS</vt:lpstr>
      <vt:lpstr>Segoe Print</vt:lpstr>
      <vt:lpstr>Monotype Sorts</vt:lpstr>
      <vt:lpstr>Microsoft YaHei</vt:lpstr>
      <vt:lpstr>Arial Unicode MS</vt:lpstr>
      <vt:lpstr>Calibri</vt:lpstr>
      <vt:lpstr>Abyssinica SIL</vt:lpstr>
      <vt:lpstr>Office Theme</vt:lpstr>
      <vt:lpstr>PowerPoint 演示文稿</vt:lpstr>
      <vt:lpstr>PowerPoint 演示文稿</vt:lpstr>
      <vt:lpstr>PowerPoint 演示文稿</vt:lpstr>
    </vt:vector>
  </TitlesOfParts>
  <Company>Carmel RC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Ionic bonding</dc:title>
  <dc:creator>Bernadette Thomson</dc:creator>
  <cp:lastModifiedBy>jonathan</cp:lastModifiedBy>
  <cp:revision>182</cp:revision>
  <cp:lastPrinted>2019-04-01T02:47:55Z</cp:lastPrinted>
  <dcterms:created xsi:type="dcterms:W3CDTF">2019-04-01T02:47:55Z</dcterms:created>
  <dcterms:modified xsi:type="dcterms:W3CDTF">2019-04-01T02:47:55Z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1033-10.1.0.6758</vt:lpwstr>
  </property>
</Properties>
</file>