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7"/>
  </p:handoutMasterIdLst>
  <p:sldIdLst>
    <p:sldId id="270" r:id="rId3"/>
    <p:sldId id="285" r:id="rId5"/>
    <p:sldId id="298" r:id="rId6"/>
  </p:sldIdLst>
  <p:sldSz cx="9144000" cy="6858000" type="screen4x3"/>
  <p:notesSz cx="6797675" cy="992632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33CC"/>
    <a:srgbClr val="008000"/>
    <a:srgbClr val="660066"/>
    <a:srgbClr val="5F5F5F"/>
    <a:srgbClr val="FF6600"/>
    <a:srgbClr val="FF9900"/>
    <a:srgbClr val="FFFF00"/>
    <a:srgbClr val="6699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102" d="100"/>
          <a:sy n="102" d="100"/>
        </p:scale>
        <p:origin x="-1224" y="-96"/>
      </p:cViewPr>
      <p:guideLst>
        <p:guide orient="horz" pos="213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81DF5-4888-4944-825B-F1EFA3E30395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9FC03-53D3-4D22-B881-1662714D378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FA5A3-0FF1-4133-ABB4-F6816C5E1392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microsoft.com/office/2007/relationships/hdphoto" Target="../media/hdphoto4.wdp"/><Relationship Id="rId7" Type="http://schemas.openxmlformats.org/officeDocument/2006/relationships/image" Target="../media/image4.png"/><Relationship Id="rId6" Type="http://schemas.microsoft.com/office/2007/relationships/hdphoto" Target="../media/hdphoto3.wdp"/><Relationship Id="rId5" Type="http://schemas.openxmlformats.org/officeDocument/2006/relationships/image" Target="../media/image3.png"/><Relationship Id="rId4" Type="http://schemas.microsoft.com/office/2007/relationships/hdphoto" Target="../media/hdphoto2.wdp"/><Relationship Id="rId3" Type="http://schemas.openxmlformats.org/officeDocument/2006/relationships/image" Target="../media/image2.png"/><Relationship Id="rId2" Type="http://schemas.microsoft.com/office/2007/relationships/hdphoto" Target="../media/hdphoto1.wdp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2.xml"/><Relationship Id="rId11" Type="http://schemas.microsoft.com/office/2007/relationships/hdphoto" Target="../media/hdphoto5.wdp"/><Relationship Id="rId10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8.png"/><Relationship Id="rId4" Type="http://schemas.microsoft.com/office/2007/relationships/hdphoto" Target="../media/hdphoto1.wdp"/><Relationship Id="rId3" Type="http://schemas.openxmlformats.org/officeDocument/2006/relationships/image" Target="../media/image1.jpeg"/><Relationship Id="rId2" Type="http://schemas.microsoft.com/office/2007/relationships/hdphoto" Target="../media/hdphoto6.wdp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>
                <a:latin typeface="Segoe Print" panose="02000600000000000000" pitchFamily="2" charset="0"/>
              </a:rPr>
              <a:t>Ionic bonding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1355300"/>
            <a:ext cx="4248472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Metal and non-metal –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electron transfer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Metals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lose electrons and become positive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ions.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Non-metals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gain electrons and become negative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ions.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504" y="2403465"/>
            <a:ext cx="4248472" cy="116955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Metals in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group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form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ions with a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+1 charge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Metals in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group 2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form ions with a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+2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charge</a:t>
            </a:r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/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…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Non-metals in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group 6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form ions with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-2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charge</a:t>
            </a:r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Non-metals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in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group 7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form ions with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-1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charge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911517"/>
            <a:ext cx="2226469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445968"/>
            <a:ext cx="2226469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7" cstate="print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32464"/>
            <a:ext cx="2226469" cy="2469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3672466"/>
            <a:ext cx="4248472" cy="306890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7504" y="3672466"/>
            <a:ext cx="15408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sodium chloride</a:t>
            </a:r>
            <a:endParaRPr lang="en-GB" sz="1400" u="sng" dirty="0"/>
          </a:p>
        </p:txBody>
      </p:sp>
      <p:sp>
        <p:nvSpPr>
          <p:cNvPr id="27" name="Rectangle 26"/>
          <p:cNvSpPr/>
          <p:nvPr/>
        </p:nvSpPr>
        <p:spPr>
          <a:xfrm>
            <a:off x="2813566" y="3672465"/>
            <a:ext cx="15424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calcium chloride</a:t>
            </a:r>
            <a:endParaRPr lang="en-GB" sz="1400" u="sng" dirty="0"/>
          </a:p>
        </p:txBody>
      </p:sp>
      <p:sp>
        <p:nvSpPr>
          <p:cNvPr id="28" name="Rectangle 27"/>
          <p:cNvSpPr/>
          <p:nvPr/>
        </p:nvSpPr>
        <p:spPr>
          <a:xfrm>
            <a:off x="107504" y="5241920"/>
            <a:ext cx="15985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magnesium oxide</a:t>
            </a:r>
            <a:endParaRPr lang="en-GB" sz="1400" u="sng" dirty="0"/>
          </a:p>
        </p:txBody>
      </p:sp>
      <p:sp>
        <p:nvSpPr>
          <p:cNvPr id="29" name="Rectangle 28"/>
          <p:cNvSpPr/>
          <p:nvPr/>
        </p:nvSpPr>
        <p:spPr>
          <a:xfrm>
            <a:off x="4716016" y="1355299"/>
            <a:ext cx="4248472" cy="138499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u="sng" dirty="0">
                <a:latin typeface="Comic Sans MS" panose="030F0702030302020204" pitchFamily="66" charset="0"/>
                <a:cs typeface="Arial" panose="020B0604020202020204" pitchFamily="34" charset="0"/>
              </a:rPr>
              <a:t>Writing formulae</a:t>
            </a:r>
            <a:endParaRPr lang="en-GB" sz="1400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 charges on the positive and 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negative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ions need to balance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out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Na</a:t>
            </a:r>
            <a:r>
              <a:rPr lang="en-GB" sz="14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  </a:t>
            </a:r>
            <a:r>
              <a:rPr lang="en-GB" sz="14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Cl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		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GB" sz="1400" dirty="0" err="1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NaCl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                   </a:t>
            </a:r>
            <a:endParaRPr lang="en-GB" sz="1400" baseline="300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Mg</a:t>
            </a:r>
            <a:r>
              <a:rPr lang="en-GB" sz="14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2+ 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2-		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GB" sz="1400" dirty="0" err="1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MgO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en-GB" sz="1400" baseline="300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Ca</a:t>
            </a:r>
            <a:r>
              <a:rPr lang="en-GB" sz="14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2+    </a:t>
            </a:r>
            <a:r>
              <a:rPr lang="en-GB" sz="1400" dirty="0" err="1">
                <a:latin typeface="Comic Sans MS" panose="030F0702030302020204" pitchFamily="66" charset="0"/>
                <a:cs typeface="Arial" panose="020B0604020202020204" pitchFamily="34" charset="0"/>
              </a:rPr>
              <a:t>Cl</a:t>
            </a:r>
            <a:r>
              <a:rPr lang="en-GB" sz="14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 </a:t>
            </a:r>
            <a:r>
              <a:rPr lang="en-GB" sz="14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Cl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	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 CaCl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en-GB" sz="1400" baseline="300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16016" y="2976587"/>
            <a:ext cx="4248472" cy="3108543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u="sng" dirty="0">
                <a:latin typeface="Comic Sans MS" panose="030F0702030302020204" pitchFamily="66" charset="0"/>
                <a:cs typeface="Arial" panose="020B0604020202020204" pitchFamily="34" charset="0"/>
              </a:rPr>
              <a:t>Properties of ionic </a:t>
            </a:r>
            <a:r>
              <a:rPr lang="en-GB" sz="1400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compounds</a:t>
            </a:r>
            <a:endParaRPr lang="en-GB" sz="1400" b="0" i="0" u="none" strike="noStrike" baseline="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65430" indent="-265430">
              <a:buFont typeface="Arial" panose="020B0604020202020204" pitchFamily="34" charset="0"/>
              <a:buChar char="•"/>
            </a:pPr>
            <a:r>
              <a:rPr lang="en-GB" sz="1400" b="0" i="0" u="none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Ionic compounds have regular </a:t>
            </a:r>
            <a:endParaRPr lang="en-GB" sz="1400" b="0" i="0" u="none" strike="noStrike" baseline="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65430"/>
            <a:r>
              <a:rPr lang="en-GB" sz="1400" b="0" i="0" u="none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structures (giant ionic</a:t>
            </a:r>
            <a:r>
              <a:rPr lang="en-GB" sz="1400" b="0" i="0" u="none" strike="noStrike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400" b="0" i="0" u="none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lattices) </a:t>
            </a:r>
            <a:endParaRPr lang="en-GB" sz="1400" b="0" i="0" u="none" strike="noStrike" baseline="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65430"/>
            <a:r>
              <a:rPr lang="en-GB" sz="1400" b="0" i="0" u="none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in which there are strong </a:t>
            </a:r>
            <a:endParaRPr lang="en-GB" sz="1400" b="0" i="0" u="none" strike="noStrike" baseline="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65430"/>
            <a:r>
              <a:rPr lang="en-GB" sz="1400" b="1" i="0" u="sng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electrostatic forces</a:t>
            </a:r>
            <a:r>
              <a:rPr lang="en-GB" sz="1400" b="0" i="0" u="none" strike="noStrike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400" b="0" i="0" u="none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in all </a:t>
            </a:r>
            <a:endParaRPr lang="en-GB" sz="1400" b="0" i="0" u="none" strike="noStrike" baseline="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65430"/>
            <a:r>
              <a:rPr lang="en-GB" sz="1400" b="0" i="0" u="none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directions between oppositely </a:t>
            </a:r>
            <a:endParaRPr lang="en-GB" sz="1400" b="0" i="0" u="none" strike="noStrike" baseline="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65430"/>
            <a:r>
              <a:rPr lang="en-GB" sz="1400" b="0" i="0" u="none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charged ions.</a:t>
            </a:r>
            <a:endParaRPr lang="en-GB" sz="1400" b="0" i="0" u="none" strike="noStrike" baseline="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0" i="0" u="none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These compounds have high melting points and high</a:t>
            </a:r>
            <a:r>
              <a:rPr lang="en-GB" sz="1400" b="0" i="0" u="none" strike="noStrike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400" b="0" i="0" u="none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boiling points because of the large amounts of energy</a:t>
            </a:r>
            <a:r>
              <a:rPr lang="en-GB" sz="1400" b="0" i="0" u="none" strike="noStrike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400" b="0" i="0" u="none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needed to break the many strong bonds.</a:t>
            </a:r>
            <a:endParaRPr lang="en-GB" sz="1400" b="0" i="0" u="none" strike="noStrike" baseline="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0" i="0" u="none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When melted or dissolved in water, ionic compounds</a:t>
            </a:r>
            <a:r>
              <a:rPr lang="en-GB" sz="1400" b="0" i="0" u="none" strike="noStrike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400" b="0" i="0" u="none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conduct electricity because the ions are free to move</a:t>
            </a:r>
            <a:r>
              <a:rPr lang="en-GB" sz="1400" b="0" i="0" u="none" strike="noStrike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400" b="0" i="0" u="none" strike="noStrike" baseline="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and carry the current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489506"/>
            <a:ext cx="1114567" cy="111657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18" descr="G5_PPT4_slide4_NaCl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097194"/>
            <a:ext cx="1126902" cy="115054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Segoe Print" panose="02000600000000000000" pitchFamily="2" charset="0"/>
              </a:rPr>
              <a:t>Ionic bonding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457200" y="1212777"/>
            <a:ext cx="8435280" cy="5239781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Do ionic bonds </a:t>
            </a:r>
            <a:r>
              <a:rPr lang="en-GB" sz="2000" b="1" u="sng" dirty="0">
                <a:latin typeface="Comic Sans MS" panose="030F0702030302020204" pitchFamily="66" charset="0"/>
              </a:rPr>
              <a:t>transfer</a:t>
            </a:r>
            <a:r>
              <a:rPr lang="en-GB" sz="2000" dirty="0">
                <a:latin typeface="Comic Sans MS" panose="030F0702030302020204" pitchFamily="66" charset="0"/>
              </a:rPr>
              <a:t> or </a:t>
            </a:r>
            <a:r>
              <a:rPr lang="en-GB" sz="2000" b="1" u="sng" dirty="0">
                <a:latin typeface="Comic Sans MS" panose="030F0702030302020204" pitchFamily="66" charset="0"/>
              </a:rPr>
              <a:t>share</a:t>
            </a:r>
            <a:r>
              <a:rPr lang="en-GB" sz="2000" dirty="0">
                <a:latin typeface="Comic Sans MS" panose="030F0702030302020204" pitchFamily="66" charset="0"/>
              </a:rPr>
              <a:t> electrons?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Ionic bonds exist between..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895350" indent="0">
              <a:buNone/>
            </a:pPr>
            <a:r>
              <a:rPr lang="en-GB" sz="2000" dirty="0" smtClean="0">
                <a:latin typeface="Comic Sans MS" panose="030F0702030302020204" pitchFamily="66" charset="0"/>
              </a:rPr>
              <a:t>(</a:t>
            </a:r>
            <a:r>
              <a:rPr lang="en-GB" sz="2000" dirty="0">
                <a:latin typeface="Comic Sans MS" panose="030F0702030302020204" pitchFamily="66" charset="0"/>
              </a:rPr>
              <a:t>a) Metals and Non-metals,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895350" indent="0">
              <a:buNone/>
            </a:pPr>
            <a:r>
              <a:rPr lang="en-GB" sz="2000" dirty="0" smtClean="0">
                <a:latin typeface="Comic Sans MS" panose="030F0702030302020204" pitchFamily="66" charset="0"/>
              </a:rPr>
              <a:t>(</a:t>
            </a:r>
            <a:r>
              <a:rPr lang="en-GB" sz="2000" dirty="0">
                <a:latin typeface="Comic Sans MS" panose="030F0702030302020204" pitchFamily="66" charset="0"/>
              </a:rPr>
              <a:t>b) Non metals and Non-metals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895350" indent="0">
              <a:buNone/>
            </a:pPr>
            <a:r>
              <a:rPr lang="en-GB" sz="2000" dirty="0" smtClean="0">
                <a:latin typeface="Comic Sans MS" panose="030F0702030302020204" pitchFamily="66" charset="0"/>
              </a:rPr>
              <a:t>(</a:t>
            </a:r>
            <a:r>
              <a:rPr lang="en-GB" sz="2000" dirty="0">
                <a:latin typeface="Comic Sans MS" panose="030F0702030302020204" pitchFamily="66" charset="0"/>
              </a:rPr>
              <a:t>c) Metals and </a:t>
            </a:r>
            <a:r>
              <a:rPr lang="en-GB" sz="2000" dirty="0" smtClean="0">
                <a:latin typeface="Comic Sans MS" panose="030F0702030302020204" pitchFamily="66" charset="0"/>
              </a:rPr>
              <a:t>Metals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en-GB" sz="2000" dirty="0" smtClean="0">
                <a:latin typeface="Comic Sans MS" panose="030F0702030302020204" pitchFamily="66" charset="0"/>
              </a:rPr>
              <a:t>Elements </a:t>
            </a:r>
            <a:r>
              <a:rPr lang="en-GB" sz="2000" dirty="0">
                <a:latin typeface="Comic Sans MS" panose="030F0702030302020204" pitchFamily="66" charset="0"/>
              </a:rPr>
              <a:t>in group 7 form ions with what charge?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en-GB" sz="2000" dirty="0">
                <a:latin typeface="Comic Sans MS" panose="030F0702030302020204" pitchFamily="66" charset="0"/>
              </a:rPr>
              <a:t>Elements in group 3 form ions with what charge?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en-GB" sz="2000" dirty="0">
                <a:latin typeface="Comic Sans MS" panose="030F0702030302020204" pitchFamily="66" charset="0"/>
              </a:rPr>
              <a:t>Ionic compounds are held together by strong                            forces in all directions between oppositely charged ions.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en-GB" sz="2000" dirty="0">
                <a:latin typeface="Comic Sans MS" panose="030F0702030302020204" pitchFamily="66" charset="0"/>
              </a:rPr>
              <a:t>Under what 2 conditions will ionic compounds conduct electricity?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en-GB" sz="2000" dirty="0">
                <a:latin typeface="Comic Sans MS" panose="030F0702030302020204" pitchFamily="66" charset="0"/>
              </a:rPr>
              <a:t>Draw a diagram to show the electron arrangement in a fluorine ion.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en-GB" sz="2000" dirty="0">
                <a:latin typeface="Comic Sans MS" panose="030F0702030302020204" pitchFamily="66" charset="0"/>
              </a:rPr>
              <a:t>Draw a diagram to show the electron arrangement in a magnesium ion.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en-GB" sz="2000" dirty="0">
                <a:latin typeface="Comic Sans MS" panose="030F0702030302020204" pitchFamily="66" charset="0"/>
              </a:rPr>
              <a:t>What is the electron configuration of a fluorine ion?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en-GB" sz="2000" dirty="0">
                <a:latin typeface="Comic Sans MS" panose="030F0702030302020204" pitchFamily="66" charset="0"/>
              </a:rPr>
              <a:t>What is the formula of calcium fluoride?</a:t>
            </a:r>
            <a:endParaRPr lang="en-GB" sz="20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25548" y="3696733"/>
            <a:ext cx="2425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Segoe Print" panose="02000600000000000000" pitchFamily="2" charset="0"/>
              </a:rPr>
              <a:t>E _ _ _ _ _ </a:t>
            </a:r>
            <a:r>
              <a:rPr lang="en-GB" sz="1600" b="1" dirty="0">
                <a:latin typeface="Segoe Print" panose="02000600000000000000" pitchFamily="2" charset="0"/>
              </a:rPr>
              <a:t>_</a:t>
            </a:r>
            <a:r>
              <a:rPr lang="en-GB" sz="1600" b="1" dirty="0" smtClean="0">
                <a:latin typeface="Segoe Print" panose="02000600000000000000" pitchFamily="2" charset="0"/>
              </a:rPr>
              <a:t> _ _ _ _ _ C</a:t>
            </a:r>
            <a:endParaRPr lang="en-GB" sz="1600" b="1" dirty="0"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5700" y="2974429"/>
            <a:ext cx="1743075" cy="1343025"/>
          </a:xfrm>
          <a:prstGeom prst="rect">
            <a:avLst/>
          </a:prstGeom>
        </p:spPr>
      </p:pic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1355300"/>
            <a:ext cx="4248472" cy="418576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Atomic Structure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35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17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17 protons, 18 neutrons, 17 electrons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2,8,7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shells (or) orbitals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35.5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Isotopes - Atoms of the same element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that have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different numbers of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neutrons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35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Cl – 18 neutrons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37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Cl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–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20 neutrons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10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MgCl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endParaRPr lang="en-GB" sz="1400" baseline="-250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            =</a:t>
            </a:r>
            <a:r>
              <a:rPr lang="en-GB" sz="1400" dirty="0">
                <a:latin typeface="Comic Sans MS" panose="030F0702030302020204" pitchFamily="66" charset="0"/>
              </a:rPr>
              <a:t>	</a:t>
            </a:r>
            <a:r>
              <a:rPr lang="en-GB" sz="1400" dirty="0" smtClean="0">
                <a:latin typeface="Comic Sans MS" panose="030F0702030302020204" pitchFamily="66" charset="0"/>
              </a:rPr>
              <a:t>(1xMg)	+        (2xCl)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            =</a:t>
            </a:r>
            <a:r>
              <a:rPr lang="en-GB" sz="1400" dirty="0">
                <a:latin typeface="Comic Sans MS" panose="030F0702030302020204" pitchFamily="66" charset="0"/>
              </a:rPr>
              <a:t>	(</a:t>
            </a:r>
            <a:r>
              <a:rPr lang="en-GB" sz="1400" dirty="0" smtClean="0">
                <a:latin typeface="Comic Sans MS" panose="030F0702030302020204" pitchFamily="66" charset="0"/>
              </a:rPr>
              <a:t>1x24)</a:t>
            </a:r>
            <a:r>
              <a:rPr lang="en-GB" sz="1400" dirty="0">
                <a:latin typeface="Comic Sans MS" panose="030F0702030302020204" pitchFamily="66" charset="0"/>
              </a:rPr>
              <a:t>	+        (</a:t>
            </a:r>
            <a:r>
              <a:rPr lang="en-GB" sz="1400" dirty="0" smtClean="0">
                <a:latin typeface="Comic Sans MS" panose="030F0702030302020204" pitchFamily="66" charset="0"/>
              </a:rPr>
              <a:t>2x35.5)</a:t>
            </a:r>
            <a:endParaRPr lang="en-GB" sz="1400" baseline="-25000" dirty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            =</a:t>
            </a:r>
            <a:r>
              <a:rPr lang="en-GB" sz="1400" dirty="0">
                <a:latin typeface="Comic Sans MS" panose="030F0702030302020204" pitchFamily="66" charset="0"/>
              </a:rPr>
              <a:t>	</a:t>
            </a:r>
            <a:r>
              <a:rPr lang="en-GB" sz="1400" dirty="0" smtClean="0">
                <a:latin typeface="Comic Sans MS" panose="030F0702030302020204" pitchFamily="66" charset="0"/>
              </a:rPr>
              <a:t>24</a:t>
            </a:r>
            <a:r>
              <a:rPr lang="en-GB" sz="1400" dirty="0">
                <a:latin typeface="Comic Sans MS" panose="030F0702030302020204" pitchFamily="66" charset="0"/>
              </a:rPr>
              <a:t>	+        </a:t>
            </a:r>
            <a:r>
              <a:rPr lang="en-GB" sz="1400" dirty="0" smtClean="0">
                <a:latin typeface="Comic Sans MS" panose="030F0702030302020204" pitchFamily="66" charset="0"/>
              </a:rPr>
              <a:t>71</a:t>
            </a:r>
            <a:endParaRPr lang="en-GB" sz="1400" baseline="-25000" dirty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            =</a:t>
            </a:r>
            <a:r>
              <a:rPr lang="en-GB" sz="1400" dirty="0">
                <a:latin typeface="Comic Sans MS" panose="030F0702030302020204" pitchFamily="66" charset="0"/>
              </a:rPr>
              <a:t>	</a:t>
            </a:r>
            <a:r>
              <a:rPr lang="en-GB" sz="1400" dirty="0" smtClean="0">
                <a:latin typeface="Comic Sans MS" panose="030F0702030302020204" pitchFamily="66" charset="0"/>
              </a:rPr>
              <a:t>95</a:t>
            </a:r>
            <a:endParaRPr lang="en-GB" sz="1400" baseline="-25000" dirty="0">
              <a:latin typeface="Comic Sans MS" panose="030F0702030302020204" pitchFamily="66" charset="0"/>
            </a:endParaRPr>
          </a:p>
        </p:txBody>
      </p: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Mark Scheme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16015" y="1355300"/>
            <a:ext cx="4248472" cy="35394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Ionic bonding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Transfer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(a) Metals and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Non-metals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-1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+3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Electrostatic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Molten (l) or in solution (</a:t>
            </a:r>
            <a:r>
              <a:rPr lang="en-GB" sz="14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aq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		         8.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9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[2,8]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endParaRPr lang="en-GB" sz="1400" baseline="300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9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CaF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endParaRPr lang="en-GB" sz="1400" baseline="-250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04048" y="3017293"/>
            <a:ext cx="1614488" cy="1228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2157</Words>
  <Application>WPS Presentation</Application>
  <PresentationFormat>On-screen Show (4:3)</PresentationFormat>
  <Paragraphs>93</Paragraphs>
  <Slides>3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4" baseType="lpstr">
      <vt:lpstr>Arial</vt:lpstr>
      <vt:lpstr>SimSun</vt:lpstr>
      <vt:lpstr>Wingdings</vt:lpstr>
      <vt:lpstr>Comic Sans MS</vt:lpstr>
      <vt:lpstr>Segoe Print</vt:lpstr>
      <vt:lpstr>Monotype Sorts</vt:lpstr>
      <vt:lpstr>Microsoft YaHei</vt:lpstr>
      <vt:lpstr>Arial Unicode MS</vt:lpstr>
      <vt:lpstr>Calibri</vt:lpstr>
      <vt:lpstr>Abyssinica SIL</vt:lpstr>
      <vt:lpstr>Office Theme</vt:lpstr>
      <vt:lpstr>PowerPoint 演示文稿</vt:lpstr>
      <vt:lpstr>PowerPoint 演示文稿</vt:lpstr>
      <vt:lpstr>PowerPoint 演示文稿</vt:lpstr>
    </vt:vector>
  </TitlesOfParts>
  <Company>Carmel RC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bonding</dc:title>
  <dc:creator>Bernadette Thomson</dc:creator>
  <cp:lastModifiedBy>jonathan</cp:lastModifiedBy>
  <cp:revision>180</cp:revision>
  <cp:lastPrinted>2019-04-01T02:46:48Z</cp:lastPrinted>
  <dcterms:created xsi:type="dcterms:W3CDTF">2019-04-01T02:46:48Z</dcterms:created>
  <dcterms:modified xsi:type="dcterms:W3CDTF">2019-04-01T02:46:48Z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1033-10.1.0.6758</vt:lpwstr>
  </property>
</Properties>
</file>