
<file path=[Content_Types].xml><?xml version="1.0" encoding="utf-8"?>
<Types xmlns="http://schemas.openxmlformats.org/package/2006/content-types">
  <Default Extension="jpeg" ContentType="image/jpeg"/>
  <Default Extension="wdp" ContentType="image/vnd.ms-photo"/>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9"/>
  </p:handoutMasterIdLst>
  <p:sldIdLst>
    <p:sldId id="271" r:id="rId3"/>
    <p:sldId id="286" r:id="rId5"/>
    <p:sldId id="272" r:id="rId6"/>
    <p:sldId id="287" r:id="rId7"/>
    <p:sldId id="299" r:id="rId8"/>
  </p:sldIdLst>
  <p:sldSz cx="9144000" cy="6858000" type="screen4x3"/>
  <p:notesSz cx="6797675" cy="992632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0033CC"/>
    <a:srgbClr val="008000"/>
    <a:srgbClr val="660066"/>
    <a:srgbClr val="5F5F5F"/>
    <a:srgbClr val="FF6600"/>
    <a:srgbClr val="FF9900"/>
    <a:srgbClr val="FFFF00"/>
    <a:srgbClr val="669900"/>
    <a:srgbClr val="00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æ·±è²æ ·å¼ 1 - å¼ºè°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æ æ ·å¼ï¼ç½æ ¼å">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412" autoAdjust="0"/>
    <p:restoredTop sz="94660"/>
  </p:normalViewPr>
  <p:slideViewPr>
    <p:cSldViewPr>
      <p:cViewPr varScale="1">
        <p:scale>
          <a:sx n="102" d="100"/>
          <a:sy n="102" d="100"/>
        </p:scale>
        <p:origin x="-1224" y="-96"/>
      </p:cViewPr>
      <p:guideLst>
        <p:guide orient="horz" pos="213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handoutMaster" Target="handoutMasters/handoutMaster1.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2" Type="http://schemas.openxmlformats.org/officeDocument/2006/relationships/tableStyles" Target="tableStyles.xml"/><Relationship Id="rId11" Type="http://schemas.openxmlformats.org/officeDocument/2006/relationships/viewProps" Target="viewProps.xml"/><Relationship Id="rId10" Type="http://schemas.openxmlformats.org/officeDocument/2006/relationships/presProps" Target="presProps.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46400"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9" y="2"/>
            <a:ext cx="2946400" cy="496332"/>
          </a:xfrm>
          <a:prstGeom prst="rect">
            <a:avLst/>
          </a:prstGeom>
        </p:spPr>
        <p:txBody>
          <a:bodyPr vert="horz" lIns="91440" tIns="45720" rIns="91440" bIns="45720" rtlCol="0"/>
          <a:lstStyle>
            <a:lvl1pPr algn="r">
              <a:defRPr sz="1200"/>
            </a:lvl1pPr>
          </a:lstStyle>
          <a:p>
            <a:fld id="{BAF81DF5-4888-4944-825B-F1EFA3E30395}" type="datetimeFigureOut">
              <a:rPr lang="en-GB" smtClean="0"/>
            </a:fld>
            <a:endParaRPr lang="en-GB"/>
          </a:p>
        </p:txBody>
      </p:sp>
      <p:sp>
        <p:nvSpPr>
          <p:cNvPr id="4" name="Footer Placeholder 3"/>
          <p:cNvSpPr>
            <a:spLocks noGrp="1"/>
          </p:cNvSpPr>
          <p:nvPr>
            <p:ph type="ftr" sz="quarter" idx="2"/>
          </p:nvPr>
        </p:nvSpPr>
        <p:spPr>
          <a:xfrm>
            <a:off x="0" y="9428711"/>
            <a:ext cx="2946400"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9" y="9428711"/>
            <a:ext cx="2946400" cy="496332"/>
          </a:xfrm>
          <a:prstGeom prst="rect">
            <a:avLst/>
          </a:prstGeom>
        </p:spPr>
        <p:txBody>
          <a:bodyPr vert="horz" lIns="91440" tIns="45720" rIns="91440" bIns="45720" rtlCol="0" anchor="b"/>
          <a:lstStyle>
            <a:lvl1pPr algn="r">
              <a:defRPr sz="1200"/>
            </a:lvl1pPr>
          </a:lstStyle>
          <a:p>
            <a:fld id="{6E09FC03-53D3-4D22-B881-1662714D3784}" type="slidenum">
              <a:rPr lang="en-GB" smtClean="0"/>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9" y="1"/>
            <a:ext cx="2946400" cy="496889"/>
          </a:xfrm>
          <a:prstGeom prst="rect">
            <a:avLst/>
          </a:prstGeom>
        </p:spPr>
        <p:txBody>
          <a:bodyPr vert="horz" lIns="91440" tIns="45720" rIns="91440" bIns="45720" rtlCol="0"/>
          <a:lstStyle>
            <a:lvl1pPr algn="r">
              <a:defRPr sz="1200"/>
            </a:lvl1pPr>
          </a:lstStyle>
          <a:p>
            <a:fld id="{C99FA5A3-0FF1-4133-ABB4-F6816C5E1392}" type="datetimeFigureOut">
              <a:rPr lang="en-GB" smtClean="0"/>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1" y="4714876"/>
            <a:ext cx="5438775" cy="4467225"/>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6" name="Footer Placeholder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9" y="9428164"/>
            <a:ext cx="2946400" cy="496887"/>
          </a:xfrm>
          <a:prstGeom prst="rect">
            <a:avLst/>
          </a:prstGeom>
        </p:spPr>
        <p:txBody>
          <a:bodyPr vert="horz" lIns="91440" tIns="45720" rIns="91440" bIns="45720" rtlCol="0" anchor="b"/>
          <a:lstStyle>
            <a:lvl1pPr algn="r">
              <a:defRPr sz="1200"/>
            </a:lvl1pPr>
          </a:lstStyle>
          <a:p>
            <a:fld id="{ECBE4DF7-464A-4027-9A16-8865459BB85E}" type="slidenum">
              <a:rPr lang="en-GB" smtClean="0"/>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CBE4DF7-464A-4027-9A16-8865459BB85E}" type="slidenum">
              <a:rPr lang="en-GB" smtClean="0"/>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0BC13D8-D4D0-4016-B24A-0D113413C83F}" type="datetimeFigureOut">
              <a:rPr lang="en-GB" smtClean="0"/>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Date Placeholder 4"/>
          <p:cNvSpPr>
            <a:spLocks noGrp="1"/>
          </p:cNvSpPr>
          <p:nvPr>
            <p:ph type="dt" sz="half" idx="10"/>
          </p:nvPr>
        </p:nvSpPr>
        <p:spPr/>
        <p:txBody>
          <a:bodyPr/>
          <a:lstStyle/>
          <a:p>
            <a:fld id="{10BC13D8-D4D0-4016-B24A-0D113413C83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7" name="Date Placeholder 6"/>
          <p:cNvSpPr>
            <a:spLocks noGrp="1"/>
          </p:cNvSpPr>
          <p:nvPr>
            <p:ph type="dt" sz="half" idx="10"/>
          </p:nvPr>
        </p:nvSpPr>
        <p:spPr/>
        <p:txBody>
          <a:bodyPr/>
          <a:lstStyle/>
          <a:p>
            <a:fld id="{10BC13D8-D4D0-4016-B24A-0D113413C83F}" type="datetimeFigureOut">
              <a:rPr lang="en-GB" smtClean="0"/>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0BC13D8-D4D0-4016-B24A-0D113413C83F}" type="datetimeFigureOut">
              <a:rPr lang="en-GB" smtClean="0"/>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BC13D8-D4D0-4016-B24A-0D113413C83F}" type="datetimeFigureOut">
              <a:rPr lang="en-GB" smtClean="0"/>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0BC13D8-D4D0-4016-B24A-0D113413C83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0BC13D8-D4D0-4016-B24A-0D113413C83F}" type="datetimeFigureOut">
              <a:rPr lang="en-GB" smtClean="0"/>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F7785F-A3DC-4936-AA8E-639C944E5CAA}" type="slidenum">
              <a:rPr lang="en-GB" smtClean="0"/>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BC13D8-D4D0-4016-B24A-0D113413C83F}" type="datetimeFigureOut">
              <a:rPr lang="en-GB" smtClean="0"/>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F7785F-A3DC-4936-AA8E-639C944E5CAA}" type="slidenum">
              <a:rPr lang="en-GB" smtClean="0"/>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5.png"/><Relationship Id="rId8" Type="http://schemas.microsoft.com/office/2007/relationships/hdphoto" Target="../media/hdphoto4.wdp"/><Relationship Id="rId7" Type="http://schemas.openxmlformats.org/officeDocument/2006/relationships/image" Target="../media/image4.png"/><Relationship Id="rId6" Type="http://schemas.microsoft.com/office/2007/relationships/hdphoto" Target="../media/hdphoto3.wdp"/><Relationship Id="rId5" Type="http://schemas.openxmlformats.org/officeDocument/2006/relationships/image" Target="../media/image3.png"/><Relationship Id="rId4" Type="http://schemas.microsoft.com/office/2007/relationships/hdphoto" Target="../media/hdphoto2.wdp"/><Relationship Id="rId3" Type="http://schemas.openxmlformats.org/officeDocument/2006/relationships/image" Target="../media/image2.png"/><Relationship Id="rId2" Type="http://schemas.microsoft.com/office/2007/relationships/hdphoto" Target="../media/hdphoto1.wdp"/><Relationship Id="rId18" Type="http://schemas.openxmlformats.org/officeDocument/2006/relationships/notesSlide" Target="../notesSlides/notesSlide1.xml"/><Relationship Id="rId17" Type="http://schemas.openxmlformats.org/officeDocument/2006/relationships/slideLayout" Target="../slideLayouts/slideLayout2.xml"/><Relationship Id="rId16" Type="http://schemas.microsoft.com/office/2007/relationships/hdphoto" Target="../media/hdphoto8.wdp"/><Relationship Id="rId15" Type="http://schemas.openxmlformats.org/officeDocument/2006/relationships/image" Target="../media/image8.png"/><Relationship Id="rId14" Type="http://schemas.microsoft.com/office/2007/relationships/hdphoto" Target="../media/hdphoto7.wdp"/><Relationship Id="rId13" Type="http://schemas.openxmlformats.org/officeDocument/2006/relationships/image" Target="../media/image7.png"/><Relationship Id="rId12" Type="http://schemas.microsoft.com/office/2007/relationships/hdphoto" Target="../media/hdphoto6.wdp"/><Relationship Id="rId11" Type="http://schemas.openxmlformats.org/officeDocument/2006/relationships/image" Target="../media/image6.png"/><Relationship Id="rId10" Type="http://schemas.microsoft.com/office/2007/relationships/hdphoto" Target="../media/hdphoto5.wdp"/><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2.xml"/><Relationship Id="rId2" Type="http://schemas.microsoft.com/office/2007/relationships/hdphoto" Target="../media/hdphoto1.wdp"/><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9" Type="http://schemas.openxmlformats.org/officeDocument/2006/relationships/image" Target="../media/image12.jpeg"/><Relationship Id="rId8" Type="http://schemas.microsoft.com/office/2007/relationships/hdphoto" Target="../media/hdphoto11.wdp"/><Relationship Id="rId7" Type="http://schemas.openxmlformats.org/officeDocument/2006/relationships/image" Target="../media/image11.png"/><Relationship Id="rId6" Type="http://schemas.microsoft.com/office/2007/relationships/hdphoto" Target="../media/hdphoto10.wdp"/><Relationship Id="rId5" Type="http://schemas.openxmlformats.org/officeDocument/2006/relationships/image" Target="../media/image10.png"/><Relationship Id="rId4" Type="http://schemas.microsoft.com/office/2007/relationships/hdphoto" Target="../media/hdphoto1.wdp"/><Relationship Id="rId3" Type="http://schemas.openxmlformats.org/officeDocument/2006/relationships/image" Target="../media/image1.jpeg"/><Relationship Id="rId2" Type="http://schemas.microsoft.com/office/2007/relationships/hdphoto" Target="../media/hdphoto9.wdp"/><Relationship Id="rId12" Type="http://schemas.openxmlformats.org/officeDocument/2006/relationships/notesSlide" Target="../notesSlides/notesSlide3.xml"/><Relationship Id="rId11" Type="http://schemas.openxmlformats.org/officeDocument/2006/relationships/slideLayout" Target="../slideLayouts/slideLayout2.xml"/><Relationship Id="rId10" Type="http://schemas.microsoft.com/office/2007/relationships/hdphoto" Target="../media/hdphoto12.wdp"/><Relationship Id="rId1" Type="http://schemas.openxmlformats.org/officeDocument/2006/relationships/image" Target="../media/image9.pn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2.xml"/><Relationship Id="rId2" Type="http://schemas.microsoft.com/office/2007/relationships/hdphoto" Target="../media/hdphoto1.wdp"/><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microsoft.com/office/2007/relationships/hdphoto" Target="../media/hdphoto1.wdp"/><Relationship Id="rId7" Type="http://schemas.openxmlformats.org/officeDocument/2006/relationships/image" Target="../media/image1.jpeg"/><Relationship Id="rId6" Type="http://schemas.microsoft.com/office/2007/relationships/hdphoto" Target="../media/hdphoto14.wdp"/><Relationship Id="rId5" Type="http://schemas.openxmlformats.org/officeDocument/2006/relationships/image" Target="../media/image14.png"/><Relationship Id="rId4" Type="http://schemas.microsoft.com/office/2007/relationships/hdphoto" Target="../media/hdphoto7.wdp"/><Relationship Id="rId3" Type="http://schemas.openxmlformats.org/officeDocument/2006/relationships/image" Target="../media/image7.png"/><Relationship Id="rId2" Type="http://schemas.microsoft.com/office/2007/relationships/hdphoto" Target="../media/hdphoto13.wdp"/><Relationship Id="rId10" Type="http://schemas.openxmlformats.org/officeDocument/2006/relationships/notesSlide" Target="../notesSlides/notesSlide5.xml"/><Relationship Id="rId1"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TextBox 4"/>
          <p:cNvSpPr txBox="1">
            <a:spLocks noChangeArrowheads="1"/>
          </p:cNvSpPr>
          <p:nvPr/>
        </p:nvSpPr>
        <p:spPr bwMode="auto">
          <a:xfrm>
            <a:off x="0" y="500063"/>
            <a:ext cx="9144000" cy="800219"/>
          </a:xfrm>
          <a:prstGeom prst="rect">
            <a:avLst/>
          </a:prstGeom>
          <a:noFill/>
          <a:ln w="9525">
            <a:noFill/>
            <a:miter lim="800000"/>
          </a:ln>
        </p:spPr>
        <p:txBody>
          <a:bodyPr>
            <a:spAutoFit/>
          </a:bodyPr>
          <a:lstStyle/>
          <a:p>
            <a:pPr algn="ctr"/>
            <a:r>
              <a:rPr lang="en-GB" sz="4600" b="1" u="sng" dirty="0" smtClean="0">
                <a:latin typeface="Segoe Print" panose="02000600000000000000" pitchFamily="2" charset="0"/>
              </a:rPr>
              <a:t>Covalent bonding - molecules</a:t>
            </a:r>
            <a:endParaRPr lang="en-GB" sz="4600" b="1" u="sng" dirty="0">
              <a:latin typeface="Segoe Print" panose="02000600000000000000" pitchFamily="2" charset="0"/>
            </a:endParaRPr>
          </a:p>
        </p:txBody>
      </p:sp>
      <p:sp>
        <p:nvSpPr>
          <p:cNvPr id="21" name="Rectangle 20"/>
          <p:cNvSpPr/>
          <p:nvPr/>
        </p:nvSpPr>
        <p:spPr>
          <a:xfrm>
            <a:off x="107504" y="1300282"/>
            <a:ext cx="4248472" cy="544108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Picture 2"/>
          <p:cNvPicPr>
            <a:picLocks noChangeAspect="1" noChangeArrowheads="1"/>
          </p:cNvPicPr>
          <p:nvPr/>
        </p:nvPicPr>
        <p:blipFill>
          <a:blip r:embed="rId3" cstate="print">
            <a:graysc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45604" y="1556792"/>
            <a:ext cx="15240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
          <p:cNvPicPr>
            <a:picLocks noChangeAspect="1" noChangeArrowheads="1"/>
          </p:cNvPicPr>
          <p:nvPr/>
        </p:nvPicPr>
        <p:blipFill>
          <a:blip r:embed="rId5" cstate="print">
            <a:grayscl/>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46421" y="2836540"/>
            <a:ext cx="15240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2"/>
          <p:cNvPicPr>
            <a:picLocks noChangeAspect="1" noChangeArrowheads="1"/>
          </p:cNvPicPr>
          <p:nvPr/>
        </p:nvPicPr>
        <p:blipFill>
          <a:blip r:embed="rId7" cstate="print">
            <a:grayscl/>
            <a:extLst>
              <a:ext uri="{BEBA8EAE-BF5A-486C-A8C5-ECC9F3942E4B}">
                <a14:imgProps xmlns:a14="http://schemas.microsoft.com/office/drawing/2010/main">
                  <a14:imgLayer r:embed="rId8">
                    <a14:imgEffect>
                      <a14:sharpenSoften amount="50000"/>
                    </a14:imgEffect>
                  </a14:imgLayer>
                </a14:imgProps>
              </a:ext>
              <a:ext uri="{28A0092B-C50C-407E-A947-70E740481C1C}">
                <a14:useLocalDpi xmlns:a14="http://schemas.microsoft.com/office/drawing/2010/main" val="0"/>
              </a:ext>
            </a:extLst>
          </a:blip>
          <a:srcRect/>
          <a:stretch>
            <a:fillRect/>
          </a:stretch>
        </p:blipFill>
        <p:spPr>
          <a:xfrm>
            <a:off x="186298" y="4204692"/>
            <a:ext cx="2000250" cy="952500"/>
          </a:xfrm>
          <a:prstGeom prst="rect">
            <a:avLst/>
          </a:prstGeom>
        </p:spPr>
      </p:pic>
      <p:pic>
        <p:nvPicPr>
          <p:cNvPr id="32" name="Picture 2"/>
          <p:cNvPicPr>
            <a:picLocks noChangeAspect="1" noChangeArrowheads="1"/>
          </p:cNvPicPr>
          <p:nvPr/>
        </p:nvPicPr>
        <p:blipFill>
          <a:blip r:embed="rId9" cstate="print">
            <a:grayscl/>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60611" y="5445224"/>
            <a:ext cx="2095500" cy="1238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
          <p:cNvPicPr>
            <a:picLocks noChangeAspect="1" noChangeArrowheads="1"/>
          </p:cNvPicPr>
          <p:nvPr/>
        </p:nvPicPr>
        <p:blipFill>
          <a:blip r:embed="rId11" cstate="print">
            <a:grayscl/>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95736" y="5254724"/>
            <a:ext cx="2095500"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2"/>
          <p:cNvPicPr>
            <a:picLocks noChangeAspect="1" noChangeArrowheads="1"/>
          </p:cNvPicPr>
          <p:nvPr/>
        </p:nvPicPr>
        <p:blipFill>
          <a:blip r:embed="rId13" cstate="print">
            <a:grayscl/>
            <a:extLst>
              <a:ext uri="{BEBA8EAE-BF5A-486C-A8C5-ECC9F3942E4B}">
                <a14:imgProps xmlns:a14="http://schemas.microsoft.com/office/drawing/2010/main">
                  <a14:imgLayer r:embed="rId1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195736" y="2845668"/>
            <a:ext cx="2095500"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2"/>
          <p:cNvPicPr>
            <a:picLocks noChangeAspect="1" noChangeArrowheads="1"/>
          </p:cNvPicPr>
          <p:nvPr/>
        </p:nvPicPr>
        <p:blipFill>
          <a:blip r:embed="rId15" cstate="print">
            <a:grayscl/>
            <a:extLst>
              <a:ext uri="{BEBA8EAE-BF5A-486C-A8C5-ECC9F3942E4B}">
                <a14:imgProps xmlns:a14="http://schemas.microsoft.com/office/drawing/2010/main">
                  <a14:imgLayer r:embed="rId16">
                    <a14:imgEffect>
                      <a14:sharpenSoften amount="50000"/>
                    </a14:imgEffect>
                  </a14:imgLayer>
                </a14:imgProps>
              </a:ext>
              <a:ext uri="{28A0092B-C50C-407E-A947-70E740481C1C}">
                <a14:useLocalDpi xmlns:a14="http://schemas.microsoft.com/office/drawing/2010/main" val="0"/>
              </a:ext>
            </a:extLst>
          </a:blip>
          <a:srcRect/>
          <a:stretch>
            <a:fillRect/>
          </a:stretch>
        </p:blipFill>
        <p:spPr>
          <a:xfrm>
            <a:off x="2481486" y="1556792"/>
            <a:ext cx="1524000" cy="952500"/>
          </a:xfrm>
          <a:prstGeom prst="rect">
            <a:avLst/>
          </a:prstGeom>
        </p:spPr>
      </p:pic>
      <p:sp>
        <p:nvSpPr>
          <p:cNvPr id="36" name="Rectangle 35"/>
          <p:cNvSpPr/>
          <p:nvPr/>
        </p:nvSpPr>
        <p:spPr>
          <a:xfrm>
            <a:off x="107504" y="1300282"/>
            <a:ext cx="1726755" cy="307777"/>
          </a:xfrm>
          <a:prstGeom prst="rect">
            <a:avLst/>
          </a:prstGeom>
        </p:spPr>
        <p:txBody>
          <a:bodyPr wrap="none">
            <a:spAutoFit/>
          </a:bodyPr>
          <a:lstStyle/>
          <a:p>
            <a:r>
              <a:rPr lang="en-GB" sz="1400" u="sng" dirty="0" smtClean="0">
                <a:latin typeface="Comic Sans MS" panose="030F0702030302020204" pitchFamily="66" charset="0"/>
                <a:cs typeface="Arial" panose="020B0604020202020204" pitchFamily="34" charset="0"/>
              </a:rPr>
              <a:t>Hydrogen - H</a:t>
            </a:r>
            <a:r>
              <a:rPr lang="en-GB" sz="1400" u="sng" baseline="-25000" dirty="0" smtClean="0">
                <a:latin typeface="Comic Sans MS" panose="030F0702030302020204" pitchFamily="66" charset="0"/>
                <a:cs typeface="Arial" panose="020B0604020202020204" pitchFamily="34" charset="0"/>
              </a:rPr>
              <a:t>2</a:t>
            </a:r>
            <a:r>
              <a:rPr lang="en-GB" sz="1400" u="sng" dirty="0" smtClean="0">
                <a:latin typeface="Comic Sans MS" panose="030F0702030302020204" pitchFamily="66" charset="0"/>
                <a:cs typeface="Arial" panose="020B0604020202020204" pitchFamily="34" charset="0"/>
              </a:rPr>
              <a:t> (g)</a:t>
            </a:r>
            <a:endParaRPr lang="en-GB" sz="1400" u="sng" dirty="0"/>
          </a:p>
        </p:txBody>
      </p:sp>
      <p:sp>
        <p:nvSpPr>
          <p:cNvPr id="37" name="Rectangle 36"/>
          <p:cNvSpPr/>
          <p:nvPr/>
        </p:nvSpPr>
        <p:spPr>
          <a:xfrm>
            <a:off x="2871274" y="1300281"/>
            <a:ext cx="1484702" cy="307777"/>
          </a:xfrm>
          <a:prstGeom prst="rect">
            <a:avLst/>
          </a:prstGeom>
        </p:spPr>
        <p:txBody>
          <a:bodyPr wrap="none">
            <a:spAutoFit/>
          </a:bodyPr>
          <a:lstStyle/>
          <a:p>
            <a:r>
              <a:rPr lang="en-GB" sz="1400" u="sng" dirty="0" smtClean="0">
                <a:latin typeface="Comic Sans MS" panose="030F0702030302020204" pitchFamily="66" charset="0"/>
                <a:cs typeface="Arial" panose="020B0604020202020204" pitchFamily="34" charset="0"/>
              </a:rPr>
              <a:t>Oxygen - O</a:t>
            </a:r>
            <a:r>
              <a:rPr lang="en-GB" sz="1400" u="sng" baseline="-25000" dirty="0" smtClean="0">
                <a:latin typeface="Comic Sans MS" panose="030F0702030302020204" pitchFamily="66" charset="0"/>
                <a:cs typeface="Arial" panose="020B0604020202020204" pitchFamily="34" charset="0"/>
              </a:rPr>
              <a:t>2</a:t>
            </a:r>
            <a:r>
              <a:rPr lang="en-GB" sz="1400" u="sng" dirty="0" smtClean="0">
                <a:latin typeface="Comic Sans MS" panose="030F0702030302020204" pitchFamily="66" charset="0"/>
                <a:cs typeface="Arial" panose="020B0604020202020204" pitchFamily="34" charset="0"/>
              </a:rPr>
              <a:t> (g)</a:t>
            </a:r>
            <a:endParaRPr lang="en-GB" sz="1400" u="sng" dirty="0"/>
          </a:p>
        </p:txBody>
      </p:sp>
      <p:sp>
        <p:nvSpPr>
          <p:cNvPr id="38" name="Rectangle 37"/>
          <p:cNvSpPr/>
          <p:nvPr/>
        </p:nvSpPr>
        <p:spPr>
          <a:xfrm>
            <a:off x="107504" y="2509292"/>
            <a:ext cx="1560042" cy="307777"/>
          </a:xfrm>
          <a:prstGeom prst="rect">
            <a:avLst/>
          </a:prstGeom>
        </p:spPr>
        <p:txBody>
          <a:bodyPr wrap="none">
            <a:spAutoFit/>
          </a:bodyPr>
          <a:lstStyle/>
          <a:p>
            <a:r>
              <a:rPr lang="en-GB" sz="1400" u="sng" dirty="0" smtClean="0">
                <a:latin typeface="Comic Sans MS" panose="030F0702030302020204" pitchFamily="66" charset="0"/>
                <a:cs typeface="Arial" panose="020B0604020202020204" pitchFamily="34" charset="0"/>
              </a:rPr>
              <a:t>Chlorine - Cl</a:t>
            </a:r>
            <a:r>
              <a:rPr lang="en-GB" sz="1400" u="sng" baseline="-25000" dirty="0" smtClean="0">
                <a:latin typeface="Comic Sans MS" panose="030F0702030302020204" pitchFamily="66" charset="0"/>
                <a:cs typeface="Arial" panose="020B0604020202020204" pitchFamily="34" charset="0"/>
              </a:rPr>
              <a:t>2</a:t>
            </a:r>
            <a:r>
              <a:rPr lang="en-GB" sz="1400" u="sng" dirty="0" smtClean="0">
                <a:latin typeface="Comic Sans MS" panose="030F0702030302020204" pitchFamily="66" charset="0"/>
                <a:cs typeface="Arial" panose="020B0604020202020204" pitchFamily="34" charset="0"/>
              </a:rPr>
              <a:t> (g)</a:t>
            </a:r>
            <a:endParaRPr lang="en-GB" sz="1400" u="sng" dirty="0"/>
          </a:p>
        </p:txBody>
      </p:sp>
      <p:sp>
        <p:nvSpPr>
          <p:cNvPr id="39" name="Rectangle 38"/>
          <p:cNvSpPr/>
          <p:nvPr/>
        </p:nvSpPr>
        <p:spPr>
          <a:xfrm>
            <a:off x="2624412" y="2509291"/>
            <a:ext cx="1731564" cy="307777"/>
          </a:xfrm>
          <a:prstGeom prst="rect">
            <a:avLst/>
          </a:prstGeom>
        </p:spPr>
        <p:txBody>
          <a:bodyPr wrap="none">
            <a:spAutoFit/>
          </a:bodyPr>
          <a:lstStyle/>
          <a:p>
            <a:r>
              <a:rPr lang="en-GB" sz="1400" u="sng" dirty="0" smtClean="0">
                <a:latin typeface="Comic Sans MS" panose="030F0702030302020204" pitchFamily="66" charset="0"/>
                <a:cs typeface="Arial" panose="020B0604020202020204" pitchFamily="34" charset="0"/>
              </a:rPr>
              <a:t>Methane – CH</a:t>
            </a:r>
            <a:r>
              <a:rPr lang="en-GB" sz="1400" u="sng" baseline="-25000" dirty="0" smtClean="0">
                <a:latin typeface="Comic Sans MS" panose="030F0702030302020204" pitchFamily="66" charset="0"/>
                <a:cs typeface="Arial" panose="020B0604020202020204" pitchFamily="34" charset="0"/>
              </a:rPr>
              <a:t>4</a:t>
            </a:r>
            <a:r>
              <a:rPr lang="en-GB" sz="1400" u="sng" dirty="0" smtClean="0">
                <a:latin typeface="Comic Sans MS" panose="030F0702030302020204" pitchFamily="66" charset="0"/>
                <a:cs typeface="Arial" panose="020B0604020202020204" pitchFamily="34" charset="0"/>
              </a:rPr>
              <a:t> (g)</a:t>
            </a:r>
            <a:endParaRPr lang="en-GB" sz="1400" u="sng" dirty="0"/>
          </a:p>
        </p:txBody>
      </p:sp>
      <p:sp>
        <p:nvSpPr>
          <p:cNvPr id="40" name="Rectangle 39"/>
          <p:cNvSpPr/>
          <p:nvPr/>
        </p:nvSpPr>
        <p:spPr>
          <a:xfrm>
            <a:off x="107504" y="3789040"/>
            <a:ext cx="1723549" cy="523220"/>
          </a:xfrm>
          <a:prstGeom prst="rect">
            <a:avLst/>
          </a:prstGeom>
        </p:spPr>
        <p:txBody>
          <a:bodyPr wrap="none">
            <a:spAutoFit/>
          </a:bodyPr>
          <a:lstStyle/>
          <a:p>
            <a:r>
              <a:rPr lang="en-GB" sz="1400" u="sng" dirty="0" smtClean="0">
                <a:latin typeface="Comic Sans MS" panose="030F0702030302020204" pitchFamily="66" charset="0"/>
                <a:cs typeface="Arial" panose="020B0604020202020204" pitchFamily="34" charset="0"/>
              </a:rPr>
              <a:t>Hydrogen chloride</a:t>
            </a:r>
            <a:endParaRPr lang="en-GB" sz="1400" u="sng" dirty="0" smtClean="0">
              <a:latin typeface="Comic Sans MS" panose="030F0702030302020204" pitchFamily="66" charset="0"/>
              <a:cs typeface="Arial" panose="020B0604020202020204" pitchFamily="34" charset="0"/>
            </a:endParaRPr>
          </a:p>
          <a:p>
            <a:r>
              <a:rPr lang="en-GB" sz="1400" u="sng" dirty="0" err="1" smtClean="0">
                <a:latin typeface="Comic Sans MS" panose="030F0702030302020204" pitchFamily="66" charset="0"/>
                <a:cs typeface="Arial" panose="020B0604020202020204" pitchFamily="34" charset="0"/>
              </a:rPr>
              <a:t>HCl</a:t>
            </a:r>
            <a:r>
              <a:rPr lang="en-GB" sz="1400" u="sng" dirty="0" smtClean="0">
                <a:latin typeface="Comic Sans MS" panose="030F0702030302020204" pitchFamily="66" charset="0"/>
                <a:cs typeface="Arial" panose="020B0604020202020204" pitchFamily="34" charset="0"/>
              </a:rPr>
              <a:t> (g)</a:t>
            </a:r>
            <a:endParaRPr lang="en-GB" sz="1400" u="sng" dirty="0"/>
          </a:p>
        </p:txBody>
      </p:sp>
      <p:sp>
        <p:nvSpPr>
          <p:cNvPr id="41" name="Rectangle 40"/>
          <p:cNvSpPr/>
          <p:nvPr/>
        </p:nvSpPr>
        <p:spPr>
          <a:xfrm>
            <a:off x="12197" y="5157192"/>
            <a:ext cx="1539204" cy="307777"/>
          </a:xfrm>
          <a:prstGeom prst="rect">
            <a:avLst/>
          </a:prstGeom>
        </p:spPr>
        <p:txBody>
          <a:bodyPr wrap="none">
            <a:spAutoFit/>
          </a:bodyPr>
          <a:lstStyle/>
          <a:p>
            <a:r>
              <a:rPr lang="en-GB" sz="1400" u="sng" dirty="0" smtClean="0">
                <a:latin typeface="Comic Sans MS" panose="030F0702030302020204" pitchFamily="66" charset="0"/>
                <a:cs typeface="Arial" panose="020B0604020202020204" pitchFamily="34" charset="0"/>
              </a:rPr>
              <a:t>Water – H</a:t>
            </a:r>
            <a:r>
              <a:rPr lang="en-GB" sz="1400" u="sng" baseline="-25000" dirty="0" smtClean="0">
                <a:latin typeface="Comic Sans MS" panose="030F0702030302020204" pitchFamily="66" charset="0"/>
                <a:cs typeface="Arial" panose="020B0604020202020204" pitchFamily="34" charset="0"/>
              </a:rPr>
              <a:t>2</a:t>
            </a:r>
            <a:r>
              <a:rPr lang="en-GB" sz="1400" u="sng" dirty="0" smtClean="0">
                <a:latin typeface="Comic Sans MS" panose="030F0702030302020204" pitchFamily="66" charset="0"/>
                <a:cs typeface="Arial" panose="020B0604020202020204" pitchFamily="34" charset="0"/>
              </a:rPr>
              <a:t>O (l)</a:t>
            </a:r>
            <a:endParaRPr lang="en-GB" sz="1400" u="sng" dirty="0"/>
          </a:p>
        </p:txBody>
      </p:sp>
      <p:sp>
        <p:nvSpPr>
          <p:cNvPr id="42" name="Rectangle 41"/>
          <p:cNvSpPr/>
          <p:nvPr/>
        </p:nvSpPr>
        <p:spPr>
          <a:xfrm>
            <a:off x="2613191" y="4921748"/>
            <a:ext cx="1742785" cy="307777"/>
          </a:xfrm>
          <a:prstGeom prst="rect">
            <a:avLst/>
          </a:prstGeom>
        </p:spPr>
        <p:txBody>
          <a:bodyPr wrap="none">
            <a:spAutoFit/>
          </a:bodyPr>
          <a:lstStyle/>
          <a:p>
            <a:r>
              <a:rPr lang="en-GB" sz="1400" u="sng" dirty="0" smtClean="0">
                <a:latin typeface="Comic Sans MS" panose="030F0702030302020204" pitchFamily="66" charset="0"/>
                <a:cs typeface="Arial" panose="020B0604020202020204" pitchFamily="34" charset="0"/>
              </a:rPr>
              <a:t>Ammonia – NH</a:t>
            </a:r>
            <a:r>
              <a:rPr lang="en-GB" sz="1400" u="sng" baseline="-25000" dirty="0" smtClean="0">
                <a:latin typeface="Comic Sans MS" panose="030F0702030302020204" pitchFamily="66" charset="0"/>
                <a:cs typeface="Arial" panose="020B0604020202020204" pitchFamily="34" charset="0"/>
              </a:rPr>
              <a:t>3</a:t>
            </a:r>
            <a:r>
              <a:rPr lang="en-GB" sz="1400" u="sng" dirty="0" smtClean="0">
                <a:latin typeface="Comic Sans MS" panose="030F0702030302020204" pitchFamily="66" charset="0"/>
                <a:cs typeface="Arial" panose="020B0604020202020204" pitchFamily="34" charset="0"/>
              </a:rPr>
              <a:t> (g)</a:t>
            </a:r>
            <a:endParaRPr lang="en-GB" sz="1400" u="sng" dirty="0"/>
          </a:p>
        </p:txBody>
      </p:sp>
      <p:sp>
        <p:nvSpPr>
          <p:cNvPr id="43" name="TextBox 42"/>
          <p:cNvSpPr txBox="1"/>
          <p:nvPr/>
        </p:nvSpPr>
        <p:spPr>
          <a:xfrm>
            <a:off x="4716016" y="1300281"/>
            <a:ext cx="4248472" cy="4616648"/>
          </a:xfrm>
          <a:prstGeom prst="rect">
            <a:avLst/>
          </a:prstGeom>
          <a:noFill/>
          <a:ln w="12700">
            <a:solidFill>
              <a:srgbClr val="000000"/>
            </a:solidFill>
          </a:ln>
        </p:spPr>
        <p:txBody>
          <a:bodyPr wrap="square" rtlCol="0">
            <a:spAutoFit/>
          </a:bodyPr>
          <a:lstStyle/>
          <a:p>
            <a:r>
              <a:rPr lang="en-GB" sz="1400" u="sng" dirty="0">
                <a:latin typeface="Comic Sans MS" panose="030F0702030302020204" pitchFamily="66" charset="0"/>
                <a:cs typeface="Arial" panose="020B0604020202020204" pitchFamily="34" charset="0"/>
              </a:rPr>
              <a:t>Properties of </a:t>
            </a:r>
            <a:r>
              <a:rPr lang="en-GB" sz="1400" u="sng" dirty="0" smtClean="0">
                <a:latin typeface="Comic Sans MS" panose="030F0702030302020204" pitchFamily="66" charset="0"/>
                <a:cs typeface="Arial" panose="020B0604020202020204" pitchFamily="34" charset="0"/>
              </a:rPr>
              <a:t>covalent compounds</a:t>
            </a:r>
            <a:endParaRPr lang="en-GB" sz="1400" u="sng" dirty="0" smtClean="0">
              <a:latin typeface="Comic Sans MS" panose="030F0702030302020204" pitchFamily="66" charset="0"/>
              <a:cs typeface="Arial" panose="020B0604020202020204" pitchFamily="34" charset="0"/>
            </a:endParaRPr>
          </a:p>
          <a:p>
            <a:endParaRPr lang="en-GB" sz="1400" b="0" i="0" u="none" strike="noStrike" baseline="0" dirty="0" smtClean="0">
              <a:latin typeface="Comic Sans MS" panose="030F0702030302020204" pitchFamily="66" charset="0"/>
              <a:cs typeface="Arial" panose="020B0604020202020204" pitchFamily="34" charset="0"/>
            </a:endParaRPr>
          </a:p>
          <a:p>
            <a:pPr marL="265430" indent="-265430">
              <a:buFont typeface="Arial" panose="020B0604020202020204" pitchFamily="34" charset="0"/>
              <a:buChar char="•"/>
            </a:pPr>
            <a:r>
              <a:rPr lang="en-GB" sz="1400" dirty="0">
                <a:latin typeface="Comic Sans MS" panose="030F0702030302020204" pitchFamily="66" charset="0"/>
                <a:cs typeface="Arial" panose="020B0604020202020204" pitchFamily="34" charset="0"/>
              </a:rPr>
              <a:t>A covalent bond is a </a:t>
            </a:r>
            <a:r>
              <a:rPr lang="en-GB" sz="1400" b="1" u="sng" dirty="0">
                <a:latin typeface="Comic Sans MS" panose="030F0702030302020204" pitchFamily="66" charset="0"/>
                <a:cs typeface="Arial" panose="020B0604020202020204" pitchFamily="34" charset="0"/>
              </a:rPr>
              <a:t>shared</a:t>
            </a:r>
            <a:r>
              <a:rPr lang="en-GB" sz="1400" dirty="0">
                <a:latin typeface="Comic Sans MS" panose="030F0702030302020204" pitchFamily="66" charset="0"/>
                <a:cs typeface="Arial" panose="020B0604020202020204" pitchFamily="34" charset="0"/>
              </a:rPr>
              <a:t> pair of electrons</a:t>
            </a:r>
            <a:endParaRPr lang="en-GB" sz="1400" dirty="0">
              <a:latin typeface="Comic Sans MS" panose="030F0702030302020204" pitchFamily="66" charset="0"/>
              <a:cs typeface="Arial" panose="020B0604020202020204" pitchFamily="34" charset="0"/>
            </a:endParaRPr>
          </a:p>
          <a:p>
            <a:pPr marL="265430" indent="-265430">
              <a:buFont typeface="Arial" panose="020B0604020202020204" pitchFamily="34" charset="0"/>
              <a:buChar char="•"/>
            </a:pPr>
            <a:endParaRPr lang="en-GB" sz="1400" dirty="0">
              <a:latin typeface="Comic Sans MS" panose="030F0702030302020204" pitchFamily="66" charset="0"/>
              <a:cs typeface="Arial" panose="020B0604020202020204" pitchFamily="34" charset="0"/>
            </a:endParaRPr>
          </a:p>
          <a:p>
            <a:pPr marL="265430" indent="-265430">
              <a:buFont typeface="Arial" panose="020B0604020202020204" pitchFamily="34" charset="0"/>
              <a:buChar char="•"/>
            </a:pPr>
            <a:r>
              <a:rPr lang="en-GB" sz="1400" dirty="0">
                <a:latin typeface="Comic Sans MS" panose="030F0702030302020204" pitchFamily="66" charset="0"/>
                <a:cs typeface="Arial" panose="020B0604020202020204" pitchFamily="34" charset="0"/>
              </a:rPr>
              <a:t>Substances that consist of simple molecules are gases, liquids or solids that have relatively low melting points and boiling points</a:t>
            </a:r>
            <a:endParaRPr lang="en-GB" sz="1400" dirty="0">
              <a:latin typeface="Comic Sans MS" panose="030F0702030302020204" pitchFamily="66" charset="0"/>
              <a:cs typeface="Arial" panose="020B0604020202020204" pitchFamily="34" charset="0"/>
            </a:endParaRPr>
          </a:p>
          <a:p>
            <a:pPr marL="265430" indent="-265430">
              <a:buFont typeface="Arial" panose="020B0604020202020204" pitchFamily="34" charset="0"/>
              <a:buChar char="•"/>
            </a:pPr>
            <a:endParaRPr lang="en-GB" sz="1400" dirty="0">
              <a:latin typeface="Comic Sans MS" panose="030F0702030302020204" pitchFamily="66" charset="0"/>
              <a:cs typeface="Arial" panose="020B0604020202020204" pitchFamily="34" charset="0"/>
            </a:endParaRPr>
          </a:p>
          <a:p>
            <a:pPr marL="265430" indent="-265430">
              <a:buFont typeface="Arial" panose="020B0604020202020204" pitchFamily="34" charset="0"/>
              <a:buChar char="•"/>
            </a:pPr>
            <a:r>
              <a:rPr lang="en-GB" sz="1400" dirty="0">
                <a:latin typeface="Comic Sans MS" panose="030F0702030302020204" pitchFamily="66" charset="0"/>
                <a:cs typeface="Arial" panose="020B0604020202020204" pitchFamily="34" charset="0"/>
              </a:rPr>
              <a:t>They have only weak forces between the molecules (</a:t>
            </a:r>
            <a:r>
              <a:rPr lang="en-GB" sz="1400" b="1" u="sng" dirty="0">
                <a:latin typeface="Comic Sans MS" panose="030F0702030302020204" pitchFamily="66" charset="0"/>
                <a:cs typeface="Arial" panose="020B0604020202020204" pitchFamily="34" charset="0"/>
              </a:rPr>
              <a:t>intermolecular forces</a:t>
            </a:r>
            <a:r>
              <a:rPr lang="en-GB" sz="1400" dirty="0">
                <a:latin typeface="Comic Sans MS" panose="030F0702030302020204" pitchFamily="66" charset="0"/>
                <a:cs typeface="Arial" panose="020B0604020202020204" pitchFamily="34" charset="0"/>
              </a:rPr>
              <a:t>). It is these intermolecular forces that are overcome, not the covalent bonds, when the substance melts or boils. Intermolecular forces are much weaker than covalent </a:t>
            </a:r>
            <a:r>
              <a:rPr lang="en-GB" sz="1400" dirty="0" smtClean="0">
                <a:latin typeface="Comic Sans MS" panose="030F0702030302020204" pitchFamily="66" charset="0"/>
                <a:cs typeface="Arial" panose="020B0604020202020204" pitchFamily="34" charset="0"/>
              </a:rPr>
              <a:t>bonds. The forces within the molecules (the covalent bonds) can be referred to as </a:t>
            </a:r>
            <a:r>
              <a:rPr lang="en-GB" sz="1400" b="1" u="sng" dirty="0" err="1" smtClean="0">
                <a:latin typeface="Comic Sans MS" panose="030F0702030302020204" pitchFamily="66" charset="0"/>
                <a:cs typeface="Arial" panose="020B0604020202020204" pitchFamily="34" charset="0"/>
              </a:rPr>
              <a:t>intramolecular</a:t>
            </a:r>
            <a:r>
              <a:rPr lang="en-GB" sz="1400" dirty="0" smtClean="0">
                <a:latin typeface="Comic Sans MS" panose="030F0702030302020204" pitchFamily="66" charset="0"/>
                <a:cs typeface="Arial" panose="020B0604020202020204" pitchFamily="34" charset="0"/>
              </a:rPr>
              <a:t> </a:t>
            </a:r>
            <a:r>
              <a:rPr lang="en-GB" sz="1400" b="1" u="sng" dirty="0" smtClean="0">
                <a:latin typeface="Comic Sans MS" panose="030F0702030302020204" pitchFamily="66" charset="0"/>
                <a:cs typeface="Arial" panose="020B0604020202020204" pitchFamily="34" charset="0"/>
              </a:rPr>
              <a:t>forces</a:t>
            </a:r>
            <a:r>
              <a:rPr lang="en-GB" sz="1400" dirty="0" smtClean="0">
                <a:latin typeface="Comic Sans MS" panose="030F0702030302020204" pitchFamily="66" charset="0"/>
                <a:cs typeface="Arial" panose="020B0604020202020204" pitchFamily="34" charset="0"/>
              </a:rPr>
              <a:t>.</a:t>
            </a:r>
            <a:endParaRPr lang="en-GB" sz="1400" dirty="0">
              <a:latin typeface="Comic Sans MS" panose="030F0702030302020204" pitchFamily="66" charset="0"/>
              <a:cs typeface="Arial" panose="020B0604020202020204" pitchFamily="34" charset="0"/>
            </a:endParaRPr>
          </a:p>
          <a:p>
            <a:pPr marL="265430" indent="-265430">
              <a:buFont typeface="Arial" panose="020B0604020202020204" pitchFamily="34" charset="0"/>
              <a:buChar char="•"/>
            </a:pPr>
            <a:endParaRPr lang="en-GB" sz="1400" dirty="0">
              <a:latin typeface="Comic Sans MS" panose="030F0702030302020204" pitchFamily="66" charset="0"/>
              <a:cs typeface="Arial" panose="020B0604020202020204" pitchFamily="34" charset="0"/>
            </a:endParaRPr>
          </a:p>
          <a:p>
            <a:pPr marL="265430" indent="-265430">
              <a:buFont typeface="Arial" panose="020B0604020202020204" pitchFamily="34" charset="0"/>
              <a:buChar char="•"/>
            </a:pPr>
            <a:r>
              <a:rPr lang="en-GB" sz="1400" dirty="0" smtClean="0">
                <a:latin typeface="Comic Sans MS" panose="030F0702030302020204" pitchFamily="66" charset="0"/>
                <a:cs typeface="Arial" panose="020B0604020202020204" pitchFamily="34" charset="0"/>
              </a:rPr>
              <a:t>They </a:t>
            </a:r>
            <a:r>
              <a:rPr lang="en-GB" sz="1400" b="1" u="sng" dirty="0" smtClean="0">
                <a:latin typeface="Comic Sans MS" panose="030F0702030302020204" pitchFamily="66" charset="0"/>
                <a:cs typeface="Arial" panose="020B0604020202020204" pitchFamily="34" charset="0"/>
              </a:rPr>
              <a:t>do not</a:t>
            </a:r>
            <a:r>
              <a:rPr lang="en-GB" sz="1400" dirty="0" smtClean="0">
                <a:latin typeface="Comic Sans MS" panose="030F0702030302020204" pitchFamily="66" charset="0"/>
                <a:cs typeface="Arial" panose="020B0604020202020204" pitchFamily="34" charset="0"/>
              </a:rPr>
              <a:t> </a:t>
            </a:r>
            <a:r>
              <a:rPr lang="en-GB" sz="1400" dirty="0">
                <a:latin typeface="Comic Sans MS" panose="030F0702030302020204" pitchFamily="66" charset="0"/>
                <a:cs typeface="Arial" panose="020B0604020202020204" pitchFamily="34" charset="0"/>
              </a:rPr>
              <a:t>conduct electricity because the molecules do not have an overall electric charge. No free electrons or ions.</a:t>
            </a:r>
            <a:endParaRPr lang="en-GB" sz="1400" dirty="0">
              <a:latin typeface="Comic Sans MS" panose="030F0702030302020204" pitchFamily="66"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TextBox 4"/>
          <p:cNvSpPr txBox="1">
            <a:spLocks noChangeArrowheads="1"/>
          </p:cNvSpPr>
          <p:nvPr/>
        </p:nvSpPr>
        <p:spPr bwMode="auto">
          <a:xfrm>
            <a:off x="0" y="500063"/>
            <a:ext cx="9144000" cy="861774"/>
          </a:xfrm>
          <a:prstGeom prst="rect">
            <a:avLst/>
          </a:prstGeom>
          <a:noFill/>
          <a:ln w="9525">
            <a:noFill/>
            <a:miter lim="800000"/>
          </a:ln>
        </p:spPr>
        <p:txBody>
          <a:bodyPr>
            <a:spAutoFit/>
          </a:bodyPr>
          <a:lstStyle/>
          <a:p>
            <a:pPr algn="ctr"/>
            <a:r>
              <a:rPr lang="en-GB" sz="5000" b="1" u="sng" dirty="0" smtClean="0">
                <a:latin typeface="Segoe Print" panose="02000600000000000000" pitchFamily="2" charset="0"/>
              </a:rPr>
              <a:t>10 Questions</a:t>
            </a:r>
            <a:endParaRPr lang="en-GB" sz="5000" b="1" u="sng" dirty="0">
              <a:latin typeface="Segoe Print" panose="02000600000000000000" pitchFamily="2" charset="0"/>
            </a:endParaRPr>
          </a:p>
        </p:txBody>
      </p:sp>
      <p:sp>
        <p:nvSpPr>
          <p:cNvPr id="41" name="Rectangle 4"/>
          <p:cNvSpPr>
            <a:spLocks noChangeArrowheads="1"/>
          </p:cNvSpPr>
          <p:nvPr/>
        </p:nvSpPr>
        <p:spPr bwMode="auto">
          <a:xfrm>
            <a:off x="0" y="6345238"/>
            <a:ext cx="9144000" cy="512762"/>
          </a:xfrm>
          <a:prstGeom prst="rect">
            <a:avLst/>
          </a:prstGeom>
          <a:solidFill>
            <a:schemeClr val="tx1"/>
          </a:solidFill>
          <a:ln w="9525">
            <a:solidFill>
              <a:schemeClr val="tx1"/>
            </a:solidFill>
            <a:miter lim="800000"/>
          </a:ln>
        </p:spPr>
        <p:txBody>
          <a:bodyPr wrap="none" anchor="ctr"/>
          <a:lstStyle/>
          <a:p>
            <a:endParaRPr lang="en-US"/>
          </a:p>
        </p:txBody>
      </p:sp>
      <p:sp>
        <p:nvSpPr>
          <p:cNvPr id="42" name="Text Box 5"/>
          <p:cNvSpPr txBox="1">
            <a:spLocks noChangeArrowheads="1"/>
          </p:cNvSpPr>
          <p:nvPr/>
        </p:nvSpPr>
        <p:spPr bwMode="auto">
          <a:xfrm>
            <a:off x="0" y="6370786"/>
            <a:ext cx="9144000" cy="461665"/>
          </a:xfrm>
          <a:prstGeom prst="rect">
            <a:avLst/>
          </a:prstGeom>
          <a:noFill/>
          <a:ln w="9525">
            <a:noFill/>
            <a:miter lim="800000"/>
          </a:ln>
        </p:spPr>
        <p:txBody>
          <a:bodyPr>
            <a:spAutoFit/>
          </a:bodyPr>
          <a:lstStyle/>
          <a:p>
            <a:pPr algn="ctr"/>
            <a:r>
              <a:rPr lang="en-GB" sz="2400" b="1" dirty="0">
                <a:solidFill>
                  <a:schemeClr val="bg1"/>
                </a:solidFill>
                <a:latin typeface="Segoe Print" panose="02000600000000000000" pitchFamily="2" charset="0"/>
              </a:rPr>
              <a:t>Covalent bonding - molecules</a:t>
            </a:r>
            <a:endParaRPr lang="en-GB" sz="2400" b="1" dirty="0">
              <a:solidFill>
                <a:schemeClr val="bg1"/>
              </a:solidFill>
              <a:latin typeface="Segoe Print" panose="02000600000000000000" pitchFamily="2" charset="0"/>
            </a:endParaRPr>
          </a:p>
        </p:txBody>
      </p:sp>
      <p:sp>
        <p:nvSpPr>
          <p:cNvPr id="43" name="Content Placeholder 2"/>
          <p:cNvSpPr>
            <a:spLocks noGrp="1"/>
          </p:cNvSpPr>
          <p:nvPr>
            <p:ph idx="1"/>
          </p:nvPr>
        </p:nvSpPr>
        <p:spPr>
          <a:xfrm>
            <a:off x="286206" y="1212777"/>
            <a:ext cx="8820472" cy="5239781"/>
          </a:xfrm>
        </p:spPr>
        <p:txBody>
          <a:bodyPr>
            <a:normAutofit/>
          </a:bodyPr>
          <a:lstStyle/>
          <a:p>
            <a:pPr marL="514350" indent="-514350">
              <a:buFont typeface="+mj-lt"/>
              <a:buAutoNum type="arabicPeriod"/>
            </a:pPr>
            <a:r>
              <a:rPr lang="en-GB" sz="2000" dirty="0">
                <a:latin typeface="Comic Sans MS" panose="030F0702030302020204" pitchFamily="66" charset="0"/>
              </a:rPr>
              <a:t>Do covalent bonds </a:t>
            </a:r>
            <a:r>
              <a:rPr lang="en-GB" sz="2000" b="1" u="sng" dirty="0">
                <a:latin typeface="Comic Sans MS" panose="030F0702030302020204" pitchFamily="66" charset="0"/>
              </a:rPr>
              <a:t>transfer</a:t>
            </a:r>
            <a:r>
              <a:rPr lang="en-GB" sz="2000" dirty="0">
                <a:latin typeface="Comic Sans MS" panose="030F0702030302020204" pitchFamily="66" charset="0"/>
              </a:rPr>
              <a:t> or </a:t>
            </a:r>
            <a:r>
              <a:rPr lang="en-GB" sz="2000" b="1" u="sng" dirty="0">
                <a:latin typeface="Comic Sans MS" panose="030F0702030302020204" pitchFamily="66" charset="0"/>
              </a:rPr>
              <a:t>share</a:t>
            </a:r>
            <a:r>
              <a:rPr lang="en-GB" sz="2000" dirty="0">
                <a:latin typeface="Comic Sans MS" panose="030F0702030302020204" pitchFamily="66" charset="0"/>
              </a:rPr>
              <a:t> electrons?</a:t>
            </a:r>
            <a:endParaRPr lang="en-GB" sz="2000" dirty="0">
              <a:latin typeface="Comic Sans MS" panose="030F0702030302020204" pitchFamily="66" charset="0"/>
            </a:endParaRPr>
          </a:p>
          <a:p>
            <a:pPr marL="514350" indent="-514350">
              <a:buFont typeface="+mj-lt"/>
              <a:buAutoNum type="arabicPeriod"/>
            </a:pPr>
            <a:r>
              <a:rPr lang="en-GB" sz="2000" dirty="0">
                <a:latin typeface="Comic Sans MS" panose="030F0702030302020204" pitchFamily="66" charset="0"/>
              </a:rPr>
              <a:t>covalent bonds exist between..</a:t>
            </a:r>
            <a:endParaRPr lang="en-GB" sz="2000" dirty="0">
              <a:latin typeface="Comic Sans MS" panose="030F0702030302020204" pitchFamily="66" charset="0"/>
            </a:endParaRPr>
          </a:p>
          <a:p>
            <a:pPr marL="1082675" indent="0">
              <a:buNone/>
              <a:tabLst>
                <a:tab pos="541020" algn="l"/>
              </a:tabLst>
            </a:pPr>
            <a:r>
              <a:rPr lang="en-GB" sz="2000" dirty="0" smtClean="0">
                <a:latin typeface="Comic Sans MS" panose="030F0702030302020204" pitchFamily="66" charset="0"/>
              </a:rPr>
              <a:t>(</a:t>
            </a:r>
            <a:r>
              <a:rPr lang="en-GB" sz="2000" dirty="0">
                <a:latin typeface="Comic Sans MS" panose="030F0702030302020204" pitchFamily="66" charset="0"/>
              </a:rPr>
              <a:t>a) Metals and Non-metals,</a:t>
            </a:r>
            <a:endParaRPr lang="en-GB" sz="2000" dirty="0">
              <a:latin typeface="Comic Sans MS" panose="030F0702030302020204" pitchFamily="66" charset="0"/>
            </a:endParaRPr>
          </a:p>
          <a:p>
            <a:pPr marL="1082675" indent="0">
              <a:buNone/>
              <a:tabLst>
                <a:tab pos="541020" algn="l"/>
              </a:tabLst>
            </a:pPr>
            <a:r>
              <a:rPr lang="en-GB" sz="2000" dirty="0" smtClean="0">
                <a:latin typeface="Comic Sans MS" panose="030F0702030302020204" pitchFamily="66" charset="0"/>
              </a:rPr>
              <a:t>(</a:t>
            </a:r>
            <a:r>
              <a:rPr lang="en-GB" sz="2000" dirty="0">
                <a:latin typeface="Comic Sans MS" panose="030F0702030302020204" pitchFamily="66" charset="0"/>
              </a:rPr>
              <a:t>b) Non metals and Non-metals</a:t>
            </a:r>
            <a:endParaRPr lang="en-GB" sz="2000" dirty="0">
              <a:latin typeface="Comic Sans MS" panose="030F0702030302020204" pitchFamily="66" charset="0"/>
            </a:endParaRPr>
          </a:p>
          <a:p>
            <a:pPr marL="1082675" indent="0">
              <a:buNone/>
              <a:tabLst>
                <a:tab pos="541020" algn="l"/>
              </a:tabLst>
            </a:pPr>
            <a:r>
              <a:rPr lang="en-GB" sz="2000" dirty="0" smtClean="0">
                <a:latin typeface="Comic Sans MS" panose="030F0702030302020204" pitchFamily="66" charset="0"/>
              </a:rPr>
              <a:t>(</a:t>
            </a:r>
            <a:r>
              <a:rPr lang="en-GB" sz="2000" dirty="0">
                <a:latin typeface="Comic Sans MS" panose="030F0702030302020204" pitchFamily="66" charset="0"/>
              </a:rPr>
              <a:t>c) Metals and Metals</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Elements in group 7 form covalent compounds with how many bonds?</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Elements in group __ form covalent compounds with 3 bonds?</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Why do covalent compounds NOT conduct electricity?</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Are covalent bonds strong or weak?</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Draw a diagram to show the electron arrangement in a carbon atom.</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Draw a dot-cross diagram to show the bonding between 2 fluorine atoms</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Draw a dot-cross diagram to show the bonding present in CH</a:t>
            </a:r>
            <a:r>
              <a:rPr lang="en-GB" sz="2000" baseline="-25000" dirty="0">
                <a:latin typeface="Comic Sans MS" panose="030F0702030302020204" pitchFamily="66" charset="0"/>
              </a:rPr>
              <a:t>4</a:t>
            </a:r>
            <a:r>
              <a:rPr lang="en-GB" sz="2000" dirty="0">
                <a:latin typeface="Comic Sans MS" panose="030F0702030302020204" pitchFamily="66" charset="0"/>
              </a:rPr>
              <a:t>?</a:t>
            </a:r>
            <a:endParaRPr lang="en-GB" sz="2000" dirty="0">
              <a:latin typeface="Comic Sans MS" panose="030F0702030302020204" pitchFamily="66" charset="0"/>
            </a:endParaRPr>
          </a:p>
          <a:p>
            <a:pPr marL="514350" indent="-514350">
              <a:buFont typeface="+mj-lt"/>
              <a:buAutoNum type="arabicPeriod" startAt="3"/>
            </a:pPr>
            <a:r>
              <a:rPr lang="en-GB" sz="2000" dirty="0">
                <a:latin typeface="Comic Sans MS" panose="030F0702030302020204" pitchFamily="66" charset="0"/>
              </a:rPr>
              <a:t>How many bonds does carbon form in </a:t>
            </a:r>
            <a:r>
              <a:rPr lang="en-GB" sz="2000" dirty="0" smtClean="0">
                <a:latin typeface="Comic Sans MS" panose="030F0702030302020204" pitchFamily="66" charset="0"/>
              </a:rPr>
              <a:t>CO</a:t>
            </a:r>
            <a:r>
              <a:rPr lang="en-GB" sz="2000" baseline="-25000" dirty="0" smtClean="0">
                <a:latin typeface="Comic Sans MS" panose="030F0702030302020204" pitchFamily="66" charset="0"/>
              </a:rPr>
              <a:t>2</a:t>
            </a:r>
            <a:r>
              <a:rPr lang="en-GB" sz="2000" dirty="0" smtClean="0">
                <a:latin typeface="Comic Sans MS" panose="030F0702030302020204" pitchFamily="66" charset="0"/>
              </a:rPr>
              <a:t>?</a:t>
            </a:r>
            <a:endParaRPr lang="en-GB" sz="20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
          <p:cNvPicPr>
            <a:picLocks noChangeAspect="1" noChangeArrowheads="1"/>
          </p:cNvPicPr>
          <p:nvPr/>
        </p:nvPicPr>
        <p:blipFill>
          <a:blip r:embed="rId1" cstate="print">
            <a:extLst>
              <a:ext uri="{BEBA8EAE-BF5A-486C-A8C5-ECC9F3942E4B}">
                <a14:imgProps xmlns:a14="http://schemas.microsoft.com/office/drawing/2010/main">
                  <a14:imgLayer r:embed="rId2">
                    <a14:imgEffect>
                      <a14:saturation sat="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788024" y="1556792"/>
            <a:ext cx="2124236" cy="1974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TextBox 4"/>
          <p:cNvSpPr txBox="1">
            <a:spLocks noChangeArrowheads="1"/>
          </p:cNvSpPr>
          <p:nvPr/>
        </p:nvSpPr>
        <p:spPr bwMode="auto">
          <a:xfrm>
            <a:off x="0" y="500063"/>
            <a:ext cx="9144000" cy="800219"/>
          </a:xfrm>
          <a:prstGeom prst="rect">
            <a:avLst/>
          </a:prstGeom>
          <a:noFill/>
          <a:ln w="9525">
            <a:noFill/>
            <a:miter lim="800000"/>
          </a:ln>
        </p:spPr>
        <p:txBody>
          <a:bodyPr>
            <a:spAutoFit/>
          </a:bodyPr>
          <a:lstStyle/>
          <a:p>
            <a:pPr algn="ctr"/>
            <a:r>
              <a:rPr lang="en-GB" sz="4600" b="1" u="sng" dirty="0" smtClean="0">
                <a:latin typeface="Segoe Print" panose="02000600000000000000" pitchFamily="2" charset="0"/>
              </a:rPr>
              <a:t>Covalent bonding - Giant</a:t>
            </a:r>
            <a:endParaRPr lang="en-GB" sz="4600" b="1" u="sng" dirty="0">
              <a:latin typeface="Segoe Print" panose="02000600000000000000" pitchFamily="2" charset="0"/>
            </a:endParaRPr>
          </a:p>
        </p:txBody>
      </p:sp>
      <p:graphicFrame>
        <p:nvGraphicFramePr>
          <p:cNvPr id="26" name="Table 25"/>
          <p:cNvGraphicFramePr>
            <a:graphicFrameLocks noGrp="1"/>
          </p:cNvGraphicFramePr>
          <p:nvPr/>
        </p:nvGraphicFramePr>
        <p:xfrm>
          <a:off x="107504" y="1196752"/>
          <a:ext cx="4248472" cy="4721006"/>
        </p:xfrm>
        <a:graphic>
          <a:graphicData uri="http://schemas.openxmlformats.org/drawingml/2006/table">
            <a:tbl>
              <a:tblPr firstRow="1" bandRow="1">
                <a:tableStyleId>{5940675A-B579-460E-94D1-54222C63F5DA}</a:tableStyleId>
              </a:tblPr>
              <a:tblGrid>
                <a:gridCol w="2124236"/>
                <a:gridCol w="2124236"/>
              </a:tblGrid>
              <a:tr h="236050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GB" sz="1400" u="sng" dirty="0" smtClean="0">
                          <a:latin typeface="Comic Sans MS" panose="030F0702030302020204" pitchFamily="66" charset="0"/>
                          <a:cs typeface="Arial" panose="020B0604020202020204" pitchFamily="34" charset="0"/>
                        </a:rPr>
                        <a:t>Diamond (carbon only)</a:t>
                      </a:r>
                      <a:endParaRPr lang="en-GB" sz="1400" dirty="0"/>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tcPr>
                </a:tc>
                <a:tc>
                  <a:txBody>
                    <a:bodyPr/>
                    <a:lstStyle/>
                    <a:p>
                      <a:r>
                        <a:rPr lang="en-GB" sz="1400" dirty="0" smtClean="0">
                          <a:latin typeface="Comic Sans MS" panose="030F0702030302020204" pitchFamily="66" charset="0"/>
                        </a:rPr>
                        <a:t>All the atoms in these structures are linked</a:t>
                      </a:r>
                      <a:endParaRPr lang="en-GB" sz="1400" dirty="0" smtClean="0">
                        <a:latin typeface="Comic Sans MS" panose="030F0702030302020204" pitchFamily="66" charset="0"/>
                      </a:endParaRPr>
                    </a:p>
                    <a:p>
                      <a:r>
                        <a:rPr lang="en-GB" sz="1400" dirty="0" smtClean="0">
                          <a:latin typeface="Comic Sans MS" panose="030F0702030302020204" pitchFamily="66" charset="0"/>
                        </a:rPr>
                        <a:t>to other atoms by strong covalent bonds and so they have very high melting points.</a:t>
                      </a:r>
                      <a:endParaRPr lang="en-GB" sz="1400" dirty="0" smtClean="0">
                        <a:latin typeface="Comic Sans MS" panose="030F0702030302020204" pitchFamily="66" charset="0"/>
                      </a:endParaRPr>
                    </a:p>
                  </a:txBody>
                  <a:tcPr anchor="ctr"/>
                </a:tc>
              </a:tr>
              <a:tr h="2360503">
                <a:tc>
                  <a:txBody>
                    <a:bodyPr/>
                    <a:lstStyle/>
                    <a:p>
                      <a:r>
                        <a:rPr lang="en-GB" sz="1400" dirty="0" smtClean="0">
                          <a:latin typeface="Comic Sans MS" panose="030F0702030302020204" pitchFamily="66" charset="0"/>
                        </a:rPr>
                        <a:t>In diamond, each carbon atom forms </a:t>
                      </a:r>
                      <a:r>
                        <a:rPr lang="en-GB" sz="1400" b="1" u="sng" dirty="0" smtClean="0">
                          <a:latin typeface="Comic Sans MS" panose="030F0702030302020204" pitchFamily="66" charset="0"/>
                        </a:rPr>
                        <a:t>four</a:t>
                      </a:r>
                      <a:r>
                        <a:rPr lang="en-GB" sz="1400" dirty="0" smtClean="0">
                          <a:latin typeface="Comic Sans MS" panose="030F0702030302020204" pitchFamily="66" charset="0"/>
                        </a:rPr>
                        <a:t> covalent bonds with other carbon atoms in a giant covalent</a:t>
                      </a:r>
                      <a:endParaRPr lang="en-GB" sz="1400" dirty="0" smtClean="0">
                        <a:latin typeface="Comic Sans MS" panose="030F0702030302020204" pitchFamily="66" charset="0"/>
                      </a:endParaRPr>
                    </a:p>
                    <a:p>
                      <a:r>
                        <a:rPr lang="en-GB" sz="1400" dirty="0" smtClean="0">
                          <a:latin typeface="Comic Sans MS" panose="030F0702030302020204" pitchFamily="66" charset="0"/>
                        </a:rPr>
                        <a:t>structure, so diamond is very hard.</a:t>
                      </a:r>
                      <a:endParaRPr lang="en-GB" sz="1400" dirty="0" smtClean="0">
                        <a:latin typeface="Comic Sans MS" panose="030F0702030302020204" pitchFamily="66" charset="0"/>
                      </a:endParaRPr>
                    </a:p>
                  </a:txBody>
                  <a:tcPr anchor="ctr"/>
                </a:tc>
                <a:tc>
                  <a:txBody>
                    <a:bodyPr/>
                    <a:lstStyle/>
                    <a:p>
                      <a:r>
                        <a:rPr lang="en-GB" sz="1400" u="sng" dirty="0" smtClean="0">
                          <a:latin typeface="Comic Sans MS" panose="030F0702030302020204" pitchFamily="66" charset="0"/>
                        </a:rPr>
                        <a:t>Silicon dioxide (Si</a:t>
                      </a:r>
                      <a:r>
                        <a:rPr lang="en-GB" sz="1400" u="sng" baseline="0" dirty="0" smtClean="0">
                          <a:latin typeface="Comic Sans MS" panose="030F0702030302020204" pitchFamily="66" charset="0"/>
                        </a:rPr>
                        <a:t> + O)</a:t>
                      </a:r>
                      <a:endParaRPr lang="en-GB" sz="1400" u="sng" baseline="0" dirty="0" smtClean="0">
                        <a:latin typeface="Comic Sans MS" panose="030F0702030302020204" pitchFamily="66" charset="0"/>
                      </a:endParaRPr>
                    </a:p>
                    <a:p>
                      <a:r>
                        <a:rPr lang="en-GB" sz="1400" u="sng" baseline="0" dirty="0" smtClean="0">
                          <a:latin typeface="Comic Sans MS" panose="030F0702030302020204" pitchFamily="66" charset="0"/>
                        </a:rPr>
                        <a:t>Sand</a:t>
                      </a:r>
                      <a:endParaRPr lang="en-GB" sz="1400" u="sng" dirty="0" smtClean="0">
                        <a:latin typeface="Comic Sans MS" panose="030F0702030302020204" pitchFamily="66" charset="0"/>
                      </a:endParaRPr>
                    </a:p>
                  </a:txBody>
                  <a:tcPr>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pic>
        <p:nvPicPr>
          <p:cNvPr id="27" name="Picture 2"/>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aturation sat="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9512" y="1556792"/>
            <a:ext cx="1999099" cy="18722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2308317" y="4149080"/>
            <a:ext cx="1975651"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9" name="Rectangle 28"/>
          <p:cNvSpPr/>
          <p:nvPr/>
        </p:nvSpPr>
        <p:spPr>
          <a:xfrm>
            <a:off x="107504" y="6057582"/>
            <a:ext cx="4248472" cy="523220"/>
          </a:xfrm>
          <a:prstGeom prst="rect">
            <a:avLst/>
          </a:prstGeom>
          <a:noFill/>
          <a:ln w="12700">
            <a:solidFill>
              <a:schemeClr val="tx1"/>
            </a:solidFill>
          </a:ln>
        </p:spPr>
        <p:txBody>
          <a:bodyPr wrap="square">
            <a:spAutoFit/>
          </a:bodyPr>
          <a:lstStyle/>
          <a:p>
            <a:r>
              <a:rPr lang="en-GB" sz="1400" dirty="0" smtClean="0">
                <a:latin typeface="Comic Sans MS" panose="030F0702030302020204" pitchFamily="66" charset="0"/>
                <a:cs typeface="Arial" panose="020B0604020202020204" pitchFamily="34" charset="0"/>
              </a:rPr>
              <a:t>Giant covalent structures are also called </a:t>
            </a:r>
            <a:r>
              <a:rPr lang="en-GB" sz="1400" b="1" u="sng" dirty="0" smtClean="0">
                <a:latin typeface="Comic Sans MS" panose="030F0702030302020204" pitchFamily="66" charset="0"/>
                <a:cs typeface="Arial" panose="020B0604020202020204" pitchFamily="34" charset="0"/>
              </a:rPr>
              <a:t>macromolecules</a:t>
            </a:r>
            <a:r>
              <a:rPr lang="en-GB" sz="1400" dirty="0" smtClean="0">
                <a:latin typeface="Comic Sans MS" panose="030F0702030302020204" pitchFamily="66" charset="0"/>
                <a:cs typeface="Arial" panose="020B0604020202020204" pitchFamily="34" charset="0"/>
              </a:rPr>
              <a:t>.</a:t>
            </a:r>
            <a:endParaRPr lang="en-GB" sz="1400" b="1" u="sng" dirty="0">
              <a:latin typeface="Comic Sans MS" panose="030F0702030302020204" pitchFamily="66" charset="0"/>
              <a:cs typeface="Arial" panose="020B0604020202020204" pitchFamily="34" charset="0"/>
            </a:endParaRPr>
          </a:p>
        </p:txBody>
      </p:sp>
      <p:graphicFrame>
        <p:nvGraphicFramePr>
          <p:cNvPr id="3" name="Table 2"/>
          <p:cNvGraphicFramePr>
            <a:graphicFrameLocks noGrp="1"/>
          </p:cNvGraphicFramePr>
          <p:nvPr/>
        </p:nvGraphicFramePr>
        <p:xfrm>
          <a:off x="4786350" y="1196752"/>
          <a:ext cx="4248472" cy="4721006"/>
        </p:xfrm>
        <a:graphic>
          <a:graphicData uri="http://schemas.openxmlformats.org/drawingml/2006/table">
            <a:tbl>
              <a:tblPr firstRow="1" bandRow="1">
                <a:tableStyleId>{5940675A-B579-460E-94D1-54222C63F5DA}</a:tableStyleId>
              </a:tblPr>
              <a:tblGrid>
                <a:gridCol w="2124236"/>
                <a:gridCol w="2124236"/>
              </a:tblGrid>
              <a:tr h="2360503">
                <a:tc>
                  <a:txBody>
                    <a:bodyPr/>
                    <a:lstStyle/>
                    <a:p>
                      <a:r>
                        <a:rPr lang="en-GB" sz="1400" u="sng" dirty="0" smtClean="0">
                          <a:latin typeface="Comic Sans MS" panose="030F0702030302020204" pitchFamily="66" charset="0"/>
                        </a:rPr>
                        <a:t>Fullerenes (carbon only)</a:t>
                      </a:r>
                      <a:endParaRPr lang="en-GB" sz="1400" u="sng" dirty="0">
                        <a:latin typeface="Comic Sans MS" panose="030F0702030302020204" pitchFamily="66" charset="0"/>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dirty="0" smtClean="0">
                          <a:latin typeface="Comic Sans MS" panose="030F0702030302020204" pitchFamily="66" charset="0"/>
                        </a:rPr>
                        <a:t>Carbon can also form fullerenes with different numbers of carbon atoms.</a:t>
                      </a:r>
                      <a:r>
                        <a:rPr lang="en-GB" sz="1400" baseline="0" dirty="0" smtClean="0">
                          <a:latin typeface="Comic Sans MS" panose="030F0702030302020204" pitchFamily="66" charset="0"/>
                        </a:rPr>
                        <a:t> </a:t>
                      </a:r>
                      <a:r>
                        <a:rPr lang="en-GB" sz="1400" dirty="0" smtClean="0">
                          <a:latin typeface="Comic Sans MS" panose="030F0702030302020204" pitchFamily="66" charset="0"/>
                        </a:rPr>
                        <a:t>They are used for drug delivery into the body, lubricants, catalysts, and</a:t>
                      </a:r>
                      <a:r>
                        <a:rPr lang="en-GB" sz="1400" baseline="0" dirty="0" smtClean="0">
                          <a:latin typeface="Comic Sans MS" panose="030F0702030302020204" pitchFamily="66" charset="0"/>
                        </a:rPr>
                        <a:t> in </a:t>
                      </a:r>
                      <a:r>
                        <a:rPr lang="en-GB" sz="1400" dirty="0" smtClean="0">
                          <a:latin typeface="Comic Sans MS" panose="030F0702030302020204" pitchFamily="66" charset="0"/>
                        </a:rPr>
                        <a:t>nanotubes for reinforcing materials, </a:t>
                      </a:r>
                      <a:r>
                        <a:rPr lang="en-GB" sz="1400" dirty="0" err="1" smtClean="0">
                          <a:latin typeface="Comic Sans MS" panose="030F0702030302020204" pitchFamily="66" charset="0"/>
                        </a:rPr>
                        <a:t>eg</a:t>
                      </a:r>
                      <a:r>
                        <a:rPr lang="en-GB" sz="1400" baseline="0" dirty="0" smtClean="0">
                          <a:latin typeface="Comic Sans MS" panose="030F0702030302020204" pitchFamily="66" charset="0"/>
                        </a:rPr>
                        <a:t> </a:t>
                      </a:r>
                      <a:r>
                        <a:rPr lang="en-GB" sz="1400" dirty="0" smtClean="0">
                          <a:latin typeface="Comic Sans MS" panose="030F0702030302020204" pitchFamily="66" charset="0"/>
                        </a:rPr>
                        <a:t>tennis rackets.</a:t>
                      </a:r>
                      <a:endParaRPr lang="en-GB" sz="1400" dirty="0" smtClean="0">
                        <a:latin typeface="Comic Sans MS" panose="030F0702030302020204" pitchFamily="66" charset="0"/>
                      </a:endParaRPr>
                    </a:p>
                  </a:txBody>
                  <a:tcPr anchor="ctr"/>
                </a:tc>
              </a:tr>
              <a:tr h="2360503">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en-GB" sz="1400" dirty="0" smtClean="0">
                          <a:latin typeface="Comic Sans MS" panose="030F0702030302020204" pitchFamily="66" charset="0"/>
                        </a:rPr>
                        <a:t>In graphite, each carbon atom bonds to </a:t>
                      </a:r>
                      <a:r>
                        <a:rPr lang="en-GB" sz="1400" b="1" u="sng" dirty="0" smtClean="0">
                          <a:latin typeface="Comic Sans MS" panose="030F0702030302020204" pitchFamily="66" charset="0"/>
                        </a:rPr>
                        <a:t>three</a:t>
                      </a:r>
                      <a:r>
                        <a:rPr lang="en-GB" sz="1400" dirty="0" smtClean="0">
                          <a:latin typeface="Comic Sans MS" panose="030F0702030302020204" pitchFamily="66" charset="0"/>
                        </a:rPr>
                        <a:t> others, forming layers. The layers are free to slide over each other because there are no covalent bonds between the layers and so graphite is soft and slippery.</a:t>
                      </a:r>
                      <a:endParaRPr lang="en-GB" sz="1400" dirty="0" smtClean="0">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1400" u="sng" dirty="0" smtClean="0">
                          <a:latin typeface="Comic Sans MS" panose="030F0702030302020204" pitchFamily="66" charset="0"/>
                        </a:rPr>
                        <a:t>Graphite (carbon only)</a:t>
                      </a:r>
                      <a:endParaRPr lang="en-GB" sz="1400" u="sng" dirty="0" smtClean="0">
                        <a:latin typeface="Comic Sans MS" panose="030F0702030302020204" pitchFamily="66" charset="0"/>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tcPr>
                </a:tc>
              </a:tr>
            </a:tbl>
          </a:graphicData>
        </a:graphic>
      </p:graphicFrame>
      <p:pic>
        <p:nvPicPr>
          <p:cNvPr id="44" name="Picture 6" descr="S691813_aw_058"/>
          <p:cNvPicPr>
            <a:picLocks noChangeAspect="1" noChangeArrowheads="1"/>
          </p:cNvPicPr>
          <p:nvPr/>
        </p:nvPicPr>
        <p:blipFill>
          <a:blip r:embed="rId9" cstate="print">
            <a:extLst>
              <a:ext uri="{BEBA8EAE-BF5A-486C-A8C5-ECC9F3942E4B}">
                <a14:imgProps xmlns:a14="http://schemas.microsoft.com/office/drawing/2010/main">
                  <a14:imgLayer r:embed="rId10">
                    <a14:imgEffect>
                      <a14:saturation sat="0"/>
                    </a14:imgEffect>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7020272" y="3844452"/>
            <a:ext cx="1945793" cy="2032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Rectangle 44"/>
          <p:cNvSpPr/>
          <p:nvPr/>
        </p:nvSpPr>
        <p:spPr>
          <a:xfrm>
            <a:off x="4788024" y="6057582"/>
            <a:ext cx="4248472" cy="738664"/>
          </a:xfrm>
          <a:prstGeom prst="rect">
            <a:avLst/>
          </a:prstGeom>
          <a:noFill/>
          <a:ln w="12700">
            <a:solidFill>
              <a:schemeClr val="tx1"/>
            </a:solidFill>
          </a:ln>
        </p:spPr>
        <p:txBody>
          <a:bodyPr wrap="square">
            <a:spAutoFit/>
          </a:bodyPr>
          <a:lstStyle/>
          <a:p>
            <a:r>
              <a:rPr lang="en-GB" sz="1400" dirty="0">
                <a:latin typeface="Comic Sans MS" panose="030F0702030302020204" pitchFamily="66" charset="0"/>
                <a:cs typeface="Arial" panose="020B0604020202020204" pitchFamily="34" charset="0"/>
              </a:rPr>
              <a:t>In graphite, one electron from each carbon atom</a:t>
            </a:r>
            <a:endParaRPr lang="en-GB" sz="1400" dirty="0">
              <a:latin typeface="Comic Sans MS" panose="030F0702030302020204" pitchFamily="66" charset="0"/>
              <a:cs typeface="Arial" panose="020B0604020202020204" pitchFamily="34" charset="0"/>
            </a:endParaRPr>
          </a:p>
          <a:p>
            <a:r>
              <a:rPr lang="en-GB" sz="1400" dirty="0">
                <a:latin typeface="Comic Sans MS" panose="030F0702030302020204" pitchFamily="66" charset="0"/>
                <a:cs typeface="Arial" panose="020B0604020202020204" pitchFamily="34" charset="0"/>
              </a:rPr>
              <a:t>is delocalised. These delocalised electrons</a:t>
            </a:r>
            <a:endParaRPr lang="en-GB" sz="1400" dirty="0">
              <a:latin typeface="Comic Sans MS" panose="030F0702030302020204" pitchFamily="66" charset="0"/>
              <a:cs typeface="Arial" panose="020B0604020202020204" pitchFamily="34" charset="0"/>
            </a:endParaRPr>
          </a:p>
          <a:p>
            <a:r>
              <a:rPr lang="en-GB" sz="1400" dirty="0">
                <a:latin typeface="Comic Sans MS" panose="030F0702030302020204" pitchFamily="66" charset="0"/>
                <a:cs typeface="Arial" panose="020B0604020202020204" pitchFamily="34" charset="0"/>
              </a:rPr>
              <a:t>allow graphite to conduct heat and electricity.</a:t>
            </a:r>
            <a:endParaRPr lang="en-GB" sz="1400" dirty="0">
              <a:latin typeface="Comic Sans MS" panose="030F0702030302020204" pitchFamily="66"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TextBox 4"/>
          <p:cNvSpPr txBox="1">
            <a:spLocks noChangeArrowheads="1"/>
          </p:cNvSpPr>
          <p:nvPr/>
        </p:nvSpPr>
        <p:spPr bwMode="auto">
          <a:xfrm>
            <a:off x="0" y="500063"/>
            <a:ext cx="9144000" cy="861774"/>
          </a:xfrm>
          <a:prstGeom prst="rect">
            <a:avLst/>
          </a:prstGeom>
          <a:noFill/>
          <a:ln w="9525">
            <a:noFill/>
            <a:miter lim="800000"/>
          </a:ln>
        </p:spPr>
        <p:txBody>
          <a:bodyPr>
            <a:spAutoFit/>
          </a:bodyPr>
          <a:lstStyle/>
          <a:p>
            <a:pPr algn="ctr"/>
            <a:r>
              <a:rPr lang="en-GB" sz="5000" b="1" u="sng" dirty="0" smtClean="0">
                <a:latin typeface="Segoe Print" panose="02000600000000000000" pitchFamily="2" charset="0"/>
              </a:rPr>
              <a:t>10 Questions</a:t>
            </a:r>
            <a:endParaRPr lang="en-GB" sz="5000" b="1" u="sng" dirty="0">
              <a:latin typeface="Segoe Print" panose="02000600000000000000" pitchFamily="2" charset="0"/>
            </a:endParaRPr>
          </a:p>
        </p:txBody>
      </p:sp>
      <p:sp>
        <p:nvSpPr>
          <p:cNvPr id="41" name="Rectangle 4"/>
          <p:cNvSpPr>
            <a:spLocks noChangeArrowheads="1"/>
          </p:cNvSpPr>
          <p:nvPr/>
        </p:nvSpPr>
        <p:spPr bwMode="auto">
          <a:xfrm>
            <a:off x="0" y="6345238"/>
            <a:ext cx="9144000" cy="512762"/>
          </a:xfrm>
          <a:prstGeom prst="rect">
            <a:avLst/>
          </a:prstGeom>
          <a:solidFill>
            <a:schemeClr val="tx1"/>
          </a:solidFill>
          <a:ln w="9525">
            <a:solidFill>
              <a:schemeClr val="tx1"/>
            </a:solidFill>
            <a:miter lim="800000"/>
          </a:ln>
        </p:spPr>
        <p:txBody>
          <a:bodyPr wrap="none" anchor="ctr"/>
          <a:lstStyle/>
          <a:p>
            <a:endParaRPr lang="en-US"/>
          </a:p>
        </p:txBody>
      </p:sp>
      <p:sp>
        <p:nvSpPr>
          <p:cNvPr id="42" name="Text Box 5"/>
          <p:cNvSpPr txBox="1">
            <a:spLocks noChangeArrowheads="1"/>
          </p:cNvSpPr>
          <p:nvPr/>
        </p:nvSpPr>
        <p:spPr bwMode="auto">
          <a:xfrm>
            <a:off x="0" y="6370786"/>
            <a:ext cx="9144000" cy="461665"/>
          </a:xfrm>
          <a:prstGeom prst="rect">
            <a:avLst/>
          </a:prstGeom>
          <a:noFill/>
          <a:ln w="9525">
            <a:noFill/>
            <a:miter lim="800000"/>
          </a:ln>
        </p:spPr>
        <p:txBody>
          <a:bodyPr>
            <a:spAutoFit/>
          </a:bodyPr>
          <a:lstStyle/>
          <a:p>
            <a:pPr algn="ctr"/>
            <a:r>
              <a:rPr lang="en-GB" sz="2400" b="1" dirty="0">
                <a:solidFill>
                  <a:schemeClr val="bg1"/>
                </a:solidFill>
                <a:latin typeface="Segoe Print" panose="02000600000000000000" pitchFamily="2" charset="0"/>
              </a:rPr>
              <a:t>Covalent bonding - Giant</a:t>
            </a:r>
            <a:endParaRPr lang="en-GB" sz="2400" b="1" dirty="0">
              <a:solidFill>
                <a:schemeClr val="bg1"/>
              </a:solidFill>
              <a:latin typeface="Segoe Print" panose="02000600000000000000" pitchFamily="2" charset="0"/>
            </a:endParaRPr>
          </a:p>
        </p:txBody>
      </p:sp>
      <p:sp>
        <p:nvSpPr>
          <p:cNvPr id="43" name="Content Placeholder 2"/>
          <p:cNvSpPr>
            <a:spLocks noGrp="1"/>
          </p:cNvSpPr>
          <p:nvPr>
            <p:ph idx="1"/>
          </p:nvPr>
        </p:nvSpPr>
        <p:spPr>
          <a:xfrm>
            <a:off x="286206" y="1212777"/>
            <a:ext cx="8820472" cy="5239781"/>
          </a:xfrm>
        </p:spPr>
        <p:txBody>
          <a:bodyPr>
            <a:normAutofit lnSpcReduction="10000"/>
          </a:bodyPr>
          <a:lstStyle/>
          <a:p>
            <a:pPr marL="514350" indent="-514350">
              <a:buFont typeface="+mj-lt"/>
              <a:buAutoNum type="arabicPeriod"/>
            </a:pPr>
            <a:r>
              <a:rPr lang="en-GB" sz="2400" dirty="0" smtClean="0">
                <a:latin typeface="Comic Sans MS" panose="030F0702030302020204" pitchFamily="66" charset="0"/>
              </a:rPr>
              <a:t>How many bonds do carbon atoms form in diamond?</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How many bonds do carbon atoms form in graphite?</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Why is graphite soft and slippery?</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Why can graphite conduct electricity?</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What can diamond not conduct electricity?</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What is the chemical name for sand?</a:t>
            </a:r>
            <a:endParaRPr lang="en-GB" sz="2400" dirty="0" smtClean="0">
              <a:latin typeface="Comic Sans MS" panose="030F0702030302020204" pitchFamily="66" charset="0"/>
            </a:endParaRPr>
          </a:p>
          <a:p>
            <a:pPr marL="514350" indent="-514350">
              <a:buFont typeface="+mj-lt"/>
              <a:buAutoNum type="arabicPeriod"/>
            </a:pPr>
            <a:r>
              <a:rPr lang="en-GB" sz="2400" dirty="0">
                <a:latin typeface="Comic Sans MS" panose="030F0702030302020204" pitchFamily="66" charset="0"/>
              </a:rPr>
              <a:t>Giant covalent structures are also called </a:t>
            </a:r>
            <a:r>
              <a:rPr lang="en-GB" sz="2400" dirty="0" smtClean="0">
                <a:latin typeface="Comic Sans MS" panose="030F0702030302020204" pitchFamily="66" charset="0"/>
              </a:rPr>
              <a:t>__________?</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Do giant covalent structures have high or low melting points?</a:t>
            </a:r>
            <a:endParaRPr lang="en-GB" sz="2400" dirty="0" smtClean="0">
              <a:latin typeface="Comic Sans MS" panose="030F0702030302020204" pitchFamily="66" charset="0"/>
            </a:endParaRPr>
          </a:p>
          <a:p>
            <a:pPr marL="514350" indent="-514350">
              <a:buFont typeface="+mj-lt"/>
              <a:buAutoNum type="arabicPeriod"/>
            </a:pPr>
            <a:r>
              <a:rPr lang="en-GB" sz="2400" dirty="0" smtClean="0">
                <a:latin typeface="Comic Sans MS" panose="030F0702030302020204" pitchFamily="66" charset="0"/>
              </a:rPr>
              <a:t>Explain your answer to question 8.</a:t>
            </a:r>
            <a:endParaRPr lang="en-GB" sz="2400" dirty="0" smtClean="0">
              <a:latin typeface="Comic Sans MS" panose="030F0702030302020204" pitchFamily="66" charset="0"/>
            </a:endParaRPr>
          </a:p>
          <a:p>
            <a:pPr marL="514350" indent="-514350">
              <a:buFont typeface="+mj-lt"/>
              <a:buAutoNum type="arabicPeriod"/>
            </a:pPr>
            <a:endParaRPr lang="en-GB" sz="2400" dirty="0" smtClean="0">
              <a:latin typeface="Comic Sans MS" panose="030F0702030302020204" pitchFamily="66" charset="0"/>
            </a:endParaRPr>
          </a:p>
          <a:p>
            <a:pPr marL="0" indent="0">
              <a:buNone/>
            </a:pPr>
            <a:r>
              <a:rPr lang="en-GB" sz="2400" u="sng" dirty="0" smtClean="0">
                <a:latin typeface="Segoe Print" panose="02000600000000000000" pitchFamily="2" charset="0"/>
              </a:rPr>
              <a:t>HT only</a:t>
            </a:r>
            <a:endParaRPr lang="en-GB" sz="2400" u="sng" dirty="0" smtClean="0">
              <a:latin typeface="Segoe Print" panose="02000600000000000000" pitchFamily="2" charset="0"/>
            </a:endParaRPr>
          </a:p>
          <a:p>
            <a:pPr marL="514350" indent="-514350">
              <a:buFont typeface="+mj-lt"/>
              <a:buAutoNum type="arabicPeriod" startAt="10"/>
            </a:pPr>
            <a:r>
              <a:rPr lang="en-GB" sz="2400" dirty="0" smtClean="0">
                <a:latin typeface="Comic Sans MS" panose="030F0702030302020204" pitchFamily="66" charset="0"/>
              </a:rPr>
              <a:t>Give a use for fullerenes.</a:t>
            </a:r>
            <a:endParaRPr lang="en-GB" sz="2400" dirty="0">
              <a:latin typeface="Comic Sans MS" panose="030F0702030302020204" pitchFamily="66"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1" cstate="print">
            <a:extLst>
              <a:ext uri="{BEBA8EAE-BF5A-486C-A8C5-ECC9F3942E4B}">
                <a14:imgProps xmlns:a14="http://schemas.microsoft.com/office/drawing/2010/main">
                  <a14:imgLayer r:embed="rId2">
                    <a14:imgEffect>
                      <a14:saturation sat="0"/>
                    </a14:imgEffect>
                  </a14:imgLayer>
                </a14:imgProps>
              </a:ext>
            </a:extLst>
          </a:blip>
          <a:stretch>
            <a:fillRect/>
          </a:stretch>
        </p:blipFill>
        <p:spPr>
          <a:xfrm>
            <a:off x="348655" y="3356992"/>
            <a:ext cx="1343025" cy="1300163"/>
          </a:xfrm>
          <a:prstGeom prst="rect">
            <a:avLst/>
          </a:prstGeom>
        </p:spPr>
      </p:pic>
      <p:pic>
        <p:nvPicPr>
          <p:cNvPr id="12" name="Picture 2"/>
          <p:cNvPicPr>
            <a:picLocks noChangeAspect="1" noChangeArrowheads="1"/>
          </p:cNvPicPr>
          <p:nvPr/>
        </p:nvPicPr>
        <p:blipFill>
          <a:blip r:embed="rId3" cstate="print">
            <a:graysc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378127" y="4609174"/>
            <a:ext cx="1886213" cy="188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5" cstate="print">
            <a:extLst>
              <a:ext uri="{BEBA8EAE-BF5A-486C-A8C5-ECC9F3942E4B}">
                <a14:imgProps xmlns:a14="http://schemas.microsoft.com/office/drawing/2010/main">
                  <a14:imgLayer r:embed="rId6">
                    <a14:imgEffect>
                      <a14:saturation sat="0"/>
                    </a14:imgEffect>
                  </a14:imgLayer>
                </a14:imgProps>
              </a:ext>
            </a:extLst>
          </a:blip>
          <a:stretch>
            <a:fillRect/>
          </a:stretch>
        </p:blipFill>
        <p:spPr>
          <a:xfrm>
            <a:off x="2100884" y="3381146"/>
            <a:ext cx="2286000" cy="1428750"/>
          </a:xfrm>
          <a:prstGeom prst="rect">
            <a:avLst/>
          </a:prstGeom>
        </p:spPr>
      </p:pic>
      <p:grpSp>
        <p:nvGrpSpPr>
          <p:cNvPr id="17" name="Group 5"/>
          <p:cNvGrpSpPr/>
          <p:nvPr/>
        </p:nvGrpSpPr>
        <p:grpSpPr bwMode="auto">
          <a:xfrm>
            <a:off x="0" y="0"/>
            <a:ext cx="9144000" cy="836613"/>
            <a:chOff x="0" y="2204864"/>
            <a:chExt cx="9144000" cy="836712"/>
          </a:xfrm>
        </p:grpSpPr>
        <p:pic>
          <p:nvPicPr>
            <p:cNvPr id="18" name="Picture 2" descr="swirl"/>
            <p:cNvPicPr>
              <a:picLocks noChangeAspect="1" noChangeArrowheads="1"/>
            </p:cNvPicPr>
            <p:nvPr/>
          </p:nvPicPr>
          <p:blipFill>
            <a:blip r:embed="rId7" cstate="print">
              <a:extLst>
                <a:ext uri="{BEBA8EAE-BF5A-486C-A8C5-ECC9F3942E4B}">
                  <a14:imgProps xmlns:a14="http://schemas.microsoft.com/office/drawing/2010/main">
                    <a14:imgLayer r:embed="rId8">
                      <a14:imgEffect>
                        <a14:saturation sat="0"/>
                      </a14:imgEffect>
                    </a14:imgLayer>
                  </a14:imgProps>
                </a:ext>
              </a:extLst>
            </a:blip>
            <a:srcRect/>
            <a:stretch>
              <a:fillRect/>
            </a:stretch>
          </p:blipFill>
          <p:spPr bwMode="auto">
            <a:xfrm>
              <a:off x="0" y="2204864"/>
              <a:ext cx="9144000" cy="836613"/>
            </a:xfrm>
            <a:prstGeom prst="rect">
              <a:avLst/>
            </a:prstGeom>
            <a:noFill/>
            <a:ln w="9525">
              <a:noFill/>
              <a:miter lim="800000"/>
              <a:headEnd/>
              <a:tailEnd/>
            </a:ln>
          </p:spPr>
        </p:pic>
        <p:sp>
          <p:nvSpPr>
            <p:cNvPr id="19" name="Rectangle 18"/>
            <p:cNvSpPr/>
            <p:nvPr/>
          </p:nvSpPr>
          <p:spPr>
            <a:xfrm rot="10800000">
              <a:off x="0" y="2754204"/>
              <a:ext cx="9144000" cy="287372"/>
            </a:xfrm>
            <a:prstGeom prst="rect">
              <a:avLst/>
            </a:prstGeom>
            <a:gradFill flip="none" rotWithShape="1">
              <a:gsLst>
                <a:gs pos="0">
                  <a:schemeClr val="bg1"/>
                </a:gs>
                <a:gs pos="100000">
                  <a:schemeClr val="bg1">
                    <a:alpha val="0"/>
                  </a:schemeClr>
                </a:gs>
                <a:gs pos="100000">
                  <a:srgbClr val="66301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 name="Rectangle 1"/>
          <p:cNvSpPr/>
          <p:nvPr/>
        </p:nvSpPr>
        <p:spPr>
          <a:xfrm>
            <a:off x="179512" y="1355300"/>
            <a:ext cx="4248472" cy="5262979"/>
          </a:xfrm>
          <a:prstGeom prst="rect">
            <a:avLst/>
          </a:prstGeom>
          <a:noFill/>
          <a:ln w="12700">
            <a:solidFill>
              <a:schemeClr val="tx1"/>
            </a:solidFill>
          </a:ln>
        </p:spPr>
        <p:txBody>
          <a:bodyPr wrap="square">
            <a:spAutoFit/>
          </a:bodyPr>
          <a:lstStyle/>
          <a:p>
            <a:r>
              <a:rPr lang="en-GB" sz="1400" b="1" u="sng" dirty="0">
                <a:latin typeface="Segoe Print" panose="02000600000000000000" pitchFamily="2" charset="0"/>
              </a:rPr>
              <a:t>Covalent bonding - molecules</a:t>
            </a:r>
            <a:endParaRPr lang="en-GB" sz="1400" b="1" u="sng" dirty="0">
              <a:latin typeface="Segoe Print" panose="02000600000000000000" pitchFamily="2"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Share</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(b) Non metals and Non-metals</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1</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5</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rPr>
              <a:t>They do not conduct electricity because the molecules do not have an overall electric </a:t>
            </a:r>
            <a:r>
              <a:rPr lang="en-GB" sz="1400" dirty="0" smtClean="0">
                <a:latin typeface="Comic Sans MS" panose="030F0702030302020204" pitchFamily="66" charset="0"/>
              </a:rPr>
              <a:t>charge. (or) </a:t>
            </a:r>
            <a:r>
              <a:rPr lang="en-GB" sz="1400" dirty="0">
                <a:latin typeface="Comic Sans MS" panose="030F0702030302020204" pitchFamily="66" charset="0"/>
              </a:rPr>
              <a:t>No free electrons or ions.</a:t>
            </a:r>
            <a:endParaRPr lang="en-GB" sz="1400" dirty="0">
              <a:latin typeface="Comic Sans MS" panose="030F0702030302020204" pitchFamily="66" charset="0"/>
            </a:endParaRPr>
          </a:p>
          <a:p>
            <a:pPr marL="342900" indent="-342900">
              <a:buFont typeface="+mj-lt"/>
              <a:buAutoNum type="arabicPeriod"/>
            </a:pPr>
            <a:r>
              <a:rPr lang="en-GB" sz="1400" dirty="0" smtClean="0">
                <a:latin typeface="Comic Sans MS" panose="030F0702030302020204" pitchFamily="66" charset="0"/>
              </a:rPr>
              <a:t>Strong</a:t>
            </a:r>
            <a:endParaRPr lang="en-GB" sz="1400" dirty="0" smtClean="0">
              <a:latin typeface="Comic Sans MS" panose="030F0702030302020204" pitchFamily="66" charset="0"/>
            </a:endParaRPr>
          </a:p>
          <a:p>
            <a:pPr marL="342900" indent="-342900">
              <a:buFont typeface="+mj-lt"/>
              <a:buAutoNum type="arabicPeriod"/>
            </a:pPr>
            <a:endParaRPr lang="en-GB" sz="1400" dirty="0" smtClean="0">
              <a:latin typeface="Comic Sans MS" panose="030F0702030302020204" pitchFamily="66" charset="0"/>
            </a:endParaRPr>
          </a:p>
          <a:p>
            <a:pPr marL="342900" indent="-342900">
              <a:buFont typeface="+mj-lt"/>
              <a:buAutoNum type="arabicPeriod"/>
            </a:pPr>
            <a:r>
              <a:rPr lang="en-GB" sz="1400" dirty="0">
                <a:latin typeface="Comic Sans MS" panose="030F0702030302020204" pitchFamily="66" charset="0"/>
              </a:rPr>
              <a:t> </a:t>
            </a:r>
            <a:r>
              <a:rPr lang="en-GB" sz="1400" dirty="0" smtClean="0">
                <a:latin typeface="Comic Sans MS" panose="030F0702030302020204" pitchFamily="66" charset="0"/>
              </a:rPr>
              <a:t>                       8.</a:t>
            </a:r>
            <a:endParaRPr lang="en-GB" sz="1400" dirty="0" smtClean="0">
              <a:latin typeface="Comic Sans MS" panose="030F0702030302020204" pitchFamily="66" charset="0"/>
            </a:endParaRPr>
          </a:p>
          <a:p>
            <a:pPr marL="342900" indent="-342900">
              <a:buFont typeface="+mj-lt"/>
              <a:buAutoNum type="arabicPeriod"/>
            </a:pPr>
            <a:endParaRPr lang="en-GB" sz="1400" dirty="0">
              <a:latin typeface="Comic Sans MS" panose="030F0702030302020204" pitchFamily="66" charset="0"/>
            </a:endParaRPr>
          </a:p>
          <a:p>
            <a:pPr marL="342900" indent="-342900">
              <a:buFont typeface="+mj-lt"/>
              <a:buAutoNum type="arabicPeriod"/>
            </a:pPr>
            <a:endParaRPr lang="en-GB" sz="1400" dirty="0" smtClean="0">
              <a:latin typeface="Comic Sans MS" panose="030F0702030302020204" pitchFamily="66" charset="0"/>
            </a:endParaRPr>
          </a:p>
          <a:p>
            <a:pPr marL="342900" indent="-342900">
              <a:buFont typeface="+mj-lt"/>
              <a:buAutoNum type="arabicPeriod"/>
            </a:pPr>
            <a:endParaRPr lang="en-GB" sz="1400" dirty="0">
              <a:latin typeface="Comic Sans MS" panose="030F0702030302020204" pitchFamily="66" charset="0"/>
            </a:endParaRPr>
          </a:p>
          <a:p>
            <a:endParaRPr lang="en-GB" sz="1400" dirty="0">
              <a:latin typeface="Comic Sans MS" panose="030F0702030302020204" pitchFamily="66" charset="0"/>
            </a:endParaRPr>
          </a:p>
          <a:p>
            <a:endParaRPr lang="en-GB" sz="1400" dirty="0">
              <a:latin typeface="Comic Sans MS" panose="030F0702030302020204" pitchFamily="66" charset="0"/>
            </a:endParaRPr>
          </a:p>
          <a:p>
            <a:pPr marL="342900" indent="-342900">
              <a:buFont typeface="+mj-lt"/>
              <a:buAutoNum type="arabicPeriod" startAt="9"/>
            </a:pPr>
            <a:r>
              <a:rPr lang="en-GB" sz="1400" dirty="0" smtClean="0">
                <a:latin typeface="Comic Sans MS" panose="030F0702030302020204" pitchFamily="66" charset="0"/>
              </a:rPr>
              <a:t> </a:t>
            </a:r>
            <a:endParaRPr lang="en-GB" sz="1400" dirty="0" smtClean="0">
              <a:latin typeface="Comic Sans MS" panose="030F0702030302020204" pitchFamily="66" charset="0"/>
            </a:endParaRPr>
          </a:p>
          <a:p>
            <a:pPr marL="342900" indent="-342900">
              <a:buFont typeface="+mj-lt"/>
              <a:buAutoNum type="arabicPeriod" startAt="9"/>
            </a:pPr>
            <a:endParaRPr lang="en-GB" sz="1400" dirty="0">
              <a:latin typeface="Comic Sans MS" panose="030F0702030302020204" pitchFamily="66" charset="0"/>
            </a:endParaRPr>
          </a:p>
          <a:p>
            <a:r>
              <a:rPr lang="en-GB" sz="1400" dirty="0">
                <a:latin typeface="Comic Sans MS" panose="030F0702030302020204" pitchFamily="66" charset="0"/>
              </a:rPr>
              <a:t> </a:t>
            </a:r>
            <a:r>
              <a:rPr lang="en-GB" sz="1400" dirty="0" smtClean="0">
                <a:latin typeface="Comic Sans MS" panose="030F0702030302020204" pitchFamily="66" charset="0"/>
              </a:rPr>
              <a:t>                                               10. 4</a:t>
            </a:r>
            <a:endParaRPr lang="en-GB" sz="1400" dirty="0" smtClean="0">
              <a:latin typeface="Comic Sans MS" panose="030F0702030302020204" pitchFamily="66" charset="0"/>
            </a:endParaRPr>
          </a:p>
          <a:p>
            <a:pPr marL="342900" indent="-342900">
              <a:buFont typeface="+mj-lt"/>
              <a:buAutoNum type="arabicPeriod" startAt="9"/>
            </a:pPr>
            <a:endParaRPr lang="en-GB" sz="1400" dirty="0">
              <a:latin typeface="Comic Sans MS" panose="030F0702030302020204" pitchFamily="66" charset="0"/>
            </a:endParaRPr>
          </a:p>
          <a:p>
            <a:pPr marL="342900" indent="-342900">
              <a:buFont typeface="+mj-lt"/>
              <a:buAutoNum type="arabicPeriod" startAt="9"/>
            </a:pPr>
            <a:endParaRPr lang="en-GB" sz="1400" dirty="0" smtClean="0">
              <a:latin typeface="Comic Sans MS" panose="030F0702030302020204" pitchFamily="66" charset="0"/>
            </a:endParaRPr>
          </a:p>
          <a:p>
            <a:pPr marL="342900" indent="-342900">
              <a:buFont typeface="+mj-lt"/>
              <a:buAutoNum type="arabicPeriod" startAt="9"/>
            </a:pPr>
            <a:endParaRPr lang="en-GB" sz="1400" dirty="0">
              <a:latin typeface="Comic Sans MS" panose="030F0702030302020204" pitchFamily="66" charset="0"/>
            </a:endParaRPr>
          </a:p>
          <a:p>
            <a:pPr marL="342900" indent="-342900">
              <a:buFont typeface="+mj-lt"/>
              <a:buAutoNum type="arabicPeriod" startAt="9"/>
            </a:pPr>
            <a:endParaRPr lang="en-GB" sz="1400" dirty="0" smtClean="0">
              <a:latin typeface="Comic Sans MS" panose="030F0702030302020204" pitchFamily="66" charset="0"/>
            </a:endParaRPr>
          </a:p>
          <a:p>
            <a:pPr marL="342900" indent="-342900">
              <a:buFont typeface="+mj-lt"/>
              <a:buAutoNum type="arabicPeriod" startAt="9"/>
            </a:pPr>
            <a:endParaRPr lang="en-GB" sz="1400" dirty="0">
              <a:latin typeface="Comic Sans MS" panose="030F0702030302020204" pitchFamily="66" charset="0"/>
            </a:endParaRPr>
          </a:p>
        </p:txBody>
      </p:sp>
      <p:sp>
        <p:nvSpPr>
          <p:cNvPr id="43" name="TextBox 4"/>
          <p:cNvSpPr txBox="1">
            <a:spLocks noChangeArrowheads="1"/>
          </p:cNvSpPr>
          <p:nvPr/>
        </p:nvSpPr>
        <p:spPr bwMode="auto">
          <a:xfrm>
            <a:off x="0" y="500063"/>
            <a:ext cx="9144000" cy="861774"/>
          </a:xfrm>
          <a:prstGeom prst="rect">
            <a:avLst/>
          </a:prstGeom>
          <a:noFill/>
          <a:ln w="9525">
            <a:noFill/>
            <a:miter lim="800000"/>
          </a:ln>
        </p:spPr>
        <p:txBody>
          <a:bodyPr>
            <a:spAutoFit/>
          </a:bodyPr>
          <a:lstStyle/>
          <a:p>
            <a:pPr algn="ctr"/>
            <a:r>
              <a:rPr lang="en-GB" sz="5000" b="1" u="sng" dirty="0" smtClean="0">
                <a:latin typeface="Segoe Print" panose="02000600000000000000" pitchFamily="2" charset="0"/>
              </a:rPr>
              <a:t>Mark Scheme</a:t>
            </a:r>
            <a:endParaRPr lang="en-GB" sz="5000" b="1" u="sng" dirty="0">
              <a:latin typeface="Segoe Print" panose="02000600000000000000" pitchFamily="2" charset="0"/>
            </a:endParaRPr>
          </a:p>
        </p:txBody>
      </p:sp>
      <p:sp>
        <p:nvSpPr>
          <p:cNvPr id="11" name="Rectangle 10"/>
          <p:cNvSpPr/>
          <p:nvPr/>
        </p:nvSpPr>
        <p:spPr>
          <a:xfrm>
            <a:off x="4716015" y="1355300"/>
            <a:ext cx="4248472" cy="4616648"/>
          </a:xfrm>
          <a:prstGeom prst="rect">
            <a:avLst/>
          </a:prstGeom>
          <a:noFill/>
          <a:ln w="12700">
            <a:solidFill>
              <a:schemeClr val="tx1"/>
            </a:solidFill>
          </a:ln>
        </p:spPr>
        <p:txBody>
          <a:bodyPr wrap="square">
            <a:spAutoFit/>
          </a:bodyPr>
          <a:lstStyle/>
          <a:p>
            <a:r>
              <a:rPr lang="en-GB" sz="1400" b="1" u="sng" dirty="0">
                <a:latin typeface="Segoe Print" panose="02000600000000000000" pitchFamily="2" charset="0"/>
              </a:rPr>
              <a:t>Covalent bonding - Giant</a:t>
            </a:r>
            <a:endParaRPr lang="en-GB" sz="1400" b="1" u="sng" dirty="0">
              <a:latin typeface="Segoe Print" panose="02000600000000000000" pitchFamily="2"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4</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3</a:t>
            </a:r>
            <a:endParaRPr lang="en-GB" sz="1400" baseline="-250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In graphite, each carbon atom bonds to three others, forming layers. The layers are free to slide over each other because there are no covalent bonds between the layers and so graphite is soft and slippery.</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In graphite, one electron from each carbon </a:t>
            </a:r>
            <a:r>
              <a:rPr lang="en-GB" sz="1400" dirty="0" smtClean="0">
                <a:latin typeface="Comic Sans MS" panose="030F0702030302020204" pitchFamily="66" charset="0"/>
                <a:cs typeface="Arial" panose="020B0604020202020204" pitchFamily="34" charset="0"/>
              </a:rPr>
              <a:t>atom is </a:t>
            </a:r>
            <a:r>
              <a:rPr lang="en-GB" sz="1400" dirty="0">
                <a:latin typeface="Comic Sans MS" panose="030F0702030302020204" pitchFamily="66" charset="0"/>
                <a:cs typeface="Arial" panose="020B0604020202020204" pitchFamily="34" charset="0"/>
              </a:rPr>
              <a:t>delocalised. These delocalised </a:t>
            </a:r>
            <a:r>
              <a:rPr lang="en-GB" sz="1400" dirty="0" smtClean="0">
                <a:latin typeface="Comic Sans MS" panose="030F0702030302020204" pitchFamily="66" charset="0"/>
                <a:cs typeface="Arial" panose="020B0604020202020204" pitchFamily="34" charset="0"/>
              </a:rPr>
              <a:t>electrons allow </a:t>
            </a:r>
            <a:r>
              <a:rPr lang="en-GB" sz="1400" dirty="0">
                <a:latin typeface="Comic Sans MS" panose="030F0702030302020204" pitchFamily="66" charset="0"/>
                <a:cs typeface="Arial" panose="020B0604020202020204" pitchFamily="34" charset="0"/>
              </a:rPr>
              <a:t>graphite to conduct heat and electricity.</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No delocalised electrons.</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Silicon dioxide</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Macromolecules</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smtClean="0">
                <a:latin typeface="Comic Sans MS" panose="030F0702030302020204" pitchFamily="66" charset="0"/>
                <a:cs typeface="Arial" panose="020B0604020202020204" pitchFamily="34" charset="0"/>
              </a:rPr>
              <a:t>High</a:t>
            </a:r>
            <a:endParaRPr lang="en-GB" sz="1400" dirty="0" smtClean="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Giant covalent structures are </a:t>
            </a:r>
            <a:r>
              <a:rPr lang="en-GB" sz="1400" dirty="0" smtClean="0">
                <a:latin typeface="Comic Sans MS" panose="030F0702030302020204" pitchFamily="66" charset="0"/>
                <a:cs typeface="Arial" panose="020B0604020202020204" pitchFamily="34" charset="0"/>
              </a:rPr>
              <a:t>linked by </a:t>
            </a:r>
            <a:r>
              <a:rPr lang="en-GB" sz="1400" dirty="0">
                <a:latin typeface="Comic Sans MS" panose="030F0702030302020204" pitchFamily="66" charset="0"/>
                <a:cs typeface="Arial" panose="020B0604020202020204" pitchFamily="34" charset="0"/>
              </a:rPr>
              <a:t>strong covalent bonds and so they have very high melting points.</a:t>
            </a:r>
            <a:endParaRPr lang="en-GB" sz="1400" dirty="0">
              <a:latin typeface="Comic Sans MS" panose="030F0702030302020204" pitchFamily="66" charset="0"/>
              <a:cs typeface="Arial" panose="020B0604020202020204" pitchFamily="34" charset="0"/>
            </a:endParaRPr>
          </a:p>
          <a:p>
            <a:pPr marL="342900" indent="-342900">
              <a:buFont typeface="+mj-lt"/>
              <a:buAutoNum type="arabicPeriod"/>
            </a:pPr>
            <a:r>
              <a:rPr lang="en-GB" sz="1400" dirty="0">
                <a:latin typeface="Comic Sans MS" panose="030F0702030302020204" pitchFamily="66" charset="0"/>
                <a:cs typeface="Arial" panose="020B0604020202020204" pitchFamily="34" charset="0"/>
              </a:rPr>
              <a:t>They are used for drug delivery into the body, </a:t>
            </a:r>
            <a:r>
              <a:rPr lang="en-GB" sz="1400" dirty="0" smtClean="0">
                <a:latin typeface="Comic Sans MS" panose="030F0702030302020204" pitchFamily="66" charset="0"/>
                <a:cs typeface="Arial" panose="020B0604020202020204" pitchFamily="34" charset="0"/>
              </a:rPr>
              <a:t>lubricants and catalysts.</a:t>
            </a:r>
            <a:endParaRPr lang="en-GB" sz="1400" dirty="0">
              <a:latin typeface="Comic Sans MS" panose="030F0702030302020204" pitchFamily="66"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3784</Words>
  <Application>WPS Presentation</Application>
  <PresentationFormat>On-screen Show (4:3)</PresentationFormat>
  <Paragraphs>126</Paragraphs>
  <Slides>5</Slides>
  <Notes>35</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vt:i4>
      </vt:variant>
    </vt:vector>
  </HeadingPairs>
  <TitlesOfParts>
    <vt:vector size="16" baseType="lpstr">
      <vt:lpstr>Arial</vt:lpstr>
      <vt:lpstr>SimSun</vt:lpstr>
      <vt:lpstr>Wingdings</vt:lpstr>
      <vt:lpstr>Comic Sans MS</vt:lpstr>
      <vt:lpstr>Segoe Print</vt:lpstr>
      <vt:lpstr>Monotype Sorts</vt:lpstr>
      <vt:lpstr>Microsoft YaHei</vt:lpstr>
      <vt:lpstr>Arial Unicode MS</vt:lpstr>
      <vt:lpstr>Calibri</vt:lpstr>
      <vt:lpstr>Abyssinica SIL</vt:lpstr>
      <vt:lpstr>Office Theme</vt:lpstr>
      <vt:lpstr>PowerPoint 演示文稿</vt:lpstr>
      <vt:lpstr>PowerPoint 演示文稿</vt:lpstr>
      <vt:lpstr>PowerPoint 演示文稿</vt:lpstr>
      <vt:lpstr>PowerPoint 演示文稿</vt:lpstr>
      <vt:lpstr>PowerPoint 演示文稿</vt:lpstr>
    </vt:vector>
  </TitlesOfParts>
  <Company>Carmel RC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Ionic bonding</dc:title>
  <dc:creator>Bernadette Thomson</dc:creator>
  <cp:lastModifiedBy>jonathan</cp:lastModifiedBy>
  <cp:revision>181</cp:revision>
  <cp:lastPrinted>2019-04-01T02:47:21Z</cp:lastPrinted>
  <dcterms:created xsi:type="dcterms:W3CDTF">2019-04-01T02:47:21Z</dcterms:created>
  <dcterms:modified xsi:type="dcterms:W3CDTF">2019-04-01T02:47:21Z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1033-10.1.0.6758</vt:lpwstr>
  </property>
</Properties>
</file>