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341" r:id="rId3"/>
    <p:sldId id="342" r:id="rId5"/>
    <p:sldId id="298" r:id="rId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31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219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30219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2" y="4715630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GIF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32048" y="1484784"/>
            <a:ext cx="4283968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The modern table arranges elements by proton number in horizontal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periods</a:t>
            </a:r>
            <a:r>
              <a:rPr lang="en-GB" sz="1400" dirty="0" smtClean="0">
                <a:latin typeface="Comic Sans MS" panose="030F0702030302020204" pitchFamily="66" charset="0"/>
              </a:rPr>
              <a:t> and vertical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groups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528" y="2274550"/>
            <a:ext cx="1979712" cy="309634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Group 1 (</a:t>
            </a:r>
            <a:r>
              <a:rPr lang="en-GB" sz="1400" b="1" u="sng" dirty="0" smtClean="0">
                <a:latin typeface="Comic Sans MS" panose="030F0702030302020204" pitchFamily="66" charset="0"/>
              </a:rPr>
              <a:t>alkali metals</a:t>
            </a:r>
            <a:r>
              <a:rPr lang="en-GB" sz="1400" dirty="0" smtClean="0">
                <a:latin typeface="Comic Sans MS" panose="030F0702030302020204" pitchFamily="66" charset="0"/>
              </a:rPr>
              <a:t>) are most reactive at the bottom. They will react violently in water to produce hydrogen and a metal hydroxide. Compared to other metals they’re: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</a:rPr>
              <a:t>Softer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</a:rPr>
              <a:t>Have a lower melting point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</a:rPr>
              <a:t>More reactive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5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The Periodic Table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pic>
        <p:nvPicPr>
          <p:cNvPr id="2" name="Picture 4" descr="Image result for periodic table grou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3577203" cy="201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6084168" y="1268760"/>
            <a:ext cx="2831509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Group 7 (</a:t>
            </a:r>
            <a:r>
              <a:rPr lang="en-GB" sz="1400" b="1" u="sng" dirty="0" smtClean="0">
                <a:latin typeface="Comic Sans MS" panose="030F0702030302020204" pitchFamily="66" charset="0"/>
              </a:rPr>
              <a:t>halogens</a:t>
            </a:r>
            <a:r>
              <a:rPr lang="en-GB" sz="1400" dirty="0" smtClean="0">
                <a:latin typeface="Comic Sans MS" panose="030F0702030302020204" pitchFamily="66" charset="0"/>
              </a:rPr>
              <a:t>) are most reactive at the top. The trends going down the group are: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</a:rPr>
              <a:t>Increasing boiling point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</a:rPr>
              <a:t>Decreasing reactivity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1032" name="Picture 8" descr="Image result for sodium electron configur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77356"/>
            <a:ext cx="1368151" cy="140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lithium electron configur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393380"/>
            <a:ext cx="1004756" cy="104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5220071" y="3858726"/>
            <a:ext cx="3695605" cy="160043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Lower in the table elements have more shells. This causes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shielding</a:t>
            </a:r>
            <a:r>
              <a:rPr lang="en-GB" sz="1400" dirty="0" smtClean="0">
                <a:latin typeface="Comic Sans MS" panose="030F0702030302020204" pitchFamily="66" charset="0"/>
              </a:rPr>
              <a:t> and decreases attraction for the valent electrons. In metals this means electrons are more easily lost i.e. they are more reactive. In non-metals they’re harder to gain so those elements are less reactive.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60971" y="2547481"/>
            <a:ext cx="2903517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Group 0 (or 8) are the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noble gases</a:t>
            </a:r>
            <a:r>
              <a:rPr lang="en-GB" sz="1400" dirty="0" smtClean="0">
                <a:latin typeface="Comic Sans MS" panose="030F0702030302020204" pitchFamily="66" charset="0"/>
              </a:rPr>
              <a:t>. They are noteworthy for being completely unreactive due to their full outer shells, and are colourless and tasteless.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1520" y="5658927"/>
            <a:ext cx="4824536" cy="64633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Sodium + water → sodium hydroxide + hydrogen</a:t>
            </a:r>
            <a:endParaRPr lang="en-GB" dirty="0" smtClean="0"/>
          </a:p>
          <a:p>
            <a:pPr algn="ctr"/>
            <a:r>
              <a:rPr lang="en-GB" b="1" dirty="0" smtClean="0"/>
              <a:t>2Na</a:t>
            </a:r>
            <a:r>
              <a:rPr lang="en-GB" b="1" baseline="-25000" dirty="0" smtClean="0"/>
              <a:t>(s)</a:t>
            </a:r>
            <a:r>
              <a:rPr lang="en-GB" b="1" dirty="0" smtClean="0"/>
              <a:t> + 2H</a:t>
            </a:r>
            <a:r>
              <a:rPr lang="en-GB" b="1" baseline="-25000" dirty="0" smtClean="0"/>
              <a:t>2</a:t>
            </a:r>
            <a:r>
              <a:rPr lang="en-GB" b="1" dirty="0" smtClean="0"/>
              <a:t>O</a:t>
            </a:r>
            <a:r>
              <a:rPr lang="en-GB" b="1" baseline="-25000" dirty="0" smtClean="0"/>
              <a:t>(l)</a:t>
            </a:r>
            <a:r>
              <a:rPr lang="en-GB" b="1" dirty="0" smtClean="0"/>
              <a:t> → 2NaOH</a:t>
            </a:r>
            <a:r>
              <a:rPr lang="en-GB" b="1" baseline="-25000" dirty="0" smtClean="0"/>
              <a:t>(</a:t>
            </a:r>
            <a:r>
              <a:rPr lang="en-GB" b="1" baseline="-25000" dirty="0" err="1" smtClean="0"/>
              <a:t>aq</a:t>
            </a:r>
            <a:r>
              <a:rPr lang="en-GB" b="1" baseline="-25000" dirty="0" smtClean="0"/>
              <a:t>)</a:t>
            </a:r>
            <a:r>
              <a:rPr lang="en-GB" b="1" dirty="0" smtClean="0"/>
              <a:t> + H</a:t>
            </a:r>
            <a:r>
              <a:rPr lang="en-GB" b="1" baseline="-25000" dirty="0" smtClean="0"/>
              <a:t>2(g)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The Periodic Table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457200" y="1361838"/>
            <a:ext cx="8435280" cy="51448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How do properties of group 1 metals differ from typical metals?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Complete the equation: K + H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</a:rPr>
              <a:t>O </a:t>
            </a:r>
            <a:r>
              <a:rPr lang="en-GB" sz="2000" dirty="0" smtClean="0">
                <a:latin typeface="Calibri" panose="020F0502020204030204"/>
              </a:rPr>
              <a:t>→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Give 3 observations you would expect to make upon adding sodium to water.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Draw the electron configuration for a chloride ion.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Describe and explain the trend in reactivity in alkali metals.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name do we usually use for elements in group 7?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do these elements have in common about their electron configurations?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Why is helium so unreactive?</a:t>
            </a:r>
            <a:endParaRPr lang="en-GB" sz="2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16015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Segoe Print" panose="02000600000000000000" pitchFamily="2" charset="0"/>
              </a:rPr>
              <a:t>The Periodic Table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More reactive, softer, lower melting point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2K </a:t>
            </a:r>
            <a:r>
              <a:rPr lang="en-GB" sz="1400" dirty="0">
                <a:latin typeface="Comic Sans MS" panose="030F0702030302020204" pitchFamily="66" charset="0"/>
              </a:rPr>
              <a:t>+ </a:t>
            </a:r>
            <a:r>
              <a:rPr lang="en-GB" sz="1400" dirty="0" smtClean="0">
                <a:latin typeface="Comic Sans MS" panose="030F0702030302020204" pitchFamily="66" charset="0"/>
              </a:rPr>
              <a:t>2H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</a:rPr>
              <a:t>O → 2KOH + H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2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Effervescence (fizzing), disappears/dissolves, melts/changes shape, turns UI purple (alkali), floats/moves on the surface, steam given off (not smoke)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 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Increases down the group due to more shells, more shielding, weaker attraction for </a:t>
            </a:r>
            <a:r>
              <a:rPr lang="en-GB" sz="1400" dirty="0" err="1" smtClean="0">
                <a:latin typeface="Comic Sans MS" panose="030F0702030302020204" pitchFamily="66" charset="0"/>
              </a:rPr>
              <a:t>valent</a:t>
            </a:r>
            <a:r>
              <a:rPr lang="en-GB" sz="1400" dirty="0" smtClean="0">
                <a:latin typeface="Comic Sans MS" panose="030F0702030302020204" pitchFamily="66" charset="0"/>
              </a:rPr>
              <a:t> electron.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halogens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7 </a:t>
            </a:r>
            <a:r>
              <a:rPr lang="en-GB" sz="1400" dirty="0" err="1" smtClean="0">
                <a:latin typeface="Comic Sans MS" panose="030F0702030302020204" pitchFamily="66" charset="0"/>
              </a:rPr>
              <a:t>valent</a:t>
            </a:r>
            <a:r>
              <a:rPr lang="en-GB" sz="1400" dirty="0" smtClean="0">
                <a:latin typeface="Comic Sans MS" panose="030F0702030302020204" pitchFamily="66" charset="0"/>
              </a:rPr>
              <a:t> electrons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Full shells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Atomic Structure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17 protons, 18 neutrons, 17 electrons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2,8,7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shells (or) orbitals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Isotopes - Atoms of the same element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that have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different numbers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– 18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37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Cl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–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 neutrons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0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MgCl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(1xMg)	+        (2xCl)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(</a:t>
            </a:r>
            <a:r>
              <a:rPr lang="en-GB" sz="1400" dirty="0" smtClean="0">
                <a:latin typeface="Comic Sans MS" panose="030F0702030302020204" pitchFamily="66" charset="0"/>
              </a:rPr>
              <a:t>1x24)</a:t>
            </a:r>
            <a:r>
              <a:rPr lang="en-GB" sz="1400" dirty="0">
                <a:latin typeface="Comic Sans MS" panose="030F0702030302020204" pitchFamily="66" charset="0"/>
              </a:rPr>
              <a:t>	+        (</a:t>
            </a:r>
            <a:r>
              <a:rPr lang="en-GB" sz="1400" dirty="0" smtClean="0">
                <a:latin typeface="Comic Sans MS" panose="030F0702030302020204" pitchFamily="66" charset="0"/>
              </a:rPr>
              <a:t>2x35.5)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24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71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            =</a:t>
            </a:r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95</a:t>
            </a:r>
            <a:endParaRPr lang="en-GB" sz="1400" baseline="-25000" dirty="0">
              <a:latin typeface="Comic Sans MS" panose="030F0702030302020204" pitchFamily="66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pic>
        <p:nvPicPr>
          <p:cNvPr id="1026" name="Picture 2" descr="Image result for chloride 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4" b="24401"/>
          <a:stretch>
            <a:fillRect/>
          </a:stretch>
        </p:blipFill>
        <p:spPr bwMode="auto">
          <a:xfrm>
            <a:off x="5292081" y="3068960"/>
            <a:ext cx="1296144" cy="10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2130</Words>
  <Application>WPS Presentation</Application>
  <PresentationFormat>On-screen Show (4:3)</PresentationFormat>
  <Paragraphs>68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Comic Sans MS</vt:lpstr>
      <vt:lpstr>Segoe Print</vt:lpstr>
      <vt:lpstr>Calibri</vt:lpstr>
      <vt:lpstr>Monotype Sorts</vt:lpstr>
      <vt:lpstr>Microsoft YaHei</vt:lpstr>
      <vt:lpstr>Arial Unicode MS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234</cp:revision>
  <cp:lastPrinted>2019-04-01T02:56:50Z</cp:lastPrinted>
  <dcterms:created xsi:type="dcterms:W3CDTF">2019-04-01T02:56:50Z</dcterms:created>
  <dcterms:modified xsi:type="dcterms:W3CDTF">2019-04-01T02:56:50Z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