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68" r:id="rId3"/>
    <p:sldId id="284" r:id="rId5"/>
    <p:sldId id="298" r:id="rId6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3" Type="http://schemas.openxmlformats.org/officeDocument/2006/relationships/image" Target="../media/image2.jpeg"/><Relationship Id="rId2" Type="http://schemas.microsoft.com/office/2007/relationships/hdphoto" Target="../media/hdphoto3.wdp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1224622"/>
            <a:ext cx="1296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Mass number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Number of protons and neutrons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1" y="2634815"/>
            <a:ext cx="15841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Atomic number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Number of protons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415045" y="1673219"/>
            <a:ext cx="504056" cy="2549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346920" y="2717735"/>
            <a:ext cx="504056" cy="3448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203848" y="1568886"/>
          <a:ext cx="5544616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4829"/>
                <a:gridCol w="1407479"/>
                <a:gridCol w="1386154"/>
                <a:gridCol w="1386154"/>
              </a:tblGrid>
              <a:tr h="269288">
                <a:tc>
                  <a:txBody>
                    <a:bodyPr/>
                    <a:lstStyle/>
                    <a:p>
                      <a:endParaRPr lang="en-GB" sz="1400" dirty="0"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 smtClean="0">
                          <a:solidFill>
                            <a:schemeClr val="bg1"/>
                          </a:solidFill>
                          <a:latin typeface="Segoe Print" panose="02000600000000000000" pitchFamily="2" charset="0"/>
                        </a:rPr>
                        <a:t>Proton</a:t>
                      </a:r>
                      <a:endParaRPr lang="en-GB" sz="1400" dirty="0">
                        <a:solidFill>
                          <a:schemeClr val="bg1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 smtClean="0">
                          <a:solidFill>
                            <a:schemeClr val="bg1"/>
                          </a:solidFill>
                          <a:latin typeface="Segoe Print" panose="02000600000000000000" pitchFamily="2" charset="0"/>
                        </a:rPr>
                        <a:t>Neutron</a:t>
                      </a:r>
                      <a:endParaRPr lang="en-GB" sz="1400" dirty="0">
                        <a:solidFill>
                          <a:schemeClr val="bg1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 smtClean="0">
                          <a:solidFill>
                            <a:schemeClr val="bg1"/>
                          </a:solidFill>
                          <a:latin typeface="Segoe Print" panose="02000600000000000000" pitchFamily="2" charset="0"/>
                        </a:rPr>
                        <a:t>Electron</a:t>
                      </a:r>
                      <a:endParaRPr lang="en-GB" sz="1400" dirty="0">
                        <a:solidFill>
                          <a:schemeClr val="bg1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9288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Relative mass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en-GB" sz="14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en-GB" sz="14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negligible</a:t>
                      </a:r>
                      <a:endParaRPr lang="en-GB" sz="14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288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Charge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+   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0  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-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288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location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nucleus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nucleus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shells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39552" y="3744902"/>
            <a:ext cx="3096344" cy="270843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Atoms of the same element can have different</a:t>
            </a:r>
            <a:endParaRPr lang="en-GB" sz="1600" dirty="0">
              <a:latin typeface="Comic Sans MS" panose="030F0702030302020204" pitchFamily="66" charset="0"/>
            </a:endParaRPr>
          </a:p>
          <a:p>
            <a:r>
              <a:rPr lang="en-GB" sz="1600" dirty="0">
                <a:latin typeface="Comic Sans MS" panose="030F0702030302020204" pitchFamily="66" charset="0"/>
              </a:rPr>
              <a:t>numbers of </a:t>
            </a:r>
            <a:r>
              <a:rPr lang="en-GB" sz="1600" dirty="0" smtClean="0">
                <a:latin typeface="Comic Sans MS" panose="030F0702030302020204" pitchFamily="66" charset="0"/>
              </a:rPr>
              <a:t>neutrons - </a:t>
            </a:r>
            <a:r>
              <a:rPr lang="en-GB" sz="1600" dirty="0">
                <a:latin typeface="Comic Sans MS" panose="030F0702030302020204" pitchFamily="66" charset="0"/>
              </a:rPr>
              <a:t>these atoms are called</a:t>
            </a:r>
            <a:endParaRPr lang="en-GB" sz="1600" dirty="0">
              <a:latin typeface="Comic Sans MS" panose="030F0702030302020204" pitchFamily="66" charset="0"/>
            </a:endParaRPr>
          </a:p>
          <a:p>
            <a:r>
              <a:rPr lang="en-GB" sz="1600" b="1" u="sng" dirty="0">
                <a:latin typeface="Comic Sans MS" panose="030F0702030302020204" pitchFamily="66" charset="0"/>
              </a:rPr>
              <a:t>isotopes</a:t>
            </a:r>
            <a:r>
              <a:rPr lang="en-GB" sz="1600" dirty="0">
                <a:latin typeface="Comic Sans MS" panose="030F0702030302020204" pitchFamily="66" charset="0"/>
              </a:rPr>
              <a:t> of that element</a:t>
            </a:r>
            <a:r>
              <a:rPr lang="en-GB" sz="1600" dirty="0" smtClean="0">
                <a:latin typeface="Comic Sans MS" panose="030F0702030302020204" pitchFamily="66" charset="0"/>
              </a:rPr>
              <a:t>.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 smtClean="0">
              <a:latin typeface="Comic Sans MS" panose="030F0702030302020204" pitchFamily="66" charset="0"/>
            </a:endParaRPr>
          </a:p>
          <a:p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b="1" u="sng" dirty="0" smtClean="0">
                <a:latin typeface="Comic Sans MS" panose="030F0702030302020204" pitchFamily="66" charset="0"/>
              </a:rPr>
              <a:t>Same atomic number</a:t>
            </a:r>
            <a:endParaRPr lang="en-GB" b="1" u="sng" dirty="0" smtClean="0">
              <a:latin typeface="Comic Sans MS" panose="030F0702030302020204" pitchFamily="66" charset="0"/>
            </a:endParaRPr>
          </a:p>
          <a:p>
            <a:r>
              <a:rPr lang="en-GB" b="1" u="sng" dirty="0" smtClean="0">
                <a:latin typeface="Comic Sans MS" panose="030F0702030302020204" pitchFamily="66" charset="0"/>
              </a:rPr>
              <a:t>Different mass number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167" y="5113054"/>
            <a:ext cx="1786633" cy="58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176464" y="3004147"/>
            <a:ext cx="4572000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The </a:t>
            </a:r>
            <a:r>
              <a:rPr lang="en-GB" sz="1400" b="1" u="sng" dirty="0">
                <a:latin typeface="Comic Sans MS" panose="030F0702030302020204" pitchFamily="66" charset="0"/>
              </a:rPr>
              <a:t>relative atomic mass</a:t>
            </a:r>
            <a:r>
              <a:rPr lang="en-GB" sz="1400" dirty="0">
                <a:latin typeface="Comic Sans MS" panose="030F0702030302020204" pitchFamily="66" charset="0"/>
              </a:rPr>
              <a:t> of an element (</a:t>
            </a:r>
            <a:r>
              <a:rPr lang="en-GB" sz="1400" i="1" dirty="0" err="1" smtClean="0">
                <a:latin typeface="Comic Sans MS" panose="030F0702030302020204" pitchFamily="66" charset="0"/>
              </a:rPr>
              <a:t>A</a:t>
            </a:r>
            <a:r>
              <a:rPr lang="en-GB" sz="1400" dirty="0" err="1" smtClean="0">
                <a:latin typeface="Comic Sans MS" panose="030F0702030302020204" pitchFamily="66" charset="0"/>
              </a:rPr>
              <a:t>r</a:t>
            </a:r>
            <a:r>
              <a:rPr lang="en-GB" sz="1400" dirty="0" smtClean="0">
                <a:latin typeface="Comic Sans MS" panose="030F0702030302020204" pitchFamily="66" charset="0"/>
              </a:rPr>
              <a:t>) compares </a:t>
            </a:r>
            <a:r>
              <a:rPr lang="en-GB" sz="1400" dirty="0">
                <a:latin typeface="Comic Sans MS" panose="030F0702030302020204" pitchFamily="66" charset="0"/>
              </a:rPr>
              <a:t>the mass of atoms of the </a:t>
            </a:r>
            <a:r>
              <a:rPr lang="en-GB" sz="1400" dirty="0" smtClean="0">
                <a:latin typeface="Comic Sans MS" panose="030F0702030302020204" pitchFamily="66" charset="0"/>
              </a:rPr>
              <a:t>element with </a:t>
            </a:r>
            <a:r>
              <a:rPr lang="en-GB" sz="1400" dirty="0">
                <a:latin typeface="Comic Sans MS" panose="030F0702030302020204" pitchFamily="66" charset="0"/>
              </a:rPr>
              <a:t>the 12C isotope. It is an average value </a:t>
            </a:r>
            <a:r>
              <a:rPr lang="en-GB" sz="1400" dirty="0" smtClean="0">
                <a:latin typeface="Comic Sans MS" panose="030F0702030302020204" pitchFamily="66" charset="0"/>
              </a:rPr>
              <a:t>for the </a:t>
            </a:r>
            <a:r>
              <a:rPr lang="en-GB" sz="1400" dirty="0">
                <a:latin typeface="Comic Sans MS" panose="030F0702030302020204" pitchFamily="66" charset="0"/>
              </a:rPr>
              <a:t>isotopes of the element</a:t>
            </a:r>
            <a:r>
              <a:rPr lang="en-GB" sz="1400" dirty="0" smtClean="0">
                <a:latin typeface="Comic Sans MS" panose="030F0702030302020204" pitchFamily="66" charset="0"/>
              </a:rPr>
              <a:t>. 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76464" y="4087519"/>
            <a:ext cx="4572000" cy="116955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The </a:t>
            </a:r>
            <a:r>
              <a:rPr lang="en-GB" sz="1400" b="1" u="sng" dirty="0">
                <a:latin typeface="Comic Sans MS" panose="030F0702030302020204" pitchFamily="66" charset="0"/>
              </a:rPr>
              <a:t>relative formula mass</a:t>
            </a:r>
            <a:r>
              <a:rPr lang="en-GB" sz="1400" dirty="0">
                <a:latin typeface="Comic Sans MS" panose="030F0702030302020204" pitchFamily="66" charset="0"/>
              </a:rPr>
              <a:t> (Mr) of a compound </a:t>
            </a:r>
            <a:r>
              <a:rPr lang="en-GB" sz="1400" dirty="0" smtClean="0">
                <a:latin typeface="Comic Sans MS" panose="030F0702030302020204" pitchFamily="66" charset="0"/>
              </a:rPr>
              <a:t>is the </a:t>
            </a:r>
            <a:r>
              <a:rPr lang="en-GB" sz="1400" dirty="0">
                <a:latin typeface="Comic Sans MS" panose="030F0702030302020204" pitchFamily="66" charset="0"/>
              </a:rPr>
              <a:t>sum of the relative atomic masses of </a:t>
            </a:r>
            <a:r>
              <a:rPr lang="en-GB" sz="1400" dirty="0" smtClean="0">
                <a:latin typeface="Comic Sans MS" panose="030F0702030302020204" pitchFamily="66" charset="0"/>
              </a:rPr>
              <a:t>the atoms </a:t>
            </a:r>
            <a:r>
              <a:rPr lang="en-GB" sz="1400" dirty="0">
                <a:latin typeface="Comic Sans MS" panose="030F0702030302020204" pitchFamily="66" charset="0"/>
              </a:rPr>
              <a:t>in the numbers shown in the formula.</a:t>
            </a:r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The </a:t>
            </a:r>
            <a:r>
              <a:rPr lang="en-GB" sz="1400" dirty="0">
                <a:latin typeface="Comic Sans MS" panose="030F0702030302020204" pitchFamily="66" charset="0"/>
              </a:rPr>
              <a:t>relative formula mass of a substance, in </a:t>
            </a:r>
            <a:r>
              <a:rPr lang="en-GB" sz="1400" dirty="0" smtClean="0">
                <a:latin typeface="Comic Sans MS" panose="030F0702030302020204" pitchFamily="66" charset="0"/>
              </a:rPr>
              <a:t>grams, is </a:t>
            </a:r>
            <a:r>
              <a:rPr lang="en-GB" sz="1400" dirty="0">
                <a:latin typeface="Comic Sans MS" panose="030F0702030302020204" pitchFamily="66" charset="0"/>
              </a:rPr>
              <a:t>known as </a:t>
            </a:r>
            <a:r>
              <a:rPr lang="en-GB" sz="1400" u="sng" dirty="0">
                <a:latin typeface="Comic Sans MS" panose="030F0702030302020204" pitchFamily="66" charset="0"/>
              </a:rPr>
              <a:t>one mole of that substance</a:t>
            </a:r>
            <a:endParaRPr lang="en-GB" sz="1400" u="sng" dirty="0">
              <a:latin typeface="Comic Sans MS" panose="030F0702030302020204" pitchFamily="66" charset="0"/>
            </a:endParaRPr>
          </a:p>
        </p:txBody>
      </p:sp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54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Atomic Structure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90800" y="2009027"/>
            <a:ext cx="638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 smtClean="0">
                <a:latin typeface="Segoe Print" panose="02000600000000000000" pitchFamily="2" charset="0"/>
              </a:rPr>
              <a:t>Cl</a:t>
            </a:r>
            <a:endParaRPr lang="en-GB" sz="3600" dirty="0">
              <a:latin typeface="Segoe Print" panose="020006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63688" y="1928152"/>
            <a:ext cx="486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Segoe Print" panose="02000600000000000000" pitchFamily="2" charset="0"/>
              </a:rPr>
              <a:t>35</a:t>
            </a:r>
            <a:endParaRPr lang="en-GB" sz="1600" dirty="0">
              <a:latin typeface="Segoe Print" panose="020006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63688" y="2390535"/>
            <a:ext cx="486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Segoe Print" panose="02000600000000000000" pitchFamily="2" charset="0"/>
              </a:rPr>
              <a:t>17</a:t>
            </a:r>
            <a:endParaRPr lang="en-GB" sz="1600" dirty="0">
              <a:latin typeface="Segoe Print" panose="02000600000000000000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464" y="5432034"/>
            <a:ext cx="4572000" cy="102130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Atomic Structure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457200" y="1980720"/>
            <a:ext cx="843528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is the mass number of this chlorine atom?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is the atomic number of this chlorine atom?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How many protons neutrons and electrons does this chlorine atom have?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is the electron configuration of a chlorine atom?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is the relative mass of an electron?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is the charge on a neutron particle?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Where in the atomic structure are electrons located?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is the relative atomic mass of chlorine?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Using </a:t>
            </a:r>
            <a:r>
              <a:rPr lang="en-GB" sz="2000" baseline="30000" dirty="0">
                <a:latin typeface="Comic Sans MS" panose="030F0702030302020204" pitchFamily="66" charset="0"/>
              </a:rPr>
              <a:t>35</a:t>
            </a:r>
            <a:r>
              <a:rPr lang="en-GB" sz="2000" dirty="0">
                <a:latin typeface="Comic Sans MS" panose="030F0702030302020204" pitchFamily="66" charset="0"/>
              </a:rPr>
              <a:t>Cl and </a:t>
            </a:r>
            <a:r>
              <a:rPr lang="en-GB" sz="2000" baseline="30000" dirty="0">
                <a:latin typeface="Comic Sans MS" panose="030F0702030302020204" pitchFamily="66" charset="0"/>
              </a:rPr>
              <a:t>37</a:t>
            </a:r>
            <a:r>
              <a:rPr lang="en-GB" sz="2000" dirty="0">
                <a:latin typeface="Comic Sans MS" panose="030F0702030302020204" pitchFamily="66" charset="0"/>
              </a:rPr>
              <a:t>Cl as examples explain what is meant by an isotope.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is the relative formula mass (Mr) of MgCl</a:t>
            </a:r>
            <a:r>
              <a:rPr lang="en-GB" sz="2000" baseline="-25000" dirty="0">
                <a:latin typeface="Comic Sans MS" panose="030F0702030302020204" pitchFamily="66" charset="0"/>
              </a:rPr>
              <a:t>2</a:t>
            </a:r>
            <a:r>
              <a:rPr lang="en-GB" sz="2000" dirty="0">
                <a:latin typeface="Comic Sans MS" panose="030F0702030302020204" pitchFamily="66" charset="0"/>
              </a:rPr>
              <a:t>?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31360" y="1277627"/>
            <a:ext cx="638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 smtClean="0">
                <a:latin typeface="Segoe Print" panose="02000600000000000000" pitchFamily="2" charset="0"/>
              </a:rPr>
              <a:t>Cl</a:t>
            </a:r>
            <a:endParaRPr lang="en-GB" sz="3600" dirty="0">
              <a:latin typeface="Segoe Print" panose="020006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04248" y="1196752"/>
            <a:ext cx="486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Segoe Print" panose="02000600000000000000" pitchFamily="2" charset="0"/>
              </a:rPr>
              <a:t>35</a:t>
            </a:r>
            <a:endParaRPr lang="en-GB" sz="1600" dirty="0">
              <a:latin typeface="Segoe Print" panose="020006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4248" y="1659135"/>
            <a:ext cx="486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Segoe Print" panose="02000600000000000000" pitchFamily="2" charset="0"/>
              </a:rPr>
              <a:t>17</a:t>
            </a:r>
            <a:endParaRPr lang="en-GB" sz="1600" dirty="0">
              <a:latin typeface="Segoe Print" panose="020006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96" y="1246849"/>
            <a:ext cx="7024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Segoe Print" panose="02000600000000000000" pitchFamily="2" charset="0"/>
              </a:rPr>
              <a:t>Using the following information about </a:t>
            </a:r>
            <a:r>
              <a:rPr lang="en-GB" sz="2000" dirty="0" err="1" smtClean="0">
                <a:latin typeface="Segoe Print" panose="02000600000000000000" pitchFamily="2" charset="0"/>
              </a:rPr>
              <a:t>Cl</a:t>
            </a:r>
            <a:r>
              <a:rPr lang="en-GB" sz="2000" dirty="0" smtClean="0">
                <a:latin typeface="Segoe Print" panose="02000600000000000000" pitchFamily="2" charset="0"/>
              </a:rPr>
              <a:t> and Mg answer the question below…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11480" y="1277627"/>
            <a:ext cx="886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latin typeface="Segoe Print" panose="02000600000000000000" pitchFamily="2" charset="0"/>
              </a:rPr>
              <a:t>Mg</a:t>
            </a:r>
            <a:endParaRPr lang="en-GB" sz="3600" dirty="0">
              <a:latin typeface="Segoe Print" panose="020006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84368" y="1196752"/>
            <a:ext cx="486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Segoe Print" panose="02000600000000000000" pitchFamily="2" charset="0"/>
              </a:rPr>
              <a:t>24</a:t>
            </a:r>
            <a:endParaRPr lang="en-GB" sz="1600" dirty="0">
              <a:latin typeface="Segoe Print" panose="020006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84368" y="1659135"/>
            <a:ext cx="486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Segoe Print" panose="02000600000000000000" pitchFamily="2" charset="0"/>
              </a:rPr>
              <a:t>12</a:t>
            </a:r>
            <a:endParaRPr lang="en-GB" sz="1600" dirty="0"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5700" y="2974429"/>
            <a:ext cx="1743075" cy="1343025"/>
          </a:xfrm>
          <a:prstGeom prst="rect">
            <a:avLst/>
          </a:prstGeom>
        </p:spPr>
      </p:pic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41857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Atomic Structure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17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17 protons, 18 neutrons, 17 electrons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2,8,7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shells (or) orbitals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35.5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Isotopes - Atoms of the same element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that have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different numbers 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Cl – 18 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37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Cl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–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20 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10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MgCl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(1xMg)	+        (2xCl)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(</a:t>
            </a:r>
            <a:r>
              <a:rPr lang="en-GB" sz="1400" dirty="0" smtClean="0">
                <a:latin typeface="Comic Sans MS" panose="030F0702030302020204" pitchFamily="66" charset="0"/>
              </a:rPr>
              <a:t>1x24)</a:t>
            </a:r>
            <a:r>
              <a:rPr lang="en-GB" sz="1400" dirty="0">
                <a:latin typeface="Comic Sans MS" panose="030F0702030302020204" pitchFamily="66" charset="0"/>
              </a:rPr>
              <a:t>	+        (</a:t>
            </a:r>
            <a:r>
              <a:rPr lang="en-GB" sz="1400" dirty="0" smtClean="0">
                <a:latin typeface="Comic Sans MS" panose="030F0702030302020204" pitchFamily="66" charset="0"/>
              </a:rPr>
              <a:t>2x35.5)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24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71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95</a:t>
            </a:r>
            <a:endParaRPr lang="en-GB" sz="1400" baseline="-25000" dirty="0">
              <a:latin typeface="Comic Sans MS" panose="030F0702030302020204" pitchFamily="66" charset="0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16015" y="1355300"/>
            <a:ext cx="4248472" cy="35394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Ionic bonding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Transfer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(a) Metals and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Non-metals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-1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+3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Electrostatic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Molten (l) or in solution (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aq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		         8.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[2,8]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endParaRPr lang="en-GB" sz="1400" baseline="30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CaF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4048" y="3017293"/>
            <a:ext cx="1614488" cy="1228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1801</Words>
  <Application>WPS Presentation</Application>
  <PresentationFormat>On-screen Show (4:3)</PresentationFormat>
  <Paragraphs>125</Paragraphs>
  <Slides>3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Comic Sans MS</vt:lpstr>
      <vt:lpstr>Segoe Print</vt:lpstr>
      <vt:lpstr>Monotype Sorts</vt:lpstr>
      <vt:lpstr>Microsoft YaHei</vt:lpstr>
      <vt:lpstr>Arial Unicode MS</vt:lpstr>
      <vt:lpstr>Calibri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179</cp:revision>
  <cp:lastPrinted>2019-04-01T02:46:19Z</cp:lastPrinted>
  <dcterms:created xsi:type="dcterms:W3CDTF">2019-04-01T02:46:19Z</dcterms:created>
  <dcterms:modified xsi:type="dcterms:W3CDTF">2019-04-01T02:46:19Z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