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7"/>
  </p:handoutMasterIdLst>
  <p:sldIdLst>
    <p:sldId id="353" r:id="rId3"/>
    <p:sldId id="354" r:id="rId5"/>
    <p:sldId id="301" r:id="rId6"/>
  </p:sldIdLst>
  <p:sldSz cx="9144000" cy="6858000" type="screen4x3"/>
  <p:notesSz cx="6797675" cy="992632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33CC"/>
    <a:srgbClr val="008000"/>
    <a:srgbClr val="660066"/>
    <a:srgbClr val="5F5F5F"/>
    <a:srgbClr val="FF6600"/>
    <a:srgbClr val="FF9900"/>
    <a:srgbClr val="FFFF00"/>
    <a:srgbClr val="6699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12" autoAdjust="0"/>
    <p:restoredTop sz="94660"/>
  </p:normalViewPr>
  <p:slideViewPr>
    <p:cSldViewPr>
      <p:cViewPr varScale="1">
        <p:scale>
          <a:sx n="102" d="100"/>
          <a:sy n="102" d="100"/>
        </p:scale>
        <p:origin x="31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81DF5-4888-4944-825B-F1EFA3E30395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9FC03-53D3-4D22-B881-1662714D378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FA5A3-0FF1-4133-ABB4-F6816C5E1392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More Calculations</a:t>
            </a:r>
            <a:endParaRPr lang="en-GB" sz="5000" b="1" u="sng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251872" y="2573828"/>
                <a:ext cx="4248120" cy="53816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𝑃</m:t>
                      </m:r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𝑒𝑟𝑐𝑒𝑛𝑡𝑎𝑔𝑒</m:t>
                      </m:r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𝑦𝑖𝑒𝑙𝑑</m:t>
                      </m:r>
                      <m:r>
                        <a:rPr lang="en-GB" sz="1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𝐴𝑐𝑡𝑢𝑎𝑙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𝑦𝑖𝑒𝑙𝑑</m:t>
                          </m:r>
                        </m:num>
                        <m:den>
                          <m:r>
                            <a:rPr lang="en-GB" sz="1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𝑇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h𝑒𝑜𝑟𝑒𝑡𝑖𝑐𝑎𝑙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𝑦𝑖𝑒𝑙𝑑</m:t>
                          </m:r>
                        </m:den>
                      </m:f>
                      <m:r>
                        <a:rPr lang="en-GB" sz="1400" b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GB" sz="14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𝟏𝟎𝟎</m:t>
                      </m:r>
                    </m:oMath>
                  </m:oMathPara>
                </a14:m>
                <a:endParaRPr lang="en-GB" sz="1400" b="1" dirty="0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72" y="2573828"/>
                <a:ext cx="4248120" cy="538161"/>
              </a:xfrm>
              <a:prstGeom prst="rect">
                <a:avLst/>
              </a:prstGeom>
              <a:blipFill rotWithShape="1">
                <a:blip r:embed="rId3"/>
                <a:stretch>
                  <a:fillRect b="-4444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  <a:endParaRPr lang="en-GB">
                  <a:noFill/>
                </a:endParaRP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51520" y="1504529"/>
            <a:ext cx="4248472" cy="9541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The amount of a product obtained is known </a:t>
            </a:r>
            <a:r>
              <a:rPr lang="en-GB" sz="1400" dirty="0" smtClean="0">
                <a:latin typeface="Comic Sans MS" panose="030F0702030302020204" pitchFamily="66" charset="0"/>
              </a:rPr>
              <a:t>as the yield</a:t>
            </a:r>
            <a:r>
              <a:rPr lang="en-GB" sz="1400" dirty="0">
                <a:latin typeface="Comic Sans MS" panose="030F0702030302020204" pitchFamily="66" charset="0"/>
              </a:rPr>
              <a:t>. When compared with the maximum theoretical amount as a percentage, it is called the percentage yield.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51520" y="1196752"/>
            <a:ext cx="4248472" cy="307777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Yield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16968" y="9688179"/>
            <a:ext cx="478016" cy="276999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SO</a:t>
            </a:r>
            <a:r>
              <a:rPr lang="en-GB" sz="1200" baseline="-25000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  <a:endParaRPr lang="en-GB" sz="1200" baseline="-25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51520" y="3227181"/>
            <a:ext cx="4248472" cy="1815882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Yield is generally less than 100% because: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Comic Sans MS" panose="030F0702030302020204" pitchFamily="66" charset="0"/>
              </a:rPr>
              <a:t>the </a:t>
            </a:r>
            <a:r>
              <a:rPr lang="en-US" sz="1400" dirty="0">
                <a:latin typeface="Comic Sans MS" panose="030F0702030302020204" pitchFamily="66" charset="0"/>
              </a:rPr>
              <a:t>reaction may not go to completion because it is </a:t>
            </a:r>
            <a:r>
              <a:rPr lang="en-US" sz="1400" dirty="0" smtClean="0">
                <a:latin typeface="Comic Sans MS" panose="030F0702030302020204" pitchFamily="66" charset="0"/>
              </a:rPr>
              <a:t>reversible.</a:t>
            </a:r>
            <a:endParaRPr lang="en-US" sz="1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Comic Sans MS" panose="030F0702030302020204" pitchFamily="66" charset="0"/>
              </a:rPr>
              <a:t>some </a:t>
            </a:r>
            <a:r>
              <a:rPr lang="en-US" sz="1400" dirty="0">
                <a:latin typeface="Comic Sans MS" panose="030F0702030302020204" pitchFamily="66" charset="0"/>
              </a:rPr>
              <a:t>of the product may be lost when it is separated from the reaction </a:t>
            </a:r>
            <a:r>
              <a:rPr lang="en-US" sz="1400" dirty="0" smtClean="0">
                <a:latin typeface="Comic Sans MS" panose="030F0702030302020204" pitchFamily="66" charset="0"/>
              </a:rPr>
              <a:t>mixture, or reactant may escape the vessel.</a:t>
            </a:r>
            <a:endParaRPr lang="en-US" sz="1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Comic Sans MS" panose="030F0702030302020204" pitchFamily="66" charset="0"/>
              </a:rPr>
              <a:t>some </a:t>
            </a:r>
            <a:r>
              <a:rPr lang="en-US" sz="1400" dirty="0">
                <a:latin typeface="Comic Sans MS" panose="030F0702030302020204" pitchFamily="66" charset="0"/>
              </a:rPr>
              <a:t>of the reactants may react in ways different to the expected reaction</a:t>
            </a:r>
            <a:r>
              <a:rPr lang="en-US" sz="1400" dirty="0" smtClean="0">
                <a:latin typeface="Comic Sans MS" panose="030F0702030302020204" pitchFamily="66" charset="0"/>
              </a:rPr>
              <a:t>.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594984" y="3513243"/>
            <a:ext cx="4248472" cy="1815882"/>
          </a:xfrm>
          <a:prstGeom prst="rect">
            <a:avLst/>
          </a:prstGeom>
          <a:ln w="12700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1400" b="1" u="sng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Concentration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can also be expressed in </a:t>
            </a:r>
            <a:r>
              <a:rPr lang="en-US" sz="1400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mol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/dm</a:t>
            </a:r>
            <a:r>
              <a:rPr lang="en-US" sz="1400" baseline="30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3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by converting between mass and moles.</a:t>
            </a:r>
            <a:endParaRPr lang="en-US" sz="1400" dirty="0" smtClean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n-US" sz="1400" dirty="0" smtClean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It’s possible to calculate the concentration of one solution by reacting it with a solution of known concentration. This is known as </a:t>
            </a:r>
            <a:r>
              <a:rPr lang="en-US" sz="1400" b="1" u="sng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titration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.</a:t>
            </a:r>
            <a:endParaRPr lang="en-US" sz="1400" dirty="0" smtClean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endParaRPr lang="en-US" sz="1400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Concentration = moles / volume</a:t>
            </a:r>
            <a:endParaRPr lang="en-GB" sz="1400" dirty="0" smtClean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63179" y="5527104"/>
            <a:ext cx="4248472" cy="738664"/>
          </a:xfrm>
          <a:prstGeom prst="rect">
            <a:avLst/>
          </a:prstGeom>
          <a:ln w="12700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Any gas at room temperature and pressure will occupy a fixed volume. One mole of gas will fill 24 dm</a:t>
            </a:r>
            <a:r>
              <a:rPr lang="en-US" sz="1400" baseline="30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3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, regardless of the gases Mr.</a:t>
            </a:r>
            <a:endParaRPr lang="en-GB" sz="1400" dirty="0" smtClean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1520" y="5165740"/>
            <a:ext cx="4248472" cy="307777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GB" sz="1400" b="1" u="sng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Ideal gas volume</a:t>
            </a:r>
            <a:endParaRPr lang="en-GB" sz="1400" b="1" u="sng" dirty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594984" y="1569603"/>
            <a:ext cx="4248472" cy="116955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The proportion of product which is useful is known as the atom economy. A reaction with only 1 product will have 100% economy (though likely a lower yield). If a waste product is made then a lower economy can be calculated.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94984" y="1261826"/>
            <a:ext cx="4248472" cy="307777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Atom economy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4595336" y="2881731"/>
                <a:ext cx="4248120" cy="53963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𝑡𝑜𝑚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𝑒𝑐𝑜𝑛𝑜𝑚𝑦</m:t>
                      </m:r>
                      <m:r>
                        <a:rPr lang="en-GB" sz="1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𝑀𝑎𝑠𝑠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𝑢𝑠𝑒𝑓𝑢𝑙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𝑝𝑟𝑜𝑑𝑢𝑐𝑡𝑠</m:t>
                          </m:r>
                        </m:num>
                        <m:den>
                          <m: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𝑎𝑠𝑠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𝑎𝑙𝑙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𝑝𝑟𝑜𝑑𝑢𝑐𝑡𝑠</m:t>
                          </m:r>
                        </m:den>
                      </m:f>
                      <m:r>
                        <a:rPr lang="en-GB" sz="1400" b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GB" sz="14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𝟏𝟎𝟎</m:t>
                      </m:r>
                    </m:oMath>
                  </m:oMathPara>
                </a14:m>
                <a:endParaRPr lang="en-GB" sz="1400" b="1" dirty="0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336" y="2881731"/>
                <a:ext cx="4248120" cy="539635"/>
              </a:xfrm>
              <a:prstGeom prst="rect">
                <a:avLst/>
              </a:prstGeom>
              <a:blipFill rotWithShape="1">
                <a:blip r:embed="rId4"/>
                <a:stretch>
                  <a:fillRect b="-4444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  <a:endParaRPr lang="en-US">
                  <a:noFill/>
                </a:endParaRP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More Calculations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286206" y="1212777"/>
            <a:ext cx="8820472" cy="523978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is the percentage of Na in Na</a:t>
            </a:r>
            <a:r>
              <a:rPr lang="en-GB" sz="20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2000" dirty="0" smtClean="0">
                <a:latin typeface="Comic Sans MS" panose="030F0702030302020204" pitchFamily="66" charset="0"/>
              </a:rPr>
              <a:t>O?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is the percentage of O in (NH</a:t>
            </a:r>
            <a:r>
              <a:rPr lang="en-GB" sz="2000" baseline="-25000" dirty="0" smtClean="0">
                <a:latin typeface="Comic Sans MS" panose="030F0702030302020204" pitchFamily="66" charset="0"/>
              </a:rPr>
              <a:t>4</a:t>
            </a:r>
            <a:r>
              <a:rPr lang="en-GB" sz="2000" dirty="0" smtClean="0">
                <a:latin typeface="Comic Sans MS" panose="030F0702030302020204" pitchFamily="66" charset="0"/>
              </a:rPr>
              <a:t>)</a:t>
            </a:r>
            <a:r>
              <a:rPr lang="en-GB" sz="20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2000" dirty="0" smtClean="0">
                <a:latin typeface="Comic Sans MS" panose="030F0702030302020204" pitchFamily="66" charset="0"/>
              </a:rPr>
              <a:t>SO</a:t>
            </a:r>
            <a:r>
              <a:rPr lang="en-GB" sz="2000" baseline="-25000" dirty="0" smtClean="0">
                <a:latin typeface="Comic Sans MS" panose="030F0702030302020204" pitchFamily="66" charset="0"/>
              </a:rPr>
              <a:t>4</a:t>
            </a:r>
            <a:r>
              <a:rPr lang="en-GB" sz="2000" dirty="0" smtClean="0">
                <a:latin typeface="Comic Sans MS" panose="030F0702030302020204" pitchFamily="66" charset="0"/>
              </a:rPr>
              <a:t>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is the yield of a substance?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</a:t>
            </a:r>
            <a:r>
              <a:rPr lang="en-GB" sz="2000" dirty="0">
                <a:latin typeface="Comic Sans MS" panose="030F0702030302020204" pitchFamily="66" charset="0"/>
              </a:rPr>
              <a:t>mass of </a:t>
            </a:r>
            <a:r>
              <a:rPr lang="en-GB" sz="2000" dirty="0" smtClean="0">
                <a:latin typeface="Comic Sans MS" panose="030F0702030302020204" pitchFamily="66" charset="0"/>
              </a:rPr>
              <a:t>magnesium </a:t>
            </a:r>
            <a:r>
              <a:rPr lang="en-GB" sz="2000" dirty="0">
                <a:latin typeface="Comic Sans MS" panose="030F0702030302020204" pitchFamily="66" charset="0"/>
              </a:rPr>
              <a:t>oxide will I get when </a:t>
            </a:r>
            <a:r>
              <a:rPr lang="en-GB" sz="2000" dirty="0" smtClean="0">
                <a:latin typeface="Comic Sans MS" panose="030F0702030302020204" pitchFamily="66" charset="0"/>
              </a:rPr>
              <a:t>42 </a:t>
            </a:r>
            <a:r>
              <a:rPr lang="en-GB" sz="2000" dirty="0">
                <a:latin typeface="Comic Sans MS" panose="030F0702030302020204" pitchFamily="66" charset="0"/>
              </a:rPr>
              <a:t>g of </a:t>
            </a:r>
            <a:r>
              <a:rPr lang="en-GB" sz="2000" dirty="0" smtClean="0">
                <a:latin typeface="Comic Sans MS" panose="030F0702030302020204" pitchFamily="66" charset="0"/>
              </a:rPr>
              <a:t>magnesium carbonate </a:t>
            </a:r>
            <a:r>
              <a:rPr lang="en-GB" sz="2000" dirty="0">
                <a:latin typeface="Comic Sans MS" panose="030F0702030302020204" pitchFamily="66" charset="0"/>
              </a:rPr>
              <a:t>is </a:t>
            </a:r>
            <a:r>
              <a:rPr lang="en-GB" sz="2000" dirty="0" smtClean="0">
                <a:latin typeface="Comic Sans MS" panose="030F0702030302020204" pitchFamily="66" charset="0"/>
              </a:rPr>
              <a:t>decomposed?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Only 18g of magnesium oxide was formed, what is the yield?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Suggest one reason for the lower yield.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is the atom economy of this reaction to produce ethanol?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Comic Sans MS" panose="030F0702030302020204" pitchFamily="66" charset="0"/>
              </a:rPr>
              <a:t>	C</a:t>
            </a:r>
            <a:r>
              <a:rPr lang="en-GB" sz="2000" baseline="-25000" dirty="0" smtClean="0">
                <a:latin typeface="Comic Sans MS" panose="030F0702030302020204" pitchFamily="66" charset="0"/>
              </a:rPr>
              <a:t>6</a:t>
            </a:r>
            <a:r>
              <a:rPr lang="en-GB" sz="2000" dirty="0" smtClean="0">
                <a:latin typeface="Comic Sans MS" panose="030F0702030302020204" pitchFamily="66" charset="0"/>
              </a:rPr>
              <a:t>H</a:t>
            </a:r>
            <a:r>
              <a:rPr lang="en-GB" sz="2000" baseline="-25000" dirty="0" smtClean="0">
                <a:latin typeface="Comic Sans MS" panose="030F0702030302020204" pitchFamily="66" charset="0"/>
              </a:rPr>
              <a:t>12</a:t>
            </a:r>
            <a:r>
              <a:rPr lang="en-GB" sz="2000" dirty="0" smtClean="0">
                <a:latin typeface="Comic Sans MS" panose="030F0702030302020204" pitchFamily="66" charset="0"/>
              </a:rPr>
              <a:t>O</a:t>
            </a:r>
            <a:r>
              <a:rPr lang="en-GB" sz="2000" baseline="-25000" dirty="0" smtClean="0">
                <a:latin typeface="Comic Sans MS" panose="030F0702030302020204" pitchFamily="66" charset="0"/>
              </a:rPr>
              <a:t>6</a:t>
            </a:r>
            <a:r>
              <a:rPr lang="en-GB" sz="2000" dirty="0" smtClean="0">
                <a:latin typeface="Comic Sans MS" panose="030F0702030302020204" pitchFamily="66" charset="0"/>
              </a:rPr>
              <a:t> </a:t>
            </a:r>
            <a:r>
              <a:rPr lang="en-GB" sz="20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→ 2C</a:t>
            </a:r>
            <a:r>
              <a:rPr lang="en-GB" sz="2000" baseline="-250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2</a:t>
            </a:r>
            <a:r>
              <a:rPr lang="en-GB" sz="20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H</a:t>
            </a:r>
            <a:r>
              <a:rPr lang="en-GB" sz="2000" baseline="-250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5</a:t>
            </a:r>
            <a:r>
              <a:rPr lang="en-GB" sz="20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OH + 2CO</a:t>
            </a:r>
            <a:r>
              <a:rPr lang="en-GB" sz="2000" baseline="-250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2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8"/>
            </a:pPr>
            <a:r>
              <a:rPr lang="en-GB" sz="2000" b="1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HT: </a:t>
            </a:r>
            <a:r>
              <a:rPr lang="en-GB" sz="2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calculate the concentration of 0.5 moles of CaCO</a:t>
            </a:r>
            <a:r>
              <a:rPr lang="en-GB" sz="2000" baseline="-25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3</a:t>
            </a:r>
            <a:r>
              <a:rPr lang="en-GB" sz="2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dissolved in 1.25 dm</a:t>
            </a:r>
            <a:r>
              <a:rPr lang="en-GB" sz="2000" baseline="30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3</a:t>
            </a:r>
            <a:r>
              <a:rPr lang="en-GB" sz="2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of water.</a:t>
            </a:r>
            <a:endParaRPr lang="en-GB" sz="2000" dirty="0" smtClean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8"/>
            </a:pPr>
            <a:r>
              <a:rPr lang="en-GB" sz="2000" b="1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HT:</a:t>
            </a:r>
            <a:r>
              <a:rPr lang="en-GB" sz="2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calculate the concentration of 30g of MgSO</a:t>
            </a:r>
            <a:r>
              <a:rPr lang="en-GB" sz="2000" baseline="-25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4</a:t>
            </a:r>
            <a:r>
              <a:rPr lang="en-GB" sz="2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dissolved in 2 dm</a:t>
            </a:r>
            <a:r>
              <a:rPr lang="en-GB" sz="2000" baseline="30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3</a:t>
            </a:r>
            <a:r>
              <a:rPr lang="en-GB" sz="2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of water.</a:t>
            </a:r>
            <a:endParaRPr lang="en-GB" sz="2000" dirty="0" smtClean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8"/>
            </a:pPr>
            <a:r>
              <a:rPr lang="en-GB" sz="2000" b="1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HT: </a:t>
            </a:r>
            <a:r>
              <a:rPr lang="en-GB" sz="2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What is the volume of 22 g of CO</a:t>
            </a:r>
            <a:r>
              <a:rPr lang="en-GB" sz="2000" baseline="-25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2</a:t>
            </a:r>
            <a:r>
              <a:rPr lang="en-GB" sz="2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8"/>
            </a:pPr>
            <a:endParaRPr lang="en-GB" sz="20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Mark Scheme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528" y="1355300"/>
            <a:ext cx="4248472" cy="418576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Calculations and moles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The relative formula mass of a substance, in  grams, is known as one mole of that substance.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35.5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Na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endParaRPr lang="en-GB" sz="1400" baseline="-250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</a:rPr>
              <a:t>            =	</a:t>
            </a:r>
            <a:r>
              <a:rPr lang="en-GB" sz="1400" dirty="0" smtClean="0">
                <a:latin typeface="Comic Sans MS" panose="030F0702030302020204" pitchFamily="66" charset="0"/>
              </a:rPr>
              <a:t>(2xNa)</a:t>
            </a:r>
            <a:r>
              <a:rPr lang="en-GB" sz="1400" dirty="0">
                <a:latin typeface="Comic Sans MS" panose="030F0702030302020204" pitchFamily="66" charset="0"/>
              </a:rPr>
              <a:t>	+        </a:t>
            </a:r>
            <a:r>
              <a:rPr lang="en-GB" sz="1400" dirty="0" smtClean="0">
                <a:latin typeface="Comic Sans MS" panose="030F0702030302020204" pitchFamily="66" charset="0"/>
              </a:rPr>
              <a:t>(1xO)</a:t>
            </a:r>
            <a:endParaRPr lang="en-GB" sz="1400" dirty="0">
              <a:latin typeface="Comic Sans MS" panose="030F0702030302020204" pitchFamily="66" charset="0"/>
            </a:endParaRPr>
          </a:p>
          <a:p>
            <a:r>
              <a:rPr lang="en-GB" sz="1400" dirty="0">
                <a:latin typeface="Comic Sans MS" panose="030F0702030302020204" pitchFamily="66" charset="0"/>
              </a:rPr>
              <a:t>            =	</a:t>
            </a:r>
            <a:r>
              <a:rPr lang="en-GB" sz="1400" dirty="0" smtClean="0">
                <a:latin typeface="Comic Sans MS" panose="030F0702030302020204" pitchFamily="66" charset="0"/>
              </a:rPr>
              <a:t>(</a:t>
            </a:r>
            <a:r>
              <a:rPr lang="en-GB" sz="1400" dirty="0">
                <a:latin typeface="Comic Sans MS" panose="030F0702030302020204" pitchFamily="66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</a:rPr>
              <a:t>x23)</a:t>
            </a:r>
            <a:r>
              <a:rPr lang="en-GB" sz="1400" dirty="0">
                <a:latin typeface="Comic Sans MS" panose="030F0702030302020204" pitchFamily="66" charset="0"/>
              </a:rPr>
              <a:t>	+        </a:t>
            </a:r>
            <a:r>
              <a:rPr lang="en-GB" sz="1400" dirty="0" smtClean="0">
                <a:latin typeface="Comic Sans MS" panose="030F0702030302020204" pitchFamily="66" charset="0"/>
              </a:rPr>
              <a:t>(1x16)</a:t>
            </a:r>
            <a:endParaRPr lang="en-GB" sz="1400" baseline="-25000" dirty="0">
              <a:latin typeface="Comic Sans MS" panose="030F0702030302020204" pitchFamily="66" charset="0"/>
            </a:endParaRPr>
          </a:p>
          <a:p>
            <a:r>
              <a:rPr lang="en-GB" sz="1400" dirty="0">
                <a:latin typeface="Comic Sans MS" panose="030F0702030302020204" pitchFamily="66" charset="0"/>
              </a:rPr>
              <a:t>            =	</a:t>
            </a:r>
            <a:r>
              <a:rPr lang="en-GB" sz="1400" dirty="0" smtClean="0">
                <a:latin typeface="Comic Sans MS" panose="030F0702030302020204" pitchFamily="66" charset="0"/>
              </a:rPr>
              <a:t>46</a:t>
            </a:r>
            <a:r>
              <a:rPr lang="en-GB" sz="1400" dirty="0">
                <a:latin typeface="Comic Sans MS" panose="030F0702030302020204" pitchFamily="66" charset="0"/>
              </a:rPr>
              <a:t>	+        </a:t>
            </a:r>
            <a:r>
              <a:rPr lang="en-GB" sz="1400" dirty="0" smtClean="0">
                <a:latin typeface="Comic Sans MS" panose="030F0702030302020204" pitchFamily="66" charset="0"/>
              </a:rPr>
              <a:t>16</a:t>
            </a:r>
            <a:endParaRPr lang="en-GB" sz="1400" baseline="-25000" dirty="0">
              <a:latin typeface="Comic Sans MS" panose="030F0702030302020204" pitchFamily="66" charset="0"/>
            </a:endParaRPr>
          </a:p>
          <a:p>
            <a:r>
              <a:rPr lang="en-GB" sz="1400" dirty="0">
                <a:latin typeface="Comic Sans MS" panose="030F0702030302020204" pitchFamily="66" charset="0"/>
              </a:rPr>
              <a:t>            =	</a:t>
            </a:r>
            <a:r>
              <a:rPr lang="en-GB" sz="1400" b="1" u="sng" dirty="0" smtClean="0">
                <a:latin typeface="Comic Sans MS" panose="030F0702030302020204" pitchFamily="66" charset="0"/>
              </a:rPr>
              <a:t>62</a:t>
            </a:r>
            <a:endParaRPr lang="en-GB" sz="1400" b="1" u="sng" baseline="-250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Mr of (NH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SO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=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132</a:t>
            </a:r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Concentration = mass / volume = 12/3 = 4g/dm</a:t>
            </a:r>
            <a:r>
              <a:rPr lang="en-US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</a:t>
            </a:r>
            <a:endParaRPr lang="en-US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48 + 32 = 80g</a:t>
            </a:r>
            <a:endParaRPr lang="en-US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Atoms cannot be created or destroyed</a:t>
            </a:r>
            <a:endParaRPr lang="en-US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HT: 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 oxygen</a:t>
            </a:r>
            <a:endParaRPr lang="en-US" sz="1400" dirty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HT: 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acid</a:t>
            </a:r>
            <a:endParaRPr lang="en-US" sz="1400" dirty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HT: </a:t>
            </a:r>
            <a:r>
              <a:rPr lang="en-GB" sz="1400" dirty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 relative formula mass of a </a:t>
            </a:r>
            <a:r>
              <a:rPr lang="en-GB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substance</a:t>
            </a:r>
            <a:r>
              <a:rPr lang="en-GB" sz="1400" dirty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 in grams</a:t>
            </a:r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16015" y="1355300"/>
            <a:ext cx="4248472" cy="418576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More Calculations</a:t>
            </a:r>
            <a:endParaRPr lang="en-GB" sz="1400" b="1" u="sng" dirty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%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of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Na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=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46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62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	x 100 =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74.2%</a:t>
            </a:r>
            <a:endParaRPr lang="en-GB" sz="1400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%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of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=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64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132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)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x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100 =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48.5%</a:t>
            </a:r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</a:rPr>
              <a:t>The amount of a product obtained is known as the yield</a:t>
            </a:r>
            <a:r>
              <a:rPr lang="en-GB" sz="1400" dirty="0" smtClean="0">
                <a:latin typeface="Comic Sans MS" panose="030F0702030302020204" pitchFamily="66" charset="0"/>
              </a:rPr>
              <a:t>.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MgCO</a:t>
            </a:r>
            <a:r>
              <a:rPr lang="en-GB" sz="1400" baseline="-25000" dirty="0" smtClean="0">
                <a:latin typeface="Comic Sans MS" panose="030F0702030302020204" pitchFamily="66" charset="0"/>
              </a:rPr>
              <a:t>3</a:t>
            </a:r>
            <a:r>
              <a:rPr lang="en-GB" sz="1400" dirty="0" smtClean="0">
                <a:latin typeface="Comic Sans MS" panose="030F0702030302020204" pitchFamily="66" charset="0"/>
              </a:rPr>
              <a:t> 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	</a:t>
            </a:r>
            <a:r>
              <a:rPr lang="en-GB" sz="14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MgO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  +	CO</a:t>
            </a:r>
            <a:r>
              <a:rPr lang="en-GB" sz="14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endParaRPr lang="en-GB" sz="1400" baseline="-25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341630"/>
            <a:r>
              <a:rPr lang="en-GB" sz="1400" dirty="0" smtClean="0">
                <a:latin typeface="Comic Sans MS" panose="030F0702030302020204" pitchFamily="66" charset="0"/>
              </a:rPr>
              <a:t>(24+12+48)	(24+16)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1630"/>
            <a:r>
              <a:rPr lang="en-GB" sz="1400" dirty="0" smtClean="0">
                <a:latin typeface="Comic Sans MS" panose="030F0702030302020204" pitchFamily="66" charset="0"/>
              </a:rPr>
              <a:t>84g		40g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1630"/>
            <a:r>
              <a:rPr lang="en-GB" sz="1400" dirty="0" smtClean="0">
                <a:latin typeface="Comic Sans MS" panose="030F0702030302020204" pitchFamily="66" charset="0"/>
              </a:rPr>
              <a:t>42g		</a:t>
            </a:r>
            <a:r>
              <a:rPr lang="en-GB" sz="1400" b="1" u="sng" dirty="0" smtClean="0">
                <a:latin typeface="Comic Sans MS" panose="030F0702030302020204" pitchFamily="66" charset="0"/>
              </a:rPr>
              <a:t>20g</a:t>
            </a:r>
            <a:endParaRPr lang="en-GB" sz="1400" b="1" u="sng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 startAt="5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Yield = (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18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20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  x 100 = 90%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Unreacted Mg, side reaction, </a:t>
            </a:r>
            <a:r>
              <a:rPr lang="en-GB" sz="14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MgO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escapes vessel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r>
              <a:rPr lang="en-GB" sz="1400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2x(2x12+6+16)                       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x 100 = 51%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     2x(2x12+6+16) + 2x(12+2x16)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8"/>
            </a:pPr>
            <a:r>
              <a:rPr lang="en-GB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HT: 0.5/1.25 = 0.4mol/dm</a:t>
            </a:r>
            <a:r>
              <a:rPr lang="en-GB" sz="1400" baseline="30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</a:t>
            </a:r>
            <a:endParaRPr lang="en-GB" sz="1400" dirty="0" smtClean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9"/>
            </a:pPr>
            <a:r>
              <a:rPr lang="en-GB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HT</a:t>
            </a:r>
            <a:r>
              <a:rPr lang="en-GB" sz="1400" dirty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: </a:t>
            </a:r>
            <a:r>
              <a:rPr lang="en-GB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30/(24+32+4x16)=0.25</a:t>
            </a:r>
            <a:endParaRPr lang="en-GB" sz="1400" dirty="0" smtClean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0.25/2=0.125mol/dm</a:t>
            </a:r>
            <a:r>
              <a:rPr lang="en-US" sz="1400" baseline="30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</a:t>
            </a:r>
            <a:endParaRPr lang="en-GB" sz="1400" dirty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10"/>
            </a:pPr>
            <a:r>
              <a:rPr lang="en-GB" sz="1400" dirty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HT: </a:t>
            </a:r>
            <a:r>
              <a:rPr lang="en-GB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22/(12+16x2)=0.5</a:t>
            </a:r>
            <a:endParaRPr lang="en-GB" sz="1400" dirty="0" smtClean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0.5x24x12dm</a:t>
            </a:r>
            <a:r>
              <a:rPr lang="en-US" sz="1400" baseline="30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</a:t>
            </a:r>
            <a:endParaRPr lang="en-GB" sz="1400" dirty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2613</Words>
  <Application>WPS Presentation</Application>
  <PresentationFormat>On-screen Show (4:3)</PresentationFormat>
  <Paragraphs>84</Paragraphs>
  <Slides>3</Slides>
  <Notes>43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5" baseType="lpstr">
      <vt:lpstr>Arial</vt:lpstr>
      <vt:lpstr>SimSun</vt:lpstr>
      <vt:lpstr>Wingdings</vt:lpstr>
      <vt:lpstr>Comic Sans MS</vt:lpstr>
      <vt:lpstr>Segoe Print</vt:lpstr>
      <vt:lpstr>Calibri</vt:lpstr>
      <vt:lpstr>Monotype Sorts</vt:lpstr>
      <vt:lpstr>Calibri</vt:lpstr>
      <vt:lpstr>Microsoft YaHei</vt:lpstr>
      <vt:lpstr>Arial Unicode MS</vt:lpstr>
      <vt:lpstr>Abyssinica SIL</vt:lpstr>
      <vt:lpstr>Office Theme</vt:lpstr>
      <vt:lpstr>PowerPoint 演示文稿</vt:lpstr>
      <vt:lpstr>PowerPoint 演示文稿</vt:lpstr>
      <vt:lpstr>PowerPoint 演示文稿</vt:lpstr>
    </vt:vector>
  </TitlesOfParts>
  <Company>Carmel RC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bonding</dc:title>
  <dc:creator>Bernadette Thomson</dc:creator>
  <cp:lastModifiedBy>jonathan</cp:lastModifiedBy>
  <cp:revision>232</cp:revision>
  <cp:lastPrinted>2019-04-01T02:59:12Z</cp:lastPrinted>
  <dcterms:created xsi:type="dcterms:W3CDTF">2019-04-01T02:59:12Z</dcterms:created>
  <dcterms:modified xsi:type="dcterms:W3CDTF">2019-04-01T02:59:12Z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1033-10.1.0.6758</vt:lpwstr>
  </property>
</Properties>
</file>