
<file path=[Content_Types].xml><?xml version="1.0" encoding="utf-8"?>
<Types xmlns="http://schemas.openxmlformats.org/package/2006/content-types">
  <Default Extension="jpeg" ContentType="image/jpeg"/>
  <Default Extension="wdp" ContentType="image/vnd.ms-photo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7"/>
  </p:handoutMasterIdLst>
  <p:sldIdLst>
    <p:sldId id="276" r:id="rId3"/>
    <p:sldId id="291" r:id="rId5"/>
    <p:sldId id="301" r:id="rId6"/>
  </p:sldIdLst>
  <p:sldSz cx="9144000" cy="6858000" type="screen4x3"/>
  <p:notesSz cx="6797675" cy="992632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0033CC"/>
    <a:srgbClr val="008000"/>
    <a:srgbClr val="660066"/>
    <a:srgbClr val="5F5F5F"/>
    <a:srgbClr val="FF6600"/>
    <a:srgbClr val="FF9900"/>
    <a:srgbClr val="FFFF00"/>
    <a:srgbClr val="669900"/>
    <a:srgbClr val="00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æ·±è²æ ·å¼ 1 - å¼ºè°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940675A-B579-460E-94D1-54222C63F5DA}" styleName="æ æ ·å¼ï¼ç½æ ¼å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12" autoAdjust="0"/>
    <p:restoredTop sz="94660"/>
  </p:normalViewPr>
  <p:slideViewPr>
    <p:cSldViewPr>
      <p:cViewPr varScale="1">
        <p:scale>
          <a:sx n="102" d="100"/>
          <a:sy n="102" d="100"/>
        </p:scale>
        <p:origin x="-1224" y="-96"/>
      </p:cViewPr>
      <p:guideLst>
        <p:guide orient="horz" pos="215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viewProps" Target="viewProps.xml"/><Relationship Id="rId8" Type="http://schemas.openxmlformats.org/officeDocument/2006/relationships/presProps" Target="presProps.xml"/><Relationship Id="rId7" Type="http://schemas.openxmlformats.org/officeDocument/2006/relationships/handoutMaster" Target="handoutMasters/handoutMaster1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640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9" y="2"/>
            <a:ext cx="294640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F81DF5-4888-4944-825B-F1EFA3E30395}" type="datetimeFigureOut">
              <a:rPr lang="en-GB" smtClean="0"/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711"/>
            <a:ext cx="294640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9" y="9428711"/>
            <a:ext cx="294640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09FC03-53D3-4D22-B881-1662714D3784}" type="slidenum">
              <a:rPr lang="en-GB" smtClean="0"/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9" y="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9FA5A3-0FF1-4133-ABB4-F6816C5E1392}" type="datetimeFigureOut">
              <a:rPr lang="en-GB" smtClean="0"/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1" y="4714876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164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9" y="9428164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BE4DF7-464A-4027-9A16-8865459BB85E}" type="slidenum">
              <a:rPr lang="en-GB" smtClean="0"/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BE4DF7-464A-4027-9A16-8865459BB85E}" type="slidenum">
              <a:rPr lang="en-GB" smtClean="0"/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BE4DF7-464A-4027-9A16-8865459BB85E}" type="slidenum">
              <a:rPr lang="en-GB" smtClean="0"/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BE4DF7-464A-4027-9A16-8865459BB85E}" type="slidenum">
              <a:rPr lang="en-GB" smtClean="0"/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microsoft.com/office/2007/relationships/hdphoto" Target="../media/hdphoto1.wdp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2.xml"/><Relationship Id="rId2" Type="http://schemas.microsoft.com/office/2007/relationships/hdphoto" Target="../media/hdphoto1.wdp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2.xml"/><Relationship Id="rId2" Type="http://schemas.microsoft.com/office/2007/relationships/hdphoto" Target="../media/hdphoto1.wdp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5"/>
          <p:cNvGrpSpPr/>
          <p:nvPr/>
        </p:nvGrpSpPr>
        <p:grpSpPr bwMode="auto">
          <a:xfrm>
            <a:off x="0" y="0"/>
            <a:ext cx="9144000" cy="836613"/>
            <a:chOff x="0" y="2204864"/>
            <a:chExt cx="9144000" cy="836712"/>
          </a:xfrm>
        </p:grpSpPr>
        <p:pic>
          <p:nvPicPr>
            <p:cNvPr id="18" name="Picture 2" descr="swirl"/>
            <p:cNvPicPr>
              <a:picLocks noChangeAspect="1" noChangeArrowheads="1"/>
            </p:cNvPicPr>
            <p:nvPr/>
          </p:nvPicPr>
          <p:blipFill>
            <a:blip r:embed="rId1" cstate="print">
              <a:extLst>
                <a:ext uri="{BEBA8EAE-BF5A-486C-A8C5-ECC9F3942E4B}">
                  <a14:imgProps xmlns:a14="http://schemas.microsoft.com/office/drawing/2010/main">
                    <a14:imgLayer r:embed="rId2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204864"/>
              <a:ext cx="9144000" cy="8366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Rectangle 18"/>
            <p:cNvSpPr/>
            <p:nvPr/>
          </p:nvSpPr>
          <p:spPr>
            <a:xfrm rot="10800000">
              <a:off x="0" y="2754204"/>
              <a:ext cx="9144000" cy="287372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  <a:gs pos="100000">
                  <a:srgbClr val="663012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sp>
        <p:nvSpPr>
          <p:cNvPr id="20" name="TextBox 4"/>
          <p:cNvSpPr txBox="1">
            <a:spLocks noChangeArrowheads="1"/>
          </p:cNvSpPr>
          <p:nvPr/>
        </p:nvSpPr>
        <p:spPr bwMode="auto">
          <a:xfrm>
            <a:off x="0" y="500063"/>
            <a:ext cx="9144000" cy="86177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en-GB" sz="5000" b="1" u="sng" dirty="0" smtClean="0">
                <a:latin typeface="Segoe Print" panose="02000600000000000000" pitchFamily="2" charset="0"/>
              </a:rPr>
              <a:t>Calculations and moles</a:t>
            </a:r>
            <a:endParaRPr lang="en-GB" sz="5000" b="1" u="sng" dirty="0">
              <a:latin typeface="Segoe Print" panose="02000600000000000000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07504" y="1240851"/>
            <a:ext cx="4248472" cy="95410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The </a:t>
            </a:r>
            <a:r>
              <a:rPr lang="en-GB" sz="1400" b="1" u="sng" dirty="0">
                <a:latin typeface="Comic Sans MS" panose="030F0702030302020204" pitchFamily="66" charset="0"/>
                <a:cs typeface="Arial" panose="020B0604020202020204" pitchFamily="34" charset="0"/>
              </a:rPr>
              <a:t>relative atomic mass</a:t>
            </a: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 of an element (</a:t>
            </a:r>
            <a:r>
              <a:rPr lang="en-GB" sz="1400" b="1" u="sng" dirty="0" err="1">
                <a:latin typeface="Comic Sans MS" panose="030F0702030302020204" pitchFamily="66" charset="0"/>
                <a:cs typeface="Arial" panose="020B0604020202020204" pitchFamily="34" charset="0"/>
              </a:rPr>
              <a:t>Ar</a:t>
            </a: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)</a:t>
            </a:r>
            <a:b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</a:b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compares the mass of atoms of the element</a:t>
            </a:r>
            <a:b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</a:b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with the </a:t>
            </a:r>
            <a:r>
              <a:rPr lang="en-GB" sz="1400" baseline="30000" dirty="0">
                <a:latin typeface="Comic Sans MS" panose="030F0702030302020204" pitchFamily="66" charset="0"/>
                <a:cs typeface="Arial" panose="020B0604020202020204" pitchFamily="34" charset="0"/>
              </a:rPr>
              <a:t>12</a:t>
            </a: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C isotope. It is an average value for the isotopes of the element</a:t>
            </a:r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7504" y="2306439"/>
            <a:ext cx="4248472" cy="73866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The </a:t>
            </a:r>
            <a:r>
              <a:rPr lang="en-GB" sz="1400" b="1" u="sng" dirty="0">
                <a:latin typeface="Comic Sans MS" panose="030F0702030302020204" pitchFamily="66" charset="0"/>
                <a:cs typeface="Arial" panose="020B0604020202020204" pitchFamily="34" charset="0"/>
              </a:rPr>
              <a:t>relative formula mass</a:t>
            </a: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 (Mr) of a compound </a:t>
            </a:r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is the sum of the relative atomic masses of the</a:t>
            </a:r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 atoms in the numbers shown in the formula.</a:t>
            </a:r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07504" y="3151951"/>
            <a:ext cx="4248472" cy="52322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The relative formula mass of a substance, in </a:t>
            </a:r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grams, is known as one </a:t>
            </a:r>
            <a:r>
              <a:rPr lang="en-GB" sz="1400" b="1" u="sng" dirty="0">
                <a:latin typeface="Comic Sans MS" panose="030F0702030302020204" pitchFamily="66" charset="0"/>
                <a:cs typeface="Arial" panose="020B0604020202020204" pitchFamily="34" charset="0"/>
              </a:rPr>
              <a:t>mole</a:t>
            </a: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 of that substance.</a:t>
            </a:r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/>
              <p:cNvSpPr txBox="1"/>
              <p:nvPr/>
            </p:nvSpPr>
            <p:spPr>
              <a:xfrm>
                <a:off x="107504" y="4134924"/>
                <a:ext cx="4248472" cy="539635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i="1" smtClean="0">
                          <a:latin typeface="Cambria Math"/>
                        </a:rPr>
                        <m:t>𝑃</m:t>
                      </m:r>
                      <m:r>
                        <a:rPr lang="en-GB" sz="1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𝑒𝑟𝑐𝑒𝑛𝑡𝑎𝑔𝑒</m:t>
                      </m:r>
                      <m:r>
                        <a:rPr lang="en-GB" sz="140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GB" sz="1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𝑡𝑜𝑡𝑎𝑙</m:t>
                          </m:r>
                          <m:r>
                            <a:rPr lang="en-GB" sz="1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  <m:sSub>
                            <m:sSubPr>
                              <m:ctrlPr>
                                <a:rPr lang="en-GB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14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GB" sz="14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𝑟</m:t>
                              </m:r>
                            </m:sub>
                          </m:sSub>
                          <m:r>
                            <a:rPr lang="en-GB" sz="1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GB" sz="1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𝑜𝑓</m:t>
                          </m:r>
                          <m:r>
                            <a:rPr lang="en-GB" sz="1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GB" sz="1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𝑒𝑙𝑒𝑚𝑒𝑛𝑡</m:t>
                          </m:r>
                        </m:num>
                        <m:den>
                          <m:sSub>
                            <m:sSubPr>
                              <m:ctrlPr>
                                <a:rPr lang="en-GB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14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GB" sz="14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𝑟</m:t>
                              </m:r>
                            </m:sub>
                          </m:sSub>
                          <m:r>
                            <a:rPr lang="en-GB" sz="1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GB" sz="1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𝑜𝑓</m:t>
                          </m:r>
                          <m:r>
                            <a:rPr lang="en-GB" sz="1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GB" sz="1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𝑐𝑜𝑚𝑝𝑜𝑢𝑛𝑑</m:t>
                          </m:r>
                        </m:den>
                      </m:f>
                      <m:r>
                        <a:rPr lang="en-GB" sz="1400" b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×</m:t>
                      </m:r>
                      <m:r>
                        <a:rPr lang="en-GB" sz="1400" b="1" i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𝟏𝟎𝟎</m:t>
                      </m:r>
                    </m:oMath>
                  </m:oMathPara>
                </a14:m>
                <a:endParaRPr lang="en-GB" sz="1400" b="1" dirty="0">
                  <a:solidFill>
                    <a:schemeClr val="tx1"/>
                  </a:solidFill>
                  <a:latin typeface="Comic Sans MS" pitchFamily="66" charset="0"/>
                </a:endParaRPr>
              </a:p>
            </p:txBody>
          </p:sp>
        </mc:Choice>
        <mc:Fallback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4134924"/>
                <a:ext cx="4248472" cy="539635"/>
              </a:xfrm>
              <a:prstGeom prst="rect">
                <a:avLst/>
              </a:prstGeom>
              <a:blipFill rotWithShape="1">
                <a:blip r:embed="rId3" cstate="print"/>
                <a:stretch>
                  <a:fillRect b="-3297"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  <a:endParaRPr lang="en-GB">
                  <a:noFill/>
                </a:endParaRP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/>
              <p:cNvSpPr txBox="1"/>
              <p:nvPr/>
            </p:nvSpPr>
            <p:spPr>
              <a:xfrm>
                <a:off x="107856" y="6122863"/>
                <a:ext cx="4248120" cy="538161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𝑃</m:t>
                      </m:r>
                      <m:r>
                        <a:rPr lang="en-GB" sz="1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𝑒𝑟𝑐𝑒𝑛𝑡𝑎𝑔𝑒</m:t>
                      </m:r>
                      <m:r>
                        <a:rPr lang="en-GB" sz="1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  <m:r>
                        <a:rPr lang="en-GB" sz="1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𝑦𝑖𝑒𝑙𝑑</m:t>
                      </m:r>
                      <m:r>
                        <a:rPr lang="en-GB" sz="140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GB" sz="1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𝐴𝑐𝑡𝑢𝑎𝑙</m:t>
                          </m:r>
                          <m:r>
                            <a:rPr lang="en-GB" sz="1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GB" sz="1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𝑦𝑖𝑒𝑙𝑑</m:t>
                          </m:r>
                        </m:num>
                        <m:den>
                          <m:r>
                            <a:rPr lang="en-GB" sz="140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𝑇</m:t>
                          </m:r>
                          <m:r>
                            <a:rPr lang="en-GB" sz="1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h𝑒𝑜𝑟𝑒𝑡𝑖𝑐𝑎𝑙</m:t>
                          </m:r>
                          <m:r>
                            <a:rPr lang="en-GB" sz="1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GB" sz="1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𝑦𝑖𝑒𝑙𝑑</m:t>
                          </m:r>
                        </m:den>
                      </m:f>
                      <m:r>
                        <a:rPr lang="en-GB" sz="1400" b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×</m:t>
                      </m:r>
                      <m:r>
                        <a:rPr lang="en-GB" sz="1400" b="1" i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𝟏𝟎𝟎</m:t>
                      </m:r>
                    </m:oMath>
                  </m:oMathPara>
                </a14:m>
                <a:endParaRPr lang="en-GB" sz="1400" b="1" dirty="0">
                  <a:solidFill>
                    <a:schemeClr val="tx1"/>
                  </a:solidFill>
                  <a:latin typeface="Comic Sans MS" pitchFamily="66" charset="0"/>
                </a:endParaRPr>
              </a:p>
            </p:txBody>
          </p:sp>
        </mc:Choice>
        <mc:Fallback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856" y="6122863"/>
                <a:ext cx="4248120" cy="538161"/>
              </a:xfrm>
              <a:prstGeom prst="rect">
                <a:avLst/>
              </a:prstGeom>
              <a:blipFill rotWithShape="1">
                <a:blip r:embed="rId4" cstate="print"/>
                <a:stretch>
                  <a:fillRect b="-3297"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  <a:endParaRPr lang="en-GB">
                  <a:noFill/>
                </a:endParaRP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107504" y="5053564"/>
            <a:ext cx="4248472" cy="954107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sz="1400" dirty="0">
                <a:latin typeface="Comic Sans MS" panose="030F0702030302020204" pitchFamily="66" charset="0"/>
              </a:rPr>
              <a:t>The amount of a product obtained is known </a:t>
            </a:r>
            <a:r>
              <a:rPr lang="en-GB" sz="1400" dirty="0" smtClean="0">
                <a:latin typeface="Comic Sans MS" panose="030F0702030302020204" pitchFamily="66" charset="0"/>
              </a:rPr>
              <a:t>as the yield</a:t>
            </a:r>
            <a:r>
              <a:rPr lang="en-GB" sz="1400" dirty="0">
                <a:latin typeface="Comic Sans MS" panose="030F0702030302020204" pitchFamily="66" charset="0"/>
              </a:rPr>
              <a:t>. When compared with the maximum theoretical amount as a percentage, it is called the percentage yield.</a:t>
            </a:r>
            <a:endParaRPr lang="en-GB" sz="1400" dirty="0">
              <a:latin typeface="Comic Sans MS" panose="030F0702030302020204" pitchFamily="66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107504" y="3826178"/>
            <a:ext cx="4248472" cy="307777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r>
              <a:rPr lang="en-GB" sz="1400" b="1" u="sng" dirty="0" smtClean="0">
                <a:latin typeface="Comic Sans MS" panose="030F0702030302020204" pitchFamily="66" charset="0"/>
                <a:cs typeface="Arial" panose="020B0604020202020204" pitchFamily="34" charset="0"/>
              </a:rPr>
              <a:t>Percentage of element in a compound</a:t>
            </a:r>
            <a:endParaRPr lang="en-GB" sz="1400" b="1" u="sng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4716016" y="1240851"/>
            <a:ext cx="4248472" cy="2462213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sz="1400" b="1" u="sng" dirty="0" smtClean="0">
                <a:latin typeface="Comic Sans MS" panose="030F0702030302020204" pitchFamily="66" charset="0"/>
              </a:rPr>
              <a:t>Reacting masses</a:t>
            </a:r>
            <a:r>
              <a:rPr lang="en-GB" sz="1400" dirty="0" smtClean="0">
                <a:latin typeface="Comic Sans MS" panose="030F0702030302020204" pitchFamily="66" charset="0"/>
              </a:rPr>
              <a:t> - What </a:t>
            </a:r>
            <a:r>
              <a:rPr lang="en-GB" sz="1400" dirty="0">
                <a:latin typeface="Comic Sans MS" panose="030F0702030302020204" pitchFamily="66" charset="0"/>
              </a:rPr>
              <a:t>mass of calcium oxide will I get when 20 </a:t>
            </a:r>
            <a:r>
              <a:rPr lang="en-GB" sz="1400" dirty="0" smtClean="0">
                <a:latin typeface="Comic Sans MS" panose="030F0702030302020204" pitchFamily="66" charset="0"/>
              </a:rPr>
              <a:t>g </a:t>
            </a:r>
            <a:r>
              <a:rPr lang="en-GB" sz="1400" dirty="0">
                <a:latin typeface="Comic Sans MS" panose="030F0702030302020204" pitchFamily="66" charset="0"/>
              </a:rPr>
              <a:t>of limestone is decomposed</a:t>
            </a:r>
            <a:r>
              <a:rPr lang="en-GB" sz="1400" dirty="0" smtClean="0">
                <a:latin typeface="Comic Sans MS" panose="030F0702030302020204" pitchFamily="66" charset="0"/>
              </a:rPr>
              <a:t>?</a:t>
            </a:r>
            <a:endParaRPr lang="en-GB" sz="1400" dirty="0" smtClean="0">
              <a:latin typeface="Comic Sans MS" panose="030F0702030302020204" pitchFamily="66" charset="0"/>
            </a:endParaRPr>
          </a:p>
          <a:p>
            <a:endParaRPr lang="en-GB" sz="1400" dirty="0">
              <a:latin typeface="Comic Sans MS" panose="030F0702030302020204" pitchFamily="66" charset="0"/>
            </a:endParaRPr>
          </a:p>
          <a:p>
            <a:pPr defTabSz="777875"/>
            <a:r>
              <a:rPr lang="en-GB" sz="1400" b="1" dirty="0">
                <a:latin typeface="Comic Sans MS" panose="030F0702030302020204" pitchFamily="66" charset="0"/>
              </a:rPr>
              <a:t>CaCO</a:t>
            </a:r>
            <a:r>
              <a:rPr lang="en-GB" sz="1400" b="1" baseline="-25000" dirty="0">
                <a:latin typeface="Comic Sans MS" panose="030F0702030302020204" pitchFamily="66" charset="0"/>
              </a:rPr>
              <a:t>3</a:t>
            </a:r>
            <a:r>
              <a:rPr lang="en-GB" sz="1400" b="1" dirty="0">
                <a:latin typeface="Comic Sans MS" panose="030F0702030302020204" pitchFamily="66" charset="0"/>
              </a:rPr>
              <a:t>	 </a:t>
            </a:r>
            <a:r>
              <a:rPr lang="en-GB" sz="1400" dirty="0">
                <a:latin typeface="Comic Sans MS" panose="030F0702030302020204" pitchFamily="66" charset="0"/>
                <a:sym typeface="Monotype Sorts" pitchFamily="2" charset="2"/>
              </a:rPr>
              <a:t></a:t>
            </a:r>
            <a:r>
              <a:rPr lang="en-GB" sz="1400" b="1" dirty="0">
                <a:latin typeface="Comic Sans MS" panose="030F0702030302020204" pitchFamily="66" charset="0"/>
              </a:rPr>
              <a:t>     	</a:t>
            </a:r>
            <a:r>
              <a:rPr lang="en-GB" sz="1400" b="1" dirty="0" err="1">
                <a:latin typeface="Comic Sans MS" panose="030F0702030302020204" pitchFamily="66" charset="0"/>
              </a:rPr>
              <a:t>CaO</a:t>
            </a:r>
            <a:r>
              <a:rPr lang="en-GB" sz="1400" b="1" dirty="0">
                <a:latin typeface="Comic Sans MS" panose="030F0702030302020204" pitchFamily="66" charset="0"/>
              </a:rPr>
              <a:t>    	+	CO</a:t>
            </a:r>
            <a:r>
              <a:rPr lang="en-GB" sz="1400" b="1" baseline="-25000" dirty="0">
                <a:latin typeface="Comic Sans MS" panose="030F0702030302020204" pitchFamily="66" charset="0"/>
              </a:rPr>
              <a:t>2</a:t>
            </a:r>
            <a:r>
              <a:rPr lang="en-GB" sz="1400" b="1" dirty="0">
                <a:latin typeface="Comic Sans MS" panose="030F0702030302020204" pitchFamily="66" charset="0"/>
              </a:rPr>
              <a:t>	</a:t>
            </a:r>
            <a:endParaRPr lang="en-GB" sz="1400" b="1" dirty="0">
              <a:latin typeface="Comic Sans MS" panose="030F0702030302020204" pitchFamily="66" charset="0"/>
            </a:endParaRPr>
          </a:p>
          <a:p>
            <a:pPr defTabSz="777875"/>
            <a:r>
              <a:rPr lang="en-GB" sz="1400" dirty="0">
                <a:latin typeface="Comic Sans MS" panose="030F0702030302020204" pitchFamily="66" charset="0"/>
              </a:rPr>
              <a:t>40+12+(3x16)	40+16		12+(2x16)</a:t>
            </a:r>
            <a:endParaRPr lang="en-GB" sz="1400" dirty="0">
              <a:latin typeface="Comic Sans MS" panose="030F0702030302020204" pitchFamily="66" charset="0"/>
            </a:endParaRPr>
          </a:p>
          <a:p>
            <a:pPr defTabSz="777875"/>
            <a:r>
              <a:rPr lang="en-GB" sz="1400" dirty="0">
                <a:latin typeface="Comic Sans MS" panose="030F0702030302020204" pitchFamily="66" charset="0"/>
              </a:rPr>
              <a:t>100g		56g		44g</a:t>
            </a:r>
            <a:endParaRPr lang="en-GB" sz="1400" dirty="0">
              <a:latin typeface="Comic Sans MS" panose="030F0702030302020204" pitchFamily="66" charset="0"/>
            </a:endParaRPr>
          </a:p>
          <a:p>
            <a:endParaRPr lang="en-GB" sz="1400" dirty="0" smtClean="0">
              <a:latin typeface="Comic Sans MS" panose="030F0702030302020204" pitchFamily="66" charset="0"/>
            </a:endParaRPr>
          </a:p>
          <a:p>
            <a:r>
              <a:rPr lang="en-GB" sz="1400" dirty="0" smtClean="0">
                <a:latin typeface="Comic Sans MS" panose="030F0702030302020204" pitchFamily="66" charset="0"/>
              </a:rPr>
              <a:t>As 20g is less than 100g the reaction needs to be scaled down by a factor of:</a:t>
            </a:r>
            <a:endParaRPr lang="en-GB" sz="1400" dirty="0" smtClean="0">
              <a:latin typeface="Comic Sans MS" panose="030F0702030302020204" pitchFamily="66" charset="0"/>
            </a:endParaRPr>
          </a:p>
          <a:p>
            <a:endParaRPr lang="en-GB" sz="1400" dirty="0">
              <a:latin typeface="Comic Sans MS" panose="030F0702030302020204" pitchFamily="66" charset="0"/>
            </a:endParaRPr>
          </a:p>
          <a:p>
            <a:r>
              <a:rPr lang="en-GB" sz="1400" dirty="0" smtClean="0">
                <a:latin typeface="Comic Sans MS" panose="030F0702030302020204" pitchFamily="66" charset="0"/>
              </a:rPr>
              <a:t>So, mass of </a:t>
            </a:r>
            <a:r>
              <a:rPr lang="en-GB" sz="1400" dirty="0" err="1" smtClean="0">
                <a:latin typeface="Comic Sans MS" panose="030F0702030302020204" pitchFamily="66" charset="0"/>
              </a:rPr>
              <a:t>CaO</a:t>
            </a:r>
            <a:r>
              <a:rPr lang="en-GB" sz="1400" dirty="0" smtClean="0">
                <a:latin typeface="Comic Sans MS" panose="030F0702030302020204" pitchFamily="66" charset="0"/>
              </a:rPr>
              <a:t> = 56x0.20 = 11.2g</a:t>
            </a:r>
            <a:endParaRPr lang="en-GB" sz="1400" dirty="0" smtClean="0">
              <a:latin typeface="Comic Sans MS" panose="030F0702030302020204" pitchFamily="66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107504" y="4745787"/>
            <a:ext cx="4248472" cy="307777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r>
              <a:rPr lang="en-GB" sz="1400" b="1" u="sng" dirty="0" smtClean="0">
                <a:latin typeface="Comic Sans MS" panose="030F0702030302020204" pitchFamily="66" charset="0"/>
                <a:cs typeface="Arial" panose="020B0604020202020204" pitchFamily="34" charset="0"/>
              </a:rPr>
              <a:t>Yield</a:t>
            </a:r>
            <a:endParaRPr lang="en-GB" sz="1400" b="1" u="sng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35" name="Text Box 29"/>
          <p:cNvSpPr txBox="1">
            <a:spLocks noChangeArrowheads="1"/>
          </p:cNvSpPr>
          <p:nvPr/>
        </p:nvSpPr>
        <p:spPr bwMode="auto">
          <a:xfrm>
            <a:off x="7731224" y="2996952"/>
            <a:ext cx="1161256" cy="46166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200" u="sng" dirty="0" smtClean="0">
                <a:latin typeface="Comic Sans MS" panose="030F0702030302020204" pitchFamily="66" charset="0"/>
              </a:rPr>
              <a:t>20</a:t>
            </a:r>
            <a:r>
              <a:rPr lang="en-GB" sz="1200" dirty="0" smtClean="0">
                <a:latin typeface="Comic Sans MS" panose="030F0702030302020204" pitchFamily="66" charset="0"/>
              </a:rPr>
              <a:t>  </a:t>
            </a:r>
            <a:r>
              <a:rPr lang="en-GB" sz="1200" dirty="0">
                <a:latin typeface="Comic Sans MS" panose="030F0702030302020204" pitchFamily="66" charset="0"/>
              </a:rPr>
              <a:t>= </a:t>
            </a:r>
            <a:r>
              <a:rPr lang="en-GB" sz="1200" dirty="0" smtClean="0">
                <a:latin typeface="Comic Sans MS" panose="030F0702030302020204" pitchFamily="66" charset="0"/>
              </a:rPr>
              <a:t>0.20          100</a:t>
            </a:r>
            <a:endParaRPr lang="en-GB" sz="1200" dirty="0">
              <a:latin typeface="Comic Sans MS" panose="030F0702030302020204" pitchFamily="66" charset="0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4735567" y="3854152"/>
          <a:ext cx="4248472" cy="2743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24236"/>
                <a:gridCol w="2124236"/>
              </a:tblGrid>
              <a:tr h="370840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GB" sz="1400" b="1" u="sng" dirty="0" smtClean="0">
                          <a:solidFill>
                            <a:prstClr val="black"/>
                          </a:solidFill>
                          <a:latin typeface="Comic Sans MS" panose="030F0702030302020204" pitchFamily="66" charset="0"/>
                        </a:rPr>
                        <a:t>Empirical formula</a:t>
                      </a:r>
                      <a:r>
                        <a:rPr lang="en-GB" sz="1400" dirty="0" smtClean="0">
                          <a:solidFill>
                            <a:prstClr val="black"/>
                          </a:solidFill>
                          <a:latin typeface="Comic Sans MS" panose="030F0702030302020204" pitchFamily="66" charset="0"/>
                        </a:rPr>
                        <a:t> is the simplest ratio of atoms in a compound. </a:t>
                      </a:r>
                      <a:r>
                        <a:rPr lang="en-GB" sz="1400" b="1" u="sng" dirty="0" smtClean="0">
                          <a:solidFill>
                            <a:prstClr val="black"/>
                          </a:solidFill>
                          <a:latin typeface="Comic Sans MS" panose="030F0702030302020204" pitchFamily="66" charset="0"/>
                        </a:rPr>
                        <a:t>Molecular formula</a:t>
                      </a:r>
                      <a:r>
                        <a:rPr lang="en-GB" sz="1400" dirty="0" smtClean="0">
                          <a:solidFill>
                            <a:prstClr val="black"/>
                          </a:solidFill>
                          <a:latin typeface="Comic Sans MS" panose="030F0702030302020204" pitchFamily="66" charset="0"/>
                        </a:rPr>
                        <a:t> is the actual ratio of atoms. e.g. What is the empirical formula of a compound containing 40.0% </a:t>
                      </a:r>
                      <a:r>
                        <a:rPr lang="en-GB" sz="1400" dirty="0" err="1" smtClean="0">
                          <a:solidFill>
                            <a:prstClr val="black"/>
                          </a:solidFill>
                          <a:latin typeface="Comic Sans MS" panose="030F0702030302020204" pitchFamily="66" charset="0"/>
                        </a:rPr>
                        <a:t>sulfur</a:t>
                      </a:r>
                      <a:r>
                        <a:rPr lang="en-GB" sz="1400" dirty="0" smtClean="0">
                          <a:solidFill>
                            <a:prstClr val="black"/>
                          </a:solidFill>
                          <a:latin typeface="Comic Sans MS" panose="030F0702030302020204" pitchFamily="66" charset="0"/>
                        </a:rPr>
                        <a:t> and 60.0% oxygen by mass?</a:t>
                      </a:r>
                      <a:endParaRPr lang="en-GB" sz="1400" dirty="0" smtClean="0">
                        <a:solidFill>
                          <a:prstClr val="black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 hMerge="1"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GB" sz="1400" dirty="0" smtClean="0">
                          <a:solidFill>
                            <a:prstClr val="black"/>
                          </a:solidFill>
                          <a:latin typeface="Comic Sans MS" panose="030F0702030302020204" pitchFamily="66" charset="0"/>
                        </a:rPr>
                        <a:t>Divide through by </a:t>
                      </a:r>
                      <a:r>
                        <a:rPr lang="en-GB" sz="1400" dirty="0" err="1" smtClean="0">
                          <a:solidFill>
                            <a:prstClr val="black"/>
                          </a:solidFill>
                          <a:latin typeface="Comic Sans MS" panose="030F0702030302020204" pitchFamily="66" charset="0"/>
                        </a:rPr>
                        <a:t>Ar</a:t>
                      </a:r>
                      <a:endParaRPr lang="en-GB" sz="1400" dirty="0" smtClean="0">
                        <a:solidFill>
                          <a:prstClr val="black"/>
                        </a:solidFill>
                        <a:latin typeface="Comic Sans MS" panose="030F0702030302020204" pitchFamily="66" charset="0"/>
                      </a:endParaRPr>
                    </a:p>
                    <a:p>
                      <a:pPr lvl="1"/>
                      <a:r>
                        <a:rPr lang="en-GB" sz="1400" dirty="0" smtClean="0">
                          <a:solidFill>
                            <a:prstClr val="black"/>
                          </a:solidFill>
                          <a:latin typeface="Comic Sans MS" panose="030F0702030302020204" pitchFamily="66" charset="0"/>
                        </a:rPr>
                        <a:t>40     :   </a:t>
                      </a:r>
                      <a:r>
                        <a:rPr lang="en-GB" sz="1400" u="sng" dirty="0" smtClean="0">
                          <a:solidFill>
                            <a:prstClr val="black"/>
                          </a:solidFill>
                          <a:latin typeface="Comic Sans MS" panose="030F0702030302020204" pitchFamily="66" charset="0"/>
                        </a:rPr>
                        <a:t>60</a:t>
                      </a:r>
                      <a:endParaRPr lang="en-GB" sz="1400" u="sng" dirty="0" smtClean="0">
                        <a:solidFill>
                          <a:prstClr val="black"/>
                        </a:solidFill>
                        <a:latin typeface="Comic Sans MS" panose="030F0702030302020204" pitchFamily="66" charset="0"/>
                      </a:endParaRPr>
                    </a:p>
                    <a:p>
                      <a:r>
                        <a:rPr lang="en-GB" sz="1400" dirty="0" smtClean="0">
                          <a:solidFill>
                            <a:prstClr val="black"/>
                          </a:solidFill>
                          <a:latin typeface="Comic Sans MS" panose="030F0702030302020204" pitchFamily="66" charset="0"/>
                        </a:rPr>
                        <a:t>         32         16</a:t>
                      </a:r>
                      <a:endParaRPr lang="en-GB" sz="1400" dirty="0" smtClean="0">
                        <a:solidFill>
                          <a:prstClr val="black"/>
                        </a:solidFill>
                        <a:latin typeface="Comic Sans MS" panose="030F0702030302020204" pitchFamily="66" charset="0"/>
                      </a:endParaRPr>
                    </a:p>
                    <a:p>
                      <a:pPr marL="342900" indent="-342900">
                        <a:buFont typeface="+mj-lt"/>
                        <a:buAutoNum type="arabicPeriod" startAt="2"/>
                      </a:pPr>
                      <a:r>
                        <a:rPr lang="en-GB" sz="1400" dirty="0" smtClean="0">
                          <a:solidFill>
                            <a:prstClr val="black"/>
                          </a:solidFill>
                          <a:latin typeface="Comic Sans MS" panose="030F0702030302020204" pitchFamily="66" charset="0"/>
                        </a:rPr>
                        <a:t>Get molar ratio</a:t>
                      </a:r>
                      <a:endParaRPr lang="en-GB" sz="1400" dirty="0" smtClean="0">
                        <a:solidFill>
                          <a:prstClr val="black"/>
                        </a:solidFill>
                        <a:latin typeface="Comic Sans MS" panose="030F0702030302020204" pitchFamily="66" charset="0"/>
                      </a:endParaRPr>
                    </a:p>
                    <a:p>
                      <a:r>
                        <a:rPr lang="en-GB" sz="1400" dirty="0" smtClean="0">
                          <a:solidFill>
                            <a:prstClr val="black"/>
                          </a:solidFill>
                          <a:latin typeface="Comic Sans MS" panose="030F0702030302020204" pitchFamily="66" charset="0"/>
                        </a:rPr>
                        <a:t>         1.25   :   3.75</a:t>
                      </a:r>
                      <a:endParaRPr lang="en-GB" sz="1400" dirty="0" smtClean="0">
                        <a:solidFill>
                          <a:prstClr val="black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 startAt="3"/>
                      </a:pPr>
                      <a:r>
                        <a:rPr lang="en-GB" sz="1400" dirty="0" smtClean="0">
                          <a:solidFill>
                            <a:prstClr val="black"/>
                          </a:solidFill>
                          <a:latin typeface="Comic Sans MS" panose="030F0702030302020204" pitchFamily="66" charset="0"/>
                        </a:rPr>
                        <a:t>Get simplest whole number ratio by dividing</a:t>
                      </a:r>
                      <a:r>
                        <a:rPr lang="en-GB" sz="1400" baseline="0" dirty="0" smtClean="0">
                          <a:solidFill>
                            <a:prstClr val="black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GB" sz="1400" dirty="0" smtClean="0">
                          <a:solidFill>
                            <a:prstClr val="black"/>
                          </a:solidFill>
                          <a:latin typeface="Comic Sans MS" panose="030F0702030302020204" pitchFamily="66" charset="0"/>
                        </a:rPr>
                        <a:t>through by the smallest</a:t>
                      </a:r>
                      <a:endParaRPr lang="en-GB" sz="1400" dirty="0" smtClean="0">
                        <a:solidFill>
                          <a:prstClr val="black"/>
                        </a:solidFill>
                        <a:latin typeface="Comic Sans MS" panose="030F0702030302020204" pitchFamily="66" charset="0"/>
                      </a:endParaRPr>
                    </a:p>
                    <a:p>
                      <a:r>
                        <a:rPr lang="en-GB" sz="1400" dirty="0" smtClean="0">
                          <a:solidFill>
                            <a:prstClr val="black"/>
                          </a:solidFill>
                          <a:latin typeface="Comic Sans MS" panose="030F0702030302020204" pitchFamily="66" charset="0"/>
                        </a:rPr>
                        <a:t>        </a:t>
                      </a:r>
                      <a:r>
                        <a:rPr lang="en-GB" sz="1400" u="sng" dirty="0" smtClean="0">
                          <a:solidFill>
                            <a:prstClr val="black"/>
                          </a:solidFill>
                          <a:latin typeface="Comic Sans MS" panose="030F0702030302020204" pitchFamily="66" charset="0"/>
                        </a:rPr>
                        <a:t>1.25 </a:t>
                      </a:r>
                      <a:r>
                        <a:rPr lang="en-GB" sz="1400" dirty="0" smtClean="0">
                          <a:solidFill>
                            <a:prstClr val="black"/>
                          </a:solidFill>
                          <a:latin typeface="Comic Sans MS" panose="030F0702030302020204" pitchFamily="66" charset="0"/>
                        </a:rPr>
                        <a:t>    :    </a:t>
                      </a:r>
                      <a:r>
                        <a:rPr lang="en-GB" sz="1400" u="sng" dirty="0" smtClean="0">
                          <a:solidFill>
                            <a:prstClr val="black"/>
                          </a:solidFill>
                          <a:latin typeface="Comic Sans MS" panose="030F0702030302020204" pitchFamily="66" charset="0"/>
                        </a:rPr>
                        <a:t>3.75</a:t>
                      </a:r>
                      <a:endParaRPr lang="en-GB" sz="1400" u="sng" dirty="0" smtClean="0">
                        <a:solidFill>
                          <a:prstClr val="black"/>
                        </a:solidFill>
                        <a:latin typeface="Comic Sans MS" panose="030F0702030302020204" pitchFamily="66" charset="0"/>
                      </a:endParaRPr>
                    </a:p>
                    <a:p>
                      <a:r>
                        <a:rPr lang="en-GB" sz="1400" dirty="0" smtClean="0">
                          <a:solidFill>
                            <a:prstClr val="black"/>
                          </a:solidFill>
                          <a:latin typeface="Comic Sans MS" panose="030F0702030302020204" pitchFamily="66" charset="0"/>
                        </a:rPr>
                        <a:t>        1.25          1.25</a:t>
                      </a:r>
                      <a:endParaRPr lang="en-GB" sz="1400" dirty="0" smtClean="0">
                        <a:solidFill>
                          <a:prstClr val="black"/>
                        </a:solidFill>
                        <a:latin typeface="Comic Sans MS" panose="030F0702030302020204" pitchFamily="66" charset="0"/>
                      </a:endParaRPr>
                    </a:p>
                    <a:p>
                      <a:r>
                        <a:rPr lang="en-GB" sz="1400" dirty="0" smtClean="0">
                          <a:solidFill>
                            <a:prstClr val="black"/>
                          </a:solidFill>
                          <a:latin typeface="Comic Sans MS" panose="030F0702030302020204" pitchFamily="66" charset="0"/>
                        </a:rPr>
                        <a:t>=           1     :    3    </a:t>
                      </a:r>
                      <a:r>
                        <a:rPr lang="en-GB" sz="1400" b="1" dirty="0" smtClean="0">
                          <a:solidFill>
                            <a:prstClr val="black"/>
                          </a:solidFill>
                          <a:latin typeface="Comic Sans MS" panose="030F0702030302020204" pitchFamily="66" charset="0"/>
                        </a:rPr>
                        <a:t>SO</a:t>
                      </a:r>
                      <a:r>
                        <a:rPr lang="en-GB" sz="1400" b="1" baseline="-25000" dirty="0" smtClean="0">
                          <a:solidFill>
                            <a:prstClr val="black"/>
                          </a:solidFill>
                          <a:latin typeface="Comic Sans MS" panose="030F0702030302020204" pitchFamily="66" charset="0"/>
                        </a:rPr>
                        <a:t>3</a:t>
                      </a:r>
                      <a:endParaRPr lang="en-GB" sz="1400" b="1" baseline="-25000" dirty="0" smtClean="0">
                        <a:solidFill>
                          <a:prstClr val="black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Rectangle 10"/>
          <p:cNvSpPr/>
          <p:nvPr/>
        </p:nvSpPr>
        <p:spPr>
          <a:xfrm>
            <a:off x="4116968" y="9688179"/>
            <a:ext cx="478016" cy="276999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GB" sz="1200" dirty="0">
                <a:solidFill>
                  <a:prstClr val="black"/>
                </a:solidFill>
                <a:latin typeface="Comic Sans MS" panose="030F0702030302020204" pitchFamily="66" charset="0"/>
              </a:rPr>
              <a:t>SO</a:t>
            </a:r>
            <a:r>
              <a:rPr lang="en-GB" sz="1200" baseline="-25000" dirty="0">
                <a:solidFill>
                  <a:prstClr val="black"/>
                </a:solidFill>
                <a:latin typeface="Comic Sans MS" panose="030F0702030302020204" pitchFamily="66" charset="0"/>
              </a:rPr>
              <a:t>3</a:t>
            </a:r>
            <a:endParaRPr lang="en-GB" sz="1200" baseline="-25000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5"/>
          <p:cNvGrpSpPr/>
          <p:nvPr/>
        </p:nvGrpSpPr>
        <p:grpSpPr bwMode="auto">
          <a:xfrm>
            <a:off x="0" y="0"/>
            <a:ext cx="9144000" cy="836613"/>
            <a:chOff x="0" y="2204864"/>
            <a:chExt cx="9144000" cy="836712"/>
          </a:xfrm>
        </p:grpSpPr>
        <p:pic>
          <p:nvPicPr>
            <p:cNvPr id="18" name="Picture 2" descr="swirl"/>
            <p:cNvPicPr>
              <a:picLocks noChangeAspect="1" noChangeArrowheads="1"/>
            </p:cNvPicPr>
            <p:nvPr/>
          </p:nvPicPr>
          <p:blipFill>
            <a:blip r:embed="rId1" cstate="print">
              <a:extLst>
                <a:ext uri="{BEBA8EAE-BF5A-486C-A8C5-ECC9F3942E4B}">
                  <a14:imgProps xmlns:a14="http://schemas.microsoft.com/office/drawing/2010/main">
                    <a14:imgLayer r:embed="rId2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204864"/>
              <a:ext cx="9144000" cy="8366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Rectangle 18"/>
            <p:cNvSpPr/>
            <p:nvPr/>
          </p:nvSpPr>
          <p:spPr>
            <a:xfrm rot="10800000">
              <a:off x="0" y="2754204"/>
              <a:ext cx="9144000" cy="287372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  <a:gs pos="100000">
                  <a:srgbClr val="663012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sp>
        <p:nvSpPr>
          <p:cNvPr id="20" name="TextBox 4"/>
          <p:cNvSpPr txBox="1">
            <a:spLocks noChangeArrowheads="1"/>
          </p:cNvSpPr>
          <p:nvPr/>
        </p:nvSpPr>
        <p:spPr bwMode="auto">
          <a:xfrm>
            <a:off x="0" y="500063"/>
            <a:ext cx="9144000" cy="86177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en-GB" sz="5000" b="1" u="sng" dirty="0" smtClean="0">
                <a:latin typeface="Segoe Print" panose="02000600000000000000" pitchFamily="2" charset="0"/>
              </a:rPr>
              <a:t>10 Questions</a:t>
            </a:r>
            <a:endParaRPr lang="en-GB" sz="5000" b="1" u="sng" dirty="0">
              <a:latin typeface="Segoe Print" panose="02000600000000000000" pitchFamily="2" charset="0"/>
            </a:endParaRPr>
          </a:p>
        </p:txBody>
      </p:sp>
      <p:sp>
        <p:nvSpPr>
          <p:cNvPr id="41" name="Rectangle 4"/>
          <p:cNvSpPr>
            <a:spLocks noChangeArrowheads="1"/>
          </p:cNvSpPr>
          <p:nvPr/>
        </p:nvSpPr>
        <p:spPr bwMode="auto">
          <a:xfrm>
            <a:off x="0" y="6345238"/>
            <a:ext cx="9144000" cy="512762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2" name="Text Box 5"/>
          <p:cNvSpPr txBox="1">
            <a:spLocks noChangeArrowheads="1"/>
          </p:cNvSpPr>
          <p:nvPr/>
        </p:nvSpPr>
        <p:spPr bwMode="auto">
          <a:xfrm>
            <a:off x="0" y="6370786"/>
            <a:ext cx="9144000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  <a:latin typeface="Segoe Print" panose="02000600000000000000" pitchFamily="2" charset="0"/>
              </a:rPr>
              <a:t>Calculations and moles</a:t>
            </a:r>
            <a:endParaRPr lang="en-GB" sz="2400" b="1" dirty="0">
              <a:solidFill>
                <a:schemeClr val="bg1"/>
              </a:solidFill>
              <a:latin typeface="Segoe Print" panose="02000600000000000000" pitchFamily="2" charset="0"/>
            </a:endParaRPr>
          </a:p>
        </p:txBody>
      </p:sp>
      <p:sp>
        <p:nvSpPr>
          <p:cNvPr id="43" name="Content Placeholder 2"/>
          <p:cNvSpPr>
            <a:spLocks noGrp="1"/>
          </p:cNvSpPr>
          <p:nvPr>
            <p:ph idx="1"/>
          </p:nvPr>
        </p:nvSpPr>
        <p:spPr>
          <a:xfrm>
            <a:off x="286206" y="1212777"/>
            <a:ext cx="8820472" cy="5239781"/>
          </a:xfrm>
        </p:spPr>
        <p:txBody>
          <a:bodyPr>
            <a:normAutofit fontScale="925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sz="2400" dirty="0" smtClean="0">
                <a:latin typeface="Comic Sans MS" panose="030F0702030302020204" pitchFamily="66" charset="0"/>
              </a:rPr>
              <a:t>What is the definition for the relative formula mass of a compound?</a:t>
            </a:r>
            <a:endParaRPr lang="en-GB" sz="2400" dirty="0" smtClean="0">
              <a:latin typeface="Comic Sans MS" panose="030F0702030302020204" pitchFamily="66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400" dirty="0" smtClean="0">
                <a:latin typeface="Comic Sans MS" panose="030F0702030302020204" pitchFamily="66" charset="0"/>
              </a:rPr>
              <a:t>What is the </a:t>
            </a:r>
            <a:r>
              <a:rPr lang="en-GB" sz="2400" i="1" dirty="0" err="1" smtClean="0">
                <a:latin typeface="Comic Sans MS" panose="030F0702030302020204" pitchFamily="66" charset="0"/>
              </a:rPr>
              <a:t>Ar</a:t>
            </a:r>
            <a:r>
              <a:rPr lang="en-GB" sz="2400" dirty="0" smtClean="0">
                <a:latin typeface="Comic Sans MS" panose="030F0702030302020204" pitchFamily="66" charset="0"/>
              </a:rPr>
              <a:t> of Cl?</a:t>
            </a:r>
            <a:endParaRPr lang="en-GB" sz="2400" dirty="0" smtClean="0">
              <a:latin typeface="Comic Sans MS" panose="030F0702030302020204" pitchFamily="66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400" dirty="0" smtClean="0">
                <a:latin typeface="Comic Sans MS" panose="030F0702030302020204" pitchFamily="66" charset="0"/>
              </a:rPr>
              <a:t>What is the </a:t>
            </a:r>
            <a:r>
              <a:rPr lang="en-GB" sz="2400" i="1" dirty="0" smtClean="0">
                <a:latin typeface="Comic Sans MS" panose="030F0702030302020204" pitchFamily="66" charset="0"/>
              </a:rPr>
              <a:t>Mr</a:t>
            </a:r>
            <a:r>
              <a:rPr lang="en-GB" sz="2400" dirty="0" smtClean="0">
                <a:latin typeface="Comic Sans MS" panose="030F0702030302020204" pitchFamily="66" charset="0"/>
              </a:rPr>
              <a:t> of Na</a:t>
            </a:r>
            <a:r>
              <a:rPr lang="en-GB" sz="2400" baseline="-25000" dirty="0" smtClean="0">
                <a:latin typeface="Comic Sans MS" panose="030F0702030302020204" pitchFamily="66" charset="0"/>
              </a:rPr>
              <a:t>2</a:t>
            </a:r>
            <a:r>
              <a:rPr lang="en-GB" sz="2400" dirty="0" smtClean="0">
                <a:latin typeface="Comic Sans MS" panose="030F0702030302020204" pitchFamily="66" charset="0"/>
              </a:rPr>
              <a:t>O?</a:t>
            </a:r>
            <a:endParaRPr lang="en-GB" sz="2400" dirty="0" smtClean="0">
              <a:latin typeface="Comic Sans MS" panose="030F0702030302020204" pitchFamily="66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400" dirty="0" smtClean="0">
                <a:latin typeface="Comic Sans MS" panose="030F0702030302020204" pitchFamily="66" charset="0"/>
              </a:rPr>
              <a:t>What is the percentage of Na in Na</a:t>
            </a:r>
            <a:r>
              <a:rPr lang="en-GB" sz="2400" baseline="-25000" dirty="0" smtClean="0">
                <a:latin typeface="Comic Sans MS" panose="030F0702030302020204" pitchFamily="66" charset="0"/>
              </a:rPr>
              <a:t>2</a:t>
            </a:r>
            <a:r>
              <a:rPr lang="en-GB" sz="2400" dirty="0" smtClean="0">
                <a:latin typeface="Comic Sans MS" panose="030F0702030302020204" pitchFamily="66" charset="0"/>
              </a:rPr>
              <a:t>O?</a:t>
            </a:r>
            <a:endParaRPr lang="en-GB" sz="2400" dirty="0" smtClean="0">
              <a:latin typeface="Comic Sans MS" panose="030F0702030302020204" pitchFamily="66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400" dirty="0" smtClean="0">
                <a:latin typeface="Comic Sans MS" panose="030F0702030302020204" pitchFamily="66" charset="0"/>
              </a:rPr>
              <a:t>What is the </a:t>
            </a:r>
            <a:r>
              <a:rPr lang="en-GB" sz="2400" i="1" dirty="0" smtClean="0">
                <a:latin typeface="Comic Sans MS" panose="030F0702030302020204" pitchFamily="66" charset="0"/>
              </a:rPr>
              <a:t>Mr</a:t>
            </a:r>
            <a:r>
              <a:rPr lang="en-GB" sz="2400" dirty="0" smtClean="0">
                <a:latin typeface="Comic Sans MS" panose="030F0702030302020204" pitchFamily="66" charset="0"/>
              </a:rPr>
              <a:t> of (NH</a:t>
            </a:r>
            <a:r>
              <a:rPr lang="en-GB" sz="2400" baseline="-25000" dirty="0" smtClean="0">
                <a:latin typeface="Comic Sans MS" panose="030F0702030302020204" pitchFamily="66" charset="0"/>
              </a:rPr>
              <a:t>4</a:t>
            </a:r>
            <a:r>
              <a:rPr lang="en-GB" sz="2400" dirty="0" smtClean="0">
                <a:latin typeface="Comic Sans MS" panose="030F0702030302020204" pitchFamily="66" charset="0"/>
              </a:rPr>
              <a:t>)</a:t>
            </a:r>
            <a:r>
              <a:rPr lang="en-GB" sz="2400" baseline="-25000" dirty="0" smtClean="0">
                <a:latin typeface="Comic Sans MS" panose="030F0702030302020204" pitchFamily="66" charset="0"/>
              </a:rPr>
              <a:t>2</a:t>
            </a:r>
            <a:r>
              <a:rPr lang="en-GB" sz="2400" dirty="0" smtClean="0">
                <a:latin typeface="Comic Sans MS" panose="030F0702030302020204" pitchFamily="66" charset="0"/>
              </a:rPr>
              <a:t>SO</a:t>
            </a:r>
            <a:r>
              <a:rPr lang="en-GB" sz="2400" baseline="-25000" dirty="0" smtClean="0">
                <a:latin typeface="Comic Sans MS" panose="030F0702030302020204" pitchFamily="66" charset="0"/>
              </a:rPr>
              <a:t>4</a:t>
            </a:r>
            <a:r>
              <a:rPr lang="en-GB" sz="2400" dirty="0" smtClean="0">
                <a:latin typeface="Comic Sans MS" panose="030F0702030302020204" pitchFamily="66" charset="0"/>
              </a:rPr>
              <a:t>?</a:t>
            </a:r>
            <a:endParaRPr lang="en-GB" sz="2400" dirty="0" smtClean="0">
              <a:latin typeface="Comic Sans MS" panose="030F0702030302020204" pitchFamily="66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400" dirty="0" smtClean="0">
                <a:latin typeface="Comic Sans MS" panose="030F0702030302020204" pitchFamily="66" charset="0"/>
              </a:rPr>
              <a:t>What is the percentage of O in (NH</a:t>
            </a:r>
            <a:r>
              <a:rPr lang="en-GB" sz="2400" baseline="-25000" dirty="0" smtClean="0">
                <a:latin typeface="Comic Sans MS" panose="030F0702030302020204" pitchFamily="66" charset="0"/>
              </a:rPr>
              <a:t>4</a:t>
            </a:r>
            <a:r>
              <a:rPr lang="en-GB" sz="2400" dirty="0" smtClean="0">
                <a:latin typeface="Comic Sans MS" panose="030F0702030302020204" pitchFamily="66" charset="0"/>
              </a:rPr>
              <a:t>)</a:t>
            </a:r>
            <a:r>
              <a:rPr lang="en-GB" sz="2400" baseline="-25000" dirty="0" smtClean="0">
                <a:latin typeface="Comic Sans MS" panose="030F0702030302020204" pitchFamily="66" charset="0"/>
              </a:rPr>
              <a:t>2</a:t>
            </a:r>
            <a:r>
              <a:rPr lang="en-GB" sz="2400" dirty="0" smtClean="0">
                <a:latin typeface="Comic Sans MS" panose="030F0702030302020204" pitchFamily="66" charset="0"/>
              </a:rPr>
              <a:t>SO</a:t>
            </a:r>
            <a:r>
              <a:rPr lang="en-GB" sz="2400" baseline="-25000" dirty="0" smtClean="0">
                <a:latin typeface="Comic Sans MS" panose="030F0702030302020204" pitchFamily="66" charset="0"/>
              </a:rPr>
              <a:t>4</a:t>
            </a:r>
            <a:r>
              <a:rPr lang="en-GB" sz="2400" dirty="0" smtClean="0">
                <a:latin typeface="Comic Sans MS" panose="030F0702030302020204" pitchFamily="66" charset="0"/>
              </a:rPr>
              <a:t>?</a:t>
            </a:r>
            <a:endParaRPr lang="en-GB" sz="2400" dirty="0" smtClean="0">
              <a:latin typeface="Comic Sans MS" panose="030F0702030302020204" pitchFamily="66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400" dirty="0" smtClean="0">
                <a:latin typeface="Comic Sans MS" panose="030F0702030302020204" pitchFamily="66" charset="0"/>
              </a:rPr>
              <a:t>What is the yield of a substance?</a:t>
            </a:r>
            <a:endParaRPr lang="en-GB" sz="2400" dirty="0" smtClean="0">
              <a:latin typeface="Comic Sans MS" panose="030F0702030302020204" pitchFamily="66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400" dirty="0" smtClean="0">
                <a:latin typeface="Comic Sans MS" panose="030F0702030302020204" pitchFamily="66" charset="0"/>
              </a:rPr>
              <a:t>What </a:t>
            </a:r>
            <a:r>
              <a:rPr lang="en-GB" sz="2400" dirty="0">
                <a:latin typeface="Comic Sans MS" panose="030F0702030302020204" pitchFamily="66" charset="0"/>
              </a:rPr>
              <a:t>mass of </a:t>
            </a:r>
            <a:r>
              <a:rPr lang="en-GB" sz="2400" dirty="0" smtClean="0">
                <a:latin typeface="Comic Sans MS" panose="030F0702030302020204" pitchFamily="66" charset="0"/>
              </a:rPr>
              <a:t>magnesium </a:t>
            </a:r>
            <a:r>
              <a:rPr lang="en-GB" sz="2400" dirty="0">
                <a:latin typeface="Comic Sans MS" panose="030F0702030302020204" pitchFamily="66" charset="0"/>
              </a:rPr>
              <a:t>oxide will I get when </a:t>
            </a:r>
            <a:r>
              <a:rPr lang="en-GB" sz="2400" dirty="0" smtClean="0">
                <a:latin typeface="Comic Sans MS" panose="030F0702030302020204" pitchFamily="66" charset="0"/>
              </a:rPr>
              <a:t>42 </a:t>
            </a:r>
            <a:r>
              <a:rPr lang="en-GB" sz="2400" dirty="0">
                <a:latin typeface="Comic Sans MS" panose="030F0702030302020204" pitchFamily="66" charset="0"/>
              </a:rPr>
              <a:t>g of </a:t>
            </a:r>
            <a:r>
              <a:rPr lang="en-GB" sz="2400" dirty="0" smtClean="0">
                <a:latin typeface="Comic Sans MS" panose="030F0702030302020204" pitchFamily="66" charset="0"/>
              </a:rPr>
              <a:t>magnesium carbonate </a:t>
            </a:r>
            <a:r>
              <a:rPr lang="en-GB" sz="2400" dirty="0">
                <a:latin typeface="Comic Sans MS" panose="030F0702030302020204" pitchFamily="66" charset="0"/>
              </a:rPr>
              <a:t>is </a:t>
            </a:r>
            <a:r>
              <a:rPr lang="en-GB" sz="2400" dirty="0" smtClean="0">
                <a:latin typeface="Comic Sans MS" panose="030F0702030302020204" pitchFamily="66" charset="0"/>
              </a:rPr>
              <a:t>decomposed?</a:t>
            </a:r>
            <a:endParaRPr lang="en-GB" sz="2400" dirty="0" smtClean="0">
              <a:latin typeface="Comic Sans MS" panose="030F0702030302020204" pitchFamily="66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400" dirty="0" smtClean="0">
                <a:latin typeface="Comic Sans MS" panose="030F0702030302020204" pitchFamily="66" charset="0"/>
              </a:rPr>
              <a:t>Only 18g of magnesium oxide was formed, what is the yield?</a:t>
            </a:r>
            <a:endParaRPr lang="en-GB" sz="2400" dirty="0" smtClean="0">
              <a:latin typeface="Comic Sans MS" panose="030F0702030302020204" pitchFamily="66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400" dirty="0" smtClean="0">
                <a:latin typeface="Comic Sans MS" panose="030F0702030302020204" pitchFamily="66" charset="0"/>
              </a:rPr>
              <a:t>A </a:t>
            </a:r>
            <a:r>
              <a:rPr lang="en-GB" sz="2400" dirty="0">
                <a:latin typeface="Comic Sans MS" panose="030F0702030302020204" pitchFamily="66" charset="0"/>
              </a:rPr>
              <a:t>hydrocarbon contains 75% carbon and 25% hydrogen by mass, what is the empirical formula?</a:t>
            </a:r>
            <a:endParaRPr lang="en-GB" sz="2400" dirty="0">
              <a:latin typeface="Comic Sans MS" panose="030F0702030302020204" pitchFamily="66" charset="0"/>
            </a:endParaRPr>
          </a:p>
          <a:p>
            <a:pPr marL="514350" indent="-514350">
              <a:buFont typeface="+mj-lt"/>
              <a:buAutoNum type="arabicPeriod" startAt="8"/>
            </a:pPr>
            <a:endParaRPr lang="en-GB" sz="2000" dirty="0" smtClean="0">
              <a:latin typeface="Comic Sans MS" panose="030F0702030302020204" pitchFamily="66" charset="0"/>
            </a:endParaRPr>
          </a:p>
          <a:p>
            <a:pPr marL="514350" indent="-514350">
              <a:buFont typeface="+mj-lt"/>
              <a:buAutoNum type="arabicPeriod" startAt="8"/>
            </a:pPr>
            <a:endParaRPr lang="en-GB" sz="2400" dirty="0" smtClean="0">
              <a:latin typeface="Comic Sans MS" panose="030F0702030302020204" pitchFamily="66" charset="0"/>
            </a:endParaRPr>
          </a:p>
          <a:p>
            <a:pPr marL="514350" indent="-514350">
              <a:buFont typeface="+mj-lt"/>
              <a:buAutoNum type="arabicPeriod" startAt="8"/>
            </a:pPr>
            <a:endParaRPr lang="en-GB" sz="2400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5"/>
          <p:cNvGrpSpPr/>
          <p:nvPr/>
        </p:nvGrpSpPr>
        <p:grpSpPr bwMode="auto">
          <a:xfrm>
            <a:off x="0" y="0"/>
            <a:ext cx="9144000" cy="836613"/>
            <a:chOff x="0" y="2204864"/>
            <a:chExt cx="9144000" cy="836712"/>
          </a:xfrm>
        </p:grpSpPr>
        <p:pic>
          <p:nvPicPr>
            <p:cNvPr id="18" name="Picture 2" descr="swirl"/>
            <p:cNvPicPr>
              <a:picLocks noChangeAspect="1" noChangeArrowheads="1"/>
            </p:cNvPicPr>
            <p:nvPr/>
          </p:nvPicPr>
          <p:blipFill>
            <a:blip r:embed="rId1" cstate="print">
              <a:extLst>
                <a:ext uri="{BEBA8EAE-BF5A-486C-A8C5-ECC9F3942E4B}">
                  <a14:imgProps xmlns:a14="http://schemas.microsoft.com/office/drawing/2010/main">
                    <a14:imgLayer r:embed="rId2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204864"/>
              <a:ext cx="9144000" cy="8366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Rectangle 18"/>
            <p:cNvSpPr/>
            <p:nvPr/>
          </p:nvSpPr>
          <p:spPr>
            <a:xfrm rot="10800000">
              <a:off x="0" y="2754204"/>
              <a:ext cx="9144000" cy="287372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  <a:gs pos="100000">
                  <a:srgbClr val="663012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sp>
        <p:nvSpPr>
          <p:cNvPr id="2" name="Rectangle 1"/>
          <p:cNvSpPr/>
          <p:nvPr/>
        </p:nvSpPr>
        <p:spPr>
          <a:xfrm>
            <a:off x="179512" y="1355300"/>
            <a:ext cx="4248472" cy="5262979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sz="1400" b="1" u="sng" dirty="0">
                <a:latin typeface="Segoe Print" panose="02000600000000000000" pitchFamily="2" charset="0"/>
              </a:rPr>
              <a:t>Analytical techniques</a:t>
            </a:r>
            <a:endParaRPr lang="en-GB" sz="1400" b="1" u="sng" dirty="0">
              <a:latin typeface="Segoe Print" panose="02000600000000000000" pitchFamily="2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(a) Filtering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1905"/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(b) take the lid off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1905"/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(c) chromatography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2"/>
            </a:pP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Codes for chemicals which can be used as food additives for use within the 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EU.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3"/>
            </a:pPr>
            <a:r>
              <a:rPr lang="en-GB" sz="1400" b="1" u="sng" dirty="0">
                <a:latin typeface="Comic Sans MS" panose="030F0702030302020204" pitchFamily="66" charset="0"/>
                <a:cs typeface="Arial" panose="020B0604020202020204" pitchFamily="34" charset="0"/>
              </a:rPr>
              <a:t>Advantages:</a:t>
            </a:r>
            <a:endParaRPr lang="en-GB" sz="1400" b="1" u="sng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573405" indent="-285750">
              <a:buFont typeface="Arial" panose="020B0604020202020204" pitchFamily="34" charset="0"/>
              <a:buChar char="•"/>
              <a:tabLst>
                <a:tab pos="537845" algn="l"/>
              </a:tabLst>
            </a:pP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Highly accurate and sensitive.</a:t>
            </a:r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573405" indent="-285750">
              <a:buFont typeface="Arial" panose="020B0604020202020204" pitchFamily="34" charset="0"/>
              <a:buChar char="•"/>
              <a:tabLst>
                <a:tab pos="537845" algn="l"/>
              </a:tabLst>
            </a:pP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They are quicker.</a:t>
            </a:r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573405" indent="-285750">
              <a:buFont typeface="Arial" panose="020B0604020202020204" pitchFamily="34" charset="0"/>
              <a:buChar char="•"/>
              <a:tabLst>
                <a:tab pos="537845" algn="l"/>
              </a:tabLst>
            </a:pP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Enable very small samples to be analysed</a:t>
            </a:r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22580"/>
            <a:r>
              <a:rPr lang="en-GB" sz="1400" b="1" u="sng" dirty="0" smtClean="0">
                <a:latin typeface="Comic Sans MS" panose="030F0702030302020204" pitchFamily="66" charset="0"/>
                <a:cs typeface="Arial" panose="020B0604020202020204" pitchFamily="34" charset="0"/>
              </a:rPr>
              <a:t>Disadvantages</a:t>
            </a:r>
            <a:r>
              <a:rPr lang="en-GB" sz="1400" b="1" u="sng" dirty="0">
                <a:latin typeface="Comic Sans MS" panose="030F0702030302020204" pitchFamily="66" charset="0"/>
                <a:cs typeface="Arial" panose="020B0604020202020204" pitchFamily="34" charset="0"/>
              </a:rPr>
              <a:t>:</a:t>
            </a:r>
            <a:endParaRPr lang="en-GB" sz="1400" b="1" u="sng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573405" indent="-285750">
              <a:buFont typeface="Arial" panose="020B0604020202020204" pitchFamily="34" charset="0"/>
              <a:buChar char="•"/>
              <a:tabLst>
                <a:tab pos="537845" algn="l"/>
              </a:tabLst>
            </a:pP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Equipment is very expensive.</a:t>
            </a:r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573405" indent="-285750">
              <a:buFont typeface="Arial" panose="020B0604020202020204" pitchFamily="34" charset="0"/>
              <a:buChar char="•"/>
              <a:tabLst>
                <a:tab pos="537845" algn="l"/>
              </a:tabLst>
            </a:pP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Takes specialist training to use.</a:t>
            </a:r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573405" indent="-285750">
              <a:buFont typeface="Arial" panose="020B0604020202020204" pitchFamily="34" charset="0"/>
              <a:buChar char="•"/>
              <a:tabLst>
                <a:tab pos="537845" algn="l"/>
              </a:tabLst>
            </a:pP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results can ONLY be analysed by comparison with known 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data.</a:t>
            </a:r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4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Chromatogram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4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All colours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4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Distance compound travels up chromatogram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4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Gas Chromatography – Mass Spectrometry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4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He (or) N</a:t>
            </a:r>
            <a:r>
              <a:rPr lang="en-GB" sz="1400" baseline="-250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2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 (or) H</a:t>
            </a:r>
            <a:r>
              <a:rPr lang="en-GB" sz="1400" baseline="-250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2</a:t>
            </a:r>
            <a:endParaRPr lang="en-GB" sz="1400" baseline="-250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4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Retention time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4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Separating a mixture </a:t>
            </a: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of liquids (or) Money and cheques can be proven as fakes using this scientific 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technique - </a:t>
            </a:r>
            <a:r>
              <a:rPr lang="en-GB" sz="1400" i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others</a:t>
            </a:r>
            <a:endParaRPr lang="en-GB" sz="1400" i="1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43" name="TextBox 4"/>
          <p:cNvSpPr txBox="1">
            <a:spLocks noChangeArrowheads="1"/>
          </p:cNvSpPr>
          <p:nvPr/>
        </p:nvSpPr>
        <p:spPr bwMode="auto">
          <a:xfrm>
            <a:off x="0" y="500063"/>
            <a:ext cx="9144000" cy="86177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en-GB" sz="5000" b="1" u="sng" dirty="0" smtClean="0">
                <a:latin typeface="Segoe Print" panose="02000600000000000000" pitchFamily="2" charset="0"/>
              </a:rPr>
              <a:t>Mark Scheme</a:t>
            </a:r>
            <a:endParaRPr lang="en-GB" sz="5000" b="1" u="sng" dirty="0">
              <a:latin typeface="Segoe Print" panose="02000600000000000000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716015" y="1355300"/>
            <a:ext cx="4248472" cy="5262979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sz="1400" b="1" u="sng" dirty="0">
                <a:latin typeface="Segoe Print" panose="02000600000000000000" pitchFamily="2" charset="0"/>
              </a:rPr>
              <a:t>Calculations and moles</a:t>
            </a:r>
            <a:endParaRPr lang="en-GB" sz="1400" b="1" u="sng" dirty="0">
              <a:latin typeface="Segoe Print" panose="02000600000000000000" pitchFamily="2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The relative formula mass of a substance, in 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 grams</a:t>
            </a: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, is known as one mole of that substance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.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35.5</a:t>
            </a:r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Na</a:t>
            </a:r>
            <a:r>
              <a:rPr lang="en-GB" sz="1400" baseline="-250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2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O</a:t>
            </a:r>
            <a:endParaRPr lang="en-GB" sz="1400" baseline="-250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en-GB" sz="1400" dirty="0">
                <a:latin typeface="Comic Sans MS" panose="030F0702030302020204" pitchFamily="66" charset="0"/>
              </a:rPr>
              <a:t>            =	</a:t>
            </a:r>
            <a:r>
              <a:rPr lang="en-GB" sz="1400" dirty="0" smtClean="0">
                <a:latin typeface="Comic Sans MS" panose="030F0702030302020204" pitchFamily="66" charset="0"/>
              </a:rPr>
              <a:t>(2xNa)</a:t>
            </a:r>
            <a:r>
              <a:rPr lang="en-GB" sz="1400" dirty="0">
                <a:latin typeface="Comic Sans MS" panose="030F0702030302020204" pitchFamily="66" charset="0"/>
              </a:rPr>
              <a:t>	+        </a:t>
            </a:r>
            <a:r>
              <a:rPr lang="en-GB" sz="1400" dirty="0" smtClean="0">
                <a:latin typeface="Comic Sans MS" panose="030F0702030302020204" pitchFamily="66" charset="0"/>
              </a:rPr>
              <a:t>(1xO)</a:t>
            </a:r>
            <a:endParaRPr lang="en-GB" sz="1400" dirty="0">
              <a:latin typeface="Comic Sans MS" panose="030F0702030302020204" pitchFamily="66" charset="0"/>
            </a:endParaRPr>
          </a:p>
          <a:p>
            <a:r>
              <a:rPr lang="en-GB" sz="1400" dirty="0">
                <a:latin typeface="Comic Sans MS" panose="030F0702030302020204" pitchFamily="66" charset="0"/>
              </a:rPr>
              <a:t>            =	</a:t>
            </a:r>
            <a:r>
              <a:rPr lang="en-GB" sz="1400" dirty="0" smtClean="0">
                <a:latin typeface="Comic Sans MS" panose="030F0702030302020204" pitchFamily="66" charset="0"/>
              </a:rPr>
              <a:t>(</a:t>
            </a:r>
            <a:r>
              <a:rPr lang="en-GB" sz="1400" dirty="0">
                <a:latin typeface="Comic Sans MS" panose="030F0702030302020204" pitchFamily="66" charset="0"/>
              </a:rPr>
              <a:t>2</a:t>
            </a:r>
            <a:r>
              <a:rPr lang="en-GB" sz="1400" dirty="0" smtClean="0">
                <a:latin typeface="Comic Sans MS" panose="030F0702030302020204" pitchFamily="66" charset="0"/>
              </a:rPr>
              <a:t>x23)</a:t>
            </a:r>
            <a:r>
              <a:rPr lang="en-GB" sz="1400" dirty="0">
                <a:latin typeface="Comic Sans MS" panose="030F0702030302020204" pitchFamily="66" charset="0"/>
              </a:rPr>
              <a:t>	+        </a:t>
            </a:r>
            <a:r>
              <a:rPr lang="en-GB" sz="1400" dirty="0" smtClean="0">
                <a:latin typeface="Comic Sans MS" panose="030F0702030302020204" pitchFamily="66" charset="0"/>
              </a:rPr>
              <a:t>(1x16)</a:t>
            </a:r>
            <a:endParaRPr lang="en-GB" sz="1400" baseline="-25000" dirty="0">
              <a:latin typeface="Comic Sans MS" panose="030F0702030302020204" pitchFamily="66" charset="0"/>
            </a:endParaRPr>
          </a:p>
          <a:p>
            <a:r>
              <a:rPr lang="en-GB" sz="1400" dirty="0">
                <a:latin typeface="Comic Sans MS" panose="030F0702030302020204" pitchFamily="66" charset="0"/>
              </a:rPr>
              <a:t>            =	</a:t>
            </a:r>
            <a:r>
              <a:rPr lang="en-GB" sz="1400" dirty="0" smtClean="0">
                <a:latin typeface="Comic Sans MS" panose="030F0702030302020204" pitchFamily="66" charset="0"/>
              </a:rPr>
              <a:t>46</a:t>
            </a:r>
            <a:r>
              <a:rPr lang="en-GB" sz="1400" dirty="0">
                <a:latin typeface="Comic Sans MS" panose="030F0702030302020204" pitchFamily="66" charset="0"/>
              </a:rPr>
              <a:t>	+        </a:t>
            </a:r>
            <a:r>
              <a:rPr lang="en-GB" sz="1400" dirty="0" smtClean="0">
                <a:latin typeface="Comic Sans MS" panose="030F0702030302020204" pitchFamily="66" charset="0"/>
              </a:rPr>
              <a:t>16</a:t>
            </a:r>
            <a:endParaRPr lang="en-GB" sz="1400" baseline="-25000" dirty="0">
              <a:latin typeface="Comic Sans MS" panose="030F0702030302020204" pitchFamily="66" charset="0"/>
            </a:endParaRPr>
          </a:p>
          <a:p>
            <a:r>
              <a:rPr lang="en-GB" sz="1400" dirty="0">
                <a:latin typeface="Comic Sans MS" panose="030F0702030302020204" pitchFamily="66" charset="0"/>
              </a:rPr>
              <a:t>            =	</a:t>
            </a:r>
            <a:r>
              <a:rPr lang="en-GB" sz="1400" b="1" u="sng" dirty="0" smtClean="0">
                <a:latin typeface="Comic Sans MS" panose="030F0702030302020204" pitchFamily="66" charset="0"/>
              </a:rPr>
              <a:t>62</a:t>
            </a:r>
            <a:endParaRPr lang="en-GB" sz="1400" b="1" u="sng" baseline="-25000" dirty="0">
              <a:latin typeface="Comic Sans MS" panose="030F0702030302020204" pitchFamily="66" charset="0"/>
            </a:endParaRPr>
          </a:p>
          <a:p>
            <a:pPr marL="342900" indent="-342900">
              <a:buFont typeface="+mj-lt"/>
              <a:buAutoNum type="arabicPeriod" startAt="4"/>
            </a:pP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% of 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Na </a:t>
            </a: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= 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(</a:t>
            </a:r>
            <a:r>
              <a:rPr lang="en-GB" sz="1400" baseline="300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46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/</a:t>
            </a:r>
            <a:r>
              <a:rPr lang="en-GB" sz="1400" baseline="-250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62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) </a:t>
            </a: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	x 100 = </a:t>
            </a:r>
            <a:r>
              <a:rPr lang="en-GB" sz="1400" b="1" u="sng" dirty="0" smtClean="0">
                <a:latin typeface="Comic Sans MS" panose="030F0702030302020204" pitchFamily="66" charset="0"/>
                <a:cs typeface="Arial" panose="020B0604020202020204" pitchFamily="34" charset="0"/>
              </a:rPr>
              <a:t>74.2%</a:t>
            </a:r>
            <a:endParaRPr lang="en-GB" sz="1400" u="sng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4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Mr of (NH</a:t>
            </a:r>
            <a:r>
              <a:rPr lang="en-GB" sz="1400" baseline="-250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4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)</a:t>
            </a:r>
            <a:r>
              <a:rPr lang="en-GB" sz="1400" baseline="-250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2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SO</a:t>
            </a:r>
            <a:r>
              <a:rPr lang="en-GB" sz="1400" baseline="-250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4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 = </a:t>
            </a:r>
            <a:r>
              <a:rPr lang="en-GB" sz="1400" b="1" u="sng" dirty="0" smtClean="0">
                <a:latin typeface="Comic Sans MS" panose="030F0702030302020204" pitchFamily="66" charset="0"/>
                <a:cs typeface="Arial" panose="020B0604020202020204" pitchFamily="34" charset="0"/>
              </a:rPr>
              <a:t>132</a:t>
            </a:r>
            <a:endParaRPr lang="en-GB" sz="1400" b="1" u="sng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4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% </a:t>
            </a: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of 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O </a:t>
            </a: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= 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(</a:t>
            </a:r>
            <a:r>
              <a:rPr lang="en-GB" sz="1400" baseline="300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64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/</a:t>
            </a:r>
            <a:r>
              <a:rPr lang="en-GB" sz="1400" baseline="-250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132</a:t>
            </a: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) 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	x </a:t>
            </a: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100 = </a:t>
            </a:r>
            <a:r>
              <a:rPr lang="en-GB" sz="1400" b="1" u="sng" dirty="0" smtClean="0">
                <a:latin typeface="Comic Sans MS" panose="030F0702030302020204" pitchFamily="66" charset="0"/>
                <a:cs typeface="Arial" panose="020B0604020202020204" pitchFamily="34" charset="0"/>
              </a:rPr>
              <a:t>48.5%</a:t>
            </a:r>
            <a:endParaRPr lang="en-GB" sz="1400" b="1" u="sng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4"/>
            </a:pPr>
            <a:r>
              <a:rPr lang="en-GB" sz="1400" dirty="0">
                <a:latin typeface="Comic Sans MS" panose="030F0702030302020204" pitchFamily="66" charset="0"/>
              </a:rPr>
              <a:t>The amount of a product obtained is known as the yield</a:t>
            </a:r>
            <a:r>
              <a:rPr lang="en-GB" sz="1400" dirty="0" smtClean="0">
                <a:latin typeface="Comic Sans MS" panose="030F0702030302020204" pitchFamily="66" charset="0"/>
              </a:rPr>
              <a:t>.</a:t>
            </a:r>
            <a:endParaRPr lang="en-GB" sz="1400" dirty="0" smtClean="0">
              <a:latin typeface="Comic Sans MS" panose="030F0702030302020204" pitchFamily="66" charset="0"/>
            </a:endParaRPr>
          </a:p>
          <a:p>
            <a:pPr marL="342900" indent="-342900">
              <a:buFont typeface="+mj-lt"/>
              <a:buAutoNum type="arabicPeriod" startAt="4"/>
            </a:pPr>
            <a:r>
              <a:rPr lang="en-GB" sz="1400" dirty="0" smtClean="0">
                <a:latin typeface="Comic Sans MS" panose="030F0702030302020204" pitchFamily="66" charset="0"/>
              </a:rPr>
              <a:t>MgCO</a:t>
            </a:r>
            <a:r>
              <a:rPr lang="en-GB" sz="1400" baseline="-25000" dirty="0" smtClean="0">
                <a:latin typeface="Comic Sans MS" panose="030F0702030302020204" pitchFamily="66" charset="0"/>
              </a:rPr>
              <a:t>3</a:t>
            </a:r>
            <a:r>
              <a:rPr lang="en-GB" sz="1400" dirty="0" smtClean="0">
                <a:latin typeface="Comic Sans MS" panose="030F0702030302020204" pitchFamily="66" charset="0"/>
              </a:rPr>
              <a:t>  </a:t>
            </a:r>
            <a:r>
              <a:rPr lang="en-GB" sz="14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	</a:t>
            </a:r>
            <a:r>
              <a:rPr lang="en-GB" sz="1400" dirty="0" err="1" smtClean="0">
                <a:latin typeface="Comic Sans MS" panose="030F0702030302020204" pitchFamily="66" charset="0"/>
                <a:sym typeface="Wingdings" panose="05000000000000000000" pitchFamily="2" charset="2"/>
              </a:rPr>
              <a:t>MgO</a:t>
            </a:r>
            <a:r>
              <a:rPr lang="en-GB" sz="14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   +	CO</a:t>
            </a:r>
            <a:r>
              <a:rPr lang="en-GB" sz="1400" baseline="-250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2</a:t>
            </a:r>
            <a:endParaRPr lang="en-GB" sz="1400" baseline="-25000" dirty="0" smtClean="0">
              <a:latin typeface="Comic Sans MS" panose="030F0702030302020204" pitchFamily="66" charset="0"/>
              <a:sym typeface="Wingdings" panose="05000000000000000000" pitchFamily="2" charset="2"/>
            </a:endParaRPr>
          </a:p>
          <a:p>
            <a:pPr marL="341630"/>
            <a:r>
              <a:rPr lang="en-GB" sz="1400" dirty="0" smtClean="0">
                <a:latin typeface="Comic Sans MS" panose="030F0702030302020204" pitchFamily="66" charset="0"/>
              </a:rPr>
              <a:t>(24+12+48)	(24+16)</a:t>
            </a:r>
            <a:endParaRPr lang="en-GB" sz="1400" dirty="0" smtClean="0">
              <a:latin typeface="Comic Sans MS" panose="030F0702030302020204" pitchFamily="66" charset="0"/>
            </a:endParaRPr>
          </a:p>
          <a:p>
            <a:pPr marL="341630"/>
            <a:r>
              <a:rPr lang="en-GB" sz="1400" dirty="0" smtClean="0">
                <a:latin typeface="Comic Sans MS" panose="030F0702030302020204" pitchFamily="66" charset="0"/>
              </a:rPr>
              <a:t>84g		40g</a:t>
            </a:r>
            <a:endParaRPr lang="en-GB" sz="1400" dirty="0" smtClean="0">
              <a:latin typeface="Comic Sans MS" panose="030F0702030302020204" pitchFamily="66" charset="0"/>
            </a:endParaRPr>
          </a:p>
          <a:p>
            <a:pPr marL="341630"/>
            <a:r>
              <a:rPr lang="en-GB" sz="1400" dirty="0" smtClean="0">
                <a:latin typeface="Comic Sans MS" panose="030F0702030302020204" pitchFamily="66" charset="0"/>
              </a:rPr>
              <a:t>42g		</a:t>
            </a:r>
            <a:r>
              <a:rPr lang="en-GB" sz="1400" b="1" u="sng" dirty="0" smtClean="0">
                <a:latin typeface="Comic Sans MS" panose="030F0702030302020204" pitchFamily="66" charset="0"/>
              </a:rPr>
              <a:t>20g</a:t>
            </a:r>
            <a:endParaRPr lang="en-GB" sz="1400" b="1" u="sng" dirty="0" smtClean="0">
              <a:latin typeface="Comic Sans MS" panose="030F0702030302020204" pitchFamily="66" charset="0"/>
            </a:endParaRPr>
          </a:p>
          <a:p>
            <a:pPr marL="342900" indent="-342900">
              <a:buFont typeface="+mj-lt"/>
              <a:buAutoNum type="arabicPeriod" startAt="9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Yield = (</a:t>
            </a:r>
            <a:r>
              <a:rPr lang="en-GB" sz="1400" baseline="300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18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/</a:t>
            </a:r>
            <a:r>
              <a:rPr lang="en-GB" sz="1400" baseline="-250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20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)  x 100 = 90%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9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 	C	H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	</a:t>
            </a:r>
            <a:r>
              <a:rPr lang="en-GB" sz="1400" baseline="300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75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/</a:t>
            </a:r>
            <a:r>
              <a:rPr lang="en-GB" sz="1400" baseline="-250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12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	</a:t>
            </a:r>
            <a:r>
              <a:rPr lang="en-GB" sz="1400" baseline="300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25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/</a:t>
            </a:r>
            <a:r>
              <a:rPr lang="en-GB" sz="1400" baseline="-250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1</a:t>
            </a:r>
            <a:endParaRPr lang="en-GB" sz="1400" baseline="-250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1630"/>
            <a:r>
              <a:rPr lang="en-GB" sz="1400" dirty="0" smtClean="0">
                <a:latin typeface="Comic Sans MS" panose="030F0702030302020204" pitchFamily="66" charset="0"/>
              </a:rPr>
              <a:t>	6.25	25</a:t>
            </a:r>
            <a:endParaRPr lang="en-GB" sz="1400" dirty="0" smtClean="0">
              <a:latin typeface="Comic Sans MS" panose="030F0702030302020204" pitchFamily="66" charset="0"/>
            </a:endParaRPr>
          </a:p>
          <a:p>
            <a:pPr marL="341630"/>
            <a:r>
              <a:rPr lang="en-GB" sz="1400" dirty="0">
                <a:latin typeface="Comic Sans MS" panose="030F0702030302020204" pitchFamily="66" charset="0"/>
              </a:rPr>
              <a:t>	</a:t>
            </a:r>
            <a:r>
              <a:rPr lang="en-GB" sz="1400" dirty="0" smtClean="0">
                <a:latin typeface="Comic Sans MS" panose="030F0702030302020204" pitchFamily="66" charset="0"/>
              </a:rPr>
              <a:t>1	4	</a:t>
            </a:r>
            <a:r>
              <a:rPr lang="en-GB" sz="1400" b="1" dirty="0" smtClean="0">
                <a:latin typeface="Comic Sans MS" panose="030F0702030302020204" pitchFamily="66" charset="0"/>
              </a:rPr>
              <a:t>CH</a:t>
            </a:r>
            <a:r>
              <a:rPr lang="en-GB" sz="1400" b="1" baseline="-25000" dirty="0" smtClean="0">
                <a:latin typeface="Comic Sans MS" panose="030F0702030302020204" pitchFamily="66" charset="0"/>
              </a:rPr>
              <a:t>4</a:t>
            </a:r>
            <a:endParaRPr lang="en-GB" sz="1400" b="1" baseline="-25000" dirty="0" smtClean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3228</Words>
  <Application>WPS Presentation</Application>
  <PresentationFormat>On-screen Show (4:3)</PresentationFormat>
  <Paragraphs>113</Paragraphs>
  <Slides>3</Slides>
  <Notes>35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14" baseType="lpstr">
      <vt:lpstr>Arial</vt:lpstr>
      <vt:lpstr>SimSun</vt:lpstr>
      <vt:lpstr>Wingdings</vt:lpstr>
      <vt:lpstr>Segoe Print</vt:lpstr>
      <vt:lpstr>Comic Sans MS</vt:lpstr>
      <vt:lpstr>Monotype Sorts</vt:lpstr>
      <vt:lpstr>Microsoft YaHei</vt:lpstr>
      <vt:lpstr>Arial Unicode MS</vt:lpstr>
      <vt:lpstr>Calibri</vt:lpstr>
      <vt:lpstr>Abyssinica SIL</vt:lpstr>
      <vt:lpstr>Office Theme</vt:lpstr>
      <vt:lpstr>PowerPoint 演示文稿</vt:lpstr>
      <vt:lpstr>PowerPoint 演示文稿</vt:lpstr>
      <vt:lpstr>PowerPoint 演示文稿</vt:lpstr>
    </vt:vector>
  </TitlesOfParts>
  <Company>Carmel RC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Ionic bonding</dc:title>
  <dc:creator>Bernadette Thomson</dc:creator>
  <cp:lastModifiedBy>jonathan</cp:lastModifiedBy>
  <cp:revision>187</cp:revision>
  <cp:lastPrinted>2019-04-01T02:49:39Z</cp:lastPrinted>
  <dcterms:created xsi:type="dcterms:W3CDTF">2019-04-01T02:49:39Z</dcterms:created>
  <dcterms:modified xsi:type="dcterms:W3CDTF">2019-04-01T02:49:39Z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1033-10.1.0.6758</vt:lpwstr>
  </property>
</Properties>
</file>